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01" r:id="rId3"/>
    <p:sldId id="278" r:id="rId4"/>
    <p:sldId id="279" r:id="rId5"/>
    <p:sldId id="283" r:id="rId6"/>
    <p:sldId id="258" r:id="rId7"/>
    <p:sldId id="293" r:id="rId8"/>
    <p:sldId id="260" r:id="rId10"/>
    <p:sldId id="262" r:id="rId11"/>
    <p:sldId id="265" r:id="rId12"/>
    <p:sldId id="277" r:id="rId13"/>
    <p:sldId id="266" r:id="rId14"/>
    <p:sldId id="267" r:id="rId15"/>
    <p:sldId id="268" r:id="rId16"/>
    <p:sldId id="284" r:id="rId17"/>
    <p:sldId id="285" r:id="rId18"/>
    <p:sldId id="286" r:id="rId19"/>
    <p:sldId id="287" r:id="rId20"/>
    <p:sldId id="288" r:id="rId21"/>
    <p:sldId id="270" r:id="rId22"/>
    <p:sldId id="289" r:id="rId23"/>
    <p:sldId id="292" r:id="rId24"/>
    <p:sldId id="291" r:id="rId25"/>
    <p:sldId id="271" r:id="rId26"/>
    <p:sldId id="273" r:id="rId27"/>
    <p:sldId id="274" r:id="rId28"/>
    <p:sldId id="275" r:id="rId29"/>
    <p:sldId id="297" r:id="rId30"/>
    <p:sldId id="298" r:id="rId31"/>
    <p:sldId id="299"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B85CFB9-B85E-41CD-9729-E4C353FF743C}" type="doc">
      <dgm:prSet loTypeId="urn:microsoft.com/office/officeart/2005/8/layout/StepDownProcess" loCatId="process" qsTypeId="urn:microsoft.com/office/officeart/2005/8/quickstyle/3d5" qsCatId="3D" csTypeId="urn:microsoft.com/office/officeart/2005/8/colors/colorful4" csCatId="colorful" phldr="1"/>
      <dgm:spPr/>
      <dgm:t>
        <a:bodyPr/>
        <a:lstStyle/>
        <a:p>
          <a:endParaRPr lang="es-ES"/>
        </a:p>
      </dgm:t>
    </dgm:pt>
    <dgm:pt modelId="{806B4F21-6063-4054-9BDB-F9FBCCBA081F}">
      <dgm:prSet phldrT="[Texto]" custT="1"/>
      <dgm:spPr>
        <a:solidFill>
          <a:srgbClr val="92D050"/>
        </a:solidFill>
      </dgm:spPr>
      <dgm:t>
        <a:bodyPr/>
        <a:lstStyle/>
        <a:p>
          <a:r>
            <a:rPr lang="es-ES" sz="3200" dirty="0">
              <a:latin typeface="Eras Bold ITC" panose="020B0907030504020204" pitchFamily="34" charset="0"/>
            </a:rPr>
            <a:t>Actividad</a:t>
          </a:r>
        </a:p>
        <a:p>
          <a:r>
            <a:rPr lang="es-ES" sz="3200" dirty="0">
              <a:latin typeface="Eras Bold ITC" panose="020B0907030504020204" pitchFamily="34" charset="0"/>
            </a:rPr>
            <a:t>de los </a:t>
          </a:r>
        </a:p>
        <a:p>
          <a:r>
            <a:rPr lang="es-ES" sz="3200" dirty="0">
              <a:latin typeface="Eras Bold ITC" panose="020B0907030504020204" pitchFamily="34" charset="0"/>
            </a:rPr>
            <a:t>Hombres </a:t>
          </a:r>
        </a:p>
      </dgm:t>
    </dgm:pt>
    <dgm:pt modelId="{12786A36-40F2-495A-A900-F06416ADF2F0}" cxnId="{4FE249FE-5707-472F-A64F-039E5F5EF6B5}" type="parTrans">
      <dgm:prSet/>
      <dgm:spPr/>
      <dgm:t>
        <a:bodyPr/>
        <a:lstStyle/>
        <a:p>
          <a:endParaRPr lang="es-ES"/>
        </a:p>
      </dgm:t>
    </dgm:pt>
    <dgm:pt modelId="{1C4E25BF-733C-4F87-A670-C2940492AAF2}" cxnId="{4FE249FE-5707-472F-A64F-039E5F5EF6B5}" type="sibTrans">
      <dgm:prSet/>
      <dgm:spPr/>
      <dgm:t>
        <a:bodyPr/>
        <a:lstStyle/>
        <a:p>
          <a:endParaRPr lang="es-ES"/>
        </a:p>
      </dgm:t>
    </dgm:pt>
    <dgm:pt modelId="{497EB02D-28E1-475D-8868-A55456AA2BD1}">
      <dgm:prSet phldrT="[Texto]" custT="1"/>
      <dgm:spPr/>
      <dgm:t>
        <a:bodyPr/>
        <a:lstStyle/>
        <a:p>
          <a:r>
            <a:rPr lang="es-ES" sz="3200" dirty="0">
              <a:latin typeface="Eras Bold ITC" panose="020B0907030504020204" pitchFamily="34" charset="0"/>
            </a:rPr>
            <a:t>Proceso</a:t>
          </a:r>
        </a:p>
        <a:p>
          <a:r>
            <a:rPr lang="es-ES" sz="3200" dirty="0">
              <a:latin typeface="Eras Bold ITC" panose="020B0907030504020204" pitchFamily="34" charset="0"/>
            </a:rPr>
            <a:t>Socio</a:t>
          </a:r>
        </a:p>
        <a:p>
          <a:r>
            <a:rPr lang="es-ES" sz="3200" dirty="0">
              <a:latin typeface="Eras Bold ITC" panose="020B0907030504020204" pitchFamily="34" charset="0"/>
            </a:rPr>
            <a:t>histórico</a:t>
          </a:r>
        </a:p>
      </dgm:t>
    </dgm:pt>
    <dgm:pt modelId="{BB01C337-46B0-4665-AAAF-E4303C7862CD}" cxnId="{08B7050E-B154-4D7F-BE88-5E87398D6649}" type="parTrans">
      <dgm:prSet/>
      <dgm:spPr/>
      <dgm:t>
        <a:bodyPr/>
        <a:lstStyle/>
        <a:p>
          <a:endParaRPr lang="es-ES"/>
        </a:p>
      </dgm:t>
    </dgm:pt>
    <dgm:pt modelId="{6F8CB730-6D83-435D-8849-C44610ADA06B}" cxnId="{08B7050E-B154-4D7F-BE88-5E87398D6649}" type="sibTrans">
      <dgm:prSet/>
      <dgm:spPr/>
      <dgm:t>
        <a:bodyPr/>
        <a:lstStyle/>
        <a:p>
          <a:endParaRPr lang="es-ES"/>
        </a:p>
      </dgm:t>
    </dgm:pt>
    <dgm:pt modelId="{461CAAC4-0B52-45B5-900F-3268467B207C}">
      <dgm:prSet custT="1"/>
      <dgm:spPr>
        <a:solidFill>
          <a:srgbClr val="00B050"/>
        </a:solidFill>
      </dgm:spPr>
      <dgm:t>
        <a:bodyPr/>
        <a:lstStyle/>
        <a:p>
          <a:r>
            <a:rPr lang="es-ES" sz="3600" dirty="0">
              <a:latin typeface="Eras Bold ITC" panose="020B0907030504020204" pitchFamily="34" charset="0"/>
            </a:rPr>
            <a:t>Producto o resultado</a:t>
          </a:r>
        </a:p>
      </dgm:t>
    </dgm:pt>
    <dgm:pt modelId="{BE1E5C36-25F1-4F98-B1E5-AF0D450D3A27}" cxnId="{35428DF6-4713-4D2B-9D55-7DA4BEB1E0A5}" type="parTrans">
      <dgm:prSet/>
      <dgm:spPr/>
      <dgm:t>
        <a:bodyPr/>
        <a:lstStyle/>
        <a:p>
          <a:endParaRPr lang="es-ES"/>
        </a:p>
      </dgm:t>
    </dgm:pt>
    <dgm:pt modelId="{8A86CFD8-BAB9-4B86-83F4-7EFEFF886319}" cxnId="{35428DF6-4713-4D2B-9D55-7DA4BEB1E0A5}" type="sibTrans">
      <dgm:prSet/>
      <dgm:spPr/>
      <dgm:t>
        <a:bodyPr/>
        <a:lstStyle/>
        <a:p>
          <a:endParaRPr lang="es-ES"/>
        </a:p>
      </dgm:t>
    </dgm:pt>
    <dgm:pt modelId="{C7D8635F-9484-4F09-AE6C-34406AA56860}" type="pres">
      <dgm:prSet presAssocID="{DB85CFB9-B85E-41CD-9729-E4C353FF743C}" presName="rootnode" presStyleCnt="0">
        <dgm:presLayoutVars>
          <dgm:chMax/>
          <dgm:chPref/>
          <dgm:dir/>
          <dgm:animLvl val="lvl"/>
        </dgm:presLayoutVars>
      </dgm:prSet>
      <dgm:spPr/>
      <dgm:t>
        <a:bodyPr/>
        <a:lstStyle/>
        <a:p>
          <a:endParaRPr lang="es-ES"/>
        </a:p>
      </dgm:t>
    </dgm:pt>
    <dgm:pt modelId="{6611920D-F20A-4C9B-866C-290920DAF24D}" type="pres">
      <dgm:prSet presAssocID="{461CAAC4-0B52-45B5-900F-3268467B207C}" presName="composite" presStyleCnt="0"/>
      <dgm:spPr/>
    </dgm:pt>
    <dgm:pt modelId="{19CADEFE-4E51-4B49-8511-EFF8B2154ED3}" type="pres">
      <dgm:prSet presAssocID="{461CAAC4-0B52-45B5-900F-3268467B207C}" presName="bentUpArrow1" presStyleLbl="alignImgPlace1" presStyleIdx="0" presStyleCnt="2"/>
      <dgm:spPr/>
    </dgm:pt>
    <dgm:pt modelId="{2DABC5DF-4A7B-40E9-AD0B-BEFFDD0CB243}" type="pres">
      <dgm:prSet presAssocID="{461CAAC4-0B52-45B5-900F-3268467B207C}" presName="ParentText" presStyleLbl="node1" presStyleIdx="0" presStyleCnt="3" custScaleX="98882" custLinFactNeighborX="-53740" custLinFactNeighborY="7489">
        <dgm:presLayoutVars>
          <dgm:chMax val="1"/>
          <dgm:chPref val="1"/>
          <dgm:bulletEnabled val="1"/>
        </dgm:presLayoutVars>
      </dgm:prSet>
      <dgm:spPr/>
      <dgm:t>
        <a:bodyPr/>
        <a:lstStyle/>
        <a:p>
          <a:endParaRPr lang="es-ES"/>
        </a:p>
      </dgm:t>
    </dgm:pt>
    <dgm:pt modelId="{EA4AD316-D00C-42FA-8393-05339E94A467}" type="pres">
      <dgm:prSet presAssocID="{461CAAC4-0B52-45B5-900F-3268467B207C}" presName="ChildText" presStyleLbl="revTx" presStyleIdx="0" presStyleCnt="2">
        <dgm:presLayoutVars>
          <dgm:chMax val="0"/>
          <dgm:chPref val="0"/>
          <dgm:bulletEnabled val="1"/>
        </dgm:presLayoutVars>
      </dgm:prSet>
      <dgm:spPr/>
    </dgm:pt>
    <dgm:pt modelId="{0AC18BFC-8B5F-487C-A19A-FA504C2F9D29}" type="pres">
      <dgm:prSet presAssocID="{8A86CFD8-BAB9-4B86-83F4-7EFEFF886319}" presName="sibTrans" presStyleCnt="0"/>
      <dgm:spPr/>
    </dgm:pt>
    <dgm:pt modelId="{5BFE5C75-ECA0-4D70-B4A6-2F65F566D52D}" type="pres">
      <dgm:prSet presAssocID="{806B4F21-6063-4054-9BDB-F9FBCCBA081F}" presName="composite" presStyleCnt="0"/>
      <dgm:spPr/>
    </dgm:pt>
    <dgm:pt modelId="{798C06C8-C3C1-4FD8-A1DC-BC08C7F0EEB1}" type="pres">
      <dgm:prSet presAssocID="{806B4F21-6063-4054-9BDB-F9FBCCBA081F}" presName="bentUpArrow1" presStyleLbl="alignImgPlace1" presStyleIdx="1" presStyleCnt="2"/>
      <dgm:spPr/>
    </dgm:pt>
    <dgm:pt modelId="{B24FE06A-F150-4878-8512-B7A31A1A25AC}" type="pres">
      <dgm:prSet presAssocID="{806B4F21-6063-4054-9BDB-F9FBCCBA081F}" presName="ParentText" presStyleLbl="node1" presStyleIdx="1" presStyleCnt="3">
        <dgm:presLayoutVars>
          <dgm:chMax val="1"/>
          <dgm:chPref val="1"/>
          <dgm:bulletEnabled val="1"/>
        </dgm:presLayoutVars>
      </dgm:prSet>
      <dgm:spPr/>
      <dgm:t>
        <a:bodyPr/>
        <a:lstStyle/>
        <a:p>
          <a:endParaRPr lang="es-ES"/>
        </a:p>
      </dgm:t>
    </dgm:pt>
    <dgm:pt modelId="{8B8C0A76-FDE1-461C-9528-924F3531FE20}" type="pres">
      <dgm:prSet presAssocID="{806B4F21-6063-4054-9BDB-F9FBCCBA081F}" presName="ChildText" presStyleLbl="revTx" presStyleIdx="1" presStyleCnt="2">
        <dgm:presLayoutVars>
          <dgm:chMax val="0"/>
          <dgm:chPref val="0"/>
          <dgm:bulletEnabled val="1"/>
        </dgm:presLayoutVars>
      </dgm:prSet>
      <dgm:spPr/>
    </dgm:pt>
    <dgm:pt modelId="{2C7CD358-1F66-4BC3-9385-2DB910548E3D}" type="pres">
      <dgm:prSet presAssocID="{1C4E25BF-733C-4F87-A670-C2940492AAF2}" presName="sibTrans" presStyleCnt="0"/>
      <dgm:spPr/>
    </dgm:pt>
    <dgm:pt modelId="{A466AF6C-751C-4E40-A674-B3DE14A4421C}" type="pres">
      <dgm:prSet presAssocID="{497EB02D-28E1-475D-8868-A55456AA2BD1}" presName="composite" presStyleCnt="0"/>
      <dgm:spPr/>
    </dgm:pt>
    <dgm:pt modelId="{C0581955-B2CF-4B52-BD46-B55D99BA5BE0}" type="pres">
      <dgm:prSet presAssocID="{497EB02D-28E1-475D-8868-A55456AA2BD1}" presName="ParentText" presStyleLbl="node1" presStyleIdx="2" presStyleCnt="3">
        <dgm:presLayoutVars>
          <dgm:chMax val="1"/>
          <dgm:chPref val="1"/>
          <dgm:bulletEnabled val="1"/>
        </dgm:presLayoutVars>
      </dgm:prSet>
      <dgm:spPr/>
      <dgm:t>
        <a:bodyPr/>
        <a:lstStyle/>
        <a:p>
          <a:endParaRPr lang="es-ES"/>
        </a:p>
      </dgm:t>
    </dgm:pt>
  </dgm:ptLst>
  <dgm:cxnLst>
    <dgm:cxn modelId="{50D8FD2A-5C10-4920-B699-967C92810A25}" type="presOf" srcId="{806B4F21-6063-4054-9BDB-F9FBCCBA081F}" destId="{B24FE06A-F150-4878-8512-B7A31A1A25AC}" srcOrd="0" destOrd="0" presId="urn:microsoft.com/office/officeart/2005/8/layout/StepDownProcess"/>
    <dgm:cxn modelId="{684662EA-5F8C-4DFB-8EA9-2D971543E759}" type="presOf" srcId="{DB85CFB9-B85E-41CD-9729-E4C353FF743C}" destId="{C7D8635F-9484-4F09-AE6C-34406AA56860}" srcOrd="0" destOrd="0" presId="urn:microsoft.com/office/officeart/2005/8/layout/StepDownProcess"/>
    <dgm:cxn modelId="{57292F23-55CC-4E51-8B2D-3A9D3BF76A1A}" type="presOf" srcId="{461CAAC4-0B52-45B5-900F-3268467B207C}" destId="{2DABC5DF-4A7B-40E9-AD0B-BEFFDD0CB243}" srcOrd="0" destOrd="0" presId="urn:microsoft.com/office/officeart/2005/8/layout/StepDownProcess"/>
    <dgm:cxn modelId="{4FE249FE-5707-472F-A64F-039E5F5EF6B5}" srcId="{DB85CFB9-B85E-41CD-9729-E4C353FF743C}" destId="{806B4F21-6063-4054-9BDB-F9FBCCBA081F}" srcOrd="1" destOrd="0" parTransId="{12786A36-40F2-495A-A900-F06416ADF2F0}" sibTransId="{1C4E25BF-733C-4F87-A670-C2940492AAF2}"/>
    <dgm:cxn modelId="{35428DF6-4713-4D2B-9D55-7DA4BEB1E0A5}" srcId="{DB85CFB9-B85E-41CD-9729-E4C353FF743C}" destId="{461CAAC4-0B52-45B5-900F-3268467B207C}" srcOrd="0" destOrd="0" parTransId="{BE1E5C36-25F1-4F98-B1E5-AF0D450D3A27}" sibTransId="{8A86CFD8-BAB9-4B86-83F4-7EFEFF886319}"/>
    <dgm:cxn modelId="{EC3D7F5C-1B69-4EDE-9110-7F3D857EC7BF}" type="presOf" srcId="{497EB02D-28E1-475D-8868-A55456AA2BD1}" destId="{C0581955-B2CF-4B52-BD46-B55D99BA5BE0}" srcOrd="0" destOrd="0" presId="urn:microsoft.com/office/officeart/2005/8/layout/StepDownProcess"/>
    <dgm:cxn modelId="{08B7050E-B154-4D7F-BE88-5E87398D6649}" srcId="{DB85CFB9-B85E-41CD-9729-E4C353FF743C}" destId="{497EB02D-28E1-475D-8868-A55456AA2BD1}" srcOrd="2" destOrd="0" parTransId="{BB01C337-46B0-4665-AAAF-E4303C7862CD}" sibTransId="{6F8CB730-6D83-435D-8849-C44610ADA06B}"/>
    <dgm:cxn modelId="{6C2E73F6-18B7-48A7-AAF3-1B4E1262F068}" type="presParOf" srcId="{C7D8635F-9484-4F09-AE6C-34406AA56860}" destId="{6611920D-F20A-4C9B-866C-290920DAF24D}" srcOrd="0" destOrd="0" presId="urn:microsoft.com/office/officeart/2005/8/layout/StepDownProcess"/>
    <dgm:cxn modelId="{8321BB07-4802-4A82-8ABA-757273C6B835}" type="presParOf" srcId="{6611920D-F20A-4C9B-866C-290920DAF24D}" destId="{19CADEFE-4E51-4B49-8511-EFF8B2154ED3}" srcOrd="0" destOrd="0" presId="urn:microsoft.com/office/officeart/2005/8/layout/StepDownProcess"/>
    <dgm:cxn modelId="{7181B26E-3FD2-480B-97FC-4D8FCE501AB2}" type="presParOf" srcId="{6611920D-F20A-4C9B-866C-290920DAF24D}" destId="{2DABC5DF-4A7B-40E9-AD0B-BEFFDD0CB243}" srcOrd="1" destOrd="0" presId="urn:microsoft.com/office/officeart/2005/8/layout/StepDownProcess"/>
    <dgm:cxn modelId="{B27F213F-8AEF-4DF8-A45C-FBC6C5FBA36C}" type="presParOf" srcId="{6611920D-F20A-4C9B-866C-290920DAF24D}" destId="{EA4AD316-D00C-42FA-8393-05339E94A467}" srcOrd="2" destOrd="0" presId="urn:microsoft.com/office/officeart/2005/8/layout/StepDownProcess"/>
    <dgm:cxn modelId="{1484C403-965F-4D6D-BFBA-0C3B53F68C9E}" type="presParOf" srcId="{C7D8635F-9484-4F09-AE6C-34406AA56860}" destId="{0AC18BFC-8B5F-487C-A19A-FA504C2F9D29}" srcOrd="1" destOrd="0" presId="urn:microsoft.com/office/officeart/2005/8/layout/StepDownProcess"/>
    <dgm:cxn modelId="{9115E91D-BFC2-47A8-AF54-F700E95659A0}" type="presParOf" srcId="{C7D8635F-9484-4F09-AE6C-34406AA56860}" destId="{5BFE5C75-ECA0-4D70-B4A6-2F65F566D52D}" srcOrd="2" destOrd="0" presId="urn:microsoft.com/office/officeart/2005/8/layout/StepDownProcess"/>
    <dgm:cxn modelId="{98F949B3-7137-437B-B83B-E00237885E04}" type="presParOf" srcId="{5BFE5C75-ECA0-4D70-B4A6-2F65F566D52D}" destId="{798C06C8-C3C1-4FD8-A1DC-BC08C7F0EEB1}" srcOrd="0" destOrd="0" presId="urn:microsoft.com/office/officeart/2005/8/layout/StepDownProcess"/>
    <dgm:cxn modelId="{DC2A9325-7ABF-468A-A9CB-E8909C2A2531}" type="presParOf" srcId="{5BFE5C75-ECA0-4D70-B4A6-2F65F566D52D}" destId="{B24FE06A-F150-4878-8512-B7A31A1A25AC}" srcOrd="1" destOrd="0" presId="urn:microsoft.com/office/officeart/2005/8/layout/StepDownProcess"/>
    <dgm:cxn modelId="{B95AF8FB-33E3-47D0-8347-85F287B006A2}" type="presParOf" srcId="{5BFE5C75-ECA0-4D70-B4A6-2F65F566D52D}" destId="{8B8C0A76-FDE1-461C-9528-924F3531FE20}" srcOrd="2" destOrd="0" presId="urn:microsoft.com/office/officeart/2005/8/layout/StepDownProcess"/>
    <dgm:cxn modelId="{4150701F-4909-4E81-B568-2732AB2DD4AA}" type="presParOf" srcId="{C7D8635F-9484-4F09-AE6C-34406AA56860}" destId="{2C7CD358-1F66-4BC3-9385-2DB910548E3D}" srcOrd="3" destOrd="0" presId="urn:microsoft.com/office/officeart/2005/8/layout/StepDownProcess"/>
    <dgm:cxn modelId="{63226105-C7C1-4E60-81B4-50B7D65505F7}" type="presParOf" srcId="{C7D8635F-9484-4F09-AE6C-34406AA56860}" destId="{A466AF6C-751C-4E40-A674-B3DE14A4421C}" srcOrd="4" destOrd="0" presId="urn:microsoft.com/office/officeart/2005/8/layout/StepDownProcess"/>
    <dgm:cxn modelId="{83874F2E-CBA7-4E95-B6B0-18BFB160155B}" type="presParOf" srcId="{A466AF6C-751C-4E40-A674-B3DE14A4421C}" destId="{C0581955-B2CF-4B52-BD46-B55D99BA5BE0}" srcOrd="0" destOrd="0" presId="urn:microsoft.com/office/officeart/2005/8/layout/StepDown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8648114" cy="6611815"/>
        <a:chOff x="0" y="0"/>
        <a:chExt cx="8648114" cy="6611815"/>
      </a:xfrm>
      <a:scene3d>
        <a:camera prst="isometricOffAxis2Left" zoom="95000"/>
        <a:lightRig rig="flat" dir="t"/>
      </a:scene3d>
    </dsp:grpSpPr>
    <dsp:sp modelId="{19CADEFE-4E51-4B49-8511-EFF8B2154ED3}">
      <dsp:nvSpPr>
        <dsp:cNvPr id="3" name="Flecha doblada hacia arriba 2"/>
        <dsp:cNvSpPr/>
      </dsp:nvSpPr>
      <dsp:spPr bwMode="white">
        <a:xfrm rot="5400000">
          <a:off x="1143961" y="1886181"/>
          <a:ext cx="1600647" cy="1822280"/>
        </a:xfrm>
        <a:prstGeom prst="bentUpArrow">
          <a:avLst>
            <a:gd name="adj1" fmla="val 32840"/>
            <a:gd name="adj2" fmla="val 25000"/>
            <a:gd name="adj3" fmla="val 35780"/>
          </a:avLst>
        </a:prstGeom>
        <a:sp3d extrusionH="63500" contourW="12700" prstMaterial="matte">
          <a:contourClr>
            <a:schemeClr val="lt1"/>
          </a:contourClr>
        </a:sp3d>
      </dsp:spPr>
      <dsp:style>
        <a:lnRef idx="0">
          <a:schemeClr val="lt1"/>
        </a:lnRef>
        <a:fillRef idx="1">
          <a:schemeClr val="accent4">
            <a:tint val="50000"/>
            <a:hueOff val="0"/>
            <a:satOff val="0"/>
            <a:lumOff val="0"/>
            <a:alpha val="100000"/>
          </a:schemeClr>
        </a:fillRef>
        <a:effectRef idx="0">
          <a:scrgbClr r="0" g="0" b="0"/>
        </a:effectRef>
        <a:fontRef idx="minor"/>
      </dsp:style>
      <dsp:txXfrm rot="5400000">
        <a:off x="1143961" y="1886181"/>
        <a:ext cx="1600647" cy="1822280"/>
      </dsp:txXfrm>
    </dsp:sp>
    <dsp:sp modelId="{2DABC5DF-4A7B-40E9-AD0B-BEFFDD0CB243}">
      <dsp:nvSpPr>
        <dsp:cNvPr id="4" name="Rectángulo redondeado 3"/>
        <dsp:cNvSpPr/>
      </dsp:nvSpPr>
      <dsp:spPr bwMode="white">
        <a:xfrm>
          <a:off x="0" y="141250"/>
          <a:ext cx="2694547" cy="1886096"/>
        </a:xfrm>
        <a:prstGeom prst="roundRect">
          <a:avLst>
            <a:gd name="adj" fmla="val 16670"/>
          </a:avLst>
        </a:prstGeom>
        <a:solidFill>
          <a:srgbClr val="00B050"/>
        </a:solidFill>
        <a:sp3d extrusionH="381000" contourW="38100" prstMaterial="matte">
          <a:contourClr>
            <a:schemeClr val="lt1"/>
          </a:contourClr>
        </a:sp3d>
      </dsp:spPr>
      <dsp:style>
        <a:lnRef idx="0">
          <a:schemeClr val="lt1"/>
        </a:lnRef>
        <a:fillRef idx="1">
          <a:schemeClr val="accent4">
            <a:hueOff val="0"/>
            <a:satOff val="0"/>
            <a:lumOff val="0"/>
            <a:alpha val="100000"/>
          </a:schemeClr>
        </a:fillRef>
        <a:effectRef idx="0">
          <a:scrgbClr r="0" g="0" b="0"/>
        </a:effectRef>
        <a:fontRef idx="minor">
          <a:schemeClr val="lt1"/>
        </a:fontRef>
      </dsp:style>
      <dsp:txBody>
        <a:bodyPr lIns="137160" tIns="137160" rIns="137160" bIns="137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 sz="3600" dirty="0">
              <a:latin typeface="Eras Bold ITC" panose="020B0907030504020204" pitchFamily="34" charset="0"/>
            </a:rPr>
            <a:t>Producto o resultado</a:t>
          </a:r>
        </a:p>
      </dsp:txBody>
      <dsp:txXfrm>
        <a:off x="0" y="141250"/>
        <a:ext cx="2694547" cy="1886096"/>
      </dsp:txXfrm>
    </dsp:sp>
    <dsp:sp modelId="{EA4AD316-D00C-42FA-8393-05339E94A467}">
      <dsp:nvSpPr>
        <dsp:cNvPr id="5" name="Rectángulo 4"/>
        <dsp:cNvSpPr/>
      </dsp:nvSpPr>
      <dsp:spPr bwMode="white">
        <a:xfrm>
          <a:off x="3395851" y="190553"/>
          <a:ext cx="1959757" cy="152442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47650" tIns="247650" rIns="247650" bIns="247650" anchor="ctr"/>
        <a:lstStyle>
          <a:lvl1pPr algn="l">
            <a:defRPr sz="6500"/>
          </a:lvl1pPr>
          <a:lvl2pPr marL="285750" indent="-285750" algn="l">
            <a:defRPr sz="5100"/>
          </a:lvl2pPr>
          <a:lvl3pPr marL="571500" indent="-285750" algn="l">
            <a:defRPr sz="5100"/>
          </a:lvl3pPr>
          <a:lvl4pPr marL="857250" indent="-285750" algn="l">
            <a:defRPr sz="5100"/>
          </a:lvl4pPr>
          <a:lvl5pPr marL="1143000" indent="-285750" algn="l">
            <a:defRPr sz="5100"/>
          </a:lvl5pPr>
          <a:lvl6pPr marL="1428750" indent="-285750" algn="l">
            <a:defRPr sz="5100"/>
          </a:lvl6pPr>
          <a:lvl7pPr marL="1714500" indent="-285750" algn="l">
            <a:defRPr sz="5100"/>
          </a:lvl7pPr>
          <a:lvl8pPr marL="2000250" indent="-285750" algn="l">
            <a:defRPr sz="5100"/>
          </a:lvl8pPr>
          <a:lvl9pPr marL="2286000" indent="-285750" algn="l">
            <a:defRPr sz="5100"/>
          </a:lvl9pPr>
        </a:lstStyle>
        <a:p>
          <a:endParaRPr>
            <a:solidFill>
              <a:schemeClr val="tx1"/>
            </a:solidFill>
          </a:endParaRPr>
        </a:p>
      </dsp:txBody>
      <dsp:txXfrm>
        <a:off x="3395851" y="190553"/>
        <a:ext cx="1959757" cy="1524426"/>
      </dsp:txXfrm>
    </dsp:sp>
    <dsp:sp modelId="{798C06C8-C3C1-4FD8-A1DC-BC08C7F0EEB1}">
      <dsp:nvSpPr>
        <dsp:cNvPr id="6" name="Flecha doblada hacia arriba 5"/>
        <dsp:cNvSpPr/>
      </dsp:nvSpPr>
      <dsp:spPr bwMode="white">
        <a:xfrm rot="5400000">
          <a:off x="3419441" y="4249041"/>
          <a:ext cx="1600647" cy="1822280"/>
        </a:xfrm>
        <a:prstGeom prst="bentUpArrow">
          <a:avLst>
            <a:gd name="adj1" fmla="val 32840"/>
            <a:gd name="adj2" fmla="val 25000"/>
            <a:gd name="adj3" fmla="val 35780"/>
          </a:avLst>
        </a:prstGeom>
        <a:sp3d extrusionH="63500" contourW="12700" prstMaterial="matte">
          <a:contourClr>
            <a:schemeClr val="lt1"/>
          </a:contourClr>
        </a:sp3d>
      </dsp:spPr>
      <dsp:style>
        <a:lnRef idx="0">
          <a:schemeClr val="lt1"/>
        </a:lnRef>
        <a:fillRef idx="1">
          <a:schemeClr val="accent4">
            <a:tint val="50000"/>
            <a:hueOff val="-3840000"/>
            <a:satOff val="20392"/>
            <a:lumOff val="12549"/>
            <a:alpha val="100000"/>
          </a:schemeClr>
        </a:fillRef>
        <a:effectRef idx="0">
          <a:scrgbClr r="0" g="0" b="0"/>
        </a:effectRef>
        <a:fontRef idx="minor"/>
      </dsp:style>
      <dsp:txXfrm rot="5400000">
        <a:off x="3419441" y="4249041"/>
        <a:ext cx="1600647" cy="1822280"/>
      </dsp:txXfrm>
    </dsp:sp>
    <dsp:sp modelId="{B24FE06A-F150-4878-8512-B7A31A1A25AC}">
      <dsp:nvSpPr>
        <dsp:cNvPr id="7" name="Rectángulo redondeado 6"/>
        <dsp:cNvSpPr/>
      </dsp:nvSpPr>
      <dsp:spPr bwMode="white">
        <a:xfrm>
          <a:off x="2976783" y="2362860"/>
          <a:ext cx="2694547" cy="1886096"/>
        </a:xfrm>
        <a:prstGeom prst="roundRect">
          <a:avLst>
            <a:gd name="adj" fmla="val 16670"/>
          </a:avLst>
        </a:prstGeom>
        <a:solidFill>
          <a:srgbClr val="92D050"/>
        </a:solidFill>
        <a:sp3d extrusionH="381000" contourW="38100" prstMaterial="matte">
          <a:contourClr>
            <a:schemeClr val="lt1"/>
          </a:contourClr>
        </a:sp3d>
      </dsp:spPr>
      <dsp:style>
        <a:lnRef idx="0">
          <a:schemeClr val="lt1"/>
        </a:lnRef>
        <a:fillRef idx="1">
          <a:schemeClr val="accent4">
            <a:hueOff val="-2250000"/>
            <a:satOff val="13333"/>
            <a:lumOff val="1176"/>
            <a:alpha val="100000"/>
          </a:schemeClr>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 sz="3200" dirty="0">
              <a:latin typeface="Eras Bold ITC" panose="020B0907030504020204" pitchFamily="34" charset="0"/>
            </a:rPr>
            <a:t>Actividad</a:t>
          </a:r>
          <a:endParaRPr lang="es-ES" sz="3200" dirty="0">
            <a:latin typeface="Eras Bold ITC" panose="020B0907030504020204" pitchFamily="34" charset="0"/>
          </a:endParaRPr>
        </a:p>
        <a:p>
          <a:pPr lvl="0">
            <a:lnSpc>
              <a:spcPct val="100000"/>
            </a:lnSpc>
            <a:spcBef>
              <a:spcPct val="0"/>
            </a:spcBef>
            <a:spcAft>
              <a:spcPct val="35000"/>
            </a:spcAft>
          </a:pPr>
          <a:r>
            <a:rPr lang="es-ES" sz="3200" dirty="0">
              <a:latin typeface="Eras Bold ITC" panose="020B0907030504020204" pitchFamily="34" charset="0"/>
            </a:rPr>
            <a:t>de los </a:t>
          </a:r>
          <a:endParaRPr lang="es-ES" sz="3200" dirty="0">
            <a:latin typeface="Eras Bold ITC" panose="020B0907030504020204" pitchFamily="34" charset="0"/>
          </a:endParaRPr>
        </a:p>
        <a:p>
          <a:pPr lvl="0">
            <a:lnSpc>
              <a:spcPct val="100000"/>
            </a:lnSpc>
            <a:spcBef>
              <a:spcPct val="0"/>
            </a:spcBef>
            <a:spcAft>
              <a:spcPct val="35000"/>
            </a:spcAft>
          </a:pPr>
          <a:r>
            <a:rPr lang="es-ES" sz="3200" dirty="0">
              <a:latin typeface="Eras Bold ITC" panose="020B0907030504020204" pitchFamily="34" charset="0"/>
            </a:rPr>
            <a:t>Hombres </a:t>
          </a:r>
        </a:p>
      </dsp:txBody>
      <dsp:txXfrm>
        <a:off x="2976783" y="2362860"/>
        <a:ext cx="2694547" cy="1886096"/>
      </dsp:txXfrm>
    </dsp:sp>
    <dsp:sp modelId="{8B8C0A76-FDE1-461C-9528-924F3531FE20}">
      <dsp:nvSpPr>
        <dsp:cNvPr id="8" name="Rectángulo 7"/>
        <dsp:cNvSpPr/>
      </dsp:nvSpPr>
      <dsp:spPr bwMode="white">
        <a:xfrm>
          <a:off x="5671331" y="2553413"/>
          <a:ext cx="1959757" cy="152442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47650" tIns="247650" rIns="247650" bIns="247650" anchor="ctr"/>
        <a:lstStyle>
          <a:lvl1pPr algn="l">
            <a:defRPr sz="6500"/>
          </a:lvl1pPr>
          <a:lvl2pPr marL="285750" indent="-285750" algn="l">
            <a:defRPr sz="5100"/>
          </a:lvl2pPr>
          <a:lvl3pPr marL="571500" indent="-285750" algn="l">
            <a:defRPr sz="5100"/>
          </a:lvl3pPr>
          <a:lvl4pPr marL="857250" indent="-285750" algn="l">
            <a:defRPr sz="5100"/>
          </a:lvl4pPr>
          <a:lvl5pPr marL="1143000" indent="-285750" algn="l">
            <a:defRPr sz="5100"/>
          </a:lvl5pPr>
          <a:lvl6pPr marL="1428750" indent="-285750" algn="l">
            <a:defRPr sz="5100"/>
          </a:lvl6pPr>
          <a:lvl7pPr marL="1714500" indent="-285750" algn="l">
            <a:defRPr sz="5100"/>
          </a:lvl7pPr>
          <a:lvl8pPr marL="2000250" indent="-285750" algn="l">
            <a:defRPr sz="5100"/>
          </a:lvl8pPr>
          <a:lvl9pPr marL="2286000" indent="-285750" algn="l">
            <a:defRPr sz="5100"/>
          </a:lvl9pPr>
        </a:lstStyle>
        <a:p>
          <a:endParaRPr>
            <a:solidFill>
              <a:schemeClr val="tx1"/>
            </a:solidFill>
          </a:endParaRPr>
        </a:p>
      </dsp:txBody>
      <dsp:txXfrm>
        <a:off x="5671331" y="2553413"/>
        <a:ext cx="1959757" cy="1524426"/>
      </dsp:txXfrm>
    </dsp:sp>
    <dsp:sp modelId="{C0581955-B2CF-4B52-BD46-B55D99BA5BE0}">
      <dsp:nvSpPr>
        <dsp:cNvPr id="9" name="Rectángulo redondeado 8"/>
        <dsp:cNvSpPr/>
      </dsp:nvSpPr>
      <dsp:spPr bwMode="white">
        <a:xfrm>
          <a:off x="5252263" y="4725719"/>
          <a:ext cx="2694547" cy="1886096"/>
        </a:xfrm>
        <a:prstGeom prst="roundRect">
          <a:avLst>
            <a:gd name="adj" fmla="val 16670"/>
          </a:avLst>
        </a:prstGeom>
        <a:sp3d extrusionH="381000" contourW="38100" prstMaterial="matte">
          <a:contourClr>
            <a:schemeClr val="lt1"/>
          </a:contourClr>
        </a:sp3d>
      </dsp:spPr>
      <dsp:style>
        <a:lnRef idx="0">
          <a:schemeClr val="lt1"/>
        </a:lnRef>
        <a:fillRef idx="1">
          <a:schemeClr val="accent4">
            <a:hueOff val="-4500000"/>
            <a:satOff val="26667"/>
            <a:lumOff val="2353"/>
            <a:alpha val="100000"/>
          </a:schemeClr>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 sz="3200" dirty="0">
              <a:latin typeface="Eras Bold ITC" panose="020B0907030504020204" pitchFamily="34" charset="0"/>
            </a:rPr>
            <a:t>Proceso</a:t>
          </a:r>
          <a:endParaRPr lang="es-ES" sz="3200" dirty="0">
            <a:latin typeface="Eras Bold ITC" panose="020B0907030504020204" pitchFamily="34" charset="0"/>
          </a:endParaRPr>
        </a:p>
        <a:p>
          <a:pPr lvl="0">
            <a:lnSpc>
              <a:spcPct val="100000"/>
            </a:lnSpc>
            <a:spcBef>
              <a:spcPct val="0"/>
            </a:spcBef>
            <a:spcAft>
              <a:spcPct val="35000"/>
            </a:spcAft>
          </a:pPr>
          <a:r>
            <a:rPr lang="es-ES" sz="3200" dirty="0">
              <a:latin typeface="Eras Bold ITC" panose="020B0907030504020204" pitchFamily="34" charset="0"/>
            </a:rPr>
            <a:t>Socio</a:t>
          </a:r>
          <a:endParaRPr lang="es-ES" sz="3200" dirty="0">
            <a:latin typeface="Eras Bold ITC" panose="020B0907030504020204" pitchFamily="34" charset="0"/>
          </a:endParaRPr>
        </a:p>
        <a:p>
          <a:pPr lvl="0">
            <a:lnSpc>
              <a:spcPct val="100000"/>
            </a:lnSpc>
            <a:spcBef>
              <a:spcPct val="0"/>
            </a:spcBef>
            <a:spcAft>
              <a:spcPct val="35000"/>
            </a:spcAft>
          </a:pPr>
          <a:r>
            <a:rPr lang="es-ES" sz="3200" dirty="0">
              <a:latin typeface="Eras Bold ITC" panose="020B0907030504020204" pitchFamily="34" charset="0"/>
            </a:rPr>
            <a:t>histórico</a:t>
          </a:r>
        </a:p>
      </dsp:txBody>
      <dsp:txXfrm>
        <a:off x="5252263" y="4725719"/>
        <a:ext cx="2694547" cy="188609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type="bentUpArrow" r:blip="" rot="90">
                    <dgm:adjLst>
                      <dgm:adj idx="1" val="0.3284"/>
                      <dgm:adj idx="2" val="0.25"/>
                      <dgm:adj idx="3" val="0.3578"/>
                    </dgm:adjLst>
                  </dgm:shape>
                </dgm:if>
                <dgm:else name="Name13">
                  <dgm:shape xmlns:r="http://schemas.openxmlformats.org/officeDocument/2006/relationships" type="bentArrow" r:blip="" rot="180">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6498F-AABF-4138-96AF-3723447F10C4}" type="datetimeFigureOut">
              <a:rPr lang="en-US" smtClean="0"/>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FE804-2085-432C-A6DA-07299C86FDC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Marcador de imagen de diapositiva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dirty="0"/>
          </a:p>
        </p:txBody>
      </p:sp>
      <p:sp>
        <p:nvSpPr>
          <p:cNvPr id="4710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8D7AFE-8BD9-4AD9-970C-2251ED2EBD4D}" type="slidenum">
              <a:rPr lang="es-ES" altLang="en-US"/>
            </a:fld>
            <a:endParaRPr lang="es-E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S"/>
          </a:p>
        </p:txBody>
      </p:sp>
      <p:sp>
        <p:nvSpPr>
          <p:cNvPr id="3" name="2 Subtítulo"/>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a:p>
        </p:txBody>
      </p:sp>
      <p:sp>
        <p:nvSpPr>
          <p:cNvPr id="3" name="2 Marcador de texto vertical"/>
          <p:cNvSpPr>
            <a:spLocks noGrp="1"/>
          </p:cNvSpPr>
          <p:nvPr>
            <p:ph type="body" orient="vert" idx="1" hasCustomPrompt="1"/>
          </p:nvPr>
        </p:nvSpPr>
        <p:spPr/>
        <p:txBody>
          <a:bodyPr vert="eaVert"/>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S"/>
          </a:p>
        </p:txBody>
      </p:sp>
      <p:sp>
        <p:nvSpPr>
          <p:cNvPr id="3" name="2 Marcador de texto vertical"/>
          <p:cNvSpPr>
            <a:spLocks noGrp="1"/>
          </p:cNvSpPr>
          <p:nvPr>
            <p:ph type="body" orient="vert" idx="1" hasCustomPrompt="1"/>
          </p:nvPr>
        </p:nvSpPr>
        <p:spPr>
          <a:xfrm>
            <a:off x="457200" y="274638"/>
            <a:ext cx="6019800" cy="5851525"/>
          </a:xfrm>
        </p:spPr>
        <p:txBody>
          <a:bodyPr vert="eaVert"/>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a:p>
        </p:txBody>
      </p:sp>
      <p:sp>
        <p:nvSpPr>
          <p:cNvPr id="3" name="2 Marcador de contenido"/>
          <p:cNvSpPr>
            <a:spLocks noGrp="1"/>
          </p:cNvSpPr>
          <p:nvPr>
            <p:ph idx="1" hasCustomPrompt="1"/>
          </p:nvPr>
        </p:nvSpPr>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S"/>
          </a:p>
        </p:txBody>
      </p:sp>
      <p:sp>
        <p:nvSpPr>
          <p:cNvPr id="3" name="2 Marcador de texto"/>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a:p>
        </p:txBody>
      </p:sp>
      <p:sp>
        <p:nvSpPr>
          <p:cNvPr id="3" name="2 Marcador de contenido"/>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contenido"/>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
          </a:p>
        </p:txBody>
      </p:sp>
      <p:sp>
        <p:nvSpPr>
          <p:cNvPr id="3" name="2 Marcador de texto"/>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ES"/>
          </a:p>
        </p:txBody>
      </p:sp>
      <p:sp>
        <p:nvSpPr>
          <p:cNvPr id="4" name="3 Marcador de contenido"/>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5" name="4 Marcador de texto"/>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ES"/>
          </a:p>
        </p:txBody>
      </p:sp>
      <p:sp>
        <p:nvSpPr>
          <p:cNvPr id="6" name="5 Marcador de contenido"/>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S"/>
          </a:p>
        </p:txBody>
      </p:sp>
      <p:sp>
        <p:nvSpPr>
          <p:cNvPr id="3" name="2 Marcador de contenido"/>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texto"/>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ES" dirty="0"/>
          </a:p>
        </p:txBody>
      </p:sp>
      <p:sp>
        <p:nvSpPr>
          <p:cNvPr id="4" name="3 Marcador de texto"/>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479" y="857251"/>
            <a:ext cx="2163223" cy="5143500"/>
          </a:xfrm>
          <a:prstGeom prst="rect">
            <a:avLst/>
          </a:prstGeom>
        </p:spPr>
      </p:pic>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701" y="857251"/>
            <a:ext cx="6001341" cy="5143500"/>
          </a:xfrm>
          <a:prstGeom prst="rect">
            <a:avLst/>
          </a:prstGeom>
        </p:spPr>
      </p:pic>
      <p:pic>
        <p:nvPicPr>
          <p:cNvPr id="9" name="4 Imagen" descr="http://www.ecured.cu/images/1/18/Balanzas.jpeg"/>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241" y="4076720"/>
            <a:ext cx="1340579" cy="6679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4 Imagen" descr="http://www.ecured.cu/images/1/18/Balanzas.jpeg"/>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8" y="857249"/>
            <a:ext cx="1212056" cy="1239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76885" y="754892"/>
            <a:ext cx="2163223" cy="5143500"/>
          </a:xfrm>
          <a:prstGeom prst="rect">
            <a:avLst/>
          </a:prstGeom>
        </p:spPr>
      </p:pic>
      <p:sp>
        <p:nvSpPr>
          <p:cNvPr id="12" name="Rectángulo 11"/>
          <p:cNvSpPr/>
          <p:nvPr/>
        </p:nvSpPr>
        <p:spPr>
          <a:xfrm>
            <a:off x="91775" y="3082752"/>
            <a:ext cx="8960466" cy="692497"/>
          </a:xfrm>
          <a:prstGeom prst="rect">
            <a:avLst/>
          </a:prstGeom>
          <a:noFill/>
        </p:spPr>
        <p:txBody>
          <a:bodyPr wrap="none" lIns="68580" tIns="34290" rIns="68580" bIns="34290">
            <a:spAutoFit/>
          </a:bodyPr>
          <a:lstStyle/>
          <a:p>
            <a:pPr algn="ctr"/>
            <a:r>
              <a:rPr lang="es-ES" sz="4050" b="1" dirty="0">
                <a:ln w="0"/>
                <a:solidFill>
                  <a:schemeClr val="accent1"/>
                </a:solidFill>
                <a:effectLst>
                  <a:outerShdw blurRad="38100" dist="25400" dir="5400000" algn="ctr" rotWithShape="0">
                    <a:srgbClr val="6E747A">
                      <a:alpha val="43000"/>
                    </a:srgbClr>
                  </a:outerShdw>
                </a:effectLst>
              </a:rPr>
              <a:t>Estudios </a:t>
            </a:r>
            <a:r>
              <a:rPr lang="es-ES" sz="4050" b="1" dirty="0">
                <a:ln w="0"/>
                <a:effectLst>
                  <a:outerShdw blurRad="38100" dist="19050" dir="2700000" algn="tl" rotWithShape="0">
                    <a:schemeClr val="dk1">
                      <a:alpha val="40000"/>
                    </a:schemeClr>
                  </a:outerShdw>
                </a:effectLst>
              </a:rPr>
              <a:t>en ciencia tecnología y </a:t>
            </a:r>
            <a:r>
              <a:rPr lang="es-ES" sz="4050" b="1" dirty="0">
                <a:ln w="0"/>
                <a:solidFill>
                  <a:schemeClr val="accent1"/>
                </a:solidFill>
                <a:effectLst>
                  <a:outerShdw blurRad="38100" dist="25400" dir="5400000" algn="ctr" rotWithShape="0">
                    <a:srgbClr val="6E747A">
                      <a:alpha val="43000"/>
                    </a:srgbClr>
                  </a:outerShdw>
                </a:effectLst>
              </a:rPr>
              <a:t>sociedad</a:t>
            </a:r>
            <a:endParaRPr lang="es-ES" sz="4050" b="1" dirty="0">
              <a:ln w="0"/>
              <a:solidFill>
                <a:schemeClr val="accent1"/>
              </a:solidFill>
              <a:effectLst>
                <a:outerShdw blurRad="38100" dist="25400" dir="5400000" algn="ctr" rotWithShape="0">
                  <a:srgbClr val="6E747A">
                    <a:alpha val="43000"/>
                  </a:srgbClr>
                </a:outerShdw>
              </a:effectLst>
            </a:endParaRPr>
          </a:p>
        </p:txBody>
      </p:sp>
      <p:sp>
        <p:nvSpPr>
          <p:cNvPr id="14" name="Rectángulo 13"/>
          <p:cNvSpPr/>
          <p:nvPr/>
        </p:nvSpPr>
        <p:spPr>
          <a:xfrm>
            <a:off x="2726307" y="5205894"/>
            <a:ext cx="4305539" cy="692497"/>
          </a:xfrm>
          <a:prstGeom prst="rect">
            <a:avLst/>
          </a:prstGeom>
          <a:noFill/>
        </p:spPr>
        <p:txBody>
          <a:bodyPr wrap="none" lIns="68580" tIns="34290" rIns="68580" bIns="34290">
            <a:spAutoFit/>
          </a:bodyPr>
          <a:lstStyle/>
          <a:p>
            <a:pPr algn="ctr"/>
            <a:r>
              <a:rPr lang="es-E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DERECHO 4TO AÑO</a:t>
            </a:r>
            <a:endParaRPr lang="es-E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1" cstate="print"/>
          <a:srcRect/>
          <a:stretch>
            <a:fillRect/>
          </a:stretch>
        </p:blipFill>
        <p:spPr bwMode="auto">
          <a:xfrm>
            <a:off x="0" y="0"/>
            <a:ext cx="1187624" cy="6858000"/>
          </a:xfrm>
          <a:prstGeom prst="rect">
            <a:avLst/>
          </a:prstGeom>
          <a:ln w="57150"/>
        </p:spPr>
        <p:style>
          <a:lnRef idx="1">
            <a:schemeClr val="accent3"/>
          </a:lnRef>
          <a:fillRef idx="2">
            <a:schemeClr val="accent3"/>
          </a:fillRef>
          <a:effectRef idx="1">
            <a:schemeClr val="accent3"/>
          </a:effectRef>
          <a:fontRef idx="minor">
            <a:schemeClr val="dk1"/>
          </a:fontRef>
        </p:style>
      </p:pic>
      <p:sp>
        <p:nvSpPr>
          <p:cNvPr id="3" name="2 CuadroTexto"/>
          <p:cNvSpPr txBox="1"/>
          <p:nvPr/>
        </p:nvSpPr>
        <p:spPr>
          <a:xfrm>
            <a:off x="1175937" y="0"/>
            <a:ext cx="7956376" cy="461665"/>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2400" dirty="0">
                <a:latin typeface="Arial" panose="020B0604020202020204" pitchFamily="34" charset="0"/>
                <a:cs typeface="Arial" panose="020B0604020202020204" pitchFamily="34" charset="0"/>
              </a:rPr>
              <a:t>DESARROLLO</a:t>
            </a:r>
            <a:endParaRPr lang="es-ES" sz="2400" dirty="0">
              <a:latin typeface="Arial" panose="020B0604020202020204" pitchFamily="34" charset="0"/>
              <a:cs typeface="Arial" panose="020B0604020202020204" pitchFamily="34" charset="0"/>
            </a:endParaRPr>
          </a:p>
        </p:txBody>
      </p:sp>
      <p:sp>
        <p:nvSpPr>
          <p:cNvPr id="1025" name="Rectangle 1"/>
          <p:cNvSpPr>
            <a:spLocks noChangeArrowheads="1"/>
          </p:cNvSpPr>
          <p:nvPr/>
        </p:nvSpPr>
        <p:spPr bwMode="auto">
          <a:xfrm>
            <a:off x="1163980" y="1266581"/>
            <a:ext cx="7929586" cy="4786503"/>
          </a:xfrm>
          <a:prstGeom prst="rect">
            <a:avLst/>
          </a:prstGeom>
          <a:ln w="57150"/>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algn="just">
              <a:lnSpc>
                <a:spcPct val="93000"/>
              </a:lnSpc>
              <a:spcBef>
                <a:spcPct val="50000"/>
              </a:spcBef>
            </a:pPr>
            <a:r>
              <a:rPr lang="es-MX" altLang="en-US" sz="2800" dirty="0">
                <a:latin typeface="Arial" panose="020B0604020202020204" pitchFamily="34" charset="0"/>
                <a:cs typeface="Arial" panose="020B0604020202020204" pitchFamily="34" charset="0"/>
              </a:rPr>
              <a:t>La </a:t>
            </a:r>
            <a:r>
              <a:rPr lang="es-MX" altLang="en-US" sz="2800" b="1" dirty="0">
                <a:solidFill>
                  <a:srgbClr val="FF0000"/>
                </a:solidFill>
                <a:latin typeface="Arial" panose="020B0604020202020204" pitchFamily="34" charset="0"/>
                <a:cs typeface="Arial" panose="020B0604020202020204" pitchFamily="34" charset="0"/>
              </a:rPr>
              <a:t>elaboración racional</a:t>
            </a:r>
            <a:r>
              <a:rPr lang="es-MX" altLang="en-US" sz="2800" dirty="0">
                <a:latin typeface="Arial" panose="020B0604020202020204" pitchFamily="34" charset="0"/>
                <a:cs typeface="Arial" panose="020B0604020202020204" pitchFamily="34" charset="0"/>
              </a:rPr>
              <a:t> de la </a:t>
            </a:r>
            <a:r>
              <a:rPr lang="es-MX" altLang="en-US" sz="2800" dirty="0">
                <a:solidFill>
                  <a:srgbClr val="FF0000"/>
                </a:solidFill>
                <a:latin typeface="Arial" panose="020B0604020202020204" pitchFamily="34" charset="0"/>
                <a:cs typeface="Arial" panose="020B0604020202020204" pitchFamily="34" charset="0"/>
              </a:rPr>
              <a:t>realidad</a:t>
            </a:r>
            <a:r>
              <a:rPr lang="es-MX" altLang="en-US" sz="2800" dirty="0">
                <a:latin typeface="Arial" panose="020B0604020202020204" pitchFamily="34" charset="0"/>
                <a:cs typeface="Arial" panose="020B0604020202020204" pitchFamily="34" charset="0"/>
              </a:rPr>
              <a:t>, </a:t>
            </a:r>
            <a:r>
              <a:rPr lang="es-MX" altLang="en-US" sz="2800" dirty="0">
                <a:solidFill>
                  <a:srgbClr val="FF0000"/>
                </a:solidFill>
                <a:latin typeface="Arial" panose="020B0604020202020204" pitchFamily="34" charset="0"/>
                <a:cs typeface="Arial" panose="020B0604020202020204" pitchFamily="34" charset="0"/>
              </a:rPr>
              <a:t>construida por el ser humano</a:t>
            </a:r>
            <a:r>
              <a:rPr lang="es-MX" altLang="en-US" sz="2800" dirty="0">
                <a:latin typeface="Arial" panose="020B0604020202020204" pitchFamily="34" charset="0"/>
                <a:cs typeface="Arial" panose="020B0604020202020204" pitchFamily="34" charset="0"/>
              </a:rPr>
              <a:t> de acuerdo con el grado de </a:t>
            </a:r>
            <a:r>
              <a:rPr lang="es-MX" altLang="en-US" sz="2800" dirty="0">
                <a:solidFill>
                  <a:srgbClr val="FF0000"/>
                </a:solidFill>
                <a:latin typeface="Arial" panose="020B0604020202020204" pitchFamily="34" charset="0"/>
                <a:cs typeface="Arial" panose="020B0604020202020204" pitchFamily="34" charset="0"/>
              </a:rPr>
              <a:t>desarrollo</a:t>
            </a:r>
            <a:r>
              <a:rPr lang="es-MX" altLang="en-US" sz="2800" dirty="0">
                <a:latin typeface="Arial" panose="020B0604020202020204" pitchFamily="34" charset="0"/>
                <a:cs typeface="Arial" panose="020B0604020202020204" pitchFamily="34" charset="0"/>
              </a:rPr>
              <a:t> de su </a:t>
            </a:r>
            <a:r>
              <a:rPr lang="es-MX" altLang="en-US" sz="2800" dirty="0">
                <a:solidFill>
                  <a:srgbClr val="FF0000"/>
                </a:solidFill>
                <a:latin typeface="Arial" panose="020B0604020202020204" pitchFamily="34" charset="0"/>
                <a:cs typeface="Arial" panose="020B0604020202020204" pitchFamily="34" charset="0"/>
              </a:rPr>
              <a:t>práctica social y su cultura</a:t>
            </a:r>
            <a:r>
              <a:rPr lang="es-MX" altLang="en-US" sz="2800" dirty="0">
                <a:latin typeface="Arial" panose="020B0604020202020204" pitchFamily="34" charset="0"/>
                <a:cs typeface="Arial" panose="020B0604020202020204" pitchFamily="34" charset="0"/>
              </a:rPr>
              <a:t>, que posibilita el </a:t>
            </a:r>
            <a:r>
              <a:rPr lang="es-MX" altLang="en-US" sz="3200" b="1" dirty="0">
                <a:solidFill>
                  <a:srgbClr val="FF0000"/>
                </a:solidFill>
                <a:latin typeface="Arial" panose="020B0604020202020204" pitchFamily="34" charset="0"/>
                <a:cs typeface="Arial" panose="020B0604020202020204" pitchFamily="34" charset="0"/>
              </a:rPr>
              <a:t>proceso de apropiación subjetiva de la realidad objetiva</a:t>
            </a:r>
            <a:r>
              <a:rPr lang="es-MX" altLang="en-US" sz="2800" dirty="0">
                <a:latin typeface="Arial" panose="020B0604020202020204" pitchFamily="34" charset="0"/>
                <a:cs typeface="Arial" panose="020B0604020202020204" pitchFamily="34" charset="0"/>
              </a:rPr>
              <a:t>, o lo que es lo mismo: </a:t>
            </a:r>
            <a:r>
              <a:rPr lang="es-MX" altLang="en-US" sz="3600" b="1" i="1" dirty="0">
                <a:solidFill>
                  <a:srgbClr val="FF0000"/>
                </a:solidFill>
                <a:latin typeface="Arial" panose="020B0604020202020204" pitchFamily="34" charset="0"/>
                <a:cs typeface="Arial" panose="020B0604020202020204" pitchFamily="34" charset="0"/>
              </a:rPr>
              <a:t>la explicación racional del mundo en el que vive y la transformación de </a:t>
            </a:r>
            <a:r>
              <a:rPr lang="es-ES" altLang="en-US" sz="3600" b="1" i="1" dirty="0">
                <a:solidFill>
                  <a:srgbClr val="FF0000"/>
                </a:solidFill>
                <a:latin typeface="Arial" panose="020B0604020202020204" pitchFamily="34" charset="0"/>
                <a:cs typeface="Arial" panose="020B0604020202020204" pitchFamily="34" charset="0"/>
              </a:rPr>
              <a:t>este</a:t>
            </a:r>
            <a:r>
              <a:rPr lang="es-MX" altLang="en-US" sz="3600" b="1" i="1" dirty="0">
                <a:solidFill>
                  <a:srgbClr val="FF0000"/>
                </a:solidFill>
                <a:latin typeface="Arial" panose="020B0604020202020204" pitchFamily="34" charset="0"/>
                <a:cs typeface="Arial" panose="020B0604020202020204" pitchFamily="34" charset="0"/>
              </a:rPr>
              <a:t>, de acuerdo con sus necesidades</a:t>
            </a:r>
            <a:r>
              <a:rPr lang="es-MX" altLang="en-US" sz="3200" b="1" i="1" dirty="0">
                <a:solidFill>
                  <a:srgbClr val="FF0000"/>
                </a:solidFill>
                <a:latin typeface="Arial" panose="020B0604020202020204" pitchFamily="34" charset="0"/>
                <a:cs typeface="Arial" panose="020B0604020202020204" pitchFamily="34" charset="0"/>
              </a:rPr>
              <a:t>.</a:t>
            </a:r>
            <a:endParaRPr lang="es-MX" altLang="en-US" sz="3200" b="1" i="1" dirty="0">
              <a:solidFill>
                <a:srgbClr val="FF0000"/>
              </a:solidFill>
              <a:latin typeface="Arial" panose="020B0604020202020204" pitchFamily="34" charset="0"/>
              <a:cs typeface="Arial" panose="020B0604020202020204" pitchFamily="34" charset="0"/>
            </a:endParaRPr>
          </a:p>
        </p:txBody>
      </p:sp>
      <p:sp>
        <p:nvSpPr>
          <p:cNvPr id="5" name="4 Rectángulo"/>
          <p:cNvSpPr/>
          <p:nvPr/>
        </p:nvSpPr>
        <p:spPr>
          <a:xfrm>
            <a:off x="6643670" y="0"/>
            <a:ext cx="2500330" cy="400110"/>
          </a:xfrm>
          <a:prstGeom prst="rect">
            <a:avLst/>
          </a:prstGeom>
          <a:ln w="57150"/>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MX" sz="2000" b="1" dirty="0">
                <a:latin typeface="Arial" panose="020B0604020202020204" pitchFamily="34" charset="0"/>
                <a:cs typeface="Arial" panose="020B0604020202020204" pitchFamily="34" charset="0"/>
              </a:rPr>
              <a:t>CONOCIMIENTO</a:t>
            </a:r>
            <a:endParaRPr lang="es-MX" sz="2000" b="1"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1" cstate="print"/>
          <a:srcRect/>
          <a:stretch>
            <a:fillRect/>
          </a:stretch>
        </p:blipFill>
        <p:spPr bwMode="auto">
          <a:xfrm>
            <a:off x="0" y="0"/>
            <a:ext cx="1187624" cy="6858000"/>
          </a:xfrm>
          <a:prstGeom prst="rect">
            <a:avLst/>
          </a:prstGeom>
          <a:ln w="57150"/>
        </p:spPr>
        <p:style>
          <a:lnRef idx="1">
            <a:schemeClr val="accent3"/>
          </a:lnRef>
          <a:fillRef idx="2">
            <a:schemeClr val="accent3"/>
          </a:fillRef>
          <a:effectRef idx="1">
            <a:schemeClr val="accent3"/>
          </a:effectRef>
          <a:fontRef idx="minor">
            <a:schemeClr val="dk1"/>
          </a:fontRef>
        </p:style>
      </p:pic>
      <p:sp>
        <p:nvSpPr>
          <p:cNvPr id="3" name="2 CuadroTexto"/>
          <p:cNvSpPr txBox="1"/>
          <p:nvPr/>
        </p:nvSpPr>
        <p:spPr>
          <a:xfrm>
            <a:off x="1156048" y="0"/>
            <a:ext cx="7956376" cy="461665"/>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2400" dirty="0">
                <a:latin typeface="Arial" panose="020B0604020202020204" pitchFamily="34" charset="0"/>
                <a:cs typeface="Arial" panose="020B0604020202020204" pitchFamily="34" charset="0"/>
              </a:rPr>
              <a:t>DESARROLLO</a:t>
            </a:r>
            <a:endParaRPr lang="es-ES" sz="2400" dirty="0">
              <a:latin typeface="Arial" panose="020B0604020202020204" pitchFamily="34" charset="0"/>
              <a:cs typeface="Arial" panose="020B0604020202020204" pitchFamily="34" charset="0"/>
            </a:endParaRPr>
          </a:p>
        </p:txBody>
      </p:sp>
      <p:sp>
        <p:nvSpPr>
          <p:cNvPr id="1025" name="Rectangle 1"/>
          <p:cNvSpPr>
            <a:spLocks noChangeArrowheads="1"/>
          </p:cNvSpPr>
          <p:nvPr/>
        </p:nvSpPr>
        <p:spPr bwMode="auto">
          <a:xfrm>
            <a:off x="1214414" y="1287244"/>
            <a:ext cx="7929586" cy="5570756"/>
          </a:xfrm>
          <a:prstGeom prst="rect">
            <a:avLst/>
          </a:prstGeom>
          <a:ln w="57150"/>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algn="just">
              <a:lnSpc>
                <a:spcPct val="150000"/>
              </a:lnSpc>
              <a:spcBef>
                <a:spcPct val="50000"/>
              </a:spcBef>
            </a:pPr>
            <a:r>
              <a:rPr lang="es-MX" sz="2400" dirty="0">
                <a:latin typeface="Arial" panose="020B0604020202020204" pitchFamily="34" charset="0"/>
                <a:cs typeface="Arial" panose="020B0604020202020204" pitchFamily="34" charset="0"/>
              </a:rPr>
              <a:t>El avance hacia sociedades más sostenibles, justas, equitativas, igualitarias, democráticas, participativas e inclusivas necesita promover políticas públicas que vinculen el conocimiento científico y tecnológico, la investigación y la innovación a las problemáticas sociales.</a:t>
            </a:r>
            <a:endParaRPr lang="es-MX" sz="2400" dirty="0">
              <a:latin typeface="Arial" panose="020B0604020202020204" pitchFamily="34" charset="0"/>
              <a:cs typeface="Arial" panose="020B0604020202020204" pitchFamily="34" charset="0"/>
            </a:endParaRPr>
          </a:p>
          <a:p>
            <a:pPr algn="r">
              <a:spcBef>
                <a:spcPct val="50000"/>
              </a:spcBef>
            </a:pPr>
            <a:r>
              <a:rPr lang="es-ES" sz="2400" dirty="0">
                <a:solidFill>
                  <a:srgbClr val="000000"/>
                </a:solidFill>
                <a:latin typeface="Arial" panose="020B0604020202020204" pitchFamily="34" charset="0"/>
                <a:cs typeface="Arial" panose="020B0604020202020204" pitchFamily="34" charset="0"/>
              </a:rPr>
              <a:t>(...) el conocimiento en cuestión no sólo es importante para el crecimiento económico, sino también para empoderar y desarrollar todos los sectores de la sociedad”.</a:t>
            </a:r>
            <a:br>
              <a:rPr lang="es-ES" sz="3200" dirty="0">
                <a:solidFill>
                  <a:srgbClr val="000000"/>
                </a:solidFill>
                <a:latin typeface="Arial" panose="020B0604020202020204" pitchFamily="34" charset="0"/>
                <a:cs typeface="Arial" panose="020B0604020202020204" pitchFamily="34" charset="0"/>
              </a:rPr>
            </a:br>
            <a:r>
              <a:rPr lang="es-ES" sz="3200" dirty="0">
                <a:solidFill>
                  <a:srgbClr val="000000"/>
                </a:solidFill>
                <a:latin typeface="Arial" panose="020B0604020202020204" pitchFamily="34" charset="0"/>
                <a:cs typeface="Arial" panose="020B0604020202020204" pitchFamily="34" charset="0"/>
              </a:rPr>
              <a:t>                 </a:t>
            </a:r>
            <a:r>
              <a:rPr lang="es-ES" sz="2400" b="1" i="1" dirty="0" err="1">
                <a:solidFill>
                  <a:srgbClr val="000000"/>
                </a:solidFill>
                <a:latin typeface="Arial" panose="020B0604020202020204" pitchFamily="34" charset="0"/>
                <a:cs typeface="Arial" panose="020B0604020202020204" pitchFamily="34" charset="0"/>
              </a:rPr>
              <a:t>Keeling</a:t>
            </a:r>
            <a:r>
              <a:rPr lang="es-ES" sz="2400" b="1" i="1" dirty="0">
                <a:solidFill>
                  <a:srgbClr val="000000"/>
                </a:solidFill>
                <a:latin typeface="Arial" panose="020B0604020202020204" pitchFamily="34" charset="0"/>
                <a:cs typeface="Arial" panose="020B0604020202020204" pitchFamily="34" charset="0"/>
              </a:rPr>
              <a:t>, M. ((2015</a:t>
            </a:r>
            <a:endParaRPr lang="es-ES" altLang="en-US" sz="2400" b="1" dirty="0">
              <a:latin typeface="Arial" panose="020B0604020202020204" pitchFamily="34" charset="0"/>
              <a:cs typeface="Arial" panose="020B0604020202020204" pitchFamily="34" charset="0"/>
            </a:endParaRPr>
          </a:p>
        </p:txBody>
      </p:sp>
      <p:sp>
        <p:nvSpPr>
          <p:cNvPr id="5" name="4 Rectángulo"/>
          <p:cNvSpPr/>
          <p:nvPr/>
        </p:nvSpPr>
        <p:spPr>
          <a:xfrm>
            <a:off x="3707904" y="474344"/>
            <a:ext cx="2357454" cy="400110"/>
          </a:xfrm>
          <a:prstGeom prst="rect">
            <a:avLst/>
          </a:prstGeom>
          <a:ln w="57150"/>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MX" sz="2000" b="1" dirty="0">
                <a:latin typeface="Arial" panose="020B0604020202020204" pitchFamily="34" charset="0"/>
                <a:cs typeface="Arial" panose="020B0604020202020204" pitchFamily="34" charset="0"/>
              </a:rPr>
              <a:t>CONOCIMIENTO</a:t>
            </a:r>
            <a:endParaRPr lang="es-MX" sz="2000" b="1"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1" cstate="print"/>
          <a:srcRect/>
          <a:stretch>
            <a:fillRect/>
          </a:stretch>
        </p:blipFill>
        <p:spPr bwMode="auto">
          <a:xfrm>
            <a:off x="0" y="0"/>
            <a:ext cx="1187624" cy="6858000"/>
          </a:xfrm>
          <a:prstGeom prst="rect">
            <a:avLst/>
          </a:prstGeom>
          <a:ln w="57150"/>
        </p:spPr>
        <p:style>
          <a:lnRef idx="1">
            <a:schemeClr val="accent3"/>
          </a:lnRef>
          <a:fillRef idx="2">
            <a:schemeClr val="accent3"/>
          </a:fillRef>
          <a:effectRef idx="1">
            <a:schemeClr val="accent3"/>
          </a:effectRef>
          <a:fontRef idx="minor">
            <a:schemeClr val="dk1"/>
          </a:fontRef>
        </p:style>
      </p:pic>
      <p:sp>
        <p:nvSpPr>
          <p:cNvPr id="3" name="2 CuadroTexto"/>
          <p:cNvSpPr txBox="1"/>
          <p:nvPr/>
        </p:nvSpPr>
        <p:spPr>
          <a:xfrm>
            <a:off x="1156048" y="0"/>
            <a:ext cx="7956376" cy="461665"/>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2400" dirty="0">
                <a:latin typeface="Arial" panose="020B0604020202020204" pitchFamily="34" charset="0"/>
                <a:cs typeface="Arial" panose="020B0604020202020204" pitchFamily="34" charset="0"/>
              </a:rPr>
              <a:t>DESARROLLO</a:t>
            </a:r>
            <a:endParaRPr lang="es-ES" sz="2400" dirty="0">
              <a:latin typeface="Arial" panose="020B0604020202020204" pitchFamily="34" charset="0"/>
              <a:cs typeface="Arial" panose="020B0604020202020204" pitchFamily="34" charset="0"/>
            </a:endParaRPr>
          </a:p>
        </p:txBody>
      </p:sp>
      <p:sp>
        <p:nvSpPr>
          <p:cNvPr id="1025" name="Rectangle 1"/>
          <p:cNvSpPr>
            <a:spLocks noChangeArrowheads="1"/>
          </p:cNvSpPr>
          <p:nvPr/>
        </p:nvSpPr>
        <p:spPr bwMode="auto">
          <a:xfrm>
            <a:off x="1214414" y="1071546"/>
            <a:ext cx="7929586" cy="5078313"/>
          </a:xfrm>
          <a:prstGeom prst="rect">
            <a:avLst/>
          </a:prstGeom>
          <a:ln w="57150"/>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algn="just">
              <a:lnSpc>
                <a:spcPct val="150000"/>
              </a:lnSpc>
            </a:pPr>
            <a:r>
              <a:rPr lang="es-MX" sz="2400" dirty="0">
                <a:latin typeface="Arial" panose="020B0604020202020204" pitchFamily="34" charset="0"/>
                <a:cs typeface="Arial" panose="020B0604020202020204" pitchFamily="34" charset="0"/>
              </a:rPr>
              <a:t>“...el </a:t>
            </a:r>
            <a:r>
              <a:rPr lang="es-MX" sz="2400" b="1" dirty="0">
                <a:solidFill>
                  <a:srgbClr val="FF0000"/>
                </a:solidFill>
                <a:latin typeface="Arial" panose="020B0604020202020204" pitchFamily="34" charset="0"/>
                <a:cs typeface="Arial" panose="020B0604020202020204" pitchFamily="34" charset="0"/>
              </a:rPr>
              <a:t>conocimiento</a:t>
            </a:r>
            <a:r>
              <a:rPr lang="es-MX" sz="2400" dirty="0">
                <a:latin typeface="Arial" panose="020B0604020202020204" pitchFamily="34" charset="0"/>
                <a:cs typeface="Arial" panose="020B0604020202020204" pitchFamily="34" charset="0"/>
              </a:rPr>
              <a:t> </a:t>
            </a:r>
            <a:r>
              <a:rPr lang="es-MX" sz="2400" dirty="0">
                <a:solidFill>
                  <a:srgbClr val="FF0000"/>
                </a:solidFill>
                <a:latin typeface="Arial" panose="020B0604020202020204" pitchFamily="34" charset="0"/>
                <a:cs typeface="Arial" panose="020B0604020202020204" pitchFamily="34" charset="0"/>
              </a:rPr>
              <a:t>no es </a:t>
            </a:r>
            <a:r>
              <a:rPr lang="es-MX" sz="2400" dirty="0">
                <a:latin typeface="Arial" panose="020B0604020202020204" pitchFamily="34" charset="0"/>
                <a:cs typeface="Arial" panose="020B0604020202020204" pitchFamily="34" charset="0"/>
              </a:rPr>
              <a:t>una variable </a:t>
            </a:r>
            <a:r>
              <a:rPr lang="es-MX" sz="2400" dirty="0">
                <a:solidFill>
                  <a:srgbClr val="FF0000"/>
                </a:solidFill>
                <a:latin typeface="Arial" panose="020B0604020202020204" pitchFamily="34" charset="0"/>
                <a:cs typeface="Arial" panose="020B0604020202020204" pitchFamily="34" charset="0"/>
              </a:rPr>
              <a:t>independiente</a:t>
            </a:r>
            <a:r>
              <a:rPr lang="es-MX" sz="2400" dirty="0">
                <a:latin typeface="Arial" panose="020B0604020202020204" pitchFamily="34" charset="0"/>
                <a:cs typeface="Arial" panose="020B0604020202020204" pitchFamily="34" charset="0"/>
              </a:rPr>
              <a:t> </a:t>
            </a:r>
            <a:r>
              <a:rPr lang="es-MX" sz="2400" dirty="0">
                <a:solidFill>
                  <a:srgbClr val="FF0000"/>
                </a:solidFill>
                <a:latin typeface="Arial" panose="020B0604020202020204" pitchFamily="34" charset="0"/>
                <a:cs typeface="Arial" panose="020B0604020202020204" pitchFamily="34" charset="0"/>
              </a:rPr>
              <a:t>de la sociedad</a:t>
            </a:r>
            <a:r>
              <a:rPr lang="es-MX" sz="2400" dirty="0">
                <a:latin typeface="Arial" panose="020B0604020202020204" pitchFamily="34" charset="0"/>
                <a:cs typeface="Arial" panose="020B0604020202020204" pitchFamily="34" charset="0"/>
              </a:rPr>
              <a:t>; el saber no navega por encima de las circunstancias sociales igualando oportunidades. Lo que convierte al </a:t>
            </a:r>
            <a:r>
              <a:rPr lang="es-MX" sz="2400" b="1" dirty="0">
                <a:solidFill>
                  <a:srgbClr val="FF0000"/>
                </a:solidFill>
                <a:latin typeface="Arial" panose="020B0604020202020204" pitchFamily="34" charset="0"/>
                <a:cs typeface="Arial" panose="020B0604020202020204" pitchFamily="34" charset="0"/>
              </a:rPr>
              <a:t>conocimiento en un recurso significativo es la sociedad que lo promueve y desarrolla</a:t>
            </a:r>
            <a:r>
              <a:rPr lang="es-MX" sz="2400" dirty="0">
                <a:latin typeface="Arial" panose="020B0604020202020204" pitchFamily="34" charset="0"/>
                <a:cs typeface="Arial" panose="020B0604020202020204" pitchFamily="34" charset="0"/>
              </a:rPr>
              <a:t>. Es la dinámica económica y social, junto a la actuación política, la que determina el significado social del conocimiento</a:t>
            </a:r>
            <a:r>
              <a:rPr lang="es-MX" sz="2400" i="1" dirty="0">
                <a:latin typeface="Arial" panose="020B0604020202020204" pitchFamily="34" charset="0"/>
                <a:cs typeface="Arial" panose="020B0604020202020204" pitchFamily="34" charset="0"/>
              </a:rPr>
              <a:t>.”                                               </a:t>
            </a:r>
            <a:endParaRPr lang="es-MX" sz="2400" i="1" dirty="0">
              <a:latin typeface="Arial" panose="020B0604020202020204" pitchFamily="34" charset="0"/>
              <a:cs typeface="Arial" panose="020B0604020202020204" pitchFamily="34" charset="0"/>
            </a:endParaRPr>
          </a:p>
          <a:p>
            <a:pPr algn="just">
              <a:lnSpc>
                <a:spcPct val="150000"/>
              </a:lnSpc>
            </a:pPr>
            <a:r>
              <a:rPr lang="es-MX" sz="2400" i="1" dirty="0">
                <a:latin typeface="Arial" panose="020B0604020202020204" pitchFamily="34" charset="0"/>
                <a:cs typeface="Arial" panose="020B0604020202020204" pitchFamily="34" charset="0"/>
              </a:rPr>
              <a:t>                                   </a:t>
            </a:r>
            <a:r>
              <a:rPr lang="es-MX" sz="2400" b="1" i="1" dirty="0">
                <a:latin typeface="Arial" panose="020B0604020202020204" pitchFamily="34" charset="0"/>
                <a:cs typeface="Arial" panose="020B0604020202020204" pitchFamily="34" charset="0"/>
              </a:rPr>
              <a:t>Núñez Jover (1999)</a:t>
            </a:r>
            <a:endParaRPr lang="es-ES" altLang="en-US" sz="2400" b="1" dirty="0">
              <a:latin typeface="Arial" panose="020B0604020202020204" pitchFamily="34" charset="0"/>
              <a:cs typeface="Arial" panose="020B0604020202020204" pitchFamily="34" charset="0"/>
            </a:endParaRPr>
          </a:p>
        </p:txBody>
      </p:sp>
      <p:sp>
        <p:nvSpPr>
          <p:cNvPr id="6" name="5 Rectángulo"/>
          <p:cNvSpPr/>
          <p:nvPr/>
        </p:nvSpPr>
        <p:spPr>
          <a:xfrm>
            <a:off x="4000496" y="428604"/>
            <a:ext cx="2357454" cy="400110"/>
          </a:xfrm>
          <a:prstGeom prst="rect">
            <a:avLst/>
          </a:prstGeom>
          <a:ln w="57150"/>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MX" sz="2000" b="1" dirty="0">
                <a:latin typeface="Arial" panose="020B0604020202020204" pitchFamily="34" charset="0"/>
                <a:cs typeface="Arial" panose="020B0604020202020204" pitchFamily="34" charset="0"/>
              </a:rPr>
              <a:t>CONOCIMIENTO</a:t>
            </a:r>
            <a:endParaRPr lang="es-MX" sz="2000" b="1"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1" cstate="print"/>
          <a:srcRect/>
          <a:stretch>
            <a:fillRect/>
          </a:stretch>
        </p:blipFill>
        <p:spPr bwMode="auto">
          <a:xfrm>
            <a:off x="0" y="0"/>
            <a:ext cx="1187624" cy="6858000"/>
          </a:xfrm>
          <a:prstGeom prst="rect">
            <a:avLst/>
          </a:prstGeom>
          <a:ln w="57150"/>
        </p:spPr>
        <p:style>
          <a:lnRef idx="1">
            <a:schemeClr val="accent3"/>
          </a:lnRef>
          <a:fillRef idx="2">
            <a:schemeClr val="accent3"/>
          </a:fillRef>
          <a:effectRef idx="1">
            <a:schemeClr val="accent3"/>
          </a:effectRef>
          <a:fontRef idx="minor">
            <a:schemeClr val="dk1"/>
          </a:fontRef>
        </p:style>
      </p:pic>
      <p:sp>
        <p:nvSpPr>
          <p:cNvPr id="3" name="2 CuadroTexto"/>
          <p:cNvSpPr txBox="1"/>
          <p:nvPr/>
        </p:nvSpPr>
        <p:spPr>
          <a:xfrm>
            <a:off x="1156048" y="0"/>
            <a:ext cx="7956376" cy="461665"/>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sz="2400" dirty="0">
                <a:latin typeface="Arial" panose="020B0604020202020204" pitchFamily="34" charset="0"/>
                <a:cs typeface="Arial" panose="020B0604020202020204" pitchFamily="34" charset="0"/>
              </a:rPr>
              <a:t>                         DESARROLLO</a:t>
            </a:r>
            <a:endParaRPr lang="es-ES" sz="2400" dirty="0">
              <a:latin typeface="Arial" panose="020B0604020202020204" pitchFamily="34" charset="0"/>
              <a:cs typeface="Arial" panose="020B0604020202020204" pitchFamily="34" charset="0"/>
            </a:endParaRPr>
          </a:p>
        </p:txBody>
      </p:sp>
      <p:sp>
        <p:nvSpPr>
          <p:cNvPr id="1025" name="Rectangle 1"/>
          <p:cNvSpPr>
            <a:spLocks noChangeArrowheads="1"/>
          </p:cNvSpPr>
          <p:nvPr/>
        </p:nvSpPr>
        <p:spPr bwMode="auto">
          <a:xfrm>
            <a:off x="1214414" y="1071546"/>
            <a:ext cx="7715304" cy="5183150"/>
          </a:xfrm>
          <a:prstGeom prst="rect">
            <a:avLst/>
          </a:prstGeom>
          <a:ln w="57150"/>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algn="just">
              <a:lnSpc>
                <a:spcPct val="150000"/>
              </a:lnSpc>
              <a:spcBef>
                <a:spcPct val="0"/>
              </a:spcBef>
              <a:defRPr/>
            </a:pPr>
            <a:r>
              <a:rPr lang="es-MX" sz="2800" dirty="0">
                <a:latin typeface="Arial" panose="020B0604020202020204" pitchFamily="34" charset="0"/>
                <a:cs typeface="Arial" panose="020B0604020202020204" pitchFamily="34" charset="0"/>
              </a:rPr>
              <a:t>El desarrollo científico técnico es un proceso  que  transita hacia niveles de mayor integración, por lo que las relaciones interdisciplinarias son hoy una vía que posibilita  un análisis integrador, una visión más amplia, completa y unificada de un problema y conlleva a la obtención de una  solución  más integral y adecuada.</a:t>
            </a:r>
            <a:endParaRPr lang="es-MX" sz="2800" dirty="0">
              <a:latin typeface="Arial" panose="020B0604020202020204" pitchFamily="34" charset="0"/>
              <a:cs typeface="Arial" panose="020B0604020202020204" pitchFamily="34" charset="0"/>
            </a:endParaRPr>
          </a:p>
        </p:txBody>
      </p:sp>
      <p:sp>
        <p:nvSpPr>
          <p:cNvPr id="5" name="4 Rectángulo"/>
          <p:cNvSpPr/>
          <p:nvPr/>
        </p:nvSpPr>
        <p:spPr>
          <a:xfrm>
            <a:off x="3286116" y="500042"/>
            <a:ext cx="2998634" cy="338554"/>
          </a:xfrm>
          <a:prstGeom prst="rect">
            <a:avLst/>
          </a:prstGeom>
          <a:ln w="57150"/>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MX" sz="1600" b="1" dirty="0">
                <a:latin typeface="Arial" panose="020B0604020202020204" pitchFamily="34" charset="0"/>
                <a:cs typeface="Arial" panose="020B0604020202020204" pitchFamily="34" charset="0"/>
              </a:rPr>
              <a:t>INTERDISCIPLINARIEDAD</a:t>
            </a:r>
            <a:endParaRPr lang="es-MX" sz="1600" b="1"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contenido 2"/>
          <p:cNvSpPr>
            <a:spLocks noGrp="1"/>
          </p:cNvSpPr>
          <p:nvPr>
            <p:ph sz="quarter" idx="1"/>
          </p:nvPr>
        </p:nvSpPr>
        <p:spPr>
          <a:xfrm>
            <a:off x="168275" y="2732088"/>
            <a:ext cx="8293100" cy="3482975"/>
          </a:xfrm>
          <a:ln w="38100">
            <a:solidFill>
              <a:srgbClr val="00B050"/>
            </a:solidFill>
            <a:miter lim="800000"/>
          </a:ln>
        </p:spPr>
        <p:txBody>
          <a:bodyPr/>
          <a:lstStyle/>
          <a:p>
            <a:pPr algn="just">
              <a:buFont typeface="Wingdings" panose="05000000000000000000" pitchFamily="2" charset="2"/>
              <a:buChar char="Ø"/>
            </a:pPr>
            <a:r>
              <a:rPr lang="es-ES" altLang="en-US" sz="2800" dirty="0">
                <a:latin typeface="Arial" panose="020B0604020202020204" pitchFamily="34" charset="0"/>
                <a:cs typeface="Arial" panose="020B0604020202020204" pitchFamily="34" charset="0"/>
              </a:rPr>
              <a:t>Existe un amplio consenso, según el cual el bienestar de las sociedades descansa en gran medida en el conocimiento y sus aplicaciones a todas las esferas de la vida.</a:t>
            </a:r>
            <a:endParaRPr lang="es-ES" altLang="en-US" sz="28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s-ES" altLang="en-US" sz="2800" dirty="0">
                <a:latin typeface="Arial" panose="020B0604020202020204" pitchFamily="34" charset="0"/>
                <a:cs typeface="Arial" panose="020B0604020202020204" pitchFamily="34" charset="0"/>
              </a:rPr>
              <a:t>Esto ha llevado a la designación de la sociedad actual mediante etiquetas del tipo “sociedad del conocimiento”. </a:t>
            </a:r>
            <a:endParaRPr lang="es-ES" altLang="en-US" sz="2800" dirty="0">
              <a:latin typeface="Arial" panose="020B0604020202020204" pitchFamily="34" charset="0"/>
              <a:cs typeface="Arial" panose="020B0604020202020204" pitchFamily="34" charset="0"/>
            </a:endParaRPr>
          </a:p>
        </p:txBody>
      </p:sp>
      <p:sp>
        <p:nvSpPr>
          <p:cNvPr id="4" name="Rectángulo 3"/>
          <p:cNvSpPr/>
          <p:nvPr/>
        </p:nvSpPr>
        <p:spPr>
          <a:xfrm>
            <a:off x="168275" y="211138"/>
            <a:ext cx="5602288" cy="9842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3200" b="1" dirty="0">
                <a:solidFill>
                  <a:schemeClr val="tx1"/>
                </a:solidFill>
                <a:latin typeface="Arial Narrow" panose="020B0606020202030204" pitchFamily="34" charset="0"/>
                <a:cs typeface="Calibri" panose="020F0502020204030204" pitchFamily="34" charset="0"/>
              </a:rPr>
              <a:t>GESTIÓN DEL CONOCIMIENTO COMO RECURSO</a:t>
            </a:r>
            <a:endParaRPr lang="es-ES" sz="3200" b="1" dirty="0">
              <a:solidFill>
                <a:schemeClr val="tx1"/>
              </a:solidFill>
              <a:latin typeface="Arial Narrow" panose="020B0606020202030204" pitchFamily="34" charset="0"/>
              <a:cs typeface="Calibri" panose="020F0502020204030204" pitchFamily="34" charset="0"/>
            </a:endParaRPr>
          </a:p>
        </p:txBody>
      </p:sp>
      <p:pic>
        <p:nvPicPr>
          <p:cNvPr id="2" name="Imagen 1"/>
          <p:cNvPicPr>
            <a:picLocks noChangeAspect="1"/>
          </p:cNvPicPr>
          <p:nvPr/>
        </p:nvPicPr>
        <p:blipFill>
          <a:blip r:embed="rId1"/>
          <a:stretch>
            <a:fillRect/>
          </a:stretch>
        </p:blipFill>
        <p:spPr>
          <a:xfrm>
            <a:off x="6441269" y="46600"/>
            <a:ext cx="2460063" cy="2460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contenido 2"/>
          <p:cNvSpPr>
            <a:spLocks noGrp="1"/>
          </p:cNvSpPr>
          <p:nvPr>
            <p:ph sz="quarter" idx="1"/>
          </p:nvPr>
        </p:nvSpPr>
        <p:spPr>
          <a:xfrm>
            <a:off x="285750" y="928688"/>
            <a:ext cx="8293100" cy="4714875"/>
          </a:xfrm>
          <a:ln w="38100"/>
        </p:spPr>
        <p:style>
          <a:lnRef idx="1">
            <a:schemeClr val="accent3"/>
          </a:lnRef>
          <a:fillRef idx="2">
            <a:schemeClr val="accent3"/>
          </a:fillRef>
          <a:effectRef idx="1">
            <a:schemeClr val="accent3"/>
          </a:effectRef>
          <a:fontRef idx="minor">
            <a:schemeClr val="dk1"/>
          </a:fontRef>
        </p:style>
        <p:txBody>
          <a:bodyPr/>
          <a:lstStyle/>
          <a:p>
            <a:pPr algn="just"/>
            <a:r>
              <a:rPr lang="es-ES" altLang="en-US" sz="2800" dirty="0">
                <a:latin typeface="Arial" panose="020B0604020202020204" pitchFamily="34" charset="0"/>
                <a:cs typeface="Arial" panose="020B0604020202020204" pitchFamily="34" charset="0"/>
              </a:rPr>
              <a:t>El conocimiento se ha convertido en un recurso porque solo a través de este puede la ciencia y la tecnología resolver los problemas sociales y mejorar las condiciones ambientales en que se desenvuelve el hombre.</a:t>
            </a:r>
            <a:endParaRPr lang="es-ES" altLang="en-US" sz="2800" dirty="0">
              <a:latin typeface="Arial" panose="020B0604020202020204" pitchFamily="34" charset="0"/>
              <a:cs typeface="Arial" panose="020B0604020202020204" pitchFamily="34" charset="0"/>
            </a:endParaRPr>
          </a:p>
          <a:p>
            <a:pPr algn="just"/>
            <a:endParaRPr lang="es-ES" altLang="en-US" sz="2800" dirty="0">
              <a:latin typeface="Arial" panose="020B0604020202020204" pitchFamily="34" charset="0"/>
              <a:cs typeface="Arial" panose="020B0604020202020204" pitchFamily="34" charset="0"/>
            </a:endParaRPr>
          </a:p>
          <a:p>
            <a:pPr algn="just"/>
            <a:r>
              <a:rPr lang="es-ES" altLang="en-US" sz="2800" dirty="0">
                <a:latin typeface="Arial" panose="020B0604020202020204" pitchFamily="34" charset="0"/>
                <a:cs typeface="Arial" panose="020B0604020202020204" pitchFamily="34" charset="0"/>
              </a:rPr>
              <a:t>La integración de los conocimiento científico es lo que permite que se obtengan buenos resultados en la producción de un cultivo o una industria determinada.</a:t>
            </a:r>
            <a:endParaRPr lang="es-ES" altLang="en-US" sz="2800" dirty="0">
              <a:latin typeface="Arial" panose="020B0604020202020204" pitchFamily="34" charset="0"/>
              <a:cs typeface="Arial" panose="020B0604020202020204" pitchFamily="34" charset="0"/>
            </a:endParaRPr>
          </a:p>
        </p:txBody>
      </p:sp>
      <p:sp>
        <p:nvSpPr>
          <p:cNvPr id="28675" name="Text Box 4"/>
          <p:cNvSpPr txBox="1">
            <a:spLocks noChangeArrowheads="1"/>
          </p:cNvSpPr>
          <p:nvPr/>
        </p:nvSpPr>
        <p:spPr bwMode="auto">
          <a:xfrm>
            <a:off x="0" y="0"/>
            <a:ext cx="9144000" cy="523220"/>
          </a:xfrm>
          <a:prstGeom prst="rect">
            <a:avLst/>
          </a:prstGeom>
          <a:ln w="38100"/>
        </p:spPr>
        <p:style>
          <a:lnRef idx="1">
            <a:schemeClr val="accent3"/>
          </a:lnRef>
          <a:fillRef idx="2">
            <a:schemeClr val="accent3"/>
          </a:fillRef>
          <a:effectRef idx="1">
            <a:schemeClr val="accent3"/>
          </a:effectRef>
          <a:fontRef idx="minor">
            <a:schemeClr val="dk1"/>
          </a:fontRef>
        </p:style>
        <p:txBody>
          <a:bodyPr>
            <a:spAutoFit/>
          </a:bodyPr>
          <a:lstStyle>
            <a:lvl1pPr>
              <a:tabLst>
                <a:tab pos="134620" algn="l"/>
              </a:tabLst>
              <a:defRPr>
                <a:solidFill>
                  <a:schemeClr val="tx1"/>
                </a:solidFill>
                <a:latin typeface="Arial" panose="020B0604020202020204" pitchFamily="34" charset="0"/>
                <a:cs typeface="Arial" panose="020B0604020202020204" pitchFamily="34" charset="0"/>
              </a:defRPr>
            </a:lvl1pPr>
            <a:lvl2pPr marL="742950" indent="-285750">
              <a:tabLst>
                <a:tab pos="134620" algn="l"/>
              </a:tabLst>
              <a:defRPr>
                <a:solidFill>
                  <a:schemeClr val="tx1"/>
                </a:solidFill>
                <a:latin typeface="Arial" panose="020B0604020202020204" pitchFamily="34" charset="0"/>
                <a:cs typeface="Arial" panose="020B0604020202020204" pitchFamily="34" charset="0"/>
              </a:defRPr>
            </a:lvl2pPr>
            <a:lvl3pPr marL="1143000" indent="-228600">
              <a:tabLst>
                <a:tab pos="134620" algn="l"/>
              </a:tabLst>
              <a:defRPr>
                <a:solidFill>
                  <a:schemeClr val="tx1"/>
                </a:solidFill>
                <a:latin typeface="Arial" panose="020B0604020202020204" pitchFamily="34" charset="0"/>
                <a:cs typeface="Arial" panose="020B0604020202020204" pitchFamily="34" charset="0"/>
              </a:defRPr>
            </a:lvl3pPr>
            <a:lvl4pPr marL="1600200" indent="-228600">
              <a:tabLst>
                <a:tab pos="134620" algn="l"/>
              </a:tabLst>
              <a:defRPr>
                <a:solidFill>
                  <a:schemeClr val="tx1"/>
                </a:solidFill>
                <a:latin typeface="Arial" panose="020B0604020202020204" pitchFamily="34" charset="0"/>
                <a:cs typeface="Arial" panose="020B0604020202020204" pitchFamily="34" charset="0"/>
              </a:defRPr>
            </a:lvl4pPr>
            <a:lvl5pPr marL="2057400" indent="-228600">
              <a:tabLst>
                <a:tab pos="13462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3462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3462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3462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34620" algn="l"/>
              </a:tabLst>
              <a:defRPr>
                <a:solidFill>
                  <a:schemeClr val="tx1"/>
                </a:solidFill>
                <a:latin typeface="Arial" panose="020B0604020202020204" pitchFamily="34" charset="0"/>
                <a:cs typeface="Arial" panose="020B0604020202020204" pitchFamily="34" charset="0"/>
              </a:defRPr>
            </a:lvl9pPr>
          </a:lstStyle>
          <a:p>
            <a:pPr algn="ctr"/>
            <a:r>
              <a:rPr lang="es-ES" altLang="en-US" sz="2800" dirty="0"/>
              <a:t>GESTIÓN DEL CONOCIMIENTO COMO RECURSO</a:t>
            </a:r>
            <a:endParaRPr lang="es-ES" alt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adroTexto 1"/>
          <p:cNvSpPr txBox="1">
            <a:spLocks noChangeArrowheads="1"/>
          </p:cNvSpPr>
          <p:nvPr/>
        </p:nvSpPr>
        <p:spPr bwMode="auto">
          <a:xfrm>
            <a:off x="962025" y="1092200"/>
            <a:ext cx="7038975" cy="2554288"/>
          </a:xfrm>
          <a:prstGeom prst="rect">
            <a:avLst/>
          </a:prstGeom>
          <a:ln w="38100"/>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n-US" sz="4000" b="1">
                <a:latin typeface="Calibri" panose="020F0502020204030204" pitchFamily="34" charset="0"/>
                <a:cs typeface="Calibri" panose="020F0502020204030204" pitchFamily="34" charset="0"/>
              </a:rPr>
              <a:t>LA INTERDISCIPLINARIEDAD ES NECESARIA EN LA APLICACIÓN DE LA CIENCIA Y LA TECNOLOGÍA </a:t>
            </a:r>
            <a:endParaRPr lang="es-ES" altLang="en-US" sz="4000" b="1">
              <a:latin typeface="Calibri" panose="020F0502020204030204" pitchFamily="34" charset="0"/>
              <a:cs typeface="Calibri" panose="020F0502020204030204" pitchFamily="34" charset="0"/>
            </a:endParaRPr>
          </a:p>
        </p:txBody>
      </p:sp>
      <p:sp>
        <p:nvSpPr>
          <p:cNvPr id="3" name="Flecha abajo 2"/>
          <p:cNvSpPr/>
          <p:nvPr/>
        </p:nvSpPr>
        <p:spPr>
          <a:xfrm>
            <a:off x="3357563" y="3714750"/>
            <a:ext cx="1762125" cy="952500"/>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ES"/>
          </a:p>
        </p:txBody>
      </p:sp>
      <p:sp>
        <p:nvSpPr>
          <p:cNvPr id="29700" name="CuadroTexto 3"/>
          <p:cNvSpPr txBox="1">
            <a:spLocks noChangeArrowheads="1"/>
          </p:cNvSpPr>
          <p:nvPr/>
        </p:nvSpPr>
        <p:spPr bwMode="auto">
          <a:xfrm>
            <a:off x="2428875" y="4838700"/>
            <a:ext cx="3643313" cy="708025"/>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n-US" sz="4000">
                <a:latin typeface="Arial Rounded MT Bold" panose="020F0704030504030204" pitchFamily="34" charset="0"/>
              </a:rPr>
              <a:t>¿QUÉ ES?</a:t>
            </a:r>
            <a:endParaRPr lang="es-ES" altLang="en-US" sz="4000">
              <a:latin typeface="Arial Rounded MT Bold" panose="020F0704030504030204" pitchFamily="34" charset="0"/>
            </a:endParaRPr>
          </a:p>
        </p:txBody>
      </p:sp>
      <p:pic>
        <p:nvPicPr>
          <p:cNvPr id="7" name="Imagen 6"/>
          <p:cNvPicPr>
            <a:picLocks noChangeAspect="1"/>
          </p:cNvPicPr>
          <p:nvPr/>
        </p:nvPicPr>
        <p:blipFill>
          <a:blip r:embed="rId1"/>
          <a:stretch>
            <a:fillRect/>
          </a:stretch>
        </p:blipFill>
        <p:spPr>
          <a:xfrm>
            <a:off x="5165869" y="2750553"/>
            <a:ext cx="3231292" cy="417629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uadroTexto 1"/>
          <p:cNvSpPr txBox="1">
            <a:spLocks noChangeArrowheads="1"/>
          </p:cNvSpPr>
          <p:nvPr/>
        </p:nvSpPr>
        <p:spPr bwMode="auto">
          <a:xfrm>
            <a:off x="1438275" y="736600"/>
            <a:ext cx="4392613" cy="584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n-US" sz="3200" b="1" dirty="0">
                <a:latin typeface="Calibri" panose="020F0502020204030204" pitchFamily="34" charset="0"/>
                <a:cs typeface="Calibri" panose="020F0502020204030204" pitchFamily="34" charset="0"/>
              </a:rPr>
              <a:t>INTERDISCIPLINARIEDAD</a:t>
            </a:r>
            <a:endParaRPr lang="es-ES" altLang="en-US" sz="3200" b="1" dirty="0">
              <a:latin typeface="Calibri" panose="020F0502020204030204" pitchFamily="34" charset="0"/>
              <a:cs typeface="Calibri" panose="020F0502020204030204" pitchFamily="34" charset="0"/>
            </a:endParaRPr>
          </a:p>
        </p:txBody>
      </p:sp>
      <p:pic>
        <p:nvPicPr>
          <p:cNvPr id="4" name="Imagen 3"/>
          <p:cNvPicPr>
            <a:picLocks noChangeAspect="1"/>
          </p:cNvPicPr>
          <p:nvPr/>
        </p:nvPicPr>
        <p:blipFill>
          <a:blip r:embed="rId1"/>
          <a:stretch>
            <a:fillRect/>
          </a:stretch>
        </p:blipFill>
        <p:spPr>
          <a:xfrm>
            <a:off x="66675" y="4878664"/>
            <a:ext cx="1826895" cy="1852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24" name="CuadroTexto 4"/>
          <p:cNvSpPr txBox="1">
            <a:spLocks noChangeArrowheads="1"/>
          </p:cNvSpPr>
          <p:nvPr/>
        </p:nvSpPr>
        <p:spPr bwMode="auto">
          <a:xfrm>
            <a:off x="250825" y="1562100"/>
            <a:ext cx="5580063" cy="35394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ES" altLang="en-US" sz="2800" dirty="0"/>
              <a:t>Es una</a:t>
            </a:r>
            <a:r>
              <a:rPr lang="es-ES" altLang="en-US" sz="2800" dirty="0">
                <a:solidFill>
                  <a:srgbClr val="FF0000"/>
                </a:solidFill>
              </a:rPr>
              <a:t> integración de saberes</a:t>
            </a:r>
            <a:r>
              <a:rPr lang="es-ES" altLang="en-US" sz="2800" dirty="0"/>
              <a:t> en la cual se </a:t>
            </a:r>
            <a:r>
              <a:rPr lang="es-ES" altLang="en-US" sz="2800" b="1" i="1" dirty="0">
                <a:solidFill>
                  <a:srgbClr val="FF0000"/>
                </a:solidFill>
              </a:rPr>
              <a:t>relacionan diferentes áreas del saber para conseguir un aprendizaje significativo</a:t>
            </a:r>
            <a:r>
              <a:rPr lang="es-ES" altLang="en-US" sz="2800" dirty="0"/>
              <a:t> y lograr el desarrollo de la </a:t>
            </a:r>
            <a:r>
              <a:rPr lang="es-ES" altLang="en-US" sz="2800" b="1" dirty="0">
                <a:solidFill>
                  <a:srgbClr val="FF0000"/>
                </a:solidFill>
              </a:rPr>
              <a:t>aplicación de lo que se sabe desde diferentes áreas del conocimiento.</a:t>
            </a:r>
            <a:endParaRPr lang="es-ES" altLang="en-US" sz="2800" b="1" dirty="0">
              <a:solidFill>
                <a:srgbClr val="FF0000"/>
              </a:solidFill>
            </a:endParaRPr>
          </a:p>
        </p:txBody>
      </p:sp>
      <p:pic>
        <p:nvPicPr>
          <p:cNvPr id="6" name="Imagen 5"/>
          <p:cNvPicPr>
            <a:picLocks noChangeAspect="1"/>
          </p:cNvPicPr>
          <p:nvPr/>
        </p:nvPicPr>
        <p:blipFill>
          <a:blip r:embed="rId2"/>
          <a:stretch>
            <a:fillRect/>
          </a:stretch>
        </p:blipFill>
        <p:spPr>
          <a:xfrm rot="202174">
            <a:off x="6366898" y="1720742"/>
            <a:ext cx="2390736" cy="30908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02002">
            <a:off x="3990976" y="1303110"/>
            <a:ext cx="4282587" cy="3700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747" name="CuadroTexto 2"/>
          <p:cNvSpPr txBox="1">
            <a:spLocks noChangeArrowheads="1"/>
          </p:cNvSpPr>
          <p:nvPr/>
        </p:nvSpPr>
        <p:spPr bwMode="auto">
          <a:xfrm>
            <a:off x="467544" y="332656"/>
            <a:ext cx="3171006" cy="5632311"/>
          </a:xfrm>
          <a:prstGeom prst="rect">
            <a:avLst/>
          </a:prstGeom>
          <a:ln w="38100"/>
        </p:spPr>
        <p:style>
          <a:lnRef idx="2">
            <a:schemeClr val="accent3"/>
          </a:lnRef>
          <a:fillRef idx="1">
            <a:schemeClr val="lt1"/>
          </a:fillRef>
          <a:effectRef idx="0">
            <a:schemeClr val="accent3"/>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n-US" sz="3600" dirty="0"/>
              <a:t>Analiza ¿cuántas ciencias están presentes para crear este instrumento y para su uso en la agricultura?</a:t>
            </a:r>
            <a:endParaRPr lang="es-ES" altLang="en-US"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1" cstate="print"/>
          <a:srcRect/>
          <a:stretch>
            <a:fillRect/>
          </a:stretch>
        </p:blipFill>
        <p:spPr bwMode="auto">
          <a:xfrm>
            <a:off x="0" y="0"/>
            <a:ext cx="1187624" cy="6858000"/>
          </a:xfrm>
          <a:prstGeom prst="rect">
            <a:avLst/>
          </a:prstGeom>
          <a:ln w="57150"/>
        </p:spPr>
        <p:style>
          <a:lnRef idx="1">
            <a:schemeClr val="accent3"/>
          </a:lnRef>
          <a:fillRef idx="2">
            <a:schemeClr val="accent3"/>
          </a:fillRef>
          <a:effectRef idx="1">
            <a:schemeClr val="accent3"/>
          </a:effectRef>
          <a:fontRef idx="minor">
            <a:schemeClr val="dk1"/>
          </a:fontRef>
        </p:style>
      </p:pic>
      <p:sp>
        <p:nvSpPr>
          <p:cNvPr id="3" name="2 CuadroTexto"/>
          <p:cNvSpPr txBox="1"/>
          <p:nvPr/>
        </p:nvSpPr>
        <p:spPr>
          <a:xfrm>
            <a:off x="1156048" y="0"/>
            <a:ext cx="7956376" cy="461665"/>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sz="2400" dirty="0">
                <a:latin typeface="Arial" panose="020B0604020202020204" pitchFamily="34" charset="0"/>
                <a:cs typeface="Arial" panose="020B0604020202020204" pitchFamily="34" charset="0"/>
              </a:rPr>
              <a:t>                           DESARROLLO</a:t>
            </a:r>
            <a:endParaRPr lang="es-ES" sz="2400" dirty="0">
              <a:latin typeface="Arial" panose="020B0604020202020204" pitchFamily="34" charset="0"/>
              <a:cs typeface="Arial" panose="020B0604020202020204" pitchFamily="34" charset="0"/>
            </a:endParaRPr>
          </a:p>
        </p:txBody>
      </p:sp>
      <p:sp>
        <p:nvSpPr>
          <p:cNvPr id="1025" name="Rectangle 1"/>
          <p:cNvSpPr>
            <a:spLocks noChangeArrowheads="1"/>
          </p:cNvSpPr>
          <p:nvPr/>
        </p:nvSpPr>
        <p:spPr bwMode="auto">
          <a:xfrm>
            <a:off x="1214414" y="1071546"/>
            <a:ext cx="7715304" cy="4536819"/>
          </a:xfrm>
          <a:prstGeom prst="rect">
            <a:avLst/>
          </a:prstGeom>
          <a:ln w="57150"/>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algn="just">
              <a:lnSpc>
                <a:spcPct val="150000"/>
              </a:lnSpc>
              <a:spcBef>
                <a:spcPct val="0"/>
              </a:spcBef>
              <a:defRPr/>
            </a:pPr>
            <a:r>
              <a:rPr lang="es-MX" sz="2800" i="1" dirty="0">
                <a:solidFill>
                  <a:srgbClr val="FF0000"/>
                </a:solidFill>
                <a:latin typeface="Arial" panose="020B0604020202020204" pitchFamily="34" charset="0"/>
                <a:cs typeface="Arial" panose="020B0604020202020204" pitchFamily="34" charset="0"/>
              </a:rPr>
              <a:t>Constituye una necesidad </a:t>
            </a:r>
            <a:r>
              <a:rPr lang="es-MX" sz="2800" dirty="0">
                <a:latin typeface="Arial" panose="020B0604020202020204" pitchFamily="34" charset="0"/>
                <a:cs typeface="Arial" panose="020B0604020202020204" pitchFamily="34" charset="0"/>
              </a:rPr>
              <a:t>abordar una visión integral e interdisciplinaria para resolver los problemas fundamentales que enfrenta la humanidad,  el concurso de todas las potencialidades del conocimiento humano, y enfocarlos como complejos, inseparables y retroalimentados.</a:t>
            </a:r>
            <a:endParaRPr lang="es-MX" altLang="en-US" sz="2400" dirty="0">
              <a:latin typeface="Arial" panose="020B0604020202020204" pitchFamily="34" charset="0"/>
              <a:cs typeface="Arial" panose="020B0604020202020204" pitchFamily="34" charset="0"/>
            </a:endParaRPr>
          </a:p>
        </p:txBody>
      </p:sp>
      <p:sp>
        <p:nvSpPr>
          <p:cNvPr id="5" name="4 Rectángulo"/>
          <p:cNvSpPr/>
          <p:nvPr/>
        </p:nvSpPr>
        <p:spPr>
          <a:xfrm>
            <a:off x="3357554" y="500042"/>
            <a:ext cx="3070072" cy="369332"/>
          </a:xfrm>
          <a:prstGeom prst="rect">
            <a:avLst/>
          </a:prstGeom>
          <a:ln w="38100"/>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es-MX" b="1" dirty="0">
                <a:latin typeface="Arial" panose="020B0604020202020204" pitchFamily="34" charset="0"/>
                <a:cs typeface="Arial" panose="020B0604020202020204" pitchFamily="34" charset="0"/>
              </a:rPr>
              <a:t>INTERDISCIPLINARIEDAD</a:t>
            </a:r>
            <a:endParaRPr lang="es-MX" b="1"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lamada rectangular redondeada 3"/>
          <p:cNvSpPr/>
          <p:nvPr/>
        </p:nvSpPr>
        <p:spPr>
          <a:xfrm rot="21264146">
            <a:off x="854075" y="817563"/>
            <a:ext cx="3533775" cy="1473200"/>
          </a:xfrm>
          <a:prstGeom prst="wedgeRoundRectCallout">
            <a:avLst/>
          </a:prstGeom>
          <a:ln w="38100"/>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2800" b="1" dirty="0">
                <a:latin typeface="Calibri" panose="020F0502020204030204" pitchFamily="34" charset="0"/>
                <a:cs typeface="Calibri" panose="020F0502020204030204" pitchFamily="34" charset="0"/>
              </a:rPr>
              <a:t>EL CONOCIMIENTO</a:t>
            </a:r>
            <a:endParaRPr lang="es-ES" sz="2800" b="1" dirty="0">
              <a:latin typeface="Calibri" panose="020F0502020204030204" pitchFamily="34" charset="0"/>
              <a:cs typeface="Calibri" panose="020F0502020204030204" pitchFamily="34" charset="0"/>
            </a:endParaRPr>
          </a:p>
        </p:txBody>
      </p:sp>
      <p:sp>
        <p:nvSpPr>
          <p:cNvPr id="6" name="Flecha curvada hacia arriba 5"/>
          <p:cNvSpPr/>
          <p:nvPr/>
        </p:nvSpPr>
        <p:spPr>
          <a:xfrm rot="1378943">
            <a:off x="1628775" y="3644900"/>
            <a:ext cx="3790950" cy="1879600"/>
          </a:xfrm>
          <a:prstGeom prst="curved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9" name="Rectángulo redondeado 8"/>
          <p:cNvSpPr/>
          <p:nvPr/>
        </p:nvSpPr>
        <p:spPr>
          <a:xfrm rot="452198">
            <a:off x="5619750" y="469900"/>
            <a:ext cx="2600325" cy="16637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b="1" dirty="0">
                <a:solidFill>
                  <a:schemeClr val="tx1"/>
                </a:solidFill>
                <a:latin typeface="Calibri" panose="020F0502020204030204" pitchFamily="34" charset="0"/>
                <a:cs typeface="Calibri" panose="020F0502020204030204" pitchFamily="34" charset="0"/>
              </a:rPr>
              <a:t>¿Qué es?</a:t>
            </a:r>
            <a:endParaRPr lang="es-ES" sz="3600" b="1" dirty="0">
              <a:solidFill>
                <a:schemeClr val="tx1"/>
              </a:solidFill>
              <a:latin typeface="Calibri" panose="020F0502020204030204" pitchFamily="34" charset="0"/>
              <a:cs typeface="Calibri" panose="020F0502020204030204" pitchFamily="34" charset="0"/>
            </a:endParaRPr>
          </a:p>
        </p:txBody>
      </p:sp>
      <p:sp>
        <p:nvSpPr>
          <p:cNvPr id="10" name="Rectángulo redondeado 9"/>
          <p:cNvSpPr/>
          <p:nvPr/>
        </p:nvSpPr>
        <p:spPr>
          <a:xfrm rot="259443">
            <a:off x="5657850" y="2735263"/>
            <a:ext cx="3033713" cy="3455987"/>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b="1" dirty="0">
                <a:solidFill>
                  <a:schemeClr val="tx1"/>
                </a:solidFill>
                <a:latin typeface="Arial Narrow" panose="020B0606020202030204" pitchFamily="34" charset="0"/>
                <a:cs typeface="Calibri" panose="020F0502020204030204" pitchFamily="34" charset="0"/>
              </a:rPr>
              <a:t>Es el reflejo subjetivo del mundo objetivo, en la cabeza del hombre</a:t>
            </a:r>
            <a:endParaRPr lang="es-ES" sz="3600" b="1" dirty="0">
              <a:solidFill>
                <a:schemeClr val="tx1"/>
              </a:solidFill>
              <a:latin typeface="Arial Narrow" panose="020B0606020202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1" cstate="print"/>
          <a:srcRect/>
          <a:stretch>
            <a:fillRect/>
          </a:stretch>
        </p:blipFill>
        <p:spPr bwMode="auto">
          <a:xfrm>
            <a:off x="0" y="0"/>
            <a:ext cx="1187624" cy="6858000"/>
          </a:xfrm>
          <a:prstGeom prst="rect">
            <a:avLst/>
          </a:prstGeom>
          <a:ln w="57150"/>
        </p:spPr>
        <p:style>
          <a:lnRef idx="1">
            <a:schemeClr val="accent3"/>
          </a:lnRef>
          <a:fillRef idx="2">
            <a:schemeClr val="accent3"/>
          </a:fillRef>
          <a:effectRef idx="1">
            <a:schemeClr val="accent3"/>
          </a:effectRef>
          <a:fontRef idx="minor">
            <a:schemeClr val="dk1"/>
          </a:fontRef>
        </p:style>
      </p:pic>
      <p:sp>
        <p:nvSpPr>
          <p:cNvPr id="3" name="2 CuadroTexto"/>
          <p:cNvSpPr txBox="1"/>
          <p:nvPr/>
        </p:nvSpPr>
        <p:spPr>
          <a:xfrm>
            <a:off x="1156048" y="0"/>
            <a:ext cx="7956376" cy="461665"/>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sz="2400" dirty="0">
                <a:latin typeface="Arial" panose="020B0604020202020204" pitchFamily="34" charset="0"/>
                <a:cs typeface="Arial" panose="020B0604020202020204" pitchFamily="34" charset="0"/>
              </a:rPr>
              <a:t>                           DESARROLLO</a:t>
            </a:r>
            <a:endParaRPr lang="es-ES" sz="2400" dirty="0">
              <a:latin typeface="Arial" panose="020B0604020202020204" pitchFamily="34" charset="0"/>
              <a:cs typeface="Arial" panose="020B0604020202020204" pitchFamily="34" charset="0"/>
            </a:endParaRPr>
          </a:p>
        </p:txBody>
      </p:sp>
      <p:sp>
        <p:nvSpPr>
          <p:cNvPr id="1025" name="Rectangle 1"/>
          <p:cNvSpPr>
            <a:spLocks noChangeArrowheads="1"/>
          </p:cNvSpPr>
          <p:nvPr/>
        </p:nvSpPr>
        <p:spPr bwMode="auto">
          <a:xfrm>
            <a:off x="1276584" y="1700808"/>
            <a:ext cx="7715304" cy="4893647"/>
          </a:xfrm>
          <a:prstGeom prst="rect">
            <a:avLst/>
          </a:prstGeom>
          <a:ln w="57150"/>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algn="just"/>
            <a:r>
              <a:rPr lang="es-MX" altLang="en-US" sz="2400" dirty="0">
                <a:latin typeface="Arial" panose="020B0604020202020204" pitchFamily="34" charset="0"/>
                <a:cs typeface="Arial" panose="020B0604020202020204" pitchFamily="34" charset="0"/>
              </a:rPr>
              <a:t>El desarrollo científico técnico es un proceso  que  transita hacia niveles de mayor integración, por lo que las relaciones interdisciplinarias son hoy una vía que posibilita  un análisis integrador, una visión más amplia, completa y unificada de un problema y conlleva a la obtención de una  solución  más integral y adecuada.</a:t>
            </a:r>
            <a:endParaRPr lang="es-MX" altLang="en-US" sz="2400" dirty="0">
              <a:latin typeface="Arial" panose="020B0604020202020204" pitchFamily="34" charset="0"/>
              <a:cs typeface="Arial" panose="020B0604020202020204" pitchFamily="34" charset="0"/>
            </a:endParaRPr>
          </a:p>
          <a:p>
            <a:pPr algn="just"/>
            <a:endParaRPr lang="es-MX" altLang="en-US" sz="2400" dirty="0">
              <a:latin typeface="Arial" panose="020B0604020202020204" pitchFamily="34" charset="0"/>
              <a:cs typeface="Arial" panose="020B0604020202020204" pitchFamily="34" charset="0"/>
            </a:endParaRPr>
          </a:p>
          <a:p>
            <a:pPr algn="just"/>
            <a:r>
              <a:rPr lang="es-MX" altLang="en-US" sz="2400" dirty="0">
                <a:latin typeface="Arial" panose="020B0604020202020204" pitchFamily="34" charset="0"/>
                <a:cs typeface="Arial" panose="020B0604020202020204" pitchFamily="34" charset="0"/>
              </a:rPr>
              <a:t>Constituye una necesidad abordar una visión integral e interdisciplinaria para resolver los problemas fundamentales que enfrenta la humanidad,  el concurso de todas las potencialidades del conocimiento humano, y enfocarlos como complejos, inseparables y retroalimentados.</a:t>
            </a:r>
            <a:endParaRPr lang="es-MX" altLang="en-US" sz="2400" dirty="0">
              <a:latin typeface="Arial" panose="020B0604020202020204" pitchFamily="34" charset="0"/>
              <a:cs typeface="Arial" panose="020B0604020202020204" pitchFamily="34" charset="0"/>
            </a:endParaRPr>
          </a:p>
        </p:txBody>
      </p:sp>
      <p:sp>
        <p:nvSpPr>
          <p:cNvPr id="5" name="4 Rectángulo"/>
          <p:cNvSpPr/>
          <p:nvPr/>
        </p:nvSpPr>
        <p:spPr>
          <a:xfrm>
            <a:off x="3357554" y="500042"/>
            <a:ext cx="3070072" cy="369332"/>
          </a:xfrm>
          <a:prstGeom prst="rect">
            <a:avLst/>
          </a:prstGeom>
          <a:ln w="38100"/>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es-MX" b="1" dirty="0">
                <a:latin typeface="Arial" panose="020B0604020202020204" pitchFamily="34" charset="0"/>
                <a:cs typeface="Arial" panose="020B0604020202020204" pitchFamily="34" charset="0"/>
              </a:rPr>
              <a:t>INTERDISCIPLINARIEDAD</a:t>
            </a:r>
            <a:endParaRPr lang="es-MX" b="1"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1" cstate="print"/>
          <a:srcRect/>
          <a:stretch>
            <a:fillRect/>
          </a:stretch>
        </p:blipFill>
        <p:spPr bwMode="auto">
          <a:xfrm>
            <a:off x="0" y="0"/>
            <a:ext cx="1187624" cy="6858000"/>
          </a:xfrm>
          <a:prstGeom prst="rect">
            <a:avLst/>
          </a:prstGeom>
          <a:ln w="57150"/>
        </p:spPr>
        <p:style>
          <a:lnRef idx="1">
            <a:schemeClr val="accent3"/>
          </a:lnRef>
          <a:fillRef idx="2">
            <a:schemeClr val="accent3"/>
          </a:fillRef>
          <a:effectRef idx="1">
            <a:schemeClr val="accent3"/>
          </a:effectRef>
          <a:fontRef idx="minor">
            <a:schemeClr val="dk1"/>
          </a:fontRef>
        </p:style>
      </p:pic>
      <p:sp>
        <p:nvSpPr>
          <p:cNvPr id="3" name="2 CuadroTexto"/>
          <p:cNvSpPr txBox="1"/>
          <p:nvPr/>
        </p:nvSpPr>
        <p:spPr>
          <a:xfrm>
            <a:off x="1156048" y="0"/>
            <a:ext cx="7956376" cy="461665"/>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sz="2400" dirty="0">
                <a:latin typeface="Arial" panose="020B0604020202020204" pitchFamily="34" charset="0"/>
                <a:cs typeface="Arial" panose="020B0604020202020204" pitchFamily="34" charset="0"/>
              </a:rPr>
              <a:t>                           DESARROLLO</a:t>
            </a:r>
            <a:endParaRPr lang="es-ES" sz="2400" dirty="0">
              <a:latin typeface="Arial" panose="020B0604020202020204" pitchFamily="34" charset="0"/>
              <a:cs typeface="Arial" panose="020B0604020202020204" pitchFamily="34" charset="0"/>
            </a:endParaRPr>
          </a:p>
        </p:txBody>
      </p:sp>
      <p:sp>
        <p:nvSpPr>
          <p:cNvPr id="1025" name="Rectangle 1"/>
          <p:cNvSpPr>
            <a:spLocks noChangeArrowheads="1"/>
          </p:cNvSpPr>
          <p:nvPr/>
        </p:nvSpPr>
        <p:spPr bwMode="auto">
          <a:xfrm>
            <a:off x="1323980" y="733246"/>
            <a:ext cx="7715304" cy="6124754"/>
          </a:xfrm>
          <a:prstGeom prst="rect">
            <a:avLst/>
          </a:prstGeom>
          <a:ln w="57150"/>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lvl="0" algn="just">
              <a:defRPr/>
            </a:pPr>
            <a:r>
              <a:rPr lang="es-ES" sz="2800" dirty="0">
                <a:solidFill>
                  <a:prstClr val="black"/>
                </a:solidFill>
                <a:latin typeface="Arial" panose="020B0604020202020204" pitchFamily="34" charset="0"/>
                <a:cs typeface="Arial" panose="020B0604020202020204" pitchFamily="34" charset="0"/>
              </a:rPr>
              <a:t>Es un proceso, cuyo contenido es;</a:t>
            </a:r>
            <a:endParaRPr lang="es-ES" sz="2800" dirty="0">
              <a:solidFill>
                <a:prstClr val="black"/>
              </a:solidFill>
              <a:latin typeface="Arial" panose="020B0604020202020204" pitchFamily="34" charset="0"/>
              <a:cs typeface="Arial" panose="020B0604020202020204" pitchFamily="34" charset="0"/>
            </a:endParaRPr>
          </a:p>
          <a:p>
            <a:pPr marL="457200" lvl="0" indent="-457200" algn="just">
              <a:buFont typeface="Wingdings" panose="05000000000000000000" pitchFamily="2" charset="2"/>
              <a:buChar char="Ø"/>
              <a:defRPr/>
            </a:pPr>
            <a:r>
              <a:rPr lang="es-ES" sz="2800" dirty="0">
                <a:solidFill>
                  <a:prstClr val="black"/>
                </a:solidFill>
                <a:latin typeface="Arial" panose="020B0604020202020204" pitchFamily="34" charset="0"/>
                <a:cs typeface="Arial" panose="020B0604020202020204" pitchFamily="34" charset="0"/>
              </a:rPr>
              <a:t>Es el conjunto de actividades y procesos que fortalecen el intercambio de información dentro de una organización o grupos de profesionales con el fin de mejorar el rendimiento de la organización o resultados de un proyecto.</a:t>
            </a:r>
            <a:endParaRPr lang="es-ES" sz="2800" dirty="0">
              <a:solidFill>
                <a:prstClr val="black"/>
              </a:solidFill>
              <a:latin typeface="Arial" panose="020B0604020202020204" pitchFamily="34" charset="0"/>
              <a:cs typeface="Arial" panose="020B0604020202020204" pitchFamily="34" charset="0"/>
            </a:endParaRPr>
          </a:p>
          <a:p>
            <a:pPr lvl="0" algn="just">
              <a:defRPr/>
            </a:pPr>
            <a:endParaRPr lang="es-ES" sz="2800" dirty="0">
              <a:solidFill>
                <a:prstClr val="black"/>
              </a:solidFill>
              <a:latin typeface="Arial" panose="020B0604020202020204" pitchFamily="34" charset="0"/>
              <a:cs typeface="Arial" panose="020B0604020202020204" pitchFamily="34" charset="0"/>
            </a:endParaRPr>
          </a:p>
          <a:p>
            <a:pPr marL="457200" lvl="0" indent="-457200" algn="just">
              <a:buFont typeface="Wingdings" panose="05000000000000000000" pitchFamily="2" charset="2"/>
              <a:buChar char="Ø"/>
              <a:defRPr/>
            </a:pPr>
            <a:r>
              <a:rPr lang="es-ES" sz="2800" dirty="0">
                <a:solidFill>
                  <a:prstClr val="black"/>
                </a:solidFill>
                <a:latin typeface="Arial" panose="020B0604020202020204" pitchFamily="34" charset="0"/>
                <a:cs typeface="Arial" panose="020B0604020202020204" pitchFamily="34" charset="0"/>
              </a:rPr>
              <a:t>Los sistemas de datos que acumulan las empresas, creando base de datos, facilita el trabajo posterior a su creación. Es una gestión de conocimientos, acopiar información para usar después, facilitando el trabajo.</a:t>
            </a:r>
            <a:endParaRPr lang="es-ES" sz="2800" dirty="0">
              <a:solidFill>
                <a:prstClr val="black"/>
              </a:solidFill>
              <a:latin typeface="Arial" panose="020B0604020202020204" pitchFamily="34" charset="0"/>
              <a:cs typeface="Arial" panose="020B0604020202020204" pitchFamily="34" charset="0"/>
            </a:endParaRPr>
          </a:p>
        </p:txBody>
      </p:sp>
      <p:sp>
        <p:nvSpPr>
          <p:cNvPr id="5" name="4 Rectángulo"/>
          <p:cNvSpPr/>
          <p:nvPr/>
        </p:nvSpPr>
        <p:spPr>
          <a:xfrm>
            <a:off x="2771800" y="1"/>
            <a:ext cx="4824536" cy="369332"/>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MX" b="1" dirty="0">
                <a:latin typeface="Arial" panose="020B0604020202020204" pitchFamily="34" charset="0"/>
                <a:cs typeface="Arial" panose="020B0604020202020204" pitchFamily="34" charset="0"/>
              </a:rPr>
              <a:t>GESTIÓN DEL CONOCIMIENTO</a:t>
            </a:r>
            <a:endParaRPr lang="es-MX" b="1" dirty="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981200" y="2184400"/>
            <a:ext cx="1855788" cy="191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2800" b="1" dirty="0">
                <a:solidFill>
                  <a:schemeClr val="tx1"/>
                </a:solidFill>
                <a:latin typeface="Arial" panose="020B0604020202020204" pitchFamily="34" charset="0"/>
                <a:cs typeface="Arial" panose="020B0604020202020204" pitchFamily="34" charset="0"/>
              </a:rPr>
              <a:t>1er. </a:t>
            </a:r>
            <a:endParaRPr lang="es-ES" sz="2800" b="1" dirty="0">
              <a:solidFill>
                <a:schemeClr val="tx1"/>
              </a:solidFill>
              <a:latin typeface="Arial" panose="020B0604020202020204" pitchFamily="34" charset="0"/>
              <a:cs typeface="Arial" panose="020B0604020202020204" pitchFamily="34" charset="0"/>
            </a:endParaRPr>
          </a:p>
          <a:p>
            <a:pPr algn="ctr">
              <a:defRPr/>
            </a:pPr>
            <a:r>
              <a:rPr lang="es-ES" sz="2800" b="1" dirty="0">
                <a:solidFill>
                  <a:schemeClr val="tx1"/>
                </a:solidFill>
                <a:latin typeface="Arial" panose="020B0604020202020204" pitchFamily="34" charset="0"/>
                <a:cs typeface="Arial" panose="020B0604020202020204" pitchFamily="34" charset="0"/>
              </a:rPr>
              <a:t>ciclo</a:t>
            </a:r>
            <a:endParaRPr lang="es-ES" sz="2800" b="1" dirty="0">
              <a:solidFill>
                <a:schemeClr val="tx1"/>
              </a:solidFill>
              <a:latin typeface="Arial" panose="020B0604020202020204" pitchFamily="34" charset="0"/>
              <a:cs typeface="Arial" panose="020B0604020202020204" pitchFamily="34" charset="0"/>
            </a:endParaRPr>
          </a:p>
        </p:txBody>
      </p:sp>
      <p:cxnSp>
        <p:nvCxnSpPr>
          <p:cNvPr id="6" name="Conector recto de flecha 5"/>
          <p:cNvCxnSpPr/>
          <p:nvPr/>
        </p:nvCxnSpPr>
        <p:spPr>
          <a:xfrm flipH="1" flipV="1">
            <a:off x="2259013" y="1119188"/>
            <a:ext cx="368300" cy="13223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868" name="CuadroTexto 6"/>
          <p:cNvSpPr txBox="1">
            <a:spLocks noChangeArrowheads="1"/>
          </p:cNvSpPr>
          <p:nvPr/>
        </p:nvSpPr>
        <p:spPr bwMode="auto">
          <a:xfrm>
            <a:off x="1336675" y="431800"/>
            <a:ext cx="1416050"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n-US" sz="2000" dirty="0">
                <a:latin typeface="Calibri" panose="020F0502020204030204" pitchFamily="34" charset="0"/>
                <a:cs typeface="Calibri" panose="020F0502020204030204" pitchFamily="34" charset="0"/>
              </a:rPr>
              <a:t>1</a:t>
            </a:r>
            <a:r>
              <a:rPr lang="es-ES" altLang="en-US" sz="2000" b="1" dirty="0">
                <a:latin typeface="Calibri" panose="020F0502020204030204" pitchFamily="34" charset="0"/>
                <a:cs typeface="Calibri" panose="020F0502020204030204" pitchFamily="34" charset="0"/>
              </a:rPr>
              <a:t>) Generar y producir</a:t>
            </a:r>
            <a:endParaRPr lang="es-ES" altLang="en-US" sz="2000" b="1" dirty="0">
              <a:latin typeface="Calibri" panose="020F0502020204030204" pitchFamily="34" charset="0"/>
              <a:cs typeface="Calibri" panose="020F0502020204030204" pitchFamily="34" charset="0"/>
            </a:endParaRPr>
          </a:p>
        </p:txBody>
      </p:sp>
      <p:cxnSp>
        <p:nvCxnSpPr>
          <p:cNvPr id="9" name="Conector recto 8"/>
          <p:cNvCxnSpPr/>
          <p:nvPr/>
        </p:nvCxnSpPr>
        <p:spPr>
          <a:xfrm flipH="1" flipV="1">
            <a:off x="1336675" y="2662238"/>
            <a:ext cx="561975" cy="33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870" name="CuadroTexto 9"/>
          <p:cNvSpPr txBox="1">
            <a:spLocks noChangeArrowheads="1"/>
          </p:cNvSpPr>
          <p:nvPr/>
        </p:nvSpPr>
        <p:spPr bwMode="auto">
          <a:xfrm>
            <a:off x="28575" y="1954213"/>
            <a:ext cx="2041525"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n-US" sz="2000" b="1" dirty="0">
                <a:latin typeface="Calibri" panose="020F0502020204030204" pitchFamily="34" charset="0"/>
                <a:cs typeface="Calibri" panose="020F0502020204030204" pitchFamily="34" charset="0"/>
              </a:rPr>
              <a:t>2) Capturar e </a:t>
            </a:r>
            <a:endParaRPr lang="es-ES" altLang="en-US" sz="2000" b="1" dirty="0">
              <a:latin typeface="Calibri" panose="020F0502020204030204" pitchFamily="34" charset="0"/>
              <a:cs typeface="Calibri" panose="020F0502020204030204" pitchFamily="34" charset="0"/>
            </a:endParaRPr>
          </a:p>
          <a:p>
            <a:r>
              <a:rPr lang="es-ES" altLang="en-US" sz="2000" b="1" dirty="0">
                <a:latin typeface="Calibri" panose="020F0502020204030204" pitchFamily="34" charset="0"/>
                <a:cs typeface="Calibri" panose="020F0502020204030204" pitchFamily="34" charset="0"/>
              </a:rPr>
              <a:t>instrumentalizar</a:t>
            </a:r>
            <a:endParaRPr lang="es-ES" altLang="en-US" sz="2000" b="1" dirty="0">
              <a:latin typeface="Calibri" panose="020F0502020204030204" pitchFamily="34" charset="0"/>
              <a:cs typeface="Calibri" panose="020F0502020204030204" pitchFamily="34" charset="0"/>
            </a:endParaRPr>
          </a:p>
        </p:txBody>
      </p:sp>
      <p:cxnSp>
        <p:nvCxnSpPr>
          <p:cNvPr id="12" name="Conector recto 11"/>
          <p:cNvCxnSpPr/>
          <p:nvPr/>
        </p:nvCxnSpPr>
        <p:spPr>
          <a:xfrm flipH="1">
            <a:off x="1900238" y="3827463"/>
            <a:ext cx="288925" cy="635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872" name="CuadroTexto 13"/>
          <p:cNvSpPr txBox="1">
            <a:spLocks noChangeArrowheads="1"/>
          </p:cNvSpPr>
          <p:nvPr/>
        </p:nvSpPr>
        <p:spPr bwMode="auto">
          <a:xfrm>
            <a:off x="927100" y="4518025"/>
            <a:ext cx="1658938"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n-US" dirty="0"/>
              <a:t> </a:t>
            </a:r>
            <a:r>
              <a:rPr lang="es-ES" altLang="en-US" sz="2000" b="1" dirty="0">
                <a:latin typeface="Calibri" panose="020F0502020204030204" pitchFamily="34" charset="0"/>
                <a:cs typeface="Calibri" panose="020F0502020204030204" pitchFamily="34" charset="0"/>
              </a:rPr>
              <a:t>3) Compartir</a:t>
            </a:r>
            <a:endParaRPr lang="es-ES" altLang="en-US" sz="2000" b="1" dirty="0">
              <a:latin typeface="Calibri" panose="020F0502020204030204" pitchFamily="34" charset="0"/>
              <a:cs typeface="Calibri" panose="020F0502020204030204" pitchFamily="34" charset="0"/>
            </a:endParaRPr>
          </a:p>
        </p:txBody>
      </p:sp>
      <p:sp>
        <p:nvSpPr>
          <p:cNvPr id="15" name="Elipse 14"/>
          <p:cNvSpPr/>
          <p:nvPr/>
        </p:nvSpPr>
        <p:spPr>
          <a:xfrm>
            <a:off x="3557588" y="2105025"/>
            <a:ext cx="1863725" cy="191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2800" b="1" dirty="0">
                <a:solidFill>
                  <a:schemeClr val="tx1"/>
                </a:solidFill>
                <a:latin typeface="Arial" panose="020B0604020202020204" pitchFamily="34" charset="0"/>
                <a:cs typeface="Arial" panose="020B0604020202020204" pitchFamily="34" charset="0"/>
              </a:rPr>
              <a:t>2do. </a:t>
            </a:r>
            <a:endParaRPr lang="es-ES" sz="2800" b="1" dirty="0">
              <a:solidFill>
                <a:schemeClr val="tx1"/>
              </a:solidFill>
              <a:latin typeface="Arial" panose="020B0604020202020204" pitchFamily="34" charset="0"/>
              <a:cs typeface="Arial" panose="020B0604020202020204" pitchFamily="34" charset="0"/>
            </a:endParaRPr>
          </a:p>
          <a:p>
            <a:pPr algn="ctr">
              <a:defRPr/>
            </a:pPr>
            <a:r>
              <a:rPr lang="es-ES" sz="2800" b="1" dirty="0">
                <a:solidFill>
                  <a:schemeClr val="tx1"/>
                </a:solidFill>
                <a:latin typeface="Arial" panose="020B0604020202020204" pitchFamily="34" charset="0"/>
                <a:cs typeface="Arial" panose="020B0604020202020204" pitchFamily="34" charset="0"/>
              </a:rPr>
              <a:t>ciclo</a:t>
            </a:r>
            <a:endParaRPr lang="es-ES" sz="2800" b="1" dirty="0">
              <a:solidFill>
                <a:schemeClr val="tx1"/>
              </a:solidFill>
              <a:latin typeface="Arial" panose="020B0604020202020204" pitchFamily="34" charset="0"/>
              <a:cs typeface="Arial" panose="020B0604020202020204" pitchFamily="34" charset="0"/>
            </a:endParaRPr>
          </a:p>
        </p:txBody>
      </p:sp>
      <p:cxnSp>
        <p:nvCxnSpPr>
          <p:cNvPr id="19" name="Conector recto 18"/>
          <p:cNvCxnSpPr/>
          <p:nvPr/>
        </p:nvCxnSpPr>
        <p:spPr>
          <a:xfrm flipV="1">
            <a:off x="3133725" y="1655763"/>
            <a:ext cx="88900" cy="5286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875" name="CuadroTexto 19"/>
          <p:cNvSpPr txBox="1">
            <a:spLocks noChangeArrowheads="1"/>
          </p:cNvSpPr>
          <p:nvPr/>
        </p:nvSpPr>
        <p:spPr bwMode="auto">
          <a:xfrm>
            <a:off x="2627313" y="1220788"/>
            <a:ext cx="1398587"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n-US" sz="2000" b="1" dirty="0">
                <a:latin typeface="Calibri" panose="020F0502020204030204" pitchFamily="34" charset="0"/>
                <a:cs typeface="Calibri" panose="020F0502020204030204" pitchFamily="34" charset="0"/>
              </a:rPr>
              <a:t>4) Aplicar</a:t>
            </a:r>
            <a:endParaRPr lang="es-ES" altLang="en-US" sz="2000" b="1" dirty="0">
              <a:latin typeface="Calibri" panose="020F0502020204030204" pitchFamily="34" charset="0"/>
              <a:cs typeface="Calibri" panose="020F0502020204030204" pitchFamily="34" charset="0"/>
            </a:endParaRPr>
          </a:p>
        </p:txBody>
      </p:sp>
      <p:cxnSp>
        <p:nvCxnSpPr>
          <p:cNvPr id="23" name="Conector recto 22"/>
          <p:cNvCxnSpPr>
            <a:stCxn id="15" idx="0"/>
          </p:cNvCxnSpPr>
          <p:nvPr/>
        </p:nvCxnSpPr>
        <p:spPr>
          <a:xfrm flipV="1">
            <a:off x="4489450" y="1376363"/>
            <a:ext cx="260350" cy="72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5467350" y="2886075"/>
            <a:ext cx="8175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5002213" y="3938588"/>
            <a:ext cx="287337" cy="6254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flipH="1">
            <a:off x="3500438" y="3730625"/>
            <a:ext cx="693737" cy="1549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880" name="CuadroTexto 32"/>
          <p:cNvSpPr txBox="1">
            <a:spLocks noChangeArrowheads="1"/>
          </p:cNvSpPr>
          <p:nvPr/>
        </p:nvSpPr>
        <p:spPr bwMode="auto">
          <a:xfrm>
            <a:off x="4194175" y="919163"/>
            <a:ext cx="1538288"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n-US" sz="2000" b="1" dirty="0">
                <a:latin typeface="Calibri" panose="020F0502020204030204" pitchFamily="34" charset="0"/>
                <a:cs typeface="Calibri" panose="020F0502020204030204" pitchFamily="34" charset="0"/>
              </a:rPr>
              <a:t>5) Evaluar</a:t>
            </a:r>
            <a:endParaRPr lang="es-ES" altLang="en-US" sz="2000" b="1" dirty="0">
              <a:latin typeface="Calibri" panose="020F0502020204030204" pitchFamily="34" charset="0"/>
              <a:cs typeface="Calibri" panose="020F0502020204030204" pitchFamily="34" charset="0"/>
            </a:endParaRPr>
          </a:p>
        </p:txBody>
      </p:sp>
      <p:sp>
        <p:nvSpPr>
          <p:cNvPr id="36881" name="CuadroTexto 33"/>
          <p:cNvSpPr txBox="1">
            <a:spLocks noChangeArrowheads="1"/>
          </p:cNvSpPr>
          <p:nvPr/>
        </p:nvSpPr>
        <p:spPr bwMode="auto">
          <a:xfrm>
            <a:off x="6300788" y="2698750"/>
            <a:ext cx="1484312"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n-US" sz="2000" b="1" dirty="0">
                <a:latin typeface="Calibri" panose="020F0502020204030204" pitchFamily="34" charset="0"/>
                <a:cs typeface="Calibri" panose="020F0502020204030204" pitchFamily="34" charset="0"/>
              </a:rPr>
              <a:t>6) Mejorar</a:t>
            </a:r>
            <a:endParaRPr lang="es-ES" altLang="en-US" sz="2000" b="1" dirty="0">
              <a:latin typeface="Calibri" panose="020F0502020204030204" pitchFamily="34" charset="0"/>
              <a:cs typeface="Calibri" panose="020F0502020204030204" pitchFamily="34" charset="0"/>
            </a:endParaRPr>
          </a:p>
        </p:txBody>
      </p:sp>
      <p:sp>
        <p:nvSpPr>
          <p:cNvPr id="36882" name="CuadroTexto 34"/>
          <p:cNvSpPr txBox="1">
            <a:spLocks noChangeArrowheads="1"/>
          </p:cNvSpPr>
          <p:nvPr/>
        </p:nvSpPr>
        <p:spPr bwMode="auto">
          <a:xfrm>
            <a:off x="4779963" y="4705350"/>
            <a:ext cx="1504950"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n-US" sz="2000" b="1" dirty="0">
                <a:latin typeface="Calibri" panose="020F0502020204030204" pitchFamily="34" charset="0"/>
                <a:cs typeface="Calibri" panose="020F0502020204030204" pitchFamily="34" charset="0"/>
              </a:rPr>
              <a:t>7) Difundir</a:t>
            </a:r>
            <a:endParaRPr lang="es-ES" altLang="en-US" sz="2000" b="1" dirty="0">
              <a:latin typeface="Calibri" panose="020F0502020204030204" pitchFamily="34" charset="0"/>
              <a:cs typeface="Calibri" panose="020F0502020204030204" pitchFamily="34" charset="0"/>
            </a:endParaRPr>
          </a:p>
        </p:txBody>
      </p:sp>
      <p:sp>
        <p:nvSpPr>
          <p:cNvPr id="36883" name="CuadroTexto 36"/>
          <p:cNvSpPr txBox="1">
            <a:spLocks noChangeArrowheads="1"/>
          </p:cNvSpPr>
          <p:nvPr/>
        </p:nvSpPr>
        <p:spPr bwMode="auto">
          <a:xfrm>
            <a:off x="2697163" y="5289550"/>
            <a:ext cx="1658937"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n-US">
                <a:latin typeface="Arial Rounded MT Bold" panose="020F0704030504030204" pitchFamily="34" charset="0"/>
              </a:rPr>
              <a:t>  </a:t>
            </a:r>
            <a:r>
              <a:rPr lang="es-ES" altLang="en-US" sz="2000" b="1">
                <a:latin typeface="Calibri" panose="020F0502020204030204" pitchFamily="34" charset="0"/>
                <a:cs typeface="Calibri" panose="020F0502020204030204" pitchFamily="34" charset="0"/>
              </a:rPr>
              <a:t>8)  Aprender</a:t>
            </a:r>
            <a:endParaRPr lang="es-ES" altLang="en-US" sz="2000" b="1">
              <a:latin typeface="Calibri" panose="020F0502020204030204" pitchFamily="34" charset="0"/>
              <a:cs typeface="Calibri" panose="020F0502020204030204" pitchFamily="34" charset="0"/>
            </a:endParaRPr>
          </a:p>
        </p:txBody>
      </p:sp>
      <p:sp>
        <p:nvSpPr>
          <p:cNvPr id="39" name="Rectángulo redondeado 38"/>
          <p:cNvSpPr/>
          <p:nvPr/>
        </p:nvSpPr>
        <p:spPr>
          <a:xfrm rot="588917">
            <a:off x="6235700" y="381000"/>
            <a:ext cx="2771775" cy="183673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3200" dirty="0">
                <a:solidFill>
                  <a:schemeClr val="tx1"/>
                </a:solidFill>
                <a:latin typeface="Arial" panose="020B0604020202020204" pitchFamily="34" charset="0"/>
                <a:cs typeface="Arial" panose="020B0604020202020204" pitchFamily="34" charset="0"/>
              </a:rPr>
              <a:t>Proceso de Gestión del conocimiento</a:t>
            </a:r>
            <a:endParaRPr lang="es-ES" sz="32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1" cstate="print"/>
          <a:srcRect/>
          <a:stretch>
            <a:fillRect/>
          </a:stretch>
        </p:blipFill>
        <p:spPr bwMode="auto">
          <a:xfrm>
            <a:off x="0" y="0"/>
            <a:ext cx="1187624" cy="6858000"/>
          </a:xfrm>
          <a:prstGeom prst="rect">
            <a:avLst/>
          </a:prstGeom>
          <a:ln w="57150"/>
        </p:spPr>
        <p:style>
          <a:lnRef idx="1">
            <a:schemeClr val="accent3"/>
          </a:lnRef>
          <a:fillRef idx="2">
            <a:schemeClr val="accent3"/>
          </a:fillRef>
          <a:effectRef idx="1">
            <a:schemeClr val="accent3"/>
          </a:effectRef>
          <a:fontRef idx="minor">
            <a:schemeClr val="dk1"/>
          </a:fontRef>
        </p:style>
      </p:pic>
      <p:sp>
        <p:nvSpPr>
          <p:cNvPr id="3" name="2 CuadroTexto"/>
          <p:cNvSpPr txBox="1"/>
          <p:nvPr/>
        </p:nvSpPr>
        <p:spPr>
          <a:xfrm>
            <a:off x="1156048" y="0"/>
            <a:ext cx="7956376" cy="461665"/>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sz="2400" dirty="0">
                <a:latin typeface="Arial" panose="020B0604020202020204" pitchFamily="34" charset="0"/>
                <a:cs typeface="Arial" panose="020B0604020202020204" pitchFamily="34" charset="0"/>
              </a:rPr>
              <a:t>                           DESARROLLO</a:t>
            </a:r>
            <a:endParaRPr lang="es-ES" sz="2400" dirty="0">
              <a:latin typeface="Arial" panose="020B0604020202020204" pitchFamily="34" charset="0"/>
              <a:cs typeface="Arial" panose="020B0604020202020204" pitchFamily="34" charset="0"/>
            </a:endParaRPr>
          </a:p>
        </p:txBody>
      </p:sp>
      <p:sp>
        <p:nvSpPr>
          <p:cNvPr id="1025" name="Rectangle 1"/>
          <p:cNvSpPr>
            <a:spLocks noChangeArrowheads="1"/>
          </p:cNvSpPr>
          <p:nvPr/>
        </p:nvSpPr>
        <p:spPr bwMode="auto">
          <a:xfrm>
            <a:off x="1428696" y="1428736"/>
            <a:ext cx="7715304" cy="5018682"/>
          </a:xfrm>
          <a:prstGeom prst="rect">
            <a:avLst/>
          </a:prstGeom>
          <a:ln w="57150"/>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algn="just">
              <a:lnSpc>
                <a:spcPct val="150000"/>
              </a:lnSpc>
            </a:pPr>
            <a:r>
              <a:rPr lang="es-MX" sz="2400" dirty="0">
                <a:latin typeface="Arial" panose="020B0604020202020204" pitchFamily="34" charset="0"/>
                <a:cs typeface="Arial" panose="020B0604020202020204" pitchFamily="34" charset="0"/>
              </a:rPr>
              <a:t>Al tratar la comunicación de la ciencia referirse a la utilización  de nuevos canales de información, procedimientos, estrategias, mecanismos de almacenamiento en función de las necesidades que el propio conocimiento demanda, lo que propicia el fortalecimiento de la democracia y la gobernabilidad, mediante la participación social en la toma de decisiones y su legitimización en el ámbito de las políticas científicas y tecnológica</a:t>
            </a:r>
            <a:r>
              <a:rPr lang="es-MX" sz="2400" dirty="0"/>
              <a:t>s. </a:t>
            </a:r>
            <a:endParaRPr lang="es-MX" sz="2400" dirty="0"/>
          </a:p>
        </p:txBody>
      </p:sp>
      <p:sp>
        <p:nvSpPr>
          <p:cNvPr id="5" name="4 Rectángulo"/>
          <p:cNvSpPr/>
          <p:nvPr/>
        </p:nvSpPr>
        <p:spPr>
          <a:xfrm>
            <a:off x="1928794" y="500043"/>
            <a:ext cx="5285330" cy="646331"/>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MX" b="1" dirty="0">
                <a:latin typeface="Arial" panose="020B0604020202020204" pitchFamily="34" charset="0"/>
                <a:cs typeface="Arial" panose="020B0604020202020204" pitchFamily="34" charset="0"/>
              </a:rPr>
              <a:t>COMUNICACIÓN DE LA CIENCIA</a:t>
            </a:r>
            <a:endParaRPr lang="es-MX" b="1" dirty="0">
              <a:latin typeface="Arial" panose="020B0604020202020204" pitchFamily="34" charset="0"/>
              <a:cs typeface="Arial" panose="020B0604020202020204" pitchFamily="34" charset="0"/>
            </a:endParaRPr>
          </a:p>
          <a:p>
            <a:pPr algn="ctr"/>
            <a:endParaRPr lang="es-MX" b="1"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1 Imagen" descr="CALENTAMIENTO GLOBAL.jpg"/>
          <p:cNvPicPr>
            <a:picLocks noChangeAspect="1"/>
          </p:cNvPicPr>
          <p:nvPr/>
        </p:nvPicPr>
        <p:blipFill>
          <a:blip r:embed="rId1"/>
          <a:srcRect/>
          <a:stretch>
            <a:fillRect/>
          </a:stretch>
        </p:blipFill>
        <p:spPr bwMode="auto">
          <a:xfrm>
            <a:off x="1571604" y="1357298"/>
            <a:ext cx="6572250" cy="4927600"/>
          </a:xfrm>
          <a:prstGeom prst="rect">
            <a:avLst/>
          </a:prstGeom>
          <a:noFill/>
          <a:ln w="9525">
            <a:noFill/>
            <a:miter lim="800000"/>
            <a:headEnd/>
            <a:tailEnd/>
          </a:ln>
        </p:spPr>
      </p:pic>
      <p:sp>
        <p:nvSpPr>
          <p:cNvPr id="11" name="10 Rectángulo"/>
          <p:cNvSpPr/>
          <p:nvPr/>
        </p:nvSpPr>
        <p:spPr>
          <a:xfrm>
            <a:off x="4140200" y="6092825"/>
            <a:ext cx="184150" cy="585788"/>
          </a:xfrm>
          <a:prstGeom prst="rect">
            <a:avLst/>
          </a:prstGeom>
        </p:spPr>
        <p:txBody>
          <a:bodyPr wrap="none">
            <a:spAutoFit/>
          </a:bodyPr>
          <a:lstStyle/>
          <a:p>
            <a:pPr fontAlgn="auto">
              <a:spcBef>
                <a:spcPts val="0"/>
              </a:spcBef>
              <a:spcAft>
                <a:spcPts val="0"/>
              </a:spcAft>
              <a:defRPr/>
            </a:pPr>
            <a:endParaRPr lang="es-ES" sz="3200" b="1" dirty="0">
              <a:latin typeface="+mj-lt"/>
              <a:cs typeface="Arial" panose="020B0604020202020204" pitchFamily="34" charset="0"/>
            </a:endParaRPr>
          </a:p>
        </p:txBody>
      </p:sp>
      <p:sp>
        <p:nvSpPr>
          <p:cNvPr id="9" name="8 Rectángulo"/>
          <p:cNvSpPr/>
          <p:nvPr/>
        </p:nvSpPr>
        <p:spPr bwMode="auto">
          <a:xfrm>
            <a:off x="2428860" y="214313"/>
            <a:ext cx="5357850" cy="584200"/>
          </a:xfrm>
          <a:prstGeom prst="rect">
            <a:avLst/>
          </a:prstGeom>
          <a:ln w="57150"/>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s-ES" sz="2400" dirty="0">
                <a:latin typeface="Arial" panose="020B0604020202020204" pitchFamily="34" charset="0"/>
                <a:cs typeface="Arial" panose="020B0604020202020204" pitchFamily="34" charset="0"/>
              </a:rPr>
              <a:t>CRISIS MEDIOAMBIENTAL</a:t>
            </a:r>
            <a:r>
              <a:rPr lang="es-ES" sz="3200" b="1" dirty="0">
                <a:solidFill>
                  <a:schemeClr val="bg1"/>
                </a:solidFill>
                <a:latin typeface="+mj-lt"/>
                <a:cs typeface="Arial" panose="020B0604020202020204" pitchFamily="34" charset="0"/>
              </a:rPr>
              <a:t>. </a:t>
            </a:r>
            <a:endParaRPr lang="es-ES" sz="3200" b="1" dirty="0">
              <a:latin typeface="+mj-lt"/>
              <a:cs typeface="Arial" panose="020B0604020202020204" pitchFamily="34" charset="0"/>
            </a:endParaRPr>
          </a:p>
        </p:txBody>
      </p:sp>
      <p:pic>
        <p:nvPicPr>
          <p:cNvPr id="5" name="Picture 7"/>
          <p:cNvPicPr>
            <a:picLocks noChangeAspect="1" noChangeArrowheads="1"/>
          </p:cNvPicPr>
          <p:nvPr/>
        </p:nvPicPr>
        <p:blipFill>
          <a:blip r:embed="rId2" cstate="print"/>
          <a:srcRect/>
          <a:stretch>
            <a:fillRect/>
          </a:stretch>
        </p:blipFill>
        <p:spPr bwMode="auto">
          <a:xfrm>
            <a:off x="0" y="0"/>
            <a:ext cx="1187624" cy="6858000"/>
          </a:xfrm>
          <a:prstGeom prst="rect">
            <a:avLst/>
          </a:prstGeom>
          <a:ln w="57150"/>
        </p:spPr>
        <p:style>
          <a:lnRef idx="1">
            <a:schemeClr val="accent3"/>
          </a:lnRef>
          <a:fillRef idx="2">
            <a:schemeClr val="accent3"/>
          </a:fillRef>
          <a:effectRef idx="1">
            <a:schemeClr val="accent3"/>
          </a:effectRef>
          <a:fontRef idx="minor">
            <a:schemeClr val="dk1"/>
          </a:fontRef>
        </p:style>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 Grupo"/>
          <p:cNvGrpSpPr/>
          <p:nvPr/>
        </p:nvGrpSpPr>
        <p:grpSpPr bwMode="auto">
          <a:xfrm>
            <a:off x="714348" y="1773238"/>
            <a:ext cx="8072494" cy="3440688"/>
            <a:chOff x="285721" y="1643050"/>
            <a:chExt cx="8267025" cy="3440713"/>
          </a:xfrm>
        </p:grpSpPr>
        <p:sp>
          <p:nvSpPr>
            <p:cNvPr id="3" name="2 Rectángulo"/>
            <p:cNvSpPr/>
            <p:nvPr/>
          </p:nvSpPr>
          <p:spPr>
            <a:xfrm>
              <a:off x="4535111" y="2036753"/>
              <a:ext cx="4017635" cy="3047010"/>
            </a:xfrm>
            <a:prstGeom prst="rect">
              <a:avLst/>
            </a:prstGeom>
            <a:ln w="57150"/>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s-ES" sz="2400" i="1" dirty="0">
                  <a:latin typeface="Arial" panose="020B0604020202020204" pitchFamily="34" charset="0"/>
                  <a:cs typeface="Arial" panose="020B0604020202020204" pitchFamily="34" charset="0"/>
                </a:rPr>
                <a:t>“… Numerosos peligros nos amenazan, pero dos de ellos, la guerra nuclear y el cambio climático, son decisivos y ambos están cada vez más lejos de aproximarse a una solución</a:t>
              </a:r>
              <a:r>
                <a:rPr lang="es-ES" sz="2400" b="1" i="1" dirty="0">
                  <a:latin typeface="+mn-lt"/>
                  <a:cs typeface="Arial" panose="020B0604020202020204" pitchFamily="34" charset="0"/>
                </a:rPr>
                <a:t>.”</a:t>
              </a:r>
              <a:endParaRPr lang="es-ES" sz="2400" b="1" i="1" dirty="0">
                <a:latin typeface="+mn-lt"/>
                <a:cs typeface="Arial" panose="020B0604020202020204" pitchFamily="34" charset="0"/>
              </a:endParaRPr>
            </a:p>
          </p:txBody>
        </p:sp>
        <p:pic>
          <p:nvPicPr>
            <p:cNvPr id="4" name="3 Imagen" descr="reflexionesfidel8.jpg"/>
            <p:cNvPicPr>
              <a:picLocks noChangeAspect="1"/>
            </p:cNvPicPr>
            <p:nvPr/>
          </p:nvPicPr>
          <p:blipFill>
            <a:blip r:embed="rId1"/>
            <a:stretch>
              <a:fillRect/>
            </a:stretch>
          </p:blipFill>
          <p:spPr>
            <a:xfrm>
              <a:off x="285721" y="1643050"/>
              <a:ext cx="3429005" cy="307183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9" name="8 Rectángulo"/>
          <p:cNvSpPr/>
          <p:nvPr/>
        </p:nvSpPr>
        <p:spPr>
          <a:xfrm>
            <a:off x="6232525" y="5643563"/>
            <a:ext cx="2147888" cy="708025"/>
          </a:xfrm>
          <a:prstGeom prst="rect">
            <a:avLst/>
          </a:prstGeom>
        </p:spPr>
        <p:txBody>
          <a:bodyPr wrap="none">
            <a:spAutoFit/>
          </a:bodyPr>
          <a:lstStyle/>
          <a:p>
            <a:pPr>
              <a:defRPr/>
            </a:pPr>
            <a:r>
              <a:rPr lang="es-E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Castro Ruz</a:t>
            </a:r>
            <a:endParaRPr lang="es-E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defRPr/>
            </a:pPr>
            <a:r>
              <a:rPr lang="es-E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5 - Enero - 2012 </a:t>
            </a:r>
            <a:endParaRPr lang="es-E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7"/>
          <p:cNvPicPr>
            <a:picLocks noChangeAspect="1" noChangeArrowheads="1"/>
          </p:cNvPicPr>
          <p:nvPr/>
        </p:nvPicPr>
        <p:blipFill>
          <a:blip r:embed="rId2" cstate="print"/>
          <a:srcRect/>
          <a:stretch>
            <a:fillRect/>
          </a:stretch>
        </p:blipFill>
        <p:spPr bwMode="auto">
          <a:xfrm>
            <a:off x="0" y="0"/>
            <a:ext cx="1187624" cy="6858000"/>
          </a:xfrm>
          <a:prstGeom prst="rect">
            <a:avLst/>
          </a:prstGeom>
          <a:ln w="57150"/>
        </p:spPr>
        <p:style>
          <a:lnRef idx="1">
            <a:schemeClr val="accent3"/>
          </a:lnRef>
          <a:fillRef idx="2">
            <a:schemeClr val="accent3"/>
          </a:fillRef>
          <a:effectRef idx="1">
            <a:schemeClr val="accent3"/>
          </a:effectRef>
          <a:fontRef idx="minor">
            <a:schemeClr val="dk1"/>
          </a:fontRef>
        </p:style>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uadroTexto 3"/>
          <p:cNvSpPr txBox="1">
            <a:spLocks noChangeArrowheads="1"/>
          </p:cNvSpPr>
          <p:nvPr/>
        </p:nvSpPr>
        <p:spPr bwMode="auto">
          <a:xfrm>
            <a:off x="2000232" y="260350"/>
            <a:ext cx="6208731" cy="523220"/>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MX" sz="2800" dirty="0">
                <a:latin typeface="Arial" panose="020B0604020202020204" pitchFamily="34" charset="0"/>
                <a:cs typeface="Arial" panose="020B0604020202020204" pitchFamily="34" charset="0"/>
              </a:rPr>
              <a:t>RELACIÓN ÉTICA - CIENCIA </a:t>
            </a:r>
            <a:endParaRPr lang="es-MX" sz="2800" dirty="0">
              <a:latin typeface="Arial" panose="020B0604020202020204" pitchFamily="34" charset="0"/>
              <a:cs typeface="Arial" panose="020B0604020202020204" pitchFamily="34" charset="0"/>
            </a:endParaRPr>
          </a:p>
        </p:txBody>
      </p:sp>
      <p:sp>
        <p:nvSpPr>
          <p:cNvPr id="24579" name="CuadroTexto 1"/>
          <p:cNvSpPr txBox="1">
            <a:spLocks noChangeArrowheads="1"/>
          </p:cNvSpPr>
          <p:nvPr/>
        </p:nvSpPr>
        <p:spPr bwMode="auto">
          <a:xfrm>
            <a:off x="1428728" y="1000108"/>
            <a:ext cx="7429552" cy="5262979"/>
          </a:xfrm>
          <a:prstGeom prst="rect">
            <a:avLst/>
          </a:prstGeom>
          <a:ln w="57150"/>
        </p:spPr>
        <p:style>
          <a:lnRef idx="2">
            <a:schemeClr val="accent3"/>
          </a:lnRef>
          <a:fillRef idx="1">
            <a:schemeClr val="lt1"/>
          </a:fillRef>
          <a:effectRef idx="0">
            <a:schemeClr val="accent3"/>
          </a:effectRef>
          <a:fontRef idx="minor">
            <a:schemeClr val="dk1"/>
          </a:fontRef>
        </p:style>
        <p:txBody>
          <a:bodyPr wrap="square">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a:spcBef>
                <a:spcPct val="0"/>
              </a:spcBef>
              <a:buFontTx/>
              <a:buNone/>
              <a:defRPr/>
            </a:pPr>
            <a:endParaRPr lang="es-MX" sz="2400" dirty="0"/>
          </a:p>
          <a:p>
            <a:pPr marL="0" indent="0" algn="just">
              <a:lnSpc>
                <a:spcPct val="150000"/>
              </a:lnSpc>
              <a:spcBef>
                <a:spcPct val="0"/>
              </a:spcBef>
              <a:buFontTx/>
              <a:buNone/>
              <a:defRPr/>
            </a:pPr>
            <a:r>
              <a:rPr lang="es-MX" sz="2400" dirty="0"/>
              <a:t>Importante en estos contenidos tiene el tratamiento de la ética en todos los profesionales que atienden la ciencia y la tecnología pues el desarrollo tecnocientífico como proceso social  está conectado con fines, intereses, actores  y valores.</a:t>
            </a:r>
            <a:endParaRPr lang="es-MX" sz="2400" dirty="0"/>
          </a:p>
          <a:p>
            <a:pPr algn="just">
              <a:lnSpc>
                <a:spcPct val="150000"/>
              </a:lnSpc>
              <a:spcBef>
                <a:spcPct val="0"/>
              </a:spcBef>
              <a:buFontTx/>
              <a:buNone/>
              <a:defRPr/>
            </a:pPr>
            <a:r>
              <a:rPr lang="es-MX" sz="2400" dirty="0"/>
              <a:t> Profundizar en los ejemplos relevantes de los científicos cubanos y en la colaboración científico técnica con otros países.</a:t>
            </a:r>
            <a:endParaRPr lang="es-MX" sz="2400" dirty="0"/>
          </a:p>
          <a:p>
            <a:pPr marL="0" indent="0" algn="just">
              <a:spcBef>
                <a:spcPct val="0"/>
              </a:spcBef>
              <a:buFontTx/>
              <a:buNone/>
              <a:defRPr/>
            </a:pPr>
            <a:endParaRPr lang="es-MX" sz="2400" dirty="0"/>
          </a:p>
        </p:txBody>
      </p:sp>
      <p:pic>
        <p:nvPicPr>
          <p:cNvPr id="4" name="Picture 7"/>
          <p:cNvPicPr>
            <a:picLocks noChangeAspect="1" noChangeArrowheads="1"/>
          </p:cNvPicPr>
          <p:nvPr/>
        </p:nvPicPr>
        <p:blipFill>
          <a:blip r:embed="rId1" cstate="print"/>
          <a:srcRect/>
          <a:stretch>
            <a:fillRect/>
          </a:stretch>
        </p:blipFill>
        <p:spPr bwMode="auto">
          <a:xfrm>
            <a:off x="0" y="0"/>
            <a:ext cx="1187624" cy="6858000"/>
          </a:xfrm>
          <a:prstGeom prst="rect">
            <a:avLst/>
          </a:prstGeom>
          <a:ln w="57150"/>
        </p:spPr>
        <p:style>
          <a:lnRef idx="1">
            <a:schemeClr val="accent3"/>
          </a:lnRef>
          <a:fillRef idx="2">
            <a:schemeClr val="accent3"/>
          </a:fillRef>
          <a:effectRef idx="1">
            <a:schemeClr val="accent3"/>
          </a:effectRef>
          <a:fontRef idx="minor">
            <a:schemeClr val="dk1"/>
          </a:fontRef>
        </p:style>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uadroTexto 3"/>
          <p:cNvSpPr txBox="1">
            <a:spLocks noChangeArrowheads="1"/>
          </p:cNvSpPr>
          <p:nvPr/>
        </p:nvSpPr>
        <p:spPr bwMode="auto">
          <a:xfrm>
            <a:off x="2000232" y="260350"/>
            <a:ext cx="6208731" cy="523220"/>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MX" sz="2800" dirty="0">
                <a:latin typeface="Arial" panose="020B0604020202020204" pitchFamily="34" charset="0"/>
                <a:cs typeface="Arial" panose="020B0604020202020204" pitchFamily="34" charset="0"/>
              </a:rPr>
              <a:t>RELACIÓN ÉTICA - CIENCIA </a:t>
            </a:r>
            <a:endParaRPr lang="es-MX" sz="2800" dirty="0">
              <a:latin typeface="Arial" panose="020B0604020202020204" pitchFamily="34" charset="0"/>
              <a:cs typeface="Arial" panose="020B0604020202020204" pitchFamily="34" charset="0"/>
            </a:endParaRPr>
          </a:p>
        </p:txBody>
      </p:sp>
      <p:sp>
        <p:nvSpPr>
          <p:cNvPr id="24579" name="CuadroTexto 1"/>
          <p:cNvSpPr txBox="1">
            <a:spLocks noChangeArrowheads="1"/>
          </p:cNvSpPr>
          <p:nvPr/>
        </p:nvSpPr>
        <p:spPr bwMode="auto">
          <a:xfrm>
            <a:off x="1428728" y="1000108"/>
            <a:ext cx="7429552" cy="4967514"/>
          </a:xfrm>
          <a:prstGeom prst="rect">
            <a:avLst/>
          </a:prstGeom>
          <a:ln w="57150"/>
        </p:spPr>
        <p:style>
          <a:lnRef idx="2">
            <a:schemeClr val="accent3"/>
          </a:lnRef>
          <a:fillRef idx="1">
            <a:schemeClr val="lt1"/>
          </a:fillRef>
          <a:effectRef idx="0">
            <a:schemeClr val="accent3"/>
          </a:effectRef>
          <a:fontRef idx="minor">
            <a:schemeClr val="dk1"/>
          </a:fontRef>
        </p:style>
        <p:txBody>
          <a:bodyPr wrap="square">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defRPr/>
            </a:pPr>
            <a:r>
              <a:rPr lang="es-MX" sz="2400" dirty="0"/>
              <a:t>Tratamiento a la Bioética, </a:t>
            </a:r>
            <a:r>
              <a:rPr lang="es-MX" sz="2400" b="1" i="1" dirty="0">
                <a:solidFill>
                  <a:srgbClr val="FF0000"/>
                </a:solidFill>
              </a:rPr>
              <a:t>disciplina que tiene como centro al hombre, su salud y los factores tanto de riesgos como protectores para que este tenga una vida sana y sostenible</a:t>
            </a:r>
            <a:r>
              <a:rPr lang="es-MX" sz="2400" dirty="0"/>
              <a:t>.</a:t>
            </a:r>
            <a:endParaRPr lang="es-MX" sz="2400" dirty="0"/>
          </a:p>
          <a:p>
            <a:pPr algn="just">
              <a:defRPr/>
            </a:pPr>
            <a:r>
              <a:rPr lang="es-MX" sz="2400" dirty="0">
                <a:solidFill>
                  <a:srgbClr val="000000"/>
                </a:solidFill>
              </a:rPr>
              <a:t>Es válido resaltar que la ética de la ciencia, como cualquier otra ética aplicada, que ha surgido por varios imperativos sociales, no ha de ser superada, sino ser llevada hasta el final, si se logra poner al servicio de las personas, es el modo de hacer por medios pacíficos la revolución pendiente en pos del desarrollo social.</a:t>
            </a:r>
            <a:endParaRPr lang="es-MX" sz="2400" dirty="0">
              <a:solidFill>
                <a:srgbClr val="000000"/>
              </a:solidFill>
            </a:endParaRPr>
          </a:p>
          <a:p>
            <a:pPr algn="just">
              <a:defRPr/>
            </a:pPr>
            <a:r>
              <a:rPr lang="es-MX" sz="2000" b="1" dirty="0"/>
              <a:t>Fernández Bermúdez (2018)</a:t>
            </a:r>
            <a:endParaRPr lang="es-MX" sz="2000" b="1" dirty="0"/>
          </a:p>
        </p:txBody>
      </p:sp>
      <p:pic>
        <p:nvPicPr>
          <p:cNvPr id="4" name="Picture 7"/>
          <p:cNvPicPr>
            <a:picLocks noChangeAspect="1" noChangeArrowheads="1"/>
          </p:cNvPicPr>
          <p:nvPr/>
        </p:nvPicPr>
        <p:blipFill>
          <a:blip r:embed="rId1" cstate="print"/>
          <a:srcRect/>
          <a:stretch>
            <a:fillRect/>
          </a:stretch>
        </p:blipFill>
        <p:spPr bwMode="auto">
          <a:xfrm>
            <a:off x="0" y="0"/>
            <a:ext cx="1187624" cy="6858000"/>
          </a:xfrm>
          <a:prstGeom prst="rect">
            <a:avLst/>
          </a:prstGeom>
          <a:ln w="57150"/>
        </p:spPr>
        <p:style>
          <a:lnRef idx="1">
            <a:schemeClr val="accent3"/>
          </a:lnRef>
          <a:fillRef idx="2">
            <a:schemeClr val="accent3"/>
          </a:fillRef>
          <a:effectRef idx="1">
            <a:schemeClr val="accent3"/>
          </a:effectRef>
          <a:fontRef idx="minor">
            <a:schemeClr val="dk1"/>
          </a:fontRef>
        </p:style>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uadroTexto 3"/>
          <p:cNvSpPr txBox="1">
            <a:spLocks noChangeArrowheads="1"/>
          </p:cNvSpPr>
          <p:nvPr/>
        </p:nvSpPr>
        <p:spPr bwMode="auto">
          <a:xfrm>
            <a:off x="2000232" y="260350"/>
            <a:ext cx="6208731" cy="523220"/>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MX" sz="2800" dirty="0">
                <a:latin typeface="Arial" panose="020B0604020202020204" pitchFamily="34" charset="0"/>
                <a:cs typeface="Arial" panose="020B0604020202020204" pitchFamily="34" charset="0"/>
              </a:rPr>
              <a:t>RESUMEN  </a:t>
            </a:r>
            <a:endParaRPr lang="es-MX" sz="2800" dirty="0">
              <a:latin typeface="Arial" panose="020B0604020202020204" pitchFamily="34" charset="0"/>
              <a:cs typeface="Arial" panose="020B0604020202020204" pitchFamily="34" charset="0"/>
            </a:endParaRPr>
          </a:p>
        </p:txBody>
      </p:sp>
      <p:sp>
        <p:nvSpPr>
          <p:cNvPr id="24579" name="CuadroTexto 1"/>
          <p:cNvSpPr txBox="1">
            <a:spLocks noChangeArrowheads="1"/>
          </p:cNvSpPr>
          <p:nvPr/>
        </p:nvSpPr>
        <p:spPr bwMode="auto">
          <a:xfrm>
            <a:off x="1428728" y="1000108"/>
            <a:ext cx="7429552" cy="2246769"/>
          </a:xfrm>
          <a:prstGeom prst="rect">
            <a:avLst/>
          </a:prstGeom>
          <a:ln w="57150"/>
        </p:spPr>
        <p:style>
          <a:lnRef idx="2">
            <a:schemeClr val="accent3"/>
          </a:lnRef>
          <a:fillRef idx="1">
            <a:schemeClr val="lt1"/>
          </a:fillRef>
          <a:effectRef idx="0">
            <a:schemeClr val="accent3"/>
          </a:effectRef>
          <a:fontRef idx="minor">
            <a:schemeClr val="dk1"/>
          </a:fontRef>
        </p:style>
        <p:txBody>
          <a:bodyPr wrap="square">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a:buNone/>
            </a:pPr>
            <a:r>
              <a:rPr lang="es-ES" altLang="en-US" sz="2800" dirty="0"/>
              <a:t>La gestión del conocimiento es un proceso de identificar, organizar, almacenar y difundir información dentro de una empresa u otro tipo de organización, para facilitar la labor de todos los que trabajan en ella.</a:t>
            </a:r>
            <a:endParaRPr lang="es-ES" altLang="en-US" sz="2800" dirty="0"/>
          </a:p>
        </p:txBody>
      </p:sp>
      <p:pic>
        <p:nvPicPr>
          <p:cNvPr id="4" name="Picture 7"/>
          <p:cNvPicPr>
            <a:picLocks noChangeAspect="1" noChangeArrowheads="1"/>
          </p:cNvPicPr>
          <p:nvPr/>
        </p:nvPicPr>
        <p:blipFill>
          <a:blip r:embed="rId1" cstate="print"/>
          <a:srcRect/>
          <a:stretch>
            <a:fillRect/>
          </a:stretch>
        </p:blipFill>
        <p:spPr bwMode="auto">
          <a:xfrm>
            <a:off x="0" y="0"/>
            <a:ext cx="1187624" cy="6858000"/>
          </a:xfrm>
          <a:prstGeom prst="rect">
            <a:avLst/>
          </a:prstGeom>
          <a:ln w="57150"/>
        </p:spPr>
        <p:style>
          <a:lnRef idx="1">
            <a:schemeClr val="accent3"/>
          </a:lnRef>
          <a:fillRef idx="2">
            <a:schemeClr val="accent3"/>
          </a:fillRef>
          <a:effectRef idx="1">
            <a:schemeClr val="accent3"/>
          </a:effectRef>
          <a:fontRef idx="minor">
            <a:schemeClr val="dk1"/>
          </a:fontRef>
        </p:style>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uadroTexto 3"/>
          <p:cNvSpPr txBox="1">
            <a:spLocks noChangeArrowheads="1"/>
          </p:cNvSpPr>
          <p:nvPr/>
        </p:nvSpPr>
        <p:spPr bwMode="auto">
          <a:xfrm>
            <a:off x="2000232" y="260350"/>
            <a:ext cx="6208731" cy="523220"/>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MX" sz="2800" dirty="0">
                <a:latin typeface="Arial" panose="020B0604020202020204" pitchFamily="34" charset="0"/>
                <a:cs typeface="Arial" panose="020B0604020202020204" pitchFamily="34" charset="0"/>
              </a:rPr>
              <a:t>CONCLUSIONES </a:t>
            </a:r>
            <a:endParaRPr lang="es-MX" sz="2800" dirty="0">
              <a:latin typeface="Arial" panose="020B0604020202020204" pitchFamily="34" charset="0"/>
              <a:cs typeface="Arial" panose="020B0604020202020204" pitchFamily="34" charset="0"/>
            </a:endParaRPr>
          </a:p>
        </p:txBody>
      </p:sp>
      <p:sp>
        <p:nvSpPr>
          <p:cNvPr id="24579" name="CuadroTexto 1"/>
          <p:cNvSpPr txBox="1">
            <a:spLocks noChangeArrowheads="1"/>
          </p:cNvSpPr>
          <p:nvPr/>
        </p:nvSpPr>
        <p:spPr bwMode="auto">
          <a:xfrm>
            <a:off x="1428728" y="1000108"/>
            <a:ext cx="7429552" cy="5866221"/>
          </a:xfrm>
          <a:prstGeom prst="rect">
            <a:avLst/>
          </a:prstGeom>
          <a:ln w="57150"/>
        </p:spPr>
        <p:style>
          <a:lnRef idx="2">
            <a:schemeClr val="accent3"/>
          </a:lnRef>
          <a:fillRef idx="1">
            <a:schemeClr val="lt1"/>
          </a:fillRef>
          <a:effectRef idx="0">
            <a:schemeClr val="accent3"/>
          </a:effectRef>
          <a:fontRef idx="minor">
            <a:schemeClr val="dk1"/>
          </a:fontRef>
        </p:style>
        <p:txBody>
          <a:bodyPr wrap="square">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r>
              <a:rPr lang="es-ES" altLang="en-US" sz="2800" dirty="0"/>
              <a:t>Cuba a pesar de su condición de subdesarrollado, se ha insertado en el mundo de la información con grandes esfuerzos y utiliza de forma generalizada, los beneficios de la gestión del conocimientos en  todas las áreas del saber.</a:t>
            </a:r>
            <a:endParaRPr lang="es-ES" altLang="en-US" sz="2800" dirty="0"/>
          </a:p>
          <a:p>
            <a:pPr algn="just"/>
            <a:endParaRPr lang="es-ES" altLang="en-US" sz="2800" dirty="0"/>
          </a:p>
          <a:p>
            <a:pPr algn="just"/>
            <a:r>
              <a:rPr lang="es-ES" altLang="en-US" sz="2800" dirty="0"/>
              <a:t>La única manera de mantener nuestra soberanía es teniendo como máxima lo dicho por Fidel acerca de que el futuro de Cuba sería necesariamente, un futuro de hombres de ciencia</a:t>
            </a:r>
            <a:endParaRPr lang="es-ES" altLang="en-US" sz="2800" dirty="0"/>
          </a:p>
        </p:txBody>
      </p:sp>
      <p:pic>
        <p:nvPicPr>
          <p:cNvPr id="4" name="Picture 7"/>
          <p:cNvPicPr>
            <a:picLocks noChangeAspect="1" noChangeArrowheads="1"/>
          </p:cNvPicPr>
          <p:nvPr/>
        </p:nvPicPr>
        <p:blipFill>
          <a:blip r:embed="rId1" cstate="print"/>
          <a:srcRect/>
          <a:stretch>
            <a:fillRect/>
          </a:stretch>
        </p:blipFill>
        <p:spPr bwMode="auto">
          <a:xfrm>
            <a:off x="0" y="0"/>
            <a:ext cx="1187624" cy="6858000"/>
          </a:xfrm>
          <a:prstGeom prst="rect">
            <a:avLst/>
          </a:prstGeom>
          <a:ln w="57150"/>
        </p:spPr>
        <p:style>
          <a:lnRef idx="1">
            <a:schemeClr val="accent3"/>
          </a:lnRef>
          <a:fillRef idx="2">
            <a:schemeClr val="accent3"/>
          </a:fillRef>
          <a:effectRef idx="1">
            <a:schemeClr val="accent3"/>
          </a:effectRef>
          <a:fontRef idx="minor">
            <a:schemeClr val="dk1"/>
          </a:fontRef>
        </p:style>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a:xfrm>
            <a:off x="95250" y="158750"/>
            <a:ext cx="5238750" cy="40005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b="1" dirty="0">
                <a:solidFill>
                  <a:srgbClr val="FF0000"/>
                </a:solidFill>
                <a:latin typeface="Calibri" panose="020F0502020204030204" pitchFamily="34" charset="0"/>
                <a:cs typeface="Calibri" panose="020F0502020204030204" pitchFamily="34" charset="0"/>
              </a:rPr>
              <a:t>EL RECURSO CONOCIMIENTO </a:t>
            </a:r>
            <a:endParaRPr lang="es-ES" sz="3600" b="1" dirty="0">
              <a:solidFill>
                <a:srgbClr val="FF0000"/>
              </a:solidFill>
              <a:latin typeface="Calibri" panose="020F0502020204030204" pitchFamily="34" charset="0"/>
              <a:cs typeface="Calibri" panose="020F0502020204030204" pitchFamily="34" charset="0"/>
            </a:endParaRPr>
          </a:p>
        </p:txBody>
      </p:sp>
      <p:pic>
        <p:nvPicPr>
          <p:cNvPr id="6" name="Imagen 5"/>
          <p:cNvPicPr>
            <a:picLocks noChangeAspect="1"/>
          </p:cNvPicPr>
          <p:nvPr/>
        </p:nvPicPr>
        <p:blipFill>
          <a:blip r:embed="rId1"/>
          <a:stretch>
            <a:fillRect/>
          </a:stretch>
        </p:blipFill>
        <p:spPr>
          <a:xfrm>
            <a:off x="4836231" y="2578100"/>
            <a:ext cx="4146770" cy="3441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nvGraphicFramePr>
        <p:xfrm>
          <a:off x="495887" y="1"/>
          <a:ext cx="8648114" cy="66118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CuadroTexto 10"/>
          <p:cNvSpPr txBox="1">
            <a:spLocks noChangeArrowheads="1"/>
          </p:cNvSpPr>
          <p:nvPr/>
        </p:nvSpPr>
        <p:spPr bwMode="auto">
          <a:xfrm rot="386141">
            <a:off x="5222875" y="692150"/>
            <a:ext cx="3681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n-US" sz="3600" b="1" dirty="0">
                <a:latin typeface="Calibri" panose="020F0502020204030204" pitchFamily="34" charset="0"/>
                <a:cs typeface="Calibri" panose="020F0502020204030204" pitchFamily="34" charset="0"/>
              </a:rPr>
              <a:t>CONOCIMIENTO</a:t>
            </a:r>
            <a:endParaRPr lang="es-ES" altLang="en-US" sz="3600" b="1" dirty="0">
              <a:latin typeface="Calibri" panose="020F0502020204030204" pitchFamily="34" charset="0"/>
              <a:cs typeface="Calibri" panose="020F0502020204030204" pitchFamily="34" charset="0"/>
            </a:endParaRPr>
          </a:p>
        </p:txBody>
      </p:sp>
      <p:sp>
        <p:nvSpPr>
          <p:cNvPr id="12" name="Flecha curvada hacia la izquierda 11"/>
          <p:cNvSpPr/>
          <p:nvPr/>
        </p:nvSpPr>
        <p:spPr>
          <a:xfrm rot="1378321">
            <a:off x="6999288" y="1674813"/>
            <a:ext cx="790575" cy="2206625"/>
          </a:xfrm>
          <a:prstGeom prst="curvedLef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1" cstate="print"/>
          <a:srcRect/>
          <a:stretch>
            <a:fillRect/>
          </a:stretch>
        </p:blipFill>
        <p:spPr bwMode="auto">
          <a:xfrm>
            <a:off x="0" y="0"/>
            <a:ext cx="1187624" cy="6858000"/>
          </a:xfrm>
          <a:prstGeom prst="rect">
            <a:avLst/>
          </a:prstGeom>
          <a:ln w="57150"/>
        </p:spPr>
        <p:style>
          <a:lnRef idx="1">
            <a:schemeClr val="accent3"/>
          </a:lnRef>
          <a:fillRef idx="2">
            <a:schemeClr val="accent3"/>
          </a:fillRef>
          <a:effectRef idx="1">
            <a:schemeClr val="accent3"/>
          </a:effectRef>
          <a:fontRef idx="minor">
            <a:schemeClr val="dk1"/>
          </a:fontRef>
        </p:style>
      </p:pic>
      <p:sp>
        <p:nvSpPr>
          <p:cNvPr id="3" name="2 CuadroTexto"/>
          <p:cNvSpPr txBox="1"/>
          <p:nvPr/>
        </p:nvSpPr>
        <p:spPr>
          <a:xfrm>
            <a:off x="1156048" y="0"/>
            <a:ext cx="7956376" cy="830997"/>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2400" dirty="0">
                <a:latin typeface="Arial" panose="020B0604020202020204" pitchFamily="34" charset="0"/>
                <a:cs typeface="Arial" panose="020B0604020202020204" pitchFamily="34" charset="0"/>
              </a:rPr>
              <a:t>Tema II: El recurso conocimiento y su impacto en el               medio ambiente</a:t>
            </a:r>
            <a:endParaRPr lang="es-ES" sz="2400" dirty="0">
              <a:latin typeface="Arial" panose="020B0604020202020204" pitchFamily="34" charset="0"/>
              <a:cs typeface="Arial" panose="020B0604020202020204" pitchFamily="34" charset="0"/>
            </a:endParaRPr>
          </a:p>
        </p:txBody>
      </p:sp>
      <p:sp>
        <p:nvSpPr>
          <p:cNvPr id="1025" name="Rectangle 1"/>
          <p:cNvSpPr>
            <a:spLocks noChangeArrowheads="1"/>
          </p:cNvSpPr>
          <p:nvPr/>
        </p:nvSpPr>
        <p:spPr bwMode="auto">
          <a:xfrm>
            <a:off x="1214414" y="1286989"/>
            <a:ext cx="7715304" cy="3108543"/>
          </a:xfrm>
          <a:prstGeom prst="rect">
            <a:avLst/>
          </a:prstGeom>
          <a:ln w="57150"/>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Temática: El conocimiento como un producto social y su funci</a:t>
            </a:r>
            <a:r>
              <a:rPr kumimoji="0" lang="es-ES" sz="2800" b="0" i="0" u="none" strike="noStrike" cap="none" normalizeH="0" baseline="0" dirty="0">
                <a:ln>
                  <a:noFill/>
                </a:ln>
                <a:solidFill>
                  <a:schemeClr val="tx1"/>
                </a:solidFill>
                <a:effectLst/>
                <a:latin typeface="Calibri" panose="020F0502020204030204"/>
                <a:ea typeface="Times New Roman" panose="02020603050405020304" pitchFamily="18" charset="0"/>
                <a:cs typeface="Arial" panose="020B0604020202020204" pitchFamily="34" charset="0"/>
              </a:rPr>
              <a:t>ó</a:t>
            </a:r>
            <a:r>
              <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a:t>
            </a:r>
            <a:r>
              <a:rPr lang="es-ES" sz="28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kumimoji="0" lang="es-E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interdisciplinariedad como una necesidad para el desarrollo de la ciencia y el an</a:t>
            </a:r>
            <a:r>
              <a:rPr kumimoji="0" lang="es-ES" sz="2800" b="0" i="0" u="none" strike="noStrike" cap="none" normalizeH="0" baseline="0" dirty="0">
                <a:ln>
                  <a:noFill/>
                </a:ln>
                <a:solidFill>
                  <a:srgbClr val="000000"/>
                </a:solidFill>
                <a:effectLst/>
                <a:latin typeface="Calibri" panose="020F0502020204030204"/>
                <a:ea typeface="Times New Roman" panose="02020603050405020304" pitchFamily="18" charset="0"/>
                <a:cs typeface="Arial" panose="020B0604020202020204" pitchFamily="34" charset="0"/>
              </a:rPr>
              <a:t>á</a:t>
            </a:r>
            <a:r>
              <a:rPr kumimoji="0" lang="es-E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lisis de sistemas complejos. </a:t>
            </a:r>
            <a:r>
              <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 gesti</a:t>
            </a:r>
            <a:r>
              <a:rPr kumimoji="0" lang="es-ES" sz="2800" b="0" i="0" u="none" strike="noStrike" cap="none" normalizeH="0" baseline="0" dirty="0">
                <a:ln>
                  <a:noFill/>
                </a:ln>
                <a:solidFill>
                  <a:schemeClr val="tx1"/>
                </a:solidFill>
                <a:effectLst/>
                <a:latin typeface="Calibri" panose="020F0502020204030204"/>
                <a:ea typeface="Times New Roman" panose="02020603050405020304" pitchFamily="18" charset="0"/>
                <a:cs typeface="Arial" panose="020B0604020202020204" pitchFamily="34" charset="0"/>
              </a:rPr>
              <a:t>ó</a:t>
            </a:r>
            <a:r>
              <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 del conocimiento y de la tecnolog</a:t>
            </a:r>
            <a:r>
              <a:rPr kumimoji="0" lang="es-ES" sz="2800" b="0" i="0" u="none" strike="noStrike" cap="none" normalizeH="0" baseline="0" dirty="0">
                <a:ln>
                  <a:noFill/>
                </a:ln>
                <a:solidFill>
                  <a:schemeClr val="tx1"/>
                </a:solidFill>
                <a:effectLst/>
                <a:latin typeface="Calibri" panose="020F0502020204030204"/>
                <a:ea typeface="Times New Roman" panose="02020603050405020304" pitchFamily="18" charset="0"/>
                <a:cs typeface="Arial" panose="020B0604020202020204" pitchFamily="34" charset="0"/>
              </a:rPr>
              <a:t>í</a:t>
            </a:r>
            <a:r>
              <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endPar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 comunicación de la ciencia en la llamada sociedad del conocimiento</a:t>
            </a:r>
            <a:r>
              <a:rPr kumimoji="0" lang="es-E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s-E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0" y="0"/>
            <a:ext cx="9144000" cy="677863"/>
          </a:xfrm>
          <a:prstGeom prst="rect">
            <a:avLst/>
          </a:prstGeom>
          <a:solidFill>
            <a:srgbClr val="0000FF"/>
          </a:solidFill>
          <a:ln w="9525">
            <a:solidFill>
              <a:schemeClr val="bg1"/>
            </a:solidFill>
            <a:miter lim="800000"/>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ES" altLang="en-US" sz="2000" b="1" dirty="0">
              <a:solidFill>
                <a:schemeClr val="bg1"/>
              </a:solidFill>
              <a:latin typeface="Arial Black" panose="020B0A04020102020204" pitchFamily="34" charset="0"/>
            </a:endParaRPr>
          </a:p>
          <a:p>
            <a:pPr algn="ctr" eaLnBrk="1" hangingPunct="1"/>
            <a:endParaRPr lang="es-ES" altLang="en-US" b="1" dirty="0">
              <a:solidFill>
                <a:schemeClr val="bg1"/>
              </a:solidFill>
              <a:latin typeface="Arial Black" panose="020B0A04020102020204" pitchFamily="34" charset="0"/>
            </a:endParaRPr>
          </a:p>
        </p:txBody>
      </p:sp>
      <p:sp>
        <p:nvSpPr>
          <p:cNvPr id="19459" name="CuadroTexto 4"/>
          <p:cNvSpPr txBox="1">
            <a:spLocks noChangeArrowheads="1"/>
          </p:cNvSpPr>
          <p:nvPr/>
        </p:nvSpPr>
        <p:spPr bwMode="auto">
          <a:xfrm>
            <a:off x="0" y="46038"/>
            <a:ext cx="9144000" cy="584200"/>
          </a:xfrm>
          <a:prstGeom prst="rect">
            <a:avLst/>
          </a:prstGeom>
          <a:ln w="5715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MX" altLang="en-US" sz="3200" b="1" dirty="0">
                <a:solidFill>
                  <a:schemeClr val="bg1"/>
                </a:solidFill>
                <a:latin typeface="Calibri" panose="020F0502020204030204" pitchFamily="34" charset="0"/>
              </a:rPr>
              <a:t>OBJETIVO</a:t>
            </a:r>
            <a:endParaRPr lang="es-MX" altLang="en-US" sz="3200" b="1" dirty="0">
              <a:solidFill>
                <a:schemeClr val="bg1"/>
              </a:solidFill>
              <a:latin typeface="Calibri" panose="020F0502020204030204" pitchFamily="34" charset="0"/>
            </a:endParaRPr>
          </a:p>
        </p:txBody>
      </p:sp>
      <p:sp>
        <p:nvSpPr>
          <p:cNvPr id="19460" name="4 Rectángulo"/>
          <p:cNvSpPr>
            <a:spLocks noChangeArrowheads="1"/>
          </p:cNvSpPr>
          <p:nvPr/>
        </p:nvSpPr>
        <p:spPr bwMode="auto">
          <a:xfrm>
            <a:off x="468313" y="1357313"/>
            <a:ext cx="8064500" cy="2246312"/>
          </a:xfrm>
          <a:prstGeom prst="rect">
            <a:avLst/>
          </a:prstGeom>
          <a:noFill/>
          <a:ln w="38100">
            <a:solidFill>
              <a:srgbClr val="00B05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MX" altLang="en-US" sz="2800" dirty="0">
                <a:latin typeface="Calibri" panose="020F0502020204030204" pitchFamily="34" charset="0"/>
                <a:cs typeface="Calibri" panose="020F0502020204030204" pitchFamily="34" charset="0"/>
              </a:rPr>
              <a:t>Explicar la función social del recurso conocimiento y su impacto en el medioambiente, el papel de la ética en el desarrollo de la ciencia, la tecnología y la innovación, así como la interdisciplinariedad como una necesidad para el desarrollo de la ciencia.</a:t>
            </a:r>
            <a:endParaRPr lang="es-ES" alt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1" cstate="print"/>
          <a:srcRect/>
          <a:stretch>
            <a:fillRect/>
          </a:stretch>
        </p:blipFill>
        <p:spPr bwMode="auto">
          <a:xfrm>
            <a:off x="0" y="0"/>
            <a:ext cx="1187624" cy="6858000"/>
          </a:xfrm>
          <a:prstGeom prst="rect">
            <a:avLst/>
          </a:prstGeom>
          <a:ln w="57150"/>
        </p:spPr>
        <p:style>
          <a:lnRef idx="1">
            <a:schemeClr val="accent3"/>
          </a:lnRef>
          <a:fillRef idx="2">
            <a:schemeClr val="accent3"/>
          </a:fillRef>
          <a:effectRef idx="1">
            <a:schemeClr val="accent3"/>
          </a:effectRef>
          <a:fontRef idx="minor">
            <a:schemeClr val="dk1"/>
          </a:fontRef>
        </p:style>
      </p:pic>
      <p:sp>
        <p:nvSpPr>
          <p:cNvPr id="3" name="2 CuadroTexto"/>
          <p:cNvSpPr txBox="1"/>
          <p:nvPr/>
        </p:nvSpPr>
        <p:spPr>
          <a:xfrm>
            <a:off x="1156048" y="0"/>
            <a:ext cx="5630530" cy="523220"/>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2800" dirty="0">
                <a:latin typeface="Arial" panose="020B0604020202020204" pitchFamily="34" charset="0"/>
                <a:cs typeface="Arial" panose="020B0604020202020204" pitchFamily="34" charset="0"/>
              </a:rPr>
              <a:t>PARA        REFLEXIONAR</a:t>
            </a:r>
            <a:endParaRPr lang="es-ES" sz="2800" dirty="0">
              <a:latin typeface="Arial" panose="020B0604020202020204" pitchFamily="34" charset="0"/>
              <a:cs typeface="Arial" panose="020B0604020202020204" pitchFamily="34" charset="0"/>
            </a:endParaRPr>
          </a:p>
        </p:txBody>
      </p:sp>
      <p:sp>
        <p:nvSpPr>
          <p:cNvPr id="1025" name="Rectangle 1"/>
          <p:cNvSpPr>
            <a:spLocks noChangeArrowheads="1"/>
          </p:cNvSpPr>
          <p:nvPr/>
        </p:nvSpPr>
        <p:spPr bwMode="auto">
          <a:xfrm>
            <a:off x="1214414" y="2892037"/>
            <a:ext cx="7929586" cy="3322955"/>
          </a:xfrm>
          <a:prstGeom prst="rect">
            <a:avLst/>
          </a:prstGeom>
          <a:ln w="57150"/>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algn="just">
              <a:lnSpc>
                <a:spcPct val="150000"/>
              </a:lnSpc>
            </a:pPr>
            <a:r>
              <a:rPr lang="es-ES" sz="2800" b="1" dirty="0">
                <a:solidFill>
                  <a:srgbClr val="000000"/>
                </a:solidFill>
              </a:rPr>
              <a:t> </a:t>
            </a:r>
            <a:r>
              <a:rPr lang="es-ES" sz="2800" dirty="0">
                <a:solidFill>
                  <a:srgbClr val="000000"/>
                </a:solidFill>
                <a:latin typeface="Arial" panose="020B0604020202020204" pitchFamily="34" charset="0"/>
                <a:cs typeface="Arial" panose="020B0604020202020204" pitchFamily="34" charset="0"/>
              </a:rPr>
              <a:t>¿</a:t>
            </a:r>
            <a:r>
              <a:rPr lang="es-ES" sz="2800" dirty="0">
                <a:latin typeface="Arial" panose="020B0604020202020204" pitchFamily="34" charset="0"/>
                <a:cs typeface="Arial" panose="020B0604020202020204" pitchFamily="34" charset="0"/>
              </a:rPr>
              <a:t>El conocimiento ha sido siempre importante?</a:t>
            </a:r>
            <a:br>
              <a:rPr lang="es-ES" sz="2800" dirty="0">
                <a:latin typeface="Arial" panose="020B0604020202020204" pitchFamily="34" charset="0"/>
                <a:cs typeface="Arial" panose="020B0604020202020204" pitchFamily="34" charset="0"/>
              </a:rPr>
            </a:br>
            <a:r>
              <a:rPr lang="es-ES" sz="2800" dirty="0">
                <a:solidFill>
                  <a:srgbClr val="000000"/>
                </a:solidFill>
                <a:latin typeface="Arial" panose="020B0604020202020204" pitchFamily="34" charset="0"/>
                <a:cs typeface="Arial" panose="020B0604020202020204" pitchFamily="34" charset="0"/>
              </a:rPr>
              <a:t>¿</a:t>
            </a:r>
            <a:r>
              <a:rPr lang="es-ES" sz="2800" dirty="0">
                <a:latin typeface="Arial" panose="020B0604020202020204" pitchFamily="34" charset="0"/>
                <a:cs typeface="Arial" panose="020B0604020202020204" pitchFamily="34" charset="0"/>
              </a:rPr>
              <a:t>Por qué hoy se refieren al conocimiento como un recurso?</a:t>
            </a:r>
            <a:endParaRPr lang="es-ES" sz="2800" dirty="0">
              <a:latin typeface="Arial" panose="020B0604020202020204" pitchFamily="34" charset="0"/>
              <a:cs typeface="Arial" panose="020B0604020202020204" pitchFamily="34" charset="0"/>
            </a:endParaRPr>
          </a:p>
          <a:p>
            <a:pPr algn="just">
              <a:lnSpc>
                <a:spcPct val="150000"/>
              </a:lnSpc>
            </a:pPr>
            <a:r>
              <a:rPr lang="es-ES" sz="2800" dirty="0">
                <a:latin typeface="Arial" panose="020B0604020202020204" pitchFamily="34" charset="0"/>
                <a:cs typeface="Arial" panose="020B0604020202020204" pitchFamily="34" charset="0"/>
              </a:rPr>
              <a:t>¿Qué es lo novedoso en estos tiemposrepecto al conocimiento?</a:t>
            </a:r>
            <a:endParaRPr kumimoji="0" lang="es-ES" sz="18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5" name="Picture 2" descr="F:\Teorías del Desarrollo\teorias del desarrollo octubre\utilizadas\inicio-curso-etapas-del-desarrollo-humano-2-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8" y="0"/>
            <a:ext cx="2992986" cy="2880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1" cstate="print"/>
          <a:srcRect/>
          <a:stretch>
            <a:fillRect/>
          </a:stretch>
        </p:blipFill>
        <p:spPr bwMode="auto">
          <a:xfrm>
            <a:off x="0" y="0"/>
            <a:ext cx="1187624" cy="6858000"/>
          </a:xfrm>
          <a:prstGeom prst="rect">
            <a:avLst/>
          </a:prstGeom>
          <a:ln w="57150"/>
        </p:spPr>
        <p:style>
          <a:lnRef idx="1">
            <a:schemeClr val="accent3"/>
          </a:lnRef>
          <a:fillRef idx="2">
            <a:schemeClr val="accent3"/>
          </a:fillRef>
          <a:effectRef idx="1">
            <a:schemeClr val="accent3"/>
          </a:effectRef>
          <a:fontRef idx="minor">
            <a:schemeClr val="dk1"/>
          </a:fontRef>
        </p:style>
      </p:pic>
      <p:sp>
        <p:nvSpPr>
          <p:cNvPr id="3" name="2 CuadroTexto"/>
          <p:cNvSpPr txBox="1"/>
          <p:nvPr/>
        </p:nvSpPr>
        <p:spPr>
          <a:xfrm>
            <a:off x="1187624" y="0"/>
            <a:ext cx="7956376" cy="461665"/>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2400" dirty="0">
                <a:latin typeface="Arial" panose="020B0604020202020204" pitchFamily="34" charset="0"/>
                <a:cs typeface="Arial" panose="020B0604020202020204" pitchFamily="34" charset="0"/>
              </a:rPr>
              <a:t>INTRODUCCIÓN</a:t>
            </a:r>
            <a:endParaRPr lang="es-ES" sz="2400" dirty="0">
              <a:latin typeface="Arial" panose="020B0604020202020204" pitchFamily="34" charset="0"/>
              <a:cs typeface="Arial" panose="020B0604020202020204" pitchFamily="34" charset="0"/>
            </a:endParaRPr>
          </a:p>
        </p:txBody>
      </p:sp>
      <p:sp>
        <p:nvSpPr>
          <p:cNvPr id="1025" name="Rectangle 1"/>
          <p:cNvSpPr>
            <a:spLocks noChangeArrowheads="1"/>
          </p:cNvSpPr>
          <p:nvPr/>
        </p:nvSpPr>
        <p:spPr bwMode="auto">
          <a:xfrm>
            <a:off x="1214414" y="1256211"/>
            <a:ext cx="7929586" cy="5324535"/>
          </a:xfrm>
          <a:prstGeom prst="rect">
            <a:avLst/>
          </a:prstGeom>
          <a:ln w="57150"/>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algn="just">
              <a:spcBef>
                <a:spcPct val="0"/>
              </a:spcBef>
              <a:defRPr/>
            </a:pPr>
            <a:r>
              <a:rPr lang="es-MX" sz="2400" dirty="0">
                <a:latin typeface="Arial" panose="020B0604020202020204" pitchFamily="34" charset="0"/>
                <a:cs typeface="Arial" panose="020B0604020202020204" pitchFamily="34" charset="0"/>
              </a:rPr>
              <a:t>La  teoría marxista leninista del proceso del conocimiento, lo considera </a:t>
            </a:r>
            <a:r>
              <a:rPr lang="es-MX" sz="2400" dirty="0">
                <a:solidFill>
                  <a:srgbClr val="FF0000"/>
                </a:solidFill>
                <a:latin typeface="Arial" panose="020B0604020202020204" pitchFamily="34" charset="0"/>
                <a:cs typeface="Arial" panose="020B0604020202020204" pitchFamily="34" charset="0"/>
              </a:rPr>
              <a:t>dinámico y no estático</a:t>
            </a:r>
            <a:r>
              <a:rPr lang="es-MX" sz="2400" dirty="0">
                <a:latin typeface="Arial" panose="020B0604020202020204" pitchFamily="34" charset="0"/>
                <a:cs typeface="Arial" panose="020B0604020202020204" pitchFamily="34" charset="0"/>
              </a:rPr>
              <a:t>, </a:t>
            </a:r>
            <a:r>
              <a:rPr lang="es-MX" sz="2400" b="1" dirty="0">
                <a:solidFill>
                  <a:srgbClr val="FF0000"/>
                </a:solidFill>
                <a:latin typeface="Arial" panose="020B0604020202020204" pitchFamily="34" charset="0"/>
                <a:cs typeface="Arial" panose="020B0604020202020204" pitchFamily="34" charset="0"/>
              </a:rPr>
              <a:t>altamente afectado por factores sociales, económicos y políticos</a:t>
            </a:r>
            <a:r>
              <a:rPr lang="es-MX" sz="2400" dirty="0">
                <a:latin typeface="Arial" panose="020B0604020202020204" pitchFamily="34" charset="0"/>
                <a:cs typeface="Arial" panose="020B0604020202020204" pitchFamily="34" charset="0"/>
              </a:rPr>
              <a:t>.</a:t>
            </a:r>
            <a:endParaRPr lang="es-MX" sz="2400" dirty="0">
              <a:latin typeface="Arial" panose="020B0604020202020204" pitchFamily="34" charset="0"/>
              <a:cs typeface="Arial" panose="020B0604020202020204" pitchFamily="34" charset="0"/>
            </a:endParaRPr>
          </a:p>
          <a:p>
            <a:pPr algn="just">
              <a:spcBef>
                <a:spcPct val="0"/>
              </a:spcBef>
              <a:buFontTx/>
              <a:buNone/>
              <a:defRPr/>
            </a:pPr>
            <a:endParaRPr lang="es-MX" sz="2400" dirty="0">
              <a:latin typeface="Arial" panose="020B0604020202020204" pitchFamily="34" charset="0"/>
              <a:cs typeface="Arial" panose="020B0604020202020204" pitchFamily="34" charset="0"/>
            </a:endParaRPr>
          </a:p>
          <a:p>
            <a:pPr algn="just">
              <a:spcBef>
                <a:spcPct val="0"/>
              </a:spcBef>
              <a:defRPr/>
            </a:pPr>
            <a:r>
              <a:rPr lang="es-MX" sz="2400" dirty="0">
                <a:latin typeface="Arial" panose="020B0604020202020204" pitchFamily="34" charset="0"/>
                <a:cs typeface="Arial" panose="020B0604020202020204" pitchFamily="34" charset="0"/>
              </a:rPr>
              <a:t>La epistemología que se necesita subraya que la </a:t>
            </a:r>
            <a:r>
              <a:rPr lang="es-MX" sz="2400" b="1" dirty="0">
                <a:solidFill>
                  <a:srgbClr val="FF0000"/>
                </a:solidFill>
                <a:latin typeface="Arial" panose="020B0604020202020204" pitchFamily="34" charset="0"/>
                <a:cs typeface="Arial" panose="020B0604020202020204" pitchFamily="34" charset="0"/>
              </a:rPr>
              <a:t>producción, distribución y uso de los conocimientos y tecnologías tienen lugar siempre en contextos particulares</a:t>
            </a:r>
            <a:r>
              <a:rPr lang="es-MX" sz="2400" dirty="0">
                <a:latin typeface="Arial" panose="020B0604020202020204" pitchFamily="34" charset="0"/>
                <a:cs typeface="Arial" panose="020B0604020202020204" pitchFamily="34" charset="0"/>
              </a:rPr>
              <a:t>, </a:t>
            </a:r>
            <a:r>
              <a:rPr lang="es-MX" sz="2400" dirty="0">
                <a:solidFill>
                  <a:srgbClr val="FF0000"/>
                </a:solidFill>
                <a:latin typeface="Arial" panose="020B0604020202020204" pitchFamily="34" charset="0"/>
                <a:cs typeface="Arial" panose="020B0604020202020204" pitchFamily="34" charset="0"/>
              </a:rPr>
              <a:t>con</a:t>
            </a:r>
            <a:r>
              <a:rPr lang="es-MX" sz="2400" dirty="0">
                <a:latin typeface="Arial" panose="020B0604020202020204" pitchFamily="34" charset="0"/>
                <a:cs typeface="Arial" panose="020B0604020202020204" pitchFamily="34" charset="0"/>
              </a:rPr>
              <a:t> sus </a:t>
            </a:r>
            <a:r>
              <a:rPr lang="es-MX" sz="2400" b="1" dirty="0">
                <a:solidFill>
                  <a:srgbClr val="FF0000"/>
                </a:solidFill>
                <a:latin typeface="Arial" panose="020B0604020202020204" pitchFamily="34" charset="0"/>
                <a:cs typeface="Arial" panose="020B0604020202020204" pitchFamily="34" charset="0"/>
              </a:rPr>
              <a:t>singularidades económicas, ecológicas, culturales y los valores que moldean  sus prioridades y desarrollo</a:t>
            </a:r>
            <a:r>
              <a:rPr lang="es-MX" sz="2400" dirty="0">
                <a:latin typeface="Arial" panose="020B0604020202020204" pitchFamily="34" charset="0"/>
                <a:cs typeface="Arial" panose="020B0604020202020204" pitchFamily="34" charset="0"/>
              </a:rPr>
              <a:t>.</a:t>
            </a:r>
            <a:endParaRPr lang="es-MX" sz="2400" dirty="0">
              <a:latin typeface="Arial" panose="020B0604020202020204" pitchFamily="34" charset="0"/>
              <a:cs typeface="Arial" panose="020B0604020202020204" pitchFamily="34" charset="0"/>
            </a:endParaRPr>
          </a:p>
          <a:p>
            <a:pPr algn="just">
              <a:spcBef>
                <a:spcPct val="0"/>
              </a:spcBef>
              <a:defRPr/>
            </a:pPr>
            <a:r>
              <a:rPr lang="es-MX" sz="2400" dirty="0">
                <a:latin typeface="Arial" panose="020B0604020202020204" pitchFamily="34" charset="0"/>
                <a:cs typeface="Arial" panose="020B0604020202020204" pitchFamily="34" charset="0"/>
              </a:rPr>
              <a:t>En la medida que el conocimiento se ha </a:t>
            </a:r>
            <a:r>
              <a:rPr lang="es-MX" sz="2400" dirty="0">
                <a:solidFill>
                  <a:srgbClr val="FF0000"/>
                </a:solidFill>
                <a:latin typeface="Arial" panose="020B0604020202020204" pitchFamily="34" charset="0"/>
                <a:cs typeface="Arial" panose="020B0604020202020204" pitchFamily="34" charset="0"/>
              </a:rPr>
              <a:t>convertido en un factor esencial para la producción,</a:t>
            </a:r>
            <a:r>
              <a:rPr lang="es-MX" sz="2400" dirty="0">
                <a:latin typeface="Arial" panose="020B0604020202020204" pitchFamily="34" charset="0"/>
                <a:cs typeface="Arial" panose="020B0604020202020204" pitchFamily="34" charset="0"/>
              </a:rPr>
              <a:t> </a:t>
            </a:r>
            <a:r>
              <a:rPr lang="es-MX" sz="2400" b="1" dirty="0">
                <a:solidFill>
                  <a:srgbClr val="FF0000"/>
                </a:solidFill>
                <a:latin typeface="Arial" panose="020B0604020202020204" pitchFamily="34" charset="0"/>
                <a:cs typeface="Arial" panose="020B0604020202020204" pitchFamily="34" charset="0"/>
              </a:rPr>
              <a:t>su distribución se ha tornado igualmente inequitativa</a:t>
            </a:r>
            <a:r>
              <a:rPr lang="es-MX" sz="2800" dirty="0"/>
              <a:t>.</a:t>
            </a:r>
            <a:endParaRPr lang="es-MX" sz="2800" dirty="0"/>
          </a:p>
        </p:txBody>
      </p:sp>
      <p:sp>
        <p:nvSpPr>
          <p:cNvPr id="5" name="4 Rectángulo"/>
          <p:cNvSpPr/>
          <p:nvPr/>
        </p:nvSpPr>
        <p:spPr>
          <a:xfrm>
            <a:off x="4000496" y="571480"/>
            <a:ext cx="2357454" cy="400110"/>
          </a:xfrm>
          <a:prstGeom prst="rect">
            <a:avLst/>
          </a:prstGeom>
          <a:ln w="57150"/>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MX" sz="2000" b="1" dirty="0">
                <a:latin typeface="Arial" panose="020B0604020202020204" pitchFamily="34" charset="0"/>
                <a:cs typeface="Arial" panose="020B0604020202020204" pitchFamily="34" charset="0"/>
              </a:rPr>
              <a:t>CONOCIMIENTO</a:t>
            </a:r>
            <a:endParaRPr lang="es-MX" sz="2000" b="1"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45 Rectángulo"/>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dirty="0"/>
          </a:p>
        </p:txBody>
      </p:sp>
      <p:sp>
        <p:nvSpPr>
          <p:cNvPr id="16387" name="Cuadro de texto 3"/>
          <p:cNvSpPr txBox="1">
            <a:spLocks noChangeArrowheads="1"/>
          </p:cNvSpPr>
          <p:nvPr/>
        </p:nvSpPr>
        <p:spPr bwMode="auto">
          <a:xfrm>
            <a:off x="0" y="115888"/>
            <a:ext cx="9144000" cy="707886"/>
          </a:xfrm>
          <a:prstGeom prst="rect">
            <a:avLst/>
          </a:prstGeom>
          <a:noFill/>
          <a:ln w="9525">
            <a:noFill/>
            <a:miter lim="800000"/>
          </a:ln>
        </p:spPr>
        <p:txBody>
          <a:bodyPr>
            <a:spAutoFit/>
          </a:bodyPr>
          <a:lstStyle/>
          <a:p>
            <a:pPr eaLnBrk="0" hangingPunct="0">
              <a:spcBef>
                <a:spcPct val="50000"/>
              </a:spcBef>
            </a:pPr>
            <a:r>
              <a:rPr lang="es-ES_tradnl" sz="2000" b="1" dirty="0">
                <a:latin typeface="Arial" panose="020B0604020202020204" pitchFamily="34" charset="0"/>
                <a:cs typeface="Arial" panose="020B0604020202020204" pitchFamily="34" charset="0"/>
              </a:rPr>
              <a:t> TEORÍA DIALÉCTICO-MATERIALISTA DEL CONOCIMIENTO  (esquema simplificado)</a:t>
            </a:r>
            <a:endParaRPr lang="es-ES_tradnl" sz="2000" b="1" dirty="0">
              <a:latin typeface="Arial" panose="020B0604020202020204" pitchFamily="34" charset="0"/>
              <a:cs typeface="Arial" panose="020B0604020202020204" pitchFamily="34" charset="0"/>
            </a:endParaRPr>
          </a:p>
        </p:txBody>
      </p:sp>
      <p:sp>
        <p:nvSpPr>
          <p:cNvPr id="11" name="Cuadro de texto 4"/>
          <p:cNvSpPr txBox="1">
            <a:spLocks noChangeArrowheads="1"/>
          </p:cNvSpPr>
          <p:nvPr/>
        </p:nvSpPr>
        <p:spPr bwMode="auto">
          <a:xfrm>
            <a:off x="-61913" y="3943350"/>
            <a:ext cx="2209801" cy="369888"/>
          </a:xfrm>
          <a:prstGeom prst="rect">
            <a:avLst/>
          </a:prstGeom>
          <a:noFill/>
          <a:ln w="9525">
            <a:noFill/>
            <a:miter lim="800000"/>
          </a:ln>
        </p:spPr>
        <p:txBody>
          <a:bodyPr>
            <a:spAutoFit/>
          </a:bodyPr>
          <a:lstStyle/>
          <a:p>
            <a:pPr eaLnBrk="0" hangingPunct="0">
              <a:spcBef>
                <a:spcPct val="50000"/>
              </a:spcBef>
            </a:pPr>
            <a:r>
              <a:rPr lang="es-ES_tradnl" dirty="0">
                <a:latin typeface="Impact" panose="020B0806030902050204" pitchFamily="34" charset="0"/>
              </a:rPr>
              <a:t> </a:t>
            </a:r>
            <a:r>
              <a:rPr lang="es-ES_tradnl" dirty="0">
                <a:solidFill>
                  <a:srgbClr val="FF0000"/>
                </a:solidFill>
                <a:latin typeface="Impact" panose="020B0806030902050204" pitchFamily="34" charset="0"/>
              </a:rPr>
              <a:t>sensaciones</a:t>
            </a:r>
            <a:endParaRPr lang="es-ES_tradnl" dirty="0">
              <a:solidFill>
                <a:srgbClr val="FF0000"/>
              </a:solidFill>
              <a:latin typeface="Impact" panose="020B0806030902050204" pitchFamily="34" charset="0"/>
            </a:endParaRPr>
          </a:p>
        </p:txBody>
      </p:sp>
      <p:sp>
        <p:nvSpPr>
          <p:cNvPr id="12" name="Cuadro de texto 5"/>
          <p:cNvSpPr txBox="1">
            <a:spLocks noChangeArrowheads="1"/>
          </p:cNvSpPr>
          <p:nvPr/>
        </p:nvSpPr>
        <p:spPr bwMode="auto">
          <a:xfrm>
            <a:off x="1004888" y="3486150"/>
            <a:ext cx="2362200" cy="36988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eaLnBrk="0" hangingPunct="0">
              <a:spcBef>
                <a:spcPct val="50000"/>
              </a:spcBef>
            </a:pPr>
            <a:r>
              <a:rPr lang="es-ES_tradnl" dirty="0">
                <a:solidFill>
                  <a:srgbClr val="FF0000"/>
                </a:solidFill>
                <a:latin typeface="Impact" panose="020B0806030902050204" pitchFamily="34" charset="0"/>
              </a:rPr>
              <a:t>percepciones  </a:t>
            </a:r>
            <a:r>
              <a:rPr lang="es-ES_tradnl" dirty="0">
                <a:latin typeface="Impact" panose="020B0806030902050204" pitchFamily="34" charset="0"/>
              </a:rPr>
              <a:t>  </a:t>
            </a:r>
            <a:endParaRPr lang="es-ES_tradnl" dirty="0">
              <a:latin typeface="Impact" panose="020B0806030902050204" pitchFamily="34" charset="0"/>
            </a:endParaRPr>
          </a:p>
        </p:txBody>
      </p:sp>
      <p:sp>
        <p:nvSpPr>
          <p:cNvPr id="13" name="Cuadro de texto 6"/>
          <p:cNvSpPr txBox="1">
            <a:spLocks noChangeArrowheads="1"/>
          </p:cNvSpPr>
          <p:nvPr/>
        </p:nvSpPr>
        <p:spPr bwMode="auto">
          <a:xfrm>
            <a:off x="2590800" y="3105150"/>
            <a:ext cx="2590800" cy="369888"/>
          </a:xfrm>
          <a:prstGeom prst="rect">
            <a:avLst/>
          </a:prstGeom>
          <a:noFill/>
          <a:ln w="9525">
            <a:noFill/>
            <a:miter lim="800000"/>
          </a:ln>
        </p:spPr>
        <p:txBody>
          <a:bodyPr>
            <a:spAutoFit/>
          </a:bodyPr>
          <a:lstStyle/>
          <a:p>
            <a:pPr eaLnBrk="0" hangingPunct="0">
              <a:spcBef>
                <a:spcPct val="50000"/>
              </a:spcBef>
            </a:pPr>
            <a:r>
              <a:rPr lang="es-ES_tradnl" b="1" dirty="0">
                <a:latin typeface="Arial" panose="020B0604020202020204" pitchFamily="34" charset="0"/>
                <a:cs typeface="Arial" panose="020B0604020202020204" pitchFamily="34" charset="0"/>
              </a:rPr>
              <a:t>conceptos</a:t>
            </a:r>
            <a:endParaRPr lang="es-ES_tradnl" b="1" dirty="0">
              <a:latin typeface="Arial" panose="020B0604020202020204" pitchFamily="34" charset="0"/>
              <a:cs typeface="Arial" panose="020B0604020202020204" pitchFamily="34" charset="0"/>
            </a:endParaRPr>
          </a:p>
        </p:txBody>
      </p:sp>
      <p:sp>
        <p:nvSpPr>
          <p:cNvPr id="14" name="Cuadro de texto 7"/>
          <p:cNvSpPr txBox="1">
            <a:spLocks noChangeArrowheads="1"/>
          </p:cNvSpPr>
          <p:nvPr/>
        </p:nvSpPr>
        <p:spPr bwMode="auto">
          <a:xfrm>
            <a:off x="3709988" y="2768600"/>
            <a:ext cx="2362200" cy="368300"/>
          </a:xfrm>
          <a:prstGeom prst="rect">
            <a:avLst/>
          </a:prstGeom>
          <a:noFill/>
          <a:ln w="9525">
            <a:noFill/>
            <a:miter lim="800000"/>
          </a:ln>
        </p:spPr>
        <p:txBody>
          <a:bodyPr>
            <a:spAutoFit/>
          </a:bodyPr>
          <a:lstStyle/>
          <a:p>
            <a:pPr eaLnBrk="0" hangingPunct="0">
              <a:spcBef>
                <a:spcPct val="50000"/>
              </a:spcBef>
            </a:pPr>
            <a:r>
              <a:rPr lang="es-ES_tradnl" b="1" dirty="0">
                <a:latin typeface="Arial" panose="020B0604020202020204" pitchFamily="34" charset="0"/>
                <a:cs typeface="Arial" panose="020B0604020202020204" pitchFamily="34" charset="0"/>
              </a:rPr>
              <a:t>categorías</a:t>
            </a:r>
            <a:endParaRPr lang="es-ES_tradnl" b="1" dirty="0">
              <a:latin typeface="Arial" panose="020B0604020202020204" pitchFamily="34" charset="0"/>
              <a:cs typeface="Arial" panose="020B0604020202020204" pitchFamily="34" charset="0"/>
            </a:endParaRPr>
          </a:p>
        </p:txBody>
      </p:sp>
      <p:sp>
        <p:nvSpPr>
          <p:cNvPr id="15" name="Cuadro de texto 8"/>
          <p:cNvSpPr txBox="1">
            <a:spLocks noChangeArrowheads="1"/>
          </p:cNvSpPr>
          <p:nvPr/>
        </p:nvSpPr>
        <p:spPr bwMode="auto">
          <a:xfrm>
            <a:off x="4929188" y="2320925"/>
            <a:ext cx="2057400" cy="369888"/>
          </a:xfrm>
          <a:prstGeom prst="rect">
            <a:avLst/>
          </a:prstGeom>
          <a:noFill/>
          <a:ln w="9525">
            <a:noFill/>
            <a:miter lim="800000"/>
          </a:ln>
        </p:spPr>
        <p:txBody>
          <a:bodyPr>
            <a:spAutoFit/>
          </a:bodyPr>
          <a:lstStyle/>
          <a:p>
            <a:pPr eaLnBrk="0" hangingPunct="0">
              <a:spcBef>
                <a:spcPct val="50000"/>
              </a:spcBef>
            </a:pPr>
            <a:r>
              <a:rPr lang="es-ES_tradnl" b="1" dirty="0">
                <a:latin typeface="Arial" panose="020B0604020202020204" pitchFamily="34" charset="0"/>
                <a:cs typeface="Arial" panose="020B0604020202020204" pitchFamily="34" charset="0"/>
              </a:rPr>
              <a:t>juicios</a:t>
            </a:r>
            <a:endParaRPr lang="es-ES_tradnl" b="1" dirty="0">
              <a:latin typeface="Arial" panose="020B0604020202020204" pitchFamily="34" charset="0"/>
              <a:cs typeface="Arial" panose="020B0604020202020204" pitchFamily="34" charset="0"/>
            </a:endParaRPr>
          </a:p>
        </p:txBody>
      </p:sp>
      <p:sp>
        <p:nvSpPr>
          <p:cNvPr id="16" name="Cuadro de texto 9"/>
          <p:cNvSpPr txBox="1">
            <a:spLocks noChangeArrowheads="1"/>
          </p:cNvSpPr>
          <p:nvPr/>
        </p:nvSpPr>
        <p:spPr bwMode="auto">
          <a:xfrm>
            <a:off x="5500688" y="1882775"/>
            <a:ext cx="1905000" cy="368300"/>
          </a:xfrm>
          <a:prstGeom prst="rect">
            <a:avLst/>
          </a:prstGeom>
          <a:noFill/>
          <a:ln w="9525">
            <a:noFill/>
            <a:miter lim="800000"/>
          </a:ln>
        </p:spPr>
        <p:txBody>
          <a:bodyPr>
            <a:spAutoFit/>
          </a:bodyPr>
          <a:lstStyle/>
          <a:p>
            <a:pPr eaLnBrk="0" hangingPunct="0">
              <a:spcBef>
                <a:spcPct val="50000"/>
              </a:spcBef>
            </a:pPr>
            <a:r>
              <a:rPr lang="es-ES_tradnl" b="1" dirty="0">
                <a:latin typeface="Arial" panose="020B0604020202020204" pitchFamily="34" charset="0"/>
                <a:cs typeface="Arial" panose="020B0604020202020204" pitchFamily="34" charset="0"/>
              </a:rPr>
              <a:t>hipótesis</a:t>
            </a:r>
            <a:endParaRPr lang="es-ES_tradnl" b="1" dirty="0">
              <a:latin typeface="Arial" panose="020B0604020202020204" pitchFamily="34" charset="0"/>
              <a:cs typeface="Arial" panose="020B0604020202020204" pitchFamily="34" charset="0"/>
            </a:endParaRPr>
          </a:p>
        </p:txBody>
      </p:sp>
      <p:sp>
        <p:nvSpPr>
          <p:cNvPr id="17" name="Cuadro de texto 10"/>
          <p:cNvSpPr txBox="1">
            <a:spLocks noChangeArrowheads="1"/>
          </p:cNvSpPr>
          <p:nvPr/>
        </p:nvSpPr>
        <p:spPr bwMode="auto">
          <a:xfrm>
            <a:off x="6224588" y="1530350"/>
            <a:ext cx="1752600" cy="369888"/>
          </a:xfrm>
          <a:prstGeom prst="rect">
            <a:avLst/>
          </a:prstGeom>
          <a:noFill/>
          <a:ln w="9525">
            <a:noFill/>
            <a:miter lim="800000"/>
          </a:ln>
        </p:spPr>
        <p:txBody>
          <a:bodyPr>
            <a:spAutoFit/>
          </a:bodyPr>
          <a:lstStyle/>
          <a:p>
            <a:pPr eaLnBrk="0" hangingPunct="0">
              <a:spcBef>
                <a:spcPct val="50000"/>
              </a:spcBef>
            </a:pPr>
            <a:r>
              <a:rPr lang="es-ES_tradnl" b="1" dirty="0">
                <a:latin typeface="Arial" panose="020B0604020202020204" pitchFamily="34" charset="0"/>
                <a:cs typeface="Arial" panose="020B0604020202020204" pitchFamily="34" charset="0"/>
              </a:rPr>
              <a:t> teorías</a:t>
            </a:r>
            <a:endParaRPr lang="es-ES_tradnl" b="1" dirty="0">
              <a:latin typeface="Arial" panose="020B0604020202020204" pitchFamily="34" charset="0"/>
              <a:cs typeface="Arial" panose="020B0604020202020204" pitchFamily="34" charset="0"/>
            </a:endParaRPr>
          </a:p>
        </p:txBody>
      </p:sp>
      <p:sp>
        <p:nvSpPr>
          <p:cNvPr id="18" name="Línea 11"/>
          <p:cNvSpPr>
            <a:spLocks noChangeShapeType="1"/>
          </p:cNvSpPr>
          <p:nvPr/>
        </p:nvSpPr>
        <p:spPr bwMode="auto">
          <a:xfrm>
            <a:off x="2543175" y="1370013"/>
            <a:ext cx="0" cy="3657600"/>
          </a:xfrm>
          <a:prstGeom prst="line">
            <a:avLst/>
          </a:prstGeom>
          <a:noFill/>
          <a:ln w="9525">
            <a:solidFill>
              <a:schemeClr val="tx1"/>
            </a:solidFill>
            <a:prstDash val="sysDot"/>
            <a:round/>
          </a:ln>
        </p:spPr>
        <p:txBody>
          <a:bodyPr wrap="none" anchor="ctr"/>
          <a:lstStyle/>
          <a:p>
            <a:endParaRPr lang="es-ES" dirty="0"/>
          </a:p>
        </p:txBody>
      </p:sp>
      <p:sp>
        <p:nvSpPr>
          <p:cNvPr id="19" name="Línea 12"/>
          <p:cNvSpPr>
            <a:spLocks noChangeShapeType="1"/>
          </p:cNvSpPr>
          <p:nvPr/>
        </p:nvSpPr>
        <p:spPr bwMode="auto">
          <a:xfrm>
            <a:off x="7100888" y="546100"/>
            <a:ext cx="0" cy="3581400"/>
          </a:xfrm>
          <a:prstGeom prst="line">
            <a:avLst/>
          </a:prstGeom>
          <a:noFill/>
          <a:ln w="9525">
            <a:solidFill>
              <a:schemeClr val="tx1"/>
            </a:solidFill>
            <a:prstDash val="sysDot"/>
            <a:round/>
          </a:ln>
        </p:spPr>
        <p:txBody>
          <a:bodyPr wrap="none" anchor="ctr"/>
          <a:lstStyle/>
          <a:p>
            <a:endParaRPr lang="es-ES" dirty="0"/>
          </a:p>
        </p:txBody>
      </p:sp>
      <p:sp>
        <p:nvSpPr>
          <p:cNvPr id="20" name="Línea 13"/>
          <p:cNvSpPr>
            <a:spLocks noChangeShapeType="1"/>
          </p:cNvSpPr>
          <p:nvPr/>
        </p:nvSpPr>
        <p:spPr bwMode="auto">
          <a:xfrm>
            <a:off x="319088" y="4705350"/>
            <a:ext cx="1157287" cy="0"/>
          </a:xfrm>
          <a:prstGeom prst="line">
            <a:avLst/>
          </a:prstGeom>
          <a:noFill/>
          <a:ln w="38100">
            <a:solidFill>
              <a:schemeClr val="tx1"/>
            </a:solidFill>
            <a:round/>
          </a:ln>
        </p:spPr>
        <p:txBody>
          <a:bodyPr wrap="none" anchor="ctr"/>
          <a:lstStyle/>
          <a:p>
            <a:endParaRPr lang="es-ES" dirty="0"/>
          </a:p>
        </p:txBody>
      </p:sp>
      <p:sp>
        <p:nvSpPr>
          <p:cNvPr id="21" name="Línea 14"/>
          <p:cNvSpPr>
            <a:spLocks noChangeShapeType="1"/>
          </p:cNvSpPr>
          <p:nvPr/>
        </p:nvSpPr>
        <p:spPr bwMode="auto">
          <a:xfrm>
            <a:off x="1476375" y="4171950"/>
            <a:ext cx="0" cy="533400"/>
          </a:xfrm>
          <a:prstGeom prst="line">
            <a:avLst/>
          </a:prstGeom>
          <a:noFill/>
          <a:ln w="38100">
            <a:solidFill>
              <a:schemeClr val="tx1"/>
            </a:solidFill>
            <a:round/>
          </a:ln>
        </p:spPr>
        <p:txBody>
          <a:bodyPr wrap="none" anchor="ctr"/>
          <a:lstStyle/>
          <a:p>
            <a:endParaRPr lang="es-ES" dirty="0"/>
          </a:p>
        </p:txBody>
      </p:sp>
      <p:sp>
        <p:nvSpPr>
          <p:cNvPr id="22" name="Línea 15"/>
          <p:cNvSpPr>
            <a:spLocks noChangeShapeType="1"/>
          </p:cNvSpPr>
          <p:nvPr/>
        </p:nvSpPr>
        <p:spPr bwMode="auto">
          <a:xfrm>
            <a:off x="1476375" y="4181475"/>
            <a:ext cx="1066800" cy="0"/>
          </a:xfrm>
          <a:prstGeom prst="line">
            <a:avLst/>
          </a:prstGeom>
          <a:noFill/>
          <a:ln w="38100">
            <a:solidFill>
              <a:schemeClr val="tx1"/>
            </a:solidFill>
            <a:round/>
          </a:ln>
        </p:spPr>
        <p:txBody>
          <a:bodyPr wrap="none" anchor="ctr"/>
          <a:lstStyle/>
          <a:p>
            <a:endParaRPr lang="es-ES" dirty="0"/>
          </a:p>
        </p:txBody>
      </p:sp>
      <p:sp>
        <p:nvSpPr>
          <p:cNvPr id="23" name="Línea 16"/>
          <p:cNvSpPr>
            <a:spLocks noChangeShapeType="1"/>
          </p:cNvSpPr>
          <p:nvPr/>
        </p:nvSpPr>
        <p:spPr bwMode="auto">
          <a:xfrm>
            <a:off x="2543175" y="3790950"/>
            <a:ext cx="0" cy="381000"/>
          </a:xfrm>
          <a:prstGeom prst="line">
            <a:avLst/>
          </a:prstGeom>
          <a:noFill/>
          <a:ln w="38100">
            <a:solidFill>
              <a:schemeClr val="tx1"/>
            </a:solidFill>
            <a:round/>
          </a:ln>
        </p:spPr>
        <p:txBody>
          <a:bodyPr wrap="none" anchor="ctr"/>
          <a:lstStyle/>
          <a:p>
            <a:endParaRPr lang="es-ES" dirty="0"/>
          </a:p>
        </p:txBody>
      </p:sp>
      <p:sp>
        <p:nvSpPr>
          <p:cNvPr id="24" name="Línea 17"/>
          <p:cNvSpPr>
            <a:spLocks noChangeShapeType="1"/>
          </p:cNvSpPr>
          <p:nvPr/>
        </p:nvSpPr>
        <p:spPr bwMode="auto">
          <a:xfrm>
            <a:off x="2543175" y="3790950"/>
            <a:ext cx="1092200" cy="0"/>
          </a:xfrm>
          <a:prstGeom prst="line">
            <a:avLst/>
          </a:prstGeom>
          <a:noFill/>
          <a:ln w="38100">
            <a:solidFill>
              <a:schemeClr val="tx1"/>
            </a:solidFill>
            <a:round/>
          </a:ln>
        </p:spPr>
        <p:txBody>
          <a:bodyPr wrap="none" anchor="ctr"/>
          <a:lstStyle/>
          <a:p>
            <a:endParaRPr lang="es-ES" dirty="0"/>
          </a:p>
        </p:txBody>
      </p:sp>
      <p:sp>
        <p:nvSpPr>
          <p:cNvPr id="25" name="Línea 18"/>
          <p:cNvSpPr>
            <a:spLocks noChangeShapeType="1"/>
          </p:cNvSpPr>
          <p:nvPr/>
        </p:nvSpPr>
        <p:spPr bwMode="auto">
          <a:xfrm>
            <a:off x="3635375" y="3406775"/>
            <a:ext cx="0" cy="381000"/>
          </a:xfrm>
          <a:prstGeom prst="line">
            <a:avLst/>
          </a:prstGeom>
          <a:noFill/>
          <a:ln w="38100">
            <a:solidFill>
              <a:schemeClr val="tx1"/>
            </a:solidFill>
            <a:round/>
          </a:ln>
        </p:spPr>
        <p:txBody>
          <a:bodyPr wrap="none" anchor="ctr"/>
          <a:lstStyle/>
          <a:p>
            <a:endParaRPr lang="es-ES" dirty="0"/>
          </a:p>
        </p:txBody>
      </p:sp>
      <p:sp>
        <p:nvSpPr>
          <p:cNvPr id="26" name="Línea 19"/>
          <p:cNvSpPr>
            <a:spLocks noChangeShapeType="1"/>
          </p:cNvSpPr>
          <p:nvPr/>
        </p:nvSpPr>
        <p:spPr bwMode="auto">
          <a:xfrm>
            <a:off x="3635375" y="3414713"/>
            <a:ext cx="1219200" cy="0"/>
          </a:xfrm>
          <a:prstGeom prst="line">
            <a:avLst/>
          </a:prstGeom>
          <a:noFill/>
          <a:ln w="38100">
            <a:solidFill>
              <a:schemeClr val="tx1"/>
            </a:solidFill>
            <a:round/>
          </a:ln>
        </p:spPr>
        <p:txBody>
          <a:bodyPr wrap="none" anchor="ctr"/>
          <a:lstStyle/>
          <a:p>
            <a:endParaRPr lang="es-ES" dirty="0"/>
          </a:p>
        </p:txBody>
      </p:sp>
      <p:sp>
        <p:nvSpPr>
          <p:cNvPr id="27" name="Línea 20"/>
          <p:cNvSpPr>
            <a:spLocks noChangeShapeType="1"/>
          </p:cNvSpPr>
          <p:nvPr/>
        </p:nvSpPr>
        <p:spPr bwMode="auto">
          <a:xfrm>
            <a:off x="4854575" y="2952750"/>
            <a:ext cx="0" cy="457200"/>
          </a:xfrm>
          <a:prstGeom prst="line">
            <a:avLst/>
          </a:prstGeom>
          <a:noFill/>
          <a:ln w="38100">
            <a:solidFill>
              <a:schemeClr val="tx1"/>
            </a:solidFill>
            <a:round/>
          </a:ln>
        </p:spPr>
        <p:txBody>
          <a:bodyPr wrap="none" anchor="ctr"/>
          <a:lstStyle/>
          <a:p>
            <a:endParaRPr lang="es-ES" dirty="0"/>
          </a:p>
        </p:txBody>
      </p:sp>
      <p:sp>
        <p:nvSpPr>
          <p:cNvPr id="28" name="Línea 21"/>
          <p:cNvSpPr>
            <a:spLocks noChangeShapeType="1"/>
          </p:cNvSpPr>
          <p:nvPr/>
        </p:nvSpPr>
        <p:spPr bwMode="auto">
          <a:xfrm>
            <a:off x="4854575" y="2952750"/>
            <a:ext cx="838200" cy="0"/>
          </a:xfrm>
          <a:prstGeom prst="line">
            <a:avLst/>
          </a:prstGeom>
          <a:noFill/>
          <a:ln w="38100">
            <a:solidFill>
              <a:schemeClr val="tx1"/>
            </a:solidFill>
            <a:round/>
          </a:ln>
        </p:spPr>
        <p:txBody>
          <a:bodyPr wrap="none" anchor="ctr"/>
          <a:lstStyle/>
          <a:p>
            <a:endParaRPr lang="es-ES" dirty="0"/>
          </a:p>
        </p:txBody>
      </p:sp>
      <p:sp>
        <p:nvSpPr>
          <p:cNvPr id="29" name="Línea 22"/>
          <p:cNvSpPr>
            <a:spLocks noChangeShapeType="1"/>
          </p:cNvSpPr>
          <p:nvPr/>
        </p:nvSpPr>
        <p:spPr bwMode="auto">
          <a:xfrm>
            <a:off x="5692775" y="2414588"/>
            <a:ext cx="0" cy="533400"/>
          </a:xfrm>
          <a:prstGeom prst="line">
            <a:avLst/>
          </a:prstGeom>
          <a:noFill/>
          <a:ln w="38100">
            <a:solidFill>
              <a:schemeClr val="tx1"/>
            </a:solidFill>
            <a:round/>
          </a:ln>
        </p:spPr>
        <p:txBody>
          <a:bodyPr wrap="none" anchor="ctr"/>
          <a:lstStyle/>
          <a:p>
            <a:endParaRPr lang="es-ES" dirty="0"/>
          </a:p>
        </p:txBody>
      </p:sp>
      <p:sp>
        <p:nvSpPr>
          <p:cNvPr id="30" name="Línea 23"/>
          <p:cNvSpPr>
            <a:spLocks noChangeShapeType="1"/>
          </p:cNvSpPr>
          <p:nvPr/>
        </p:nvSpPr>
        <p:spPr bwMode="auto">
          <a:xfrm>
            <a:off x="5681663" y="2414588"/>
            <a:ext cx="771525" cy="0"/>
          </a:xfrm>
          <a:prstGeom prst="line">
            <a:avLst/>
          </a:prstGeom>
          <a:noFill/>
          <a:ln w="38100">
            <a:solidFill>
              <a:schemeClr val="tx1"/>
            </a:solidFill>
            <a:round/>
          </a:ln>
        </p:spPr>
        <p:txBody>
          <a:bodyPr wrap="none" anchor="ctr"/>
          <a:lstStyle/>
          <a:p>
            <a:endParaRPr lang="es-ES" dirty="0"/>
          </a:p>
        </p:txBody>
      </p:sp>
      <p:sp>
        <p:nvSpPr>
          <p:cNvPr id="31" name="Línea 24"/>
          <p:cNvSpPr>
            <a:spLocks noChangeShapeType="1"/>
          </p:cNvSpPr>
          <p:nvPr/>
        </p:nvSpPr>
        <p:spPr bwMode="auto">
          <a:xfrm>
            <a:off x="6465888" y="1885950"/>
            <a:ext cx="0" cy="533400"/>
          </a:xfrm>
          <a:prstGeom prst="line">
            <a:avLst/>
          </a:prstGeom>
          <a:noFill/>
          <a:ln w="38100">
            <a:solidFill>
              <a:schemeClr val="tx1"/>
            </a:solidFill>
            <a:round/>
          </a:ln>
        </p:spPr>
        <p:txBody>
          <a:bodyPr wrap="none" anchor="ctr"/>
          <a:lstStyle/>
          <a:p>
            <a:endParaRPr lang="es-ES" dirty="0"/>
          </a:p>
        </p:txBody>
      </p:sp>
      <p:sp>
        <p:nvSpPr>
          <p:cNvPr id="32" name="Línea 25"/>
          <p:cNvSpPr>
            <a:spLocks noChangeShapeType="1"/>
          </p:cNvSpPr>
          <p:nvPr/>
        </p:nvSpPr>
        <p:spPr bwMode="auto">
          <a:xfrm>
            <a:off x="6465888" y="1900238"/>
            <a:ext cx="596900" cy="0"/>
          </a:xfrm>
          <a:prstGeom prst="line">
            <a:avLst/>
          </a:prstGeom>
          <a:noFill/>
          <a:ln w="38100">
            <a:solidFill>
              <a:schemeClr val="tx1"/>
            </a:solidFill>
            <a:round/>
          </a:ln>
        </p:spPr>
        <p:txBody>
          <a:bodyPr wrap="none" anchor="ctr"/>
          <a:lstStyle/>
          <a:p>
            <a:endParaRPr lang="es-ES" dirty="0"/>
          </a:p>
        </p:txBody>
      </p:sp>
      <p:sp>
        <p:nvSpPr>
          <p:cNvPr id="33" name="Cuadro de texto 26"/>
          <p:cNvSpPr txBox="1">
            <a:spLocks noChangeArrowheads="1"/>
          </p:cNvSpPr>
          <p:nvPr/>
        </p:nvSpPr>
        <p:spPr bwMode="auto">
          <a:xfrm>
            <a:off x="214313" y="854075"/>
            <a:ext cx="2209800" cy="646331"/>
          </a:xfrm>
          <a:prstGeom prst="rect">
            <a:avLst/>
          </a:prstGeom>
          <a:noFill/>
          <a:ln w="9525">
            <a:noFill/>
            <a:miter lim="800000"/>
          </a:ln>
        </p:spPr>
        <p:txBody>
          <a:bodyPr>
            <a:spAutoFit/>
          </a:bodyPr>
          <a:lstStyle/>
          <a:p>
            <a:pPr eaLnBrk="0" hangingPunct="0">
              <a:spcBef>
                <a:spcPct val="50000"/>
              </a:spcBef>
            </a:pPr>
            <a:r>
              <a:rPr lang="es-ES_tradnl" b="1" dirty="0">
                <a:latin typeface="Arial" panose="020B0604020202020204" pitchFamily="34" charset="0"/>
                <a:cs typeface="Arial" panose="020B0604020202020204" pitchFamily="34" charset="0"/>
              </a:rPr>
              <a:t>contemplación   viva</a:t>
            </a:r>
            <a:endParaRPr lang="es-ES_tradnl" b="1" dirty="0">
              <a:latin typeface="Arial" panose="020B0604020202020204" pitchFamily="34" charset="0"/>
              <a:cs typeface="Arial" panose="020B0604020202020204" pitchFamily="34" charset="0"/>
            </a:endParaRPr>
          </a:p>
        </p:txBody>
      </p:sp>
      <p:sp>
        <p:nvSpPr>
          <p:cNvPr id="34" name="Cuadro de texto 27"/>
          <p:cNvSpPr txBox="1">
            <a:spLocks noChangeArrowheads="1"/>
          </p:cNvSpPr>
          <p:nvPr/>
        </p:nvSpPr>
        <p:spPr bwMode="auto">
          <a:xfrm>
            <a:off x="3290888" y="895350"/>
            <a:ext cx="3429000" cy="369888"/>
          </a:xfrm>
          <a:prstGeom prst="rect">
            <a:avLst/>
          </a:prstGeom>
          <a:noFill/>
          <a:ln w="9525">
            <a:noFill/>
            <a:miter lim="800000"/>
          </a:ln>
        </p:spPr>
        <p:txBody>
          <a:bodyPr>
            <a:spAutoFit/>
          </a:bodyPr>
          <a:lstStyle/>
          <a:p>
            <a:pPr eaLnBrk="0" hangingPunct="0">
              <a:spcBef>
                <a:spcPct val="50000"/>
              </a:spcBef>
            </a:pPr>
            <a:r>
              <a:rPr lang="es-ES_tradnl" b="1" dirty="0">
                <a:latin typeface="Arial" panose="020B0604020202020204" pitchFamily="34" charset="0"/>
                <a:cs typeface="Arial" panose="020B0604020202020204" pitchFamily="34" charset="0"/>
              </a:rPr>
              <a:t>pensamiento abstracto</a:t>
            </a:r>
            <a:endParaRPr lang="es-ES_tradnl" b="1" dirty="0">
              <a:latin typeface="Arial" panose="020B0604020202020204" pitchFamily="34" charset="0"/>
              <a:cs typeface="Arial" panose="020B0604020202020204" pitchFamily="34" charset="0"/>
            </a:endParaRPr>
          </a:p>
        </p:txBody>
      </p:sp>
      <p:sp>
        <p:nvSpPr>
          <p:cNvPr id="35" name="Cuadro de texto 28"/>
          <p:cNvSpPr txBox="1">
            <a:spLocks noChangeArrowheads="1"/>
          </p:cNvSpPr>
          <p:nvPr/>
        </p:nvSpPr>
        <p:spPr bwMode="auto">
          <a:xfrm>
            <a:off x="7108825" y="703263"/>
            <a:ext cx="2014538" cy="646112"/>
          </a:xfrm>
          <a:prstGeom prst="rect">
            <a:avLst/>
          </a:prstGeom>
          <a:noFill/>
          <a:ln w="9525">
            <a:noFill/>
            <a:miter lim="800000"/>
          </a:ln>
        </p:spPr>
        <p:txBody>
          <a:bodyPr>
            <a:spAutoFit/>
          </a:bodyPr>
          <a:lstStyle/>
          <a:p>
            <a:pPr eaLnBrk="0" hangingPunct="0">
              <a:spcBef>
                <a:spcPct val="50000"/>
              </a:spcBef>
            </a:pPr>
            <a:r>
              <a:rPr lang="es-ES_tradnl" dirty="0">
                <a:latin typeface="Impact" panose="020B0806030902050204" pitchFamily="34" charset="0"/>
              </a:rPr>
              <a:t>     </a:t>
            </a:r>
            <a:r>
              <a:rPr lang="es-ES_tradnl" b="1" dirty="0">
                <a:latin typeface="Arial" panose="020B0604020202020204" pitchFamily="34" charset="0"/>
                <a:cs typeface="Arial" panose="020B0604020202020204" pitchFamily="34" charset="0"/>
              </a:rPr>
              <a:t>práctica transformadora</a:t>
            </a:r>
            <a:endParaRPr lang="es-ES_tradnl" b="1" dirty="0">
              <a:latin typeface="Arial" panose="020B0604020202020204" pitchFamily="34" charset="0"/>
              <a:cs typeface="Arial" panose="020B0604020202020204" pitchFamily="34" charset="0"/>
            </a:endParaRPr>
          </a:p>
        </p:txBody>
      </p:sp>
      <p:sp>
        <p:nvSpPr>
          <p:cNvPr id="16413" name="Cuadro de texto 29"/>
          <p:cNvSpPr txBox="1">
            <a:spLocks noChangeArrowheads="1"/>
          </p:cNvSpPr>
          <p:nvPr/>
        </p:nvSpPr>
        <p:spPr bwMode="auto">
          <a:xfrm>
            <a:off x="755650" y="5661025"/>
            <a:ext cx="2663825" cy="369888"/>
          </a:xfrm>
          <a:prstGeom prst="rect">
            <a:avLst/>
          </a:prstGeom>
          <a:noFill/>
          <a:ln w="9525">
            <a:noFill/>
            <a:miter lim="800000"/>
          </a:ln>
        </p:spPr>
        <p:txBody>
          <a:bodyPr>
            <a:spAutoFit/>
          </a:bodyPr>
          <a:lstStyle/>
          <a:p>
            <a:pPr eaLnBrk="0" hangingPunct="0">
              <a:spcBef>
                <a:spcPct val="50000"/>
              </a:spcBef>
            </a:pPr>
            <a:endParaRPr lang="es-ES_tradnl" dirty="0">
              <a:latin typeface="Impact" panose="020B0806030902050204" pitchFamily="34" charset="0"/>
            </a:endParaRPr>
          </a:p>
        </p:txBody>
      </p:sp>
      <p:sp>
        <p:nvSpPr>
          <p:cNvPr id="37" name="Cuadro de texto 30"/>
          <p:cNvSpPr txBox="1">
            <a:spLocks noChangeArrowheads="1"/>
          </p:cNvSpPr>
          <p:nvPr/>
        </p:nvSpPr>
        <p:spPr bwMode="auto">
          <a:xfrm>
            <a:off x="3916363" y="4338638"/>
            <a:ext cx="3384550" cy="369887"/>
          </a:xfrm>
          <a:prstGeom prst="rect">
            <a:avLst/>
          </a:prstGeom>
          <a:noFill/>
          <a:ln w="9525">
            <a:noFill/>
            <a:miter lim="800000"/>
          </a:ln>
        </p:spPr>
        <p:txBody>
          <a:bodyPr>
            <a:spAutoFit/>
          </a:bodyPr>
          <a:lstStyle/>
          <a:p>
            <a:pPr eaLnBrk="0" hangingPunct="0">
              <a:spcBef>
                <a:spcPct val="50000"/>
              </a:spcBef>
            </a:pPr>
            <a:r>
              <a:rPr lang="es-ES_tradnl" b="1" dirty="0">
                <a:latin typeface="Arial" panose="020B0604020202020204" pitchFamily="34" charset="0"/>
                <a:cs typeface="Arial" panose="020B0604020202020204" pitchFamily="34" charset="0"/>
              </a:rPr>
              <a:t>conocimiento   teórico</a:t>
            </a:r>
            <a:endParaRPr lang="es-ES_tradnl" b="1" dirty="0">
              <a:latin typeface="Arial" panose="020B0604020202020204" pitchFamily="34" charset="0"/>
              <a:cs typeface="Arial" panose="020B0604020202020204" pitchFamily="34" charset="0"/>
            </a:endParaRPr>
          </a:p>
        </p:txBody>
      </p:sp>
      <p:sp>
        <p:nvSpPr>
          <p:cNvPr id="38" name="Cuadro de texto 31"/>
          <p:cNvSpPr txBox="1">
            <a:spLocks noChangeArrowheads="1"/>
          </p:cNvSpPr>
          <p:nvPr/>
        </p:nvSpPr>
        <p:spPr bwMode="auto">
          <a:xfrm>
            <a:off x="179388" y="4994275"/>
            <a:ext cx="2882900" cy="784225"/>
          </a:xfrm>
          <a:prstGeom prst="rect">
            <a:avLst/>
          </a:prstGeom>
          <a:noFill/>
          <a:ln w="9525">
            <a:noFill/>
            <a:miter lim="800000"/>
          </a:ln>
        </p:spPr>
        <p:txBody>
          <a:bodyPr>
            <a:spAutoFit/>
          </a:bodyPr>
          <a:lstStyle/>
          <a:p>
            <a:pPr eaLnBrk="0" hangingPunct="0">
              <a:spcBef>
                <a:spcPct val="50000"/>
              </a:spcBef>
            </a:pPr>
            <a:r>
              <a:rPr lang="es-ES_tradnl" b="1" dirty="0">
                <a:latin typeface="Arial" panose="020B0604020202020204" pitchFamily="34" charset="0"/>
                <a:cs typeface="Arial" panose="020B0604020202020204" pitchFamily="34" charset="0"/>
              </a:rPr>
              <a:t>Conocimiento empírico</a:t>
            </a:r>
            <a:endParaRPr lang="es-ES_tradnl" b="1" dirty="0">
              <a:latin typeface="Arial" panose="020B0604020202020204" pitchFamily="34" charset="0"/>
              <a:cs typeface="Arial" panose="020B0604020202020204" pitchFamily="34" charset="0"/>
            </a:endParaRPr>
          </a:p>
          <a:p>
            <a:pPr eaLnBrk="0" hangingPunct="0">
              <a:spcBef>
                <a:spcPct val="50000"/>
              </a:spcBef>
            </a:pPr>
            <a:r>
              <a:rPr lang="es-ES_tradnl" b="1" dirty="0">
                <a:latin typeface="Arial" panose="020B0604020202020204" pitchFamily="34" charset="0"/>
                <a:cs typeface="Arial" panose="020B0604020202020204" pitchFamily="34" charset="0"/>
              </a:rPr>
              <a:t>(valor descriptivo)</a:t>
            </a:r>
            <a:endParaRPr lang="es-ES_tradnl" b="1" dirty="0">
              <a:latin typeface="Arial" panose="020B0604020202020204" pitchFamily="34" charset="0"/>
              <a:cs typeface="Arial" panose="020B0604020202020204" pitchFamily="34" charset="0"/>
            </a:endParaRPr>
          </a:p>
        </p:txBody>
      </p:sp>
      <p:sp>
        <p:nvSpPr>
          <p:cNvPr id="39" name="Cuadro de texto 32"/>
          <p:cNvSpPr txBox="1">
            <a:spLocks noChangeArrowheads="1"/>
          </p:cNvSpPr>
          <p:nvPr/>
        </p:nvSpPr>
        <p:spPr bwMode="auto">
          <a:xfrm>
            <a:off x="4056063" y="4714875"/>
            <a:ext cx="2590800" cy="369888"/>
          </a:xfrm>
          <a:prstGeom prst="rect">
            <a:avLst/>
          </a:prstGeom>
          <a:noFill/>
          <a:ln w="9525">
            <a:noFill/>
            <a:miter lim="800000"/>
          </a:ln>
        </p:spPr>
        <p:txBody>
          <a:bodyPr>
            <a:spAutoFit/>
          </a:bodyPr>
          <a:lstStyle/>
          <a:p>
            <a:pPr eaLnBrk="0" hangingPunct="0">
              <a:spcBef>
                <a:spcPct val="50000"/>
              </a:spcBef>
            </a:pPr>
            <a:r>
              <a:rPr lang="es-ES_tradnl" b="1" dirty="0">
                <a:latin typeface="Arial" panose="020B0604020202020204" pitchFamily="34" charset="0"/>
                <a:cs typeface="Arial" panose="020B0604020202020204" pitchFamily="34" charset="0"/>
              </a:rPr>
              <a:t>(valor explicativo)</a:t>
            </a:r>
            <a:endParaRPr lang="es-ES_tradnl" b="1" dirty="0">
              <a:latin typeface="Arial" panose="020B0604020202020204" pitchFamily="34" charset="0"/>
              <a:cs typeface="Arial" panose="020B0604020202020204" pitchFamily="34" charset="0"/>
            </a:endParaRPr>
          </a:p>
        </p:txBody>
      </p:sp>
      <p:sp>
        <p:nvSpPr>
          <p:cNvPr id="40" name="Cuadro de texto 33">
            <a:hlinkClick r:id="" action="ppaction://noaction"/>
          </p:cNvPr>
          <p:cNvSpPr txBox="1">
            <a:spLocks noChangeArrowheads="1"/>
          </p:cNvSpPr>
          <p:nvPr/>
        </p:nvSpPr>
        <p:spPr bwMode="auto">
          <a:xfrm>
            <a:off x="7272338" y="2998788"/>
            <a:ext cx="2339975" cy="646112"/>
          </a:xfrm>
          <a:prstGeom prst="rect">
            <a:avLst/>
          </a:prstGeom>
          <a:noFill/>
          <a:ln w="9525">
            <a:noFill/>
            <a:miter lim="800000"/>
          </a:ln>
        </p:spPr>
        <p:txBody>
          <a:bodyPr>
            <a:spAutoFit/>
          </a:bodyPr>
          <a:lstStyle/>
          <a:p>
            <a:pPr eaLnBrk="0" hangingPunct="0">
              <a:spcBef>
                <a:spcPct val="50000"/>
              </a:spcBef>
            </a:pPr>
            <a:r>
              <a:rPr lang="es-ES_tradnl" b="1" dirty="0">
                <a:latin typeface="Arial" panose="020B0604020202020204" pitchFamily="34" charset="0"/>
                <a:cs typeface="Arial" panose="020B0604020202020204" pitchFamily="34" charset="0"/>
              </a:rPr>
              <a:t>         ( valor             transformativo)</a:t>
            </a:r>
            <a:endParaRPr lang="es-ES_tradnl" b="1" dirty="0">
              <a:latin typeface="Arial" panose="020B0604020202020204" pitchFamily="34" charset="0"/>
              <a:cs typeface="Arial" panose="020B0604020202020204" pitchFamily="34" charset="0"/>
            </a:endParaRPr>
          </a:p>
        </p:txBody>
      </p:sp>
      <p:sp>
        <p:nvSpPr>
          <p:cNvPr id="41" name="Línea 34"/>
          <p:cNvSpPr>
            <a:spLocks noChangeShapeType="1"/>
          </p:cNvSpPr>
          <p:nvPr/>
        </p:nvSpPr>
        <p:spPr bwMode="auto">
          <a:xfrm flipV="1">
            <a:off x="2170113" y="2724150"/>
            <a:ext cx="5943600" cy="2286000"/>
          </a:xfrm>
          <a:prstGeom prst="line">
            <a:avLst/>
          </a:prstGeom>
          <a:noFill/>
          <a:ln w="57150">
            <a:solidFill>
              <a:srgbClr val="006699"/>
            </a:solidFill>
            <a:round/>
            <a:tailEnd type="triangle" w="med" len="med"/>
          </a:ln>
        </p:spPr>
        <p:txBody>
          <a:bodyPr wrap="none" anchor="ctr"/>
          <a:lstStyle/>
          <a:p>
            <a:endParaRPr lang="es-ES" dirty="0"/>
          </a:p>
        </p:txBody>
      </p:sp>
      <p:sp>
        <p:nvSpPr>
          <p:cNvPr id="42" name="Autoforma 35"/>
          <p:cNvSpPr>
            <a:spLocks noChangeArrowheads="1"/>
          </p:cNvSpPr>
          <p:nvPr/>
        </p:nvSpPr>
        <p:spPr bwMode="auto">
          <a:xfrm>
            <a:off x="2528888" y="895350"/>
            <a:ext cx="533400" cy="457200"/>
          </a:xfrm>
          <a:prstGeom prst="notchedRightArrow">
            <a:avLst>
              <a:gd name="adj1" fmla="val 50000"/>
              <a:gd name="adj2" fmla="val 29167"/>
            </a:avLst>
          </a:prstGeom>
          <a:solidFill>
            <a:srgbClr val="006699"/>
          </a:solidFill>
          <a:ln w="9525">
            <a:solidFill>
              <a:schemeClr val="tx1"/>
            </a:solidFill>
            <a:miter lim="800000"/>
          </a:ln>
        </p:spPr>
        <p:txBody>
          <a:bodyPr wrap="none" anchor="ctr"/>
          <a:lstStyle/>
          <a:p>
            <a:endParaRPr lang="es-ES" dirty="0">
              <a:latin typeface="Impact" panose="020B0806030902050204" pitchFamily="34" charset="0"/>
            </a:endParaRPr>
          </a:p>
        </p:txBody>
      </p:sp>
      <p:sp>
        <p:nvSpPr>
          <p:cNvPr id="43" name="Autoforma 36"/>
          <p:cNvSpPr>
            <a:spLocks noChangeArrowheads="1"/>
          </p:cNvSpPr>
          <p:nvPr/>
        </p:nvSpPr>
        <p:spPr bwMode="auto">
          <a:xfrm>
            <a:off x="6186488" y="854075"/>
            <a:ext cx="533400" cy="457200"/>
          </a:xfrm>
          <a:prstGeom prst="notchedRightArrow">
            <a:avLst>
              <a:gd name="adj1" fmla="val 50000"/>
              <a:gd name="adj2" fmla="val 29167"/>
            </a:avLst>
          </a:prstGeom>
          <a:solidFill>
            <a:srgbClr val="006699"/>
          </a:solidFill>
          <a:ln w="9525">
            <a:solidFill>
              <a:schemeClr val="tx1"/>
            </a:solidFill>
            <a:miter lim="800000"/>
          </a:ln>
        </p:spPr>
        <p:txBody>
          <a:bodyPr wrap="none" anchor="ctr"/>
          <a:lstStyle/>
          <a:p>
            <a:endParaRPr lang="es-ES" dirty="0">
              <a:latin typeface="Impact" panose="020B0806030902050204" pitchFamily="34" charset="0"/>
            </a:endParaRPr>
          </a:p>
        </p:txBody>
      </p:sp>
      <p:sp>
        <p:nvSpPr>
          <p:cNvPr id="44" name="Línea 24"/>
          <p:cNvSpPr>
            <a:spLocks noChangeShapeType="1"/>
          </p:cNvSpPr>
          <p:nvPr/>
        </p:nvSpPr>
        <p:spPr bwMode="auto">
          <a:xfrm>
            <a:off x="7073900" y="1370013"/>
            <a:ext cx="0" cy="533400"/>
          </a:xfrm>
          <a:prstGeom prst="line">
            <a:avLst/>
          </a:prstGeom>
          <a:noFill/>
          <a:ln w="38100">
            <a:solidFill>
              <a:schemeClr val="tx1"/>
            </a:solidFill>
            <a:round/>
          </a:ln>
        </p:spPr>
        <p:txBody>
          <a:bodyPr wrap="none" anchor="ctr"/>
          <a:lstStyle/>
          <a:p>
            <a:endParaRPr lang="es-ES" dirty="0"/>
          </a:p>
        </p:txBody>
      </p:sp>
      <p:sp>
        <p:nvSpPr>
          <p:cNvPr id="45" name="Línea 25"/>
          <p:cNvSpPr>
            <a:spLocks noChangeShapeType="1"/>
          </p:cNvSpPr>
          <p:nvPr/>
        </p:nvSpPr>
        <p:spPr bwMode="auto">
          <a:xfrm>
            <a:off x="7062788" y="1401763"/>
            <a:ext cx="1612900" cy="0"/>
          </a:xfrm>
          <a:prstGeom prst="line">
            <a:avLst/>
          </a:prstGeom>
          <a:noFill/>
          <a:ln w="38100">
            <a:solidFill>
              <a:schemeClr val="tx1"/>
            </a:solidFill>
            <a:round/>
          </a:ln>
        </p:spPr>
        <p:txBody>
          <a:bodyPr wrap="none" anchor="ctr"/>
          <a:lstStyle/>
          <a:p>
            <a:endParaRPr lang="es-ES" dirty="0"/>
          </a:p>
        </p:txBody>
      </p:sp>
      <p:pic>
        <p:nvPicPr>
          <p:cNvPr id="16423" name="Picture 2"/>
          <p:cNvPicPr>
            <a:picLocks noChangeAspect="1" noChangeArrowheads="1"/>
          </p:cNvPicPr>
          <p:nvPr/>
        </p:nvPicPr>
        <p:blipFill>
          <a:blip r:embed="rId1"/>
          <a:srcRect/>
          <a:stretch>
            <a:fillRect/>
          </a:stretch>
        </p:blipFill>
        <p:spPr bwMode="auto">
          <a:xfrm>
            <a:off x="6715141" y="3943350"/>
            <a:ext cx="2447910" cy="2938463"/>
          </a:xfrm>
          <a:prstGeom prst="ellipse">
            <a:avLst/>
          </a:prstGeom>
          <a:ln>
            <a:noFill/>
          </a:ln>
          <a:effectLst>
            <a:softEdge rad="112500"/>
          </a:effectLst>
        </p:spPr>
      </p:pic>
      <p:sp>
        <p:nvSpPr>
          <p:cNvPr id="16424" name="2 CuadroTexto"/>
          <p:cNvSpPr txBox="1">
            <a:spLocks noChangeArrowheads="1"/>
          </p:cNvSpPr>
          <p:nvPr/>
        </p:nvSpPr>
        <p:spPr bwMode="auto">
          <a:xfrm>
            <a:off x="214282" y="6150114"/>
            <a:ext cx="5500726" cy="369332"/>
          </a:xfrm>
          <a:prstGeom prst="rect">
            <a:avLst/>
          </a:prstGeom>
          <a:noFill/>
          <a:ln w="9525">
            <a:noFill/>
            <a:miter lim="800000"/>
          </a:ln>
        </p:spPr>
        <p:txBody>
          <a:bodyPr wrap="square">
            <a:spAutoFit/>
          </a:bodyPr>
          <a:lstStyle/>
          <a:p>
            <a:r>
              <a:rPr lang="es-ES" dirty="0">
                <a:latin typeface="Arial" panose="020B0604020202020204" pitchFamily="34" charset="0"/>
                <a:cs typeface="Arial" panose="020B0604020202020204" pitchFamily="34" charset="0"/>
              </a:rPr>
              <a:t>Fuente: Curso Didáctica de las Ciencias Sociales</a:t>
            </a:r>
            <a:endParaRPr lang="es-E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7" grpId="0"/>
      <p:bldP spid="38" grpId="0"/>
      <p:bldP spid="39" grpId="0"/>
      <p:bldP spid="40" grpId="0"/>
      <p:bldP spid="41" grpId="0" animBg="1"/>
      <p:bldP spid="42" grpId="0" animBg="1"/>
      <p:bldP spid="43" grpId="0" animBg="1"/>
      <p:bldP spid="44" grpId="0" animBg="1"/>
      <p:bldP spid="45" grpId="0" animBg="1"/>
    </p:bldLst>
  </p:timing>
</p:sld>
</file>

<file path=ppt/theme/theme1.xml><?xml version="1.0" encoding="utf-8"?>
<a:theme xmlns:a="http://schemas.openxmlformats.org/drawingml/2006/main" name="Nuevo Presentación de Microsoft Office PowerPoint">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Nuevo Presentación de Microsoft Office PowerPoint</Template>
  <TotalTime>0</TotalTime>
  <Words>8910</Words>
  <Application>WPS Presentation</Application>
  <PresentationFormat>Presentación en pantalla (4:3)</PresentationFormat>
  <Paragraphs>203</Paragraphs>
  <Slides>29</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Arial</vt:lpstr>
      <vt:lpstr>SimSun</vt:lpstr>
      <vt:lpstr>Wingdings</vt:lpstr>
      <vt:lpstr>Calibri</vt:lpstr>
      <vt:lpstr>Arial Narrow</vt:lpstr>
      <vt:lpstr>Eras Bold ITC</vt:lpstr>
      <vt:lpstr>Times New Roman</vt:lpstr>
      <vt:lpstr>Calibri</vt:lpstr>
      <vt:lpstr>Arial Black</vt:lpstr>
      <vt:lpstr>Impact</vt:lpstr>
      <vt:lpstr>Microsoft YaHei</vt:lpstr>
      <vt:lpstr>Arial Unicode MS</vt:lpstr>
      <vt:lpstr>Arial Rounded MT Bold</vt:lpstr>
      <vt:lpstr>Nuevo Presentación de Microsoft Office PowerPoint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profesor</dc:creator>
  <cp:lastModifiedBy>María Elena</cp:lastModifiedBy>
  <cp:revision>74</cp:revision>
  <dcterms:created xsi:type="dcterms:W3CDTF">2023-11-21T23:55:00Z</dcterms:created>
  <dcterms:modified xsi:type="dcterms:W3CDTF">2025-11-20T14:55:23Z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43967BB40F4D4188B3E6CB1F1D8EDC81_12</vt:lpwstr>
  </property>
  <property fmtid="{D5CDD505-2E9C-101B-9397-08002B2CF9AE}" pid="3" name="KSOProductBuildVer">
    <vt:lpwstr>3082-12.2.0.23131</vt:lpwstr>
  </property>
</Properties>
</file>