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  <p:sldMasterId id="2147483792" r:id="rId2"/>
  </p:sldMasterIdLst>
  <p:notesMasterIdLst>
    <p:notesMasterId r:id="rId3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6" r:id="rId12"/>
    <p:sldId id="267" r:id="rId13"/>
    <p:sldId id="268" r:id="rId14"/>
    <p:sldId id="282" r:id="rId15"/>
    <p:sldId id="265" r:id="rId16"/>
    <p:sldId id="269" r:id="rId17"/>
    <p:sldId id="270" r:id="rId18"/>
    <p:sldId id="271" r:id="rId19"/>
    <p:sldId id="272" r:id="rId20"/>
    <p:sldId id="279" r:id="rId21"/>
    <p:sldId id="273" r:id="rId22"/>
    <p:sldId id="274" r:id="rId23"/>
    <p:sldId id="286" r:id="rId24"/>
    <p:sldId id="275" r:id="rId25"/>
    <p:sldId id="280" r:id="rId26"/>
    <p:sldId id="276" r:id="rId27"/>
    <p:sldId id="277" r:id="rId28"/>
    <p:sldId id="278" r:id="rId29"/>
    <p:sldId id="283" r:id="rId30"/>
    <p:sldId id="284" r:id="rId31"/>
    <p:sldId id="285" r:id="rId32"/>
    <p:sldId id="281" r:id="rId3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484BC-3CDB-456B-BE52-947E40CD1B8D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7C85A-A985-4DB3-9F6C-8F2422F8AB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7311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7C85A-A985-4DB3-9F6C-8F2422F8AB77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880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5445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452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4650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802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2365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9664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2291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0422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489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7517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46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9281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5205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999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770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752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896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7988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332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559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529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732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18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033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598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648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735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DC970-2906-4881-B156-4580DC517065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26BAEC2-2201-4623-A953-2D3E08E0A7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991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11/12/2025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uscon.rae.es/draeI/SrvltGUIBusUsual?LEMA=proyecto" TargetMode="External"/><Relationship Id="rId2" Type="http://schemas.openxmlformats.org/officeDocument/2006/relationships/hyperlink" Target="zim://A/A/Real%20Academia%20Espa%C3%B1ol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zim://A/A/Geometr%C3%ADa.html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369" y="1937984"/>
            <a:ext cx="2084001" cy="2210936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180681" y="229856"/>
            <a:ext cx="75596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sz="4000" b="1" dirty="0">
                <a:solidFill>
                  <a:schemeClr val="accent2"/>
                </a:solidFill>
                <a:latin typeface="Arial Black" panose="020B0A04020102020204" pitchFamily="34" charset="0"/>
              </a:rPr>
              <a:t>Introducción a la Ingeniería</a:t>
            </a:r>
            <a:endParaRPr lang="en-US" sz="4000" b="1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102369" y="3497251"/>
            <a:ext cx="6096000" cy="1303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Ingeniería Industrial</a:t>
            </a:r>
            <a:endParaRPr lang="es-MX" sz="24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Primer año</a:t>
            </a:r>
            <a:endParaRPr lang="es-MX" sz="24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102369" y="5477354"/>
            <a:ext cx="67127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Prof. </a:t>
            </a:r>
            <a:r>
              <a:rPr lang="es-E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Instructor. </a:t>
            </a:r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Ing. </a:t>
            </a:r>
            <a:r>
              <a:rPr lang="es-E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Marcial de la Cruz Pérez</a:t>
            </a:r>
            <a:endParaRPr lang="en-US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33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31691" y="5789939"/>
            <a:ext cx="7278260" cy="646331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Fiallo</a:t>
            </a: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Rodríguez, J., (2002) Los métodos científicos en las investigaciones pedagógicas. </a:t>
            </a: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Ciudad de La Habana, </a:t>
            </a: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Cuba: Pueblo y Educación.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618243" y="1195124"/>
            <a:ext cx="9873172" cy="4031873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El </a:t>
            </a:r>
            <a:r>
              <a:rPr kumimoji="0" lang="es-ES" sz="32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método científico </a:t>
            </a: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es una manera o forma general de identificar un problema o fenómeno, medirlo o cuantificarlo, explicar las causas o razones que lo explican, determinar sus características, derivar conclusiones, elaborar alternativas de </a:t>
            </a:r>
            <a:r>
              <a:rPr kumimoji="0" lang="es-E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solución. </a:t>
            </a: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La aplicación del </a:t>
            </a:r>
            <a:r>
              <a:rPr kumimoji="0" lang="es-ES" sz="32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método científico y de técnicas específicas </a:t>
            </a: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en la investigación social no se hace de manera rígida o mecánica.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212415" y="428852"/>
            <a:ext cx="65934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Métodos en la investigación</a:t>
            </a:r>
            <a:endParaRPr lang="es-E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57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Rectángulo"/>
          <p:cNvSpPr/>
          <p:nvPr/>
        </p:nvSpPr>
        <p:spPr>
          <a:xfrm>
            <a:off x="715543" y="1610472"/>
            <a:ext cx="11019901" cy="1569660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1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Los métodos teóricos </a:t>
            </a: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se utilizan en la construcción y desarrollo de la teoría científica y en el enfoque general para abordar los problemas de la ciencia.</a:t>
            </a:r>
          </a:p>
        </p:txBody>
      </p:sp>
      <p:sp>
        <p:nvSpPr>
          <p:cNvPr id="5" name="5 Rectángulo"/>
          <p:cNvSpPr/>
          <p:nvPr/>
        </p:nvSpPr>
        <p:spPr>
          <a:xfrm>
            <a:off x="715543" y="3477712"/>
            <a:ext cx="11019902" cy="1569660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Los métodos empíricos </a:t>
            </a: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permiten la obtención de datos, tomados de la práctica y el conocimiento de los hechos fundamentales que caracterizan a los fenómenos. </a:t>
            </a:r>
          </a:p>
        </p:txBody>
      </p:sp>
      <p:sp>
        <p:nvSpPr>
          <p:cNvPr id="6" name="3 CuadroTexto"/>
          <p:cNvSpPr txBox="1"/>
          <p:nvPr/>
        </p:nvSpPr>
        <p:spPr>
          <a:xfrm>
            <a:off x="4822676" y="5514680"/>
            <a:ext cx="6912768" cy="92333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Fiallo</a:t>
            </a: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Rodríguez, J., (2002) Los métodos científicos en las investigaciones pedagógicas. </a:t>
            </a: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Ciudad de La Habana, </a:t>
            </a: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Cuba: Pueblo y Educación.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773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Rectángulo"/>
          <p:cNvSpPr/>
          <p:nvPr/>
        </p:nvSpPr>
        <p:spPr>
          <a:xfrm>
            <a:off x="1372545" y="1442306"/>
            <a:ext cx="10228051" cy="2554545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Los métodos matemáticos estadísticos</a:t>
            </a:r>
            <a:r>
              <a:rPr kumimoji="0" lang="es-E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, cumplen una función relevante en la investigación educacional, ya que contribuyen a determinar la muestra de sujetos a estudiar, tabular y procesar los datos empíricos obtenidos y establecer las generalizaciones apropiadas a partir de ellos.</a:t>
            </a:r>
          </a:p>
        </p:txBody>
      </p:sp>
      <p:sp>
        <p:nvSpPr>
          <p:cNvPr id="5" name="3 CuadroTexto"/>
          <p:cNvSpPr txBox="1"/>
          <p:nvPr/>
        </p:nvSpPr>
        <p:spPr>
          <a:xfrm>
            <a:off x="4235822" y="5064304"/>
            <a:ext cx="6912768" cy="923330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Fiallo</a:t>
            </a: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Rodríguez, J., (2002) Los métodos científicos en las investigaciones pedagógicas. </a:t>
            </a: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Ciudad de La Habana, </a:t>
            </a: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Cuba: Pueblo y Educación.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801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51713" y="1877510"/>
            <a:ext cx="53453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Métodos Teóricos: </a:t>
            </a:r>
          </a:p>
          <a:p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 Histórico-Lógico</a:t>
            </a:r>
          </a:p>
          <a:p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Análisis y Síntesis</a:t>
            </a:r>
          </a:p>
          <a:p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 Inducción – Deducción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588991" y="307850"/>
            <a:ext cx="3366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4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 Empírico</a:t>
            </a:r>
          </a:p>
          <a:p>
            <a:pPr lvl="0"/>
            <a:r>
              <a:rPr lang="es-ES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Observación</a:t>
            </a:r>
          </a:p>
          <a:p>
            <a:pPr lvl="0"/>
            <a:r>
              <a:rPr lang="es-ES" sz="2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Medición</a:t>
            </a:r>
          </a:p>
          <a:p>
            <a:pPr lvl="0"/>
            <a:r>
              <a:rPr lang="es-ES" sz="2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Criterio </a:t>
            </a:r>
            <a:r>
              <a:rPr lang="es-ES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experto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4724399" y="480832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s-ES" sz="24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Métodos Estadístico/Matemático</a:t>
            </a:r>
          </a:p>
          <a:p>
            <a:pPr lvl="0"/>
            <a:r>
              <a:rPr lang="es-ES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Estadística descriptiva</a:t>
            </a:r>
          </a:p>
        </p:txBody>
      </p:sp>
    </p:spTree>
    <p:extLst>
      <p:ext uri="{BB962C8B-B14F-4D97-AF65-F5344CB8AC3E}">
        <p14:creationId xmlns:p14="http://schemas.microsoft.com/office/powerpoint/2010/main" val="100977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98041" y="1159934"/>
            <a:ext cx="772463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873125" eaLnBrk="0" hangingPunct="0">
              <a:lnSpc>
                <a:spcPct val="150000"/>
              </a:lnSpc>
              <a:spcBef>
                <a:spcPct val="50000"/>
              </a:spcBef>
            </a:pPr>
            <a:r>
              <a:rPr lang="es-ES_tradnl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</a:t>
            </a:r>
            <a:r>
              <a:rPr lang="es-ES_tradnl" sz="240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_tradnl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Especificaciones y restricciones del proceso</a:t>
            </a:r>
          </a:p>
          <a:p>
            <a:pPr lvl="0" algn="just" defTabSz="873125" eaLnBrk="0" hangingPunct="0">
              <a:spcBef>
                <a:spcPct val="50000"/>
              </a:spcBef>
            </a:pPr>
            <a:r>
              <a:rPr lang="es-ES_tradnl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Descripción del procedimiento actual. </a:t>
            </a:r>
          </a:p>
          <a:p>
            <a:pPr marL="952500" lvl="0" indent="-762000" eaLnBrk="0" hangingPunct="0">
              <a:buClr>
                <a:prstClr val="black"/>
              </a:buClr>
            </a:pPr>
            <a:r>
              <a:rPr lang="es-ES_tradnl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c) Búsqueda de literatura afín:</a:t>
            </a:r>
          </a:p>
          <a:p>
            <a:pPr marL="952500" lvl="0" indent="-762000" eaLnBrk="0" hangingPunct="0">
              <a:buClr>
                <a:prstClr val="black"/>
              </a:buClr>
            </a:pPr>
            <a:r>
              <a:rPr lang="es-ES_tradnl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Actualidad</a:t>
            </a:r>
          </a:p>
          <a:p>
            <a:pPr marL="952500" lvl="0" indent="-762000" eaLnBrk="0" hangingPunct="0">
              <a:buClr>
                <a:prstClr val="black"/>
              </a:buClr>
            </a:pPr>
            <a:r>
              <a:rPr lang="es-ES_tradnl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Universalidad</a:t>
            </a:r>
          </a:p>
          <a:p>
            <a:pPr marL="952500" lvl="0" indent="-762000" eaLnBrk="0" hangingPunct="0">
              <a:buClr>
                <a:prstClr val="black"/>
              </a:buClr>
            </a:pPr>
            <a:r>
              <a:rPr lang="es-ES_tradnl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Clásicos del tema</a:t>
            </a:r>
          </a:p>
          <a:p>
            <a:pPr marL="952500" lvl="0" indent="-762000" eaLnBrk="0" hangingPunct="0">
              <a:buClr>
                <a:prstClr val="black"/>
              </a:buClr>
            </a:pPr>
            <a:r>
              <a:rPr lang="es-ES_tradnl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Relación entre el  tema y la teoría</a:t>
            </a:r>
            <a:endParaRPr lang="es-ES_tradnl" sz="2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 defTabSz="873125" eaLnBrk="0" hangingPunct="0">
              <a:spcBef>
                <a:spcPct val="50000"/>
              </a:spcBef>
            </a:pPr>
            <a:r>
              <a:rPr lang="es-ES_tradnl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d) Establecer los criterios base para comparar soluciones</a:t>
            </a:r>
          </a:p>
          <a:p>
            <a:pPr lvl="0" algn="just" defTabSz="873125" eaLnBrk="0" hangingPunct="0">
              <a:spcBef>
                <a:spcPct val="50000"/>
              </a:spcBef>
            </a:pPr>
            <a:r>
              <a:rPr lang="es-ES_tradnl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e) Definir tareas manuales, mecanizadas y automatizadas del proceso.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3901240" y="444801"/>
            <a:ext cx="4280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873125" eaLnBrk="0" hangingPunct="0">
              <a:spcBef>
                <a:spcPct val="50000"/>
              </a:spcBef>
              <a:defRPr/>
            </a:pPr>
            <a:r>
              <a:rPr lang="es-ES_tradnl" sz="2000" b="1" dirty="0" smtClean="0">
                <a:solidFill>
                  <a:prstClr val="black"/>
                </a:solidFill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ANÁLISIS DEL PROBLEMA</a:t>
            </a:r>
            <a:endParaRPr lang="es-ES_tradnl" sz="2000" b="1" dirty="0">
              <a:solidFill>
                <a:prstClr val="black"/>
              </a:solidFill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59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815988" y="280748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TÉCNICAS DE REGISTRO PARA  ANÁLISIS DEL PROBLEMA</a:t>
            </a:r>
            <a:endParaRPr lang="es-MX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348251" y="1804356"/>
            <a:ext cx="7337946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Diagramas de análisis </a:t>
            </a:r>
            <a:r>
              <a:rPr lang="es-ES_tradnl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y⁄o</a:t>
            </a: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sinóptico del proceso   (OTIDA  y OPERIN)</a:t>
            </a: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de </a:t>
            </a:r>
            <a:r>
              <a:rPr lang="es-ES_tradnl" sz="20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recorrido</a:t>
            </a: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Encuestas</a:t>
            </a:r>
            <a:endParaRPr lang="es-ES_tradnl" sz="20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Diagramas de actividades múltiples.</a:t>
            </a: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Diagramas de análisis de la operación</a:t>
            </a: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Fotografía, cinematografía y  video</a:t>
            </a: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Técnicas matemáticas y de </a:t>
            </a:r>
            <a:r>
              <a:rPr lang="es-ES_tradnl" sz="20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balance</a:t>
            </a:r>
          </a:p>
          <a:p>
            <a:pPr marL="342900" lvl="0" indent="-342900" eaLnBrk="0" hangingPunct="0">
              <a:spcBef>
                <a:spcPct val="50000"/>
              </a:spcBef>
              <a:buFontTx/>
              <a:buChar char="•"/>
            </a:pPr>
            <a:r>
              <a:rPr lang="es-ES_tradnl" sz="20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Entrevistas</a:t>
            </a:r>
          </a:p>
        </p:txBody>
      </p:sp>
    </p:spTree>
    <p:extLst>
      <p:ext uri="{BB962C8B-B14F-4D97-AF65-F5344CB8AC3E}">
        <p14:creationId xmlns:p14="http://schemas.microsoft.com/office/powerpoint/2010/main" val="427910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10436" y="891566"/>
            <a:ext cx="45992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Desarrollar la mayor cantidad de soluciones a cada causa o </a:t>
            </a:r>
            <a:r>
              <a:rPr lang="es-ES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subproblema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para llegar a varias soluciones del problema principal.</a:t>
            </a:r>
          </a:p>
          <a:p>
            <a:pPr algn="just"/>
            <a:endParaRPr lang="es-E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Soluciones puntuales y/o de carácter general conforme al modelo general de la organización. 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370627" y="309896"/>
            <a:ext cx="46025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873125" eaLnBrk="0" hangingPunct="0">
              <a:spcBef>
                <a:spcPct val="50000"/>
              </a:spcBef>
              <a:defRPr/>
            </a:pPr>
            <a:r>
              <a:rPr lang="es-ES_tradnl" sz="2000" b="1" dirty="0" smtClean="0">
                <a:solidFill>
                  <a:prstClr val="black"/>
                </a:solidFill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BÚSQUEDA DE SOLUCIONES</a:t>
            </a:r>
            <a:endParaRPr lang="es-ES_tradnl" sz="2000" b="1" dirty="0">
              <a:solidFill>
                <a:prstClr val="black"/>
              </a:solidFill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910084" y="5464875"/>
            <a:ext cx="546976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 de expertos </a:t>
            </a:r>
            <a:endParaRPr lang="es-E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973169" y="309896"/>
            <a:ext cx="61249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73125" eaLnBrk="0" hangingPunct="0">
              <a:spcBef>
                <a:spcPct val="50000"/>
              </a:spcBef>
              <a:defRPr/>
            </a:pPr>
            <a:r>
              <a:rPr lang="es-ES_tradnl" sz="2000" b="1" dirty="0" smtClean="0">
                <a:solidFill>
                  <a:prstClr val="black"/>
                </a:solidFill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EVALUACIÓN DE ALTERNATIVAS DE SOLUCIÓN</a:t>
            </a:r>
            <a:endParaRPr lang="es-ES_tradnl" sz="2000" b="1" dirty="0">
              <a:solidFill>
                <a:prstClr val="black"/>
              </a:solidFill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907011" y="1229634"/>
            <a:ext cx="48404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3575" lvl="0">
              <a:spcBef>
                <a:spcPct val="20000"/>
              </a:spcBef>
              <a:defRPr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Evaluación cuantitativa y cualitativa de todas alternativas  posibles.</a:t>
            </a:r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4135272" y="3753888"/>
            <a:ext cx="1705970" cy="126848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H="1">
            <a:off x="7806519" y="2457149"/>
            <a:ext cx="1573333" cy="283818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3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808301" y="281029"/>
            <a:ext cx="56220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prstClr val="black"/>
                </a:solidFill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ELECCIÓN DE LA MEJOR SOLUCIÓN</a:t>
            </a:r>
            <a:endParaRPr lang="es-MX" b="1" dirty="0"/>
          </a:p>
        </p:txBody>
      </p:sp>
      <p:sp>
        <p:nvSpPr>
          <p:cNvPr id="5" name="Rectángulo 4"/>
          <p:cNvSpPr/>
          <p:nvPr/>
        </p:nvSpPr>
        <p:spPr>
          <a:xfrm>
            <a:off x="1014482" y="854628"/>
            <a:ext cx="88937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50888" lvl="0" indent="-87313" algn="ctr">
              <a:spcBef>
                <a:spcPct val="20000"/>
              </a:spcBef>
              <a:defRPr/>
            </a:pPr>
            <a:r>
              <a:rPr lang="es-ES_tradnl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Seleccionar la mejor </a:t>
            </a:r>
            <a:r>
              <a:rPr lang="es-ES_tradnl" sz="20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</a:t>
            </a:r>
            <a:r>
              <a:rPr lang="en-US" sz="20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ón</a:t>
            </a:r>
            <a:r>
              <a:rPr lang="es-ES_tradnl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desde todos los puntos de vista, tanto </a:t>
            </a:r>
            <a:r>
              <a:rPr lang="es-ES_tradnl" sz="20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</a:t>
            </a:r>
            <a:r>
              <a:rPr lang="en-US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ó</a:t>
            </a:r>
            <a:r>
              <a:rPr lang="es-ES_tradnl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mico, t</a:t>
            </a:r>
            <a:r>
              <a:rPr lang="en-US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</a:t>
            </a:r>
            <a:r>
              <a:rPr lang="es-ES_tradnl" sz="2000" dirty="0" err="1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s-ES_tradnl" sz="20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nico</a:t>
            </a:r>
            <a:r>
              <a:rPr lang="es-ES_tradnl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como humano.</a:t>
            </a:r>
            <a:endParaRPr lang="es-ES_tradnl" sz="2000" dirty="0">
              <a:solidFill>
                <a:prstClr val="black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129886" y="211900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Verdana" pitchFamily="34" charset="0"/>
              </a:rPr>
              <a:t>El  REDISEÑO COMO UN PROCESO DE MEJORA CONTINUA Y SISTEMÁTICA. </a:t>
            </a:r>
            <a:endParaRPr kumimoji="0" lang="es-MX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5 Explosión 2"/>
          <p:cNvSpPr/>
          <p:nvPr/>
        </p:nvSpPr>
        <p:spPr>
          <a:xfrm>
            <a:off x="428625" y="3000375"/>
            <a:ext cx="8501063" cy="3857625"/>
          </a:xfrm>
          <a:prstGeom prst="irregularSeal2">
            <a:avLst/>
          </a:prstGeom>
          <a:solidFill>
            <a:srgbClr val="4F81BD">
              <a:lumMod val="75000"/>
            </a:srgbClr>
          </a:solidFill>
          <a:ln w="9525" cap="flat" cmpd="sng" algn="ctr">
            <a:solidFill>
              <a:srgbClr val="1F497D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itchFamily="34" charset="0"/>
              </a:rPr>
              <a:t>“ Siempre hay un método mejor ”</a:t>
            </a:r>
          </a:p>
        </p:txBody>
      </p:sp>
      <p:sp>
        <p:nvSpPr>
          <p:cNvPr id="8" name="Flecha curvada hacia la izquierda 7"/>
          <p:cNvSpPr/>
          <p:nvPr/>
        </p:nvSpPr>
        <p:spPr>
          <a:xfrm>
            <a:off x="8124471" y="2472943"/>
            <a:ext cx="805217" cy="1665027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2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07474" y="2139372"/>
            <a:ext cx="5718412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GUÍA PARA LA ELABORACIÓN DEL INFORME</a:t>
            </a:r>
            <a:endParaRPr kumimoji="0" lang="es-CO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24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73540" y="133263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s-ES" sz="4000" dirty="0">
                <a:solidFill>
                  <a:prstClr val="black"/>
                </a:solidFill>
                <a:latin typeface="Calibri"/>
              </a:rPr>
              <a:t>1-  Número de páginas nunca más de </a:t>
            </a:r>
            <a:r>
              <a:rPr lang="es-ES" sz="4000" b="1" dirty="0" smtClean="0">
                <a:solidFill>
                  <a:srgbClr val="FF0000"/>
                </a:solidFill>
                <a:latin typeface="Calibri"/>
              </a:rPr>
              <a:t>30</a:t>
            </a:r>
            <a:endParaRPr lang="es-ES" sz="4000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887939" y="1786916"/>
            <a:ext cx="77610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4000" dirty="0">
                <a:solidFill>
                  <a:prstClr val="black"/>
                </a:solidFill>
                <a:latin typeface="Calibri"/>
              </a:rPr>
              <a:t>2- Letra Arial (</a:t>
            </a:r>
            <a:r>
              <a:rPr lang="es-ES" sz="4000" b="1" i="1" dirty="0">
                <a:solidFill>
                  <a:srgbClr val="FF0000"/>
                </a:solidFill>
                <a:latin typeface="Calibri"/>
              </a:rPr>
              <a:t>12</a:t>
            </a:r>
            <a:r>
              <a:rPr lang="es-ES" sz="4000" dirty="0">
                <a:solidFill>
                  <a:prstClr val="black"/>
                </a:solidFill>
                <a:latin typeface="Calibri"/>
              </a:rPr>
              <a:t>) y a </a:t>
            </a:r>
            <a:r>
              <a:rPr lang="es-ES" sz="4000" b="1" i="1" dirty="0">
                <a:solidFill>
                  <a:srgbClr val="FF0000"/>
                </a:solidFill>
                <a:latin typeface="Calibri"/>
              </a:rPr>
              <a:t>1.5</a:t>
            </a:r>
            <a:r>
              <a:rPr lang="es-ES" sz="40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s-ES" sz="4000" dirty="0" smtClean="0">
                <a:solidFill>
                  <a:prstClr val="black"/>
                </a:solidFill>
                <a:latin typeface="Calibri"/>
              </a:rPr>
              <a:t>espacios</a:t>
            </a:r>
            <a:endParaRPr lang="es-ES" sz="4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624919" y="2825016"/>
            <a:ext cx="82932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4000" dirty="0">
                <a:solidFill>
                  <a:prstClr val="black"/>
                </a:solidFill>
                <a:latin typeface="Calibri"/>
              </a:rPr>
              <a:t>3- Utilizar </a:t>
            </a:r>
            <a:r>
              <a:rPr lang="es-ES" sz="4000" b="1" dirty="0">
                <a:solidFill>
                  <a:srgbClr val="FF0000"/>
                </a:solidFill>
                <a:latin typeface="Calibri"/>
              </a:rPr>
              <a:t>2.5cm</a:t>
            </a:r>
            <a:r>
              <a:rPr lang="es-ES" sz="4000" dirty="0">
                <a:solidFill>
                  <a:prstClr val="black"/>
                </a:solidFill>
                <a:latin typeface="Calibri"/>
              </a:rPr>
              <a:t> (</a:t>
            </a:r>
            <a:r>
              <a:rPr lang="es-ES" sz="4000" dirty="0" smtClean="0">
                <a:solidFill>
                  <a:prstClr val="black"/>
                </a:solidFill>
                <a:latin typeface="Calibri"/>
              </a:rPr>
              <a:t>1 pulgada</a:t>
            </a:r>
            <a:r>
              <a:rPr lang="es-ES" sz="4000" dirty="0">
                <a:solidFill>
                  <a:prstClr val="black"/>
                </a:solidFill>
                <a:latin typeface="Calibri"/>
              </a:rPr>
              <a:t>) para todos los </a:t>
            </a:r>
            <a:r>
              <a:rPr lang="es-ES" sz="4000" dirty="0" smtClean="0">
                <a:solidFill>
                  <a:prstClr val="black"/>
                </a:solidFill>
                <a:latin typeface="Calibri"/>
              </a:rPr>
              <a:t>márgenes</a:t>
            </a:r>
            <a:endParaRPr lang="es-ES" sz="4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280012" y="4598355"/>
            <a:ext cx="82932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4000" dirty="0" smtClean="0">
                <a:solidFill>
                  <a:prstClr val="black"/>
                </a:solidFill>
                <a:latin typeface="Calibri"/>
              </a:rPr>
              <a:t>4- Diseño de página </a:t>
            </a:r>
            <a:r>
              <a:rPr lang="es-ES" sz="4000" b="1" dirty="0" smtClean="0">
                <a:solidFill>
                  <a:srgbClr val="FF0000"/>
                </a:solidFill>
                <a:latin typeface="Calibri"/>
              </a:rPr>
              <a:t>tamaño carta</a:t>
            </a:r>
            <a:r>
              <a:rPr lang="es-ES" sz="4000" dirty="0" smtClean="0">
                <a:solidFill>
                  <a:prstClr val="black"/>
                </a:solidFill>
                <a:latin typeface="Calibri"/>
              </a:rPr>
              <a:t> </a:t>
            </a:r>
            <a:endParaRPr lang="es-ES" sz="4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20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030" y="4515340"/>
            <a:ext cx="1828959" cy="1566808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775043" y="952690"/>
            <a:ext cx="676474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GUÍA METODOLÓGICA PARA LA ELABORACIÓN DEL PROYECTO DE CURSO DE LA ASIGNATURA </a:t>
            </a:r>
            <a:endParaRPr lang="es-MX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14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47248" y="1604076"/>
            <a:ext cx="938511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Portada.</a:t>
            </a: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Resumen.</a:t>
            </a: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Índice</a:t>
            </a: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Introducción.</a:t>
            </a: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Marco teórico.</a:t>
            </a:r>
          </a:p>
          <a:p>
            <a:r>
              <a:rPr lang="es-E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Desarrollo (no se pone la palabra desarrollo, sino un título) 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Conclusiones y recomendaciones.</a:t>
            </a: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Bibliografía.</a:t>
            </a:r>
          </a:p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Anexos.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024212" y="551681"/>
            <a:ext cx="8143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Elementos del proyecto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333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843637" y="136229"/>
            <a:ext cx="925577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PORTADA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del centro de estudio (Universidad de Artemisa) y de la facultad (Facultad de Ciencias Agropecuarias, Técnicas y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Económicas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Centro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Estudio (Centro Universitario Municipal  Guanajay)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la asignatura(Introducción a la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Ingeniería)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 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trabajo (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Estudio del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proceso) No puede tener más de 15 palabras y no se pone la palabra título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centro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laboral (…)</a:t>
            </a:r>
            <a:endParaRPr lang="es-E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Nombre(s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y apellidos del (los) autores (Autores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Año de clases (1er año de ingeniería Industrial)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Fecha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realización del informe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(Guanajay,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diciembre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2025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debajo el año: “Año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67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la Revolución”)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99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2" y="77336"/>
            <a:ext cx="1517620" cy="173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2324806" y="60979"/>
            <a:ext cx="8119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prstClr val="black"/>
                </a:solidFill>
              </a:rPr>
              <a:t>Universidad de Artemisa</a:t>
            </a:r>
          </a:p>
          <a:p>
            <a:pPr algn="ctr"/>
            <a:r>
              <a:rPr lang="es-ES" sz="2400" dirty="0">
                <a:solidFill>
                  <a:prstClr val="black"/>
                </a:solidFill>
              </a:rPr>
              <a:t>Facultad de Ciencias Agropecuarias, Técnicas y Económicas</a:t>
            </a:r>
          </a:p>
          <a:p>
            <a:pPr algn="ctr"/>
            <a:r>
              <a:rPr lang="es-ES" sz="2400" dirty="0" smtClean="0">
                <a:solidFill>
                  <a:prstClr val="black"/>
                </a:solidFill>
              </a:rPr>
              <a:t>Centro </a:t>
            </a:r>
            <a:r>
              <a:rPr lang="es-ES" sz="2400" dirty="0">
                <a:solidFill>
                  <a:prstClr val="black"/>
                </a:solidFill>
              </a:rPr>
              <a:t>Universitario Municipal Guanajay</a:t>
            </a:r>
          </a:p>
        </p:txBody>
      </p:sp>
      <p:sp>
        <p:nvSpPr>
          <p:cNvPr id="7" name="6 Rectángulo"/>
          <p:cNvSpPr/>
          <p:nvPr/>
        </p:nvSpPr>
        <p:spPr>
          <a:xfrm>
            <a:off x="1802978" y="3033693"/>
            <a:ext cx="864096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 </a:t>
            </a:r>
            <a:endParaRPr lang="es-ES" sz="2400" dirty="0"/>
          </a:p>
          <a:p>
            <a:pPr algn="ctr"/>
            <a:r>
              <a:rPr lang="es-ES" sz="2400" b="1" i="1" dirty="0"/>
              <a:t>Procedimiento para la mejora de la organización del trabajo en el Centro Multiservicios de ETECSA en </a:t>
            </a:r>
            <a:r>
              <a:rPr lang="es-ES" sz="2400" b="1" i="1" dirty="0" smtClean="0"/>
              <a:t>Artemisa</a:t>
            </a:r>
          </a:p>
          <a:p>
            <a:pPr algn="ctr"/>
            <a:endParaRPr lang="es-ES" sz="2000" b="1" i="1" dirty="0"/>
          </a:p>
          <a:p>
            <a:pPr algn="ctr"/>
            <a:r>
              <a:rPr lang="es-ES" sz="2400" dirty="0" smtClean="0"/>
              <a:t>División Territorial de ETECSA en Artemisa</a:t>
            </a:r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4375549" y="4990953"/>
            <a:ext cx="46046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prstClr val="black"/>
                </a:solidFill>
                <a:cs typeface="Arial" pitchFamily="34" charset="0"/>
              </a:rPr>
              <a:t>Autora: </a:t>
            </a:r>
            <a:r>
              <a:rPr lang="es-ES" sz="2400" dirty="0" err="1" smtClean="0">
                <a:solidFill>
                  <a:prstClr val="black"/>
                </a:solidFill>
                <a:cs typeface="Arial" pitchFamily="34" charset="0"/>
              </a:rPr>
              <a:t>Neisy</a:t>
            </a:r>
            <a:r>
              <a:rPr lang="es-ES" sz="2400" dirty="0" smtClean="0">
                <a:solidFill>
                  <a:prstClr val="black"/>
                </a:solidFill>
                <a:cs typeface="Arial" pitchFamily="34" charset="0"/>
              </a:rPr>
              <a:t> Díaz Acosta</a:t>
            </a:r>
          </a:p>
          <a:p>
            <a:pPr algn="ctr"/>
            <a:r>
              <a:rPr lang="es-ES" sz="2400" dirty="0" smtClean="0">
                <a:solidFill>
                  <a:prstClr val="black"/>
                </a:solidFill>
                <a:cs typeface="Arial" pitchFamily="34" charset="0"/>
              </a:rPr>
              <a:t>1er Año de Ingeniería Industrial</a:t>
            </a:r>
            <a:endParaRPr lang="es-ES" sz="24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852117" y="5972718"/>
            <a:ext cx="2848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Guanajay, </a:t>
            </a:r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diciembre </a:t>
            </a:r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es-ES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“</a:t>
            </a:r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Año </a:t>
            </a:r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67 </a:t>
            </a:r>
            <a:r>
              <a:rPr lang="es-E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la Revolución”</a:t>
            </a:r>
            <a:endParaRPr lang="es-ES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149" y="1315800"/>
            <a:ext cx="2766652" cy="1342157"/>
          </a:xfrm>
          <a:prstGeom prst="rect">
            <a:avLst/>
          </a:prstGeom>
          <a:ln w="12700">
            <a:noFill/>
          </a:ln>
        </p:spPr>
      </p:pic>
      <p:sp>
        <p:nvSpPr>
          <p:cNvPr id="3" name="CuadroTexto 2"/>
          <p:cNvSpPr txBox="1"/>
          <p:nvPr/>
        </p:nvSpPr>
        <p:spPr>
          <a:xfrm>
            <a:off x="3953197" y="2802860"/>
            <a:ext cx="3944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Introducción a la Ingeniería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0268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37814" y="0"/>
            <a:ext cx="98354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</a:t>
            </a:r>
            <a:endParaRPr lang="es-ES" sz="200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español y en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inglés, con un máximo de 250 palabras)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Declaración del tema que se va a desarrollar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Breve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descripción de la importancia del tema.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Lugar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realización del trabajo.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Objetivo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 del trabajo.(En forma de párrafo)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Métodos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técnicas utilizados. .(En forma de párrafo)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Principales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conclusiones.  (En forma de párrafo)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737813" y="3932283"/>
            <a:ext cx="7556311" cy="2338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ÍNDICE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secciones en que se organiza el informe y número de página en que se inicia cada una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Epígrafes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que se subdivide cada sección y número de página en que se inicia cada una</a:t>
            </a:r>
          </a:p>
        </p:txBody>
      </p:sp>
    </p:spTree>
    <p:extLst>
      <p:ext uri="{BB962C8B-B14F-4D97-AF65-F5344CB8AC3E}">
        <p14:creationId xmlns:p14="http://schemas.microsoft.com/office/powerpoint/2010/main" val="175934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Rectángulo"/>
          <p:cNvSpPr/>
          <p:nvPr/>
        </p:nvSpPr>
        <p:spPr>
          <a:xfrm>
            <a:off x="1707516" y="185140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prstClr val="black"/>
                </a:solidFill>
                <a:latin typeface="Calibri"/>
              </a:rPr>
              <a:t>Í</a:t>
            </a:r>
            <a:r>
              <a:rPr lang="es-ES" b="1" dirty="0" smtClean="0">
                <a:solidFill>
                  <a:prstClr val="black"/>
                </a:solidFill>
                <a:latin typeface="Calibri"/>
              </a:rPr>
              <a:t>NDICE</a:t>
            </a:r>
            <a:r>
              <a:rPr lang="es-ES" b="1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Introducción……………………………………………………………………………………………………...6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Capítulo 1: REFERENCIAS TEÓRICAS Y METODOLOGÍA SOBRE LOS SISTEMAS FUNCIONALES COMPONENTES DE LA TURBINA DE VAPOR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………………………………………..………………...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6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1.1-Identificación de cada sistema componente de la turbina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……………………………….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6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1.1.2-Relación entre los principales sistemas de la turbina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……………………………………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20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1.2-Características constructivas y de explotación de los eyectores ЭПО-3-75M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………….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24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1.3-Técnicas de Identificación de Riesgo…………………………………………………………………...26</a:t>
            </a:r>
          </a:p>
          <a:p>
            <a:pPr algn="just"/>
            <a:r>
              <a:rPr lang="es-ES" dirty="0" smtClean="0">
                <a:solidFill>
                  <a:prstClr val="black"/>
                </a:solidFill>
                <a:latin typeface="Calibri"/>
              </a:rPr>
              <a:t>Capítulo.2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: DIAGNÓSTICO DE LA SITUACIÓN DEL PROCESO DE GENERACIÓN DE ELECTRICIDAD EN EL TURBOGRUPO NO.7…………………………………………………………….29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2.1-Caracterización de La Empresa Central Termoeléctrica Máximo Gómez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…………….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29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2.2-Características dinámico-funcionales del </a:t>
            </a:r>
            <a:r>
              <a:rPr lang="es-ES" dirty="0" err="1">
                <a:solidFill>
                  <a:prstClr val="black"/>
                </a:solidFill>
                <a:latin typeface="Calibri"/>
              </a:rPr>
              <a:t>Turbogrupo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………………………………………..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30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2.3-Diagramas de Ishikawa…………………………………………………………………………………..32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2.4-Resultados de la encuestas……………………………………………………………………………..36</a:t>
            </a:r>
          </a:p>
          <a:p>
            <a:pPr algn="just"/>
            <a:r>
              <a:rPr lang="es-ES" dirty="0" smtClean="0">
                <a:solidFill>
                  <a:prstClr val="black"/>
                </a:solidFill>
                <a:latin typeface="Calibri"/>
              </a:rPr>
              <a:t>Capítulo </a:t>
            </a:r>
            <a:r>
              <a:rPr lang="es-ES" dirty="0">
                <a:solidFill>
                  <a:prstClr val="black"/>
                </a:solidFill>
                <a:latin typeface="Calibri"/>
              </a:rPr>
              <a:t>3: PROPUESTA DE PLAN DE ACCIÓN PARA EL PROCESO DE CORTE Y MONTAJE DEL EYECTOR………………………………………………………………………………………………..40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3.1-Fundamentación de la propuesta. ……………………………………………………………………...41</a:t>
            </a: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3.2-Propuesta del plan de acción……………………………………………………………………………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45</a:t>
            </a:r>
            <a:endParaRPr lang="es-ES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Conclusiones. 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………………………………………………………..........................................................52</a:t>
            </a:r>
            <a:endParaRPr lang="es-ES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Recomendaciones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……………………………………………………………………………………………..53</a:t>
            </a:r>
            <a:endParaRPr lang="es-ES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es-ES" dirty="0">
                <a:solidFill>
                  <a:prstClr val="black"/>
                </a:solidFill>
                <a:latin typeface="Calibri"/>
              </a:rPr>
              <a:t>Bibliografía</a:t>
            </a:r>
            <a:r>
              <a:rPr lang="es-ES" dirty="0" smtClean="0">
                <a:solidFill>
                  <a:prstClr val="black"/>
                </a:solidFill>
                <a:latin typeface="Calibri"/>
              </a:rPr>
              <a:t>…...…………………………………………………………………………………………………54</a:t>
            </a:r>
          </a:p>
          <a:p>
            <a:pPr algn="just"/>
            <a:r>
              <a:rPr lang="es-ES" dirty="0" smtClean="0">
                <a:solidFill>
                  <a:prstClr val="black"/>
                </a:solidFill>
                <a:latin typeface="Calibri"/>
              </a:rPr>
              <a:t>Anexos…...……………………………………………………………………………………………………..</a:t>
            </a: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44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78757" y="0"/>
            <a:ext cx="934416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INTRODUCCIÓN</a:t>
            </a: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importancia del tema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estudiado</a:t>
            </a: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estudios que anteceden ese tema, desde el mundo hasta la localidad donde esta enmarcada el objeto de estudio</a:t>
            </a: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 si existen leyes o normas que hayan trabajado con el tema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Objeto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estudio (Lugar de realización del trabajo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objetivos del proyecto.(en viñetas)</a:t>
            </a: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técnicas y métodos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utilizados</a:t>
            </a:r>
          </a:p>
          <a:p>
            <a:pPr algn="just">
              <a:lnSpc>
                <a:spcPct val="150000"/>
              </a:lnSpc>
            </a:pPr>
            <a:endParaRPr lang="es-E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INTRODUCCIÓN ES EL 10% DEL DESARROLLO DEL TRABAJO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482384" y="5597994"/>
            <a:ext cx="102964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el trabajo tiene 30 hojas de desarrollo la introducción es de 3 hojas</a:t>
            </a:r>
            <a:endParaRPr lang="es-ES" sz="2000" b="1" cap="none" spc="0" dirty="0">
              <a:ln w="0"/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43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10518" y="163773"/>
            <a:ext cx="968536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FUNDAMENTACIÓN </a:t>
            </a:r>
            <a:r>
              <a:rPr lang="es-ES_tradnl" sz="2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TEÓRICA 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(Capítulo I)</a:t>
            </a:r>
            <a:endParaRPr lang="es-ES" sz="200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</a:t>
            </a: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teórico de los aspectos que sirvieron de referencia para la elaboración del informe 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Siempre lleva asociada referencias a los autores </a:t>
            </a:r>
            <a:endParaRPr lang="es-ES_tradnl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28600" algn="l"/>
              </a:tabLst>
            </a:pPr>
            <a:endParaRPr lang="es-ES_tradnl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es-ES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DESARROLLO </a:t>
            </a:r>
            <a:endParaRPr lang="es-ES" sz="200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se pone la palabra desarrollo sino un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título)(Capítulo II)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Constituye la parte principal del informe y lleva: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caracterización del objeto de estudio y del proceso estudiado.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diagnóstico de la situación actual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Análisis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las posibles 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soluciones 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909481" y="5318916"/>
            <a:ext cx="4681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Esto puede ir separado por diferentes epígrafes</a:t>
            </a:r>
            <a:endParaRPr lang="es-ES" sz="2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07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46663" y="164040"/>
            <a:ext cx="1041324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CONCLUSIONES</a:t>
            </a:r>
            <a:endParaRPr lang="es-ES" sz="2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Contiene los resultados del trabajo realizado numeradas y elaboradas a partir de los objetivos y del desarrollo del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informe (en una página)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Responden a los objetivos del trabajo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_tradnl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RECOMENDACIONES</a:t>
            </a:r>
            <a:endParaRPr lang="es-ES" sz="2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Contiene las recomendaciones numeradas que el estudiante considere que debe hacer a hacer a partir de sus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conclusiones (en una página)</a:t>
            </a:r>
            <a:endParaRPr lang="es-ES_tradnl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es-ES" sz="2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REFERENCIAS BIBLIOGRAFÍA</a:t>
            </a:r>
            <a:endParaRPr lang="es-ES" sz="2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Contiene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libros y otros materiales usados para la realización del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informe, a partir de las normas bibliográficas existentes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28600" algn="l"/>
              </a:tabLst>
            </a:pPr>
            <a:r>
              <a:rPr lang="es-ES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ANEXOS</a:t>
            </a:r>
          </a:p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28600" algn="l"/>
              </a:tabLst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Contiene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forma numerada y con título  los esquemas, figuras, dibujos y planos necesarios para el informe </a:t>
            </a:r>
          </a:p>
        </p:txBody>
      </p:sp>
    </p:spTree>
    <p:extLst>
      <p:ext uri="{BB962C8B-B14F-4D97-AF65-F5344CB8AC3E}">
        <p14:creationId xmlns:p14="http://schemas.microsoft.com/office/powerpoint/2010/main" val="377161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46662" y="764024"/>
            <a:ext cx="1043144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Acevedo, J. (2002). Organización de la producción y los servicios. Instituto Superior Politécnico José Antonio Echeverría, Facultad Ingeniería industrial, La Habana.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Alarcón, Y. B. (2015). Propuesta de mejoras en la realización de estudios de organización del trabajo en ETECSA. Tesis de Diplomado, Instituto Superior Politécnico “José Antonio Echeverría”, Departamento de Ingeniería Industrial , La Habana, Cuba.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Allende, H. (2000). Introducción al Software de Simulación Arena. Universidad Técnica Federico Santa María, Departamento de Informática, Valparaíso, Chile.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Alvarez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R. G., Estévez, G. T., Armas, M. P., &amp; Izquierdo, N. V. (2012). Diseño de un procedimiento para realizar el autocontrol del sistema de gestión integrado de capital humano. Mi </a:t>
            </a:r>
            <a:r>
              <a:rPr lang="es-ES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SciELO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Vol.33(No.1).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446662" y="210026"/>
            <a:ext cx="445186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  <a:tabLst>
                <a:tab pos="228600" algn="l"/>
              </a:tabLst>
            </a:pPr>
            <a:r>
              <a:rPr lang="es-ES" sz="2000" b="1" u="sng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REFERENCIAS BIBLIOGRAFÍA</a:t>
            </a:r>
          </a:p>
        </p:txBody>
      </p:sp>
    </p:spTree>
    <p:extLst>
      <p:ext uri="{BB962C8B-B14F-4D97-AF65-F5344CB8AC3E}">
        <p14:creationId xmlns:p14="http://schemas.microsoft.com/office/powerpoint/2010/main" val="17862484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806053" y="210487"/>
            <a:ext cx="8893791" cy="114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Anexo 1. Relación entre los elementos principales de un puesto de trabajo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40" y="1351184"/>
            <a:ext cx="6441816" cy="303541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806053" y="4560623"/>
            <a:ext cx="2791149" cy="504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ES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Marsán, 2003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27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625627" y="155896"/>
            <a:ext cx="76386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>
              <a:defRPr/>
            </a:pPr>
            <a:r>
              <a:rPr lang="es-ES" sz="5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ysClr val="windowText" lastClr="000000"/>
                </a:solidFill>
                <a:latin typeface="Calibri"/>
              </a:rPr>
              <a:t>¿ </a:t>
            </a:r>
            <a:r>
              <a:rPr lang="es-ES" sz="5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Que es un proyecto </a:t>
            </a:r>
            <a:r>
              <a:rPr lang="es-ES" sz="5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ysClr val="windowText" lastClr="000000"/>
                </a:solidFill>
                <a:latin typeface="Calibri"/>
              </a:rPr>
              <a:t>?</a:t>
            </a:r>
            <a:endParaRPr lang="es-MX" sz="2400" b="1" kern="0" dirty="0">
              <a:ln w="22225">
                <a:solidFill>
                  <a:schemeClr val="accent2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23581" y="1283942"/>
            <a:ext cx="110273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Proyecto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(del lat. </a:t>
            </a:r>
            <a:r>
              <a:rPr lang="es-ES" sz="2000" i="1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proiectus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es un término con diferentes significados, siguiendo a la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 action="ppaction://hlinkfile" tooltip="Real Academia &#10;Española"/>
              </a:rPr>
              <a:t>Real Academia Española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[1]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tenemos: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Adj</a:t>
            </a:r>
            <a:r>
              <a:rPr lang="es-ES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 action="ppaction://hlinkfile" tooltip="Geometría"/>
              </a:rPr>
              <a:t>Geometría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Representado en perspecti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m.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Planta y disposición que se forma para la realización de un tratado, o para la ejecución de algo de importancia.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m.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Designio o pensamiento de ejecutar algo.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m.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Conjunto de escritos, cálculos y dibujos que se hacen para dar idea de cómo ha de ser y lo que ha de costar una obra de arquitectura o de ingeniería.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m.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Primer esquema o plan de cualquier trabajo que se hace a veces como prueba antes de darle la forma definitiva.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PROYECTO DE INVESTIGACIÓN</a:t>
            </a:r>
            <a:r>
              <a:rPr lang="es-E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s-ES" sz="20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MX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 el documento que permite concretar y gestionar el desarrollo del proceso de investigación.</a:t>
            </a:r>
            <a:endParaRPr lang="es-ES" sz="20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60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60029" y="240816"/>
            <a:ext cx="6733959" cy="586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2.1: Actividades a realizar en la etapa 0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648347"/>
              </p:ext>
            </p:extLst>
          </p:nvPr>
        </p:nvGraphicFramePr>
        <p:xfrm>
          <a:off x="2419051" y="1072769"/>
          <a:ext cx="7352745" cy="2810848"/>
        </p:xfrm>
        <a:graphic>
          <a:graphicData uri="http://schemas.openxmlformats.org/drawingml/2006/table">
            <a:tbl>
              <a:tblPr firstRow="1" firstCol="1" bandRow="1"/>
              <a:tblGrid>
                <a:gridCol w="1659556"/>
                <a:gridCol w="5693189"/>
              </a:tblGrid>
              <a:tr h="49240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Etapa 0: Planificación de la investigación.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AD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92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 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Descripción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8"/>
                    </a:solidFill>
                  </a:tcPr>
                </a:tc>
              </a:tr>
              <a:tr h="492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Seleccionar equipo de trabajo.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Asignación de tareas a realizar.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8"/>
                    </a:solidFill>
                  </a:tcPr>
                </a:tc>
              </a:tr>
              <a:tr h="492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  <a:endParaRPr lang="es-E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Información a los trabajadores sobre el estudio a realizar.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C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1760029" y="4088390"/>
            <a:ext cx="3321743" cy="504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propia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963721" y="5640196"/>
            <a:ext cx="93618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Cuando está dentro del desarrollo del trabajo</a:t>
            </a:r>
            <a:endParaRPr lang="es-ES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6960610" y="4340542"/>
            <a:ext cx="1533378" cy="11317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8961122" y="4220308"/>
            <a:ext cx="2603610" cy="1115649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/>
          <p:cNvSpPr txBox="1"/>
          <p:nvPr/>
        </p:nvSpPr>
        <p:spPr>
          <a:xfrm>
            <a:off x="8961121" y="4320294"/>
            <a:ext cx="2603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letra de estos 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datos </a:t>
            </a:r>
            <a:r>
              <a:rPr lang="es-E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Arial 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8886064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369" y="1937984"/>
            <a:ext cx="2084001" cy="2210936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180681" y="229856"/>
            <a:ext cx="75596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s-ES" sz="4000" b="1" dirty="0">
                <a:solidFill>
                  <a:srgbClr val="2683C6"/>
                </a:solidFill>
                <a:latin typeface="Arial Black" panose="020B0A04020102020204" pitchFamily="34" charset="0"/>
              </a:rPr>
              <a:t>Introducción a la Ingeniería</a:t>
            </a:r>
            <a:endParaRPr lang="en-US" sz="4000" b="1" dirty="0">
              <a:solidFill>
                <a:srgbClr val="2683C6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102369" y="3497251"/>
            <a:ext cx="6096000" cy="12344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Ingeniería Industrial</a:t>
            </a:r>
            <a:endParaRPr lang="es-MX" sz="24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Primer año</a:t>
            </a:r>
            <a:endParaRPr lang="es-MX" sz="24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102369" y="5477354"/>
            <a:ext cx="67127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Prof. </a:t>
            </a:r>
            <a:r>
              <a:rPr lang="es-E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Instructor. </a:t>
            </a:r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Ing. </a:t>
            </a:r>
            <a:r>
              <a:rPr lang="es-E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Marcial de la Cruz Pérez</a:t>
            </a:r>
            <a:endParaRPr lang="en-US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9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474793" y="1644682"/>
            <a:ext cx="859354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Conocer el papel del Ingeniero Industrial en el desarrollo económico-social del país. </a:t>
            </a:r>
            <a:endParaRPr lang="es-MX" sz="20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Caracterizar un proceso de la producción o servicio, sus elementos e interrelaciones, utilizando las técnicas básicas que permitan la captación, procesamiento, análisis y presentación de la información, haciendo un uso adecuado de la bibliografía, las normas y la legislación en cuyo marco deben desarrollar los procesos en la práctica empresarial cubana.</a:t>
            </a:r>
            <a:endParaRPr lang="es-MX" sz="20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Elaborar  informes técnicos.</a:t>
            </a:r>
            <a:endParaRPr lang="es-MX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795261" y="610316"/>
            <a:ext cx="47371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s-ES" sz="2800" b="1" kern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Objetivos del proyecto</a:t>
            </a:r>
            <a:endParaRPr lang="es-MX" sz="2800" b="1" kern="0" dirty="0">
              <a:ln w="22225">
                <a:solidFill>
                  <a:schemeClr val="accent2"/>
                </a:solidFill>
                <a:prstDash val="solid"/>
              </a:ln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8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 rot="10800000" flipV="1">
            <a:off x="1460310" y="216324"/>
            <a:ext cx="9990161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temas 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formarán parte del contenido del proyecto de curso son: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Ingeniería Industrial y su papel en el  desarrollo del país.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ética de actuación del ingeniero industrial.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Descripción de los procesos de producción y servicio, sus elementos e interrelaciones.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sistemas de producción y servicio como integración de los procesos en las entidades y empresas.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sistema básico de documentación utilizado en la gestión de los procesos.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Técnicas básicas relacionadas con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 captación, procesamiento y presentación de la información que caracteriza a un proceso.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Estructura y normas de presentación de informes técnicos</a:t>
            </a:r>
            <a:r>
              <a:rPr kumimoji="0" lang="es-ES_tradnl" sz="2000" i="0" u="none" strike="noStrike" cap="none" normalizeH="0" baseline="0" dirty="0" smtClean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477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14734" y="1665574"/>
            <a:ext cx="82659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Realizar el estudio bibliográfico.</a:t>
            </a:r>
            <a:endParaRPr lang="es-MX" sz="20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Estudiar el subsistema o sistema seleccionado en el que se integren uno o más  procesos</a:t>
            </a:r>
            <a:r>
              <a:rPr lang="es-CO" sz="2000" dirty="0" smtClean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producción o servicio.</a:t>
            </a:r>
            <a:endParaRPr lang="es-MX" sz="20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Redactar y entregar el proyecto.</a:t>
            </a:r>
            <a:endParaRPr lang="es-MX" sz="20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s-CO" sz="20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Defensa del proyecto de curso.</a:t>
            </a:r>
            <a:endParaRPr lang="es-MX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4569" y="232012"/>
            <a:ext cx="108138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Procedimiento para realizar la investigación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393372" y="3603010"/>
            <a:ext cx="33846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trabajo de curso se realizará en equipos de </a:t>
            </a:r>
            <a:r>
              <a:rPr lang="es-MX" sz="20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r>
              <a:rPr lang="es-MX" sz="20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estudiantes </a:t>
            </a:r>
            <a:r>
              <a:rPr lang="es-MX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se elige un centro donde desarrollar la investigación</a:t>
            </a:r>
            <a:endParaRPr lang="es-MX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15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47414" y="555445"/>
            <a:ext cx="9362365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b="1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ETAPAS DEL MÉTODO GENERAL DE SOLUCIÓN DE </a:t>
            </a:r>
            <a:r>
              <a:rPr lang="es-ES_tradnl" sz="2000" b="1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PROBLEMAS</a:t>
            </a:r>
          </a:p>
          <a:p>
            <a:pPr algn="ctr" defTabSz="873125" eaLnBrk="0" hangingPunct="0">
              <a:spcBef>
                <a:spcPct val="50000"/>
              </a:spcBef>
              <a:buNone/>
              <a:defRPr/>
            </a:pPr>
            <a:endParaRPr lang="es-ES_tradnl" sz="2000" b="1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Definición del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problema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Análisis del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problema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Búsqueda de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soluciones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Evaluación de alternativas de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solución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Elección de la mejor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solución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Implantar y velar el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uso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 Evaluar la efectividad de la </a:t>
            </a:r>
            <a:r>
              <a:rPr lang="es-ES_tradnl" sz="2000" dirty="0" smtClean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solución</a:t>
            </a:r>
            <a:endParaRPr lang="es-ES_tradnl" sz="2000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873125" eaLnBrk="0" hangingPunct="0">
              <a:spcBef>
                <a:spcPct val="50000"/>
              </a:spcBef>
              <a:buNone/>
              <a:defRPr/>
            </a:pPr>
            <a:r>
              <a:rPr lang="es-ES_tradnl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 </a:t>
            </a: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Rediseñar  para la mejora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continua</a:t>
            </a:r>
            <a:endParaRPr lang="es-ES_tradnl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1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3427" r="12682"/>
          <a:stretch/>
        </p:blipFill>
        <p:spPr>
          <a:xfrm>
            <a:off x="1201003" y="-1"/>
            <a:ext cx="1080902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3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366083" y="499392"/>
            <a:ext cx="46682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873125" eaLnBrk="0" hangingPunct="0">
              <a:spcBef>
                <a:spcPct val="50000"/>
              </a:spcBef>
              <a:defRPr/>
            </a:pPr>
            <a:r>
              <a:rPr lang="es-ES_tradnl" sz="2000" b="1" dirty="0" smtClean="0">
                <a:solidFill>
                  <a:prstClr val="black"/>
                </a:solidFill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DEFINICIÓN DEL PROBLEMA</a:t>
            </a:r>
            <a:endParaRPr lang="es-ES_tradnl" sz="2000" b="1" dirty="0">
              <a:solidFill>
                <a:prstClr val="black"/>
              </a:solidFill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703696" y="899502"/>
            <a:ext cx="799303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tendrán en cuenta varios tipos de factores:</a:t>
            </a:r>
          </a:p>
          <a:p>
            <a:pPr marL="342900" lvl="0" indent="-342900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A. Factores de índole económica</a:t>
            </a:r>
          </a:p>
          <a:p>
            <a:pPr marL="342900" lvl="0" indent="-342900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B. Factores humanos</a:t>
            </a:r>
          </a:p>
          <a:p>
            <a:pPr marL="342900" lvl="0" indent="-342900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s-ES_tradnl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 Factores de orden técnico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703696" y="4485315"/>
            <a:ext cx="437638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</a:t>
            </a:r>
            <a:r>
              <a:rPr lang="es-ES_tradnl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causa - efecto </a:t>
            </a: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 una forma de organizar y representar las diferentes teorías sobre las causas de un problema.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14371" r="13462"/>
          <a:stretch/>
        </p:blipFill>
        <p:spPr>
          <a:xfrm>
            <a:off x="5969577" y="2388357"/>
            <a:ext cx="6032310" cy="413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65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228</TotalTime>
  <Words>2005</Words>
  <Application>Microsoft Office PowerPoint</Application>
  <PresentationFormat>Panorámica</PresentationFormat>
  <Paragraphs>217</Paragraphs>
  <Slides>31</Slides>
  <Notes>1</Notes>
  <HiddenSlides>1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31</vt:i4>
      </vt:variant>
    </vt:vector>
  </HeadingPairs>
  <TitlesOfParts>
    <vt:vector size="42" baseType="lpstr">
      <vt:lpstr>Arial</vt:lpstr>
      <vt:lpstr>Arial Black</vt:lpstr>
      <vt:lpstr>Calibri</vt:lpstr>
      <vt:lpstr>Century Gothic</vt:lpstr>
      <vt:lpstr>Symbol</vt:lpstr>
      <vt:lpstr>Times New Roman</vt:lpstr>
      <vt:lpstr>Verdana</vt:lpstr>
      <vt:lpstr>Wingdings</vt:lpstr>
      <vt:lpstr>Wingdings 3</vt:lpstr>
      <vt:lpstr>Espiral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ServandoPC</dc:creator>
  <cp:lastModifiedBy>Marcial de la Cruz Pérez</cp:lastModifiedBy>
  <cp:revision>32</cp:revision>
  <dcterms:created xsi:type="dcterms:W3CDTF">2020-03-10T15:39:00Z</dcterms:created>
  <dcterms:modified xsi:type="dcterms:W3CDTF">2025-12-11T22:34:53Z</dcterms:modified>
</cp:coreProperties>
</file>