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8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8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40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604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32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2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03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01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20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36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88646-5020-44E3-8FCC-8C3DA0ACCDED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52D69-3B86-4322-9A04-1C4CE4DB181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20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632502" y="909719"/>
            <a:ext cx="86778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UNIVERSIDAD DE ARTEMISA “JULIO DÍAZ GONZÁLEZ” </a:t>
            </a:r>
          </a:p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FACULTAD DE CIENCIAS SOCIALES Y HUMANÍSTICAS</a:t>
            </a:r>
          </a:p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DEPARTAMENTO DE CIENCIAS JURÍDICAS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965928" y="5554352"/>
            <a:ext cx="55531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Franklin Gothic Medium" pitchFamily="34" charset="0"/>
              </a:rPr>
              <a:t>Profesora: Dr. C. María Luisa Ramos Grandal</a:t>
            </a:r>
          </a:p>
          <a:p>
            <a:r>
              <a:rPr lang="es-ES" sz="2000" b="1" dirty="0">
                <a:latin typeface="Franklin Gothic Medium" pitchFamily="34" charset="0"/>
              </a:rPr>
              <a:t>                   Profesora Titular 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642" y="3156883"/>
            <a:ext cx="1927608" cy="1568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5728" y="28676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2211722" y="3214768"/>
            <a:ext cx="682335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40000"/>
              </a:lnSpc>
              <a:spcBef>
                <a:spcPct val="50000"/>
              </a:spcBef>
            </a:pPr>
            <a:r>
              <a:rPr lang="es-E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METODOLOGÍA  DE  LA INVESTIGACIÓN JURÍDICA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864" y="235457"/>
            <a:ext cx="1272011" cy="122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437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20320"/>
            <a:ext cx="12192000" cy="6705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215"/>
            <a:ext cx="904239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11465213" y="-12215"/>
            <a:ext cx="779651" cy="698454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401307" y="44625"/>
            <a:ext cx="57316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  <a:latin typeface="Franklin Gothic Medium" pitchFamily="34" charset="0"/>
              </a:rPr>
              <a:t>2do </a:t>
            </a:r>
            <a:r>
              <a:rPr lang="es-ES" sz="3200" b="1" dirty="0">
                <a:solidFill>
                  <a:schemeClr val="bg1"/>
                </a:solidFill>
                <a:latin typeface="Franklin Gothic Medium" pitchFamily="34" charset="0"/>
              </a:rPr>
              <a:t>TALLER DE INVESTIGACIÓN</a:t>
            </a:r>
          </a:p>
        </p:txBody>
      </p:sp>
      <p:pic>
        <p:nvPicPr>
          <p:cNvPr id="10" name="Imagen 5">
            <a:extLst>
              <a:ext uri="{FF2B5EF4-FFF2-40B4-BE49-F238E27FC236}">
                <a16:creationId xmlns:a16="http://schemas.microsoft.com/office/drawing/2014/main" id="{1005C649-D849-4D52-8A43-98C943B1F2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551" y="2055095"/>
            <a:ext cx="2023662" cy="207373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275818" y="1412240"/>
            <a:ext cx="78130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Franklin Gothic Medium" panose="020B0603020102020204" pitchFamily="34" charset="0"/>
              </a:rPr>
              <a:t>Objetivos:</a:t>
            </a:r>
          </a:p>
          <a:p>
            <a:endParaRPr lang="es-MX" sz="2800" b="1" dirty="0" smtClean="0">
              <a:latin typeface="Franklin Gothic Medium" panose="020B0603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Valorar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 la relación entre los diferentes componentes del diseño teórico de investigación.</a:t>
            </a:r>
          </a:p>
          <a:p>
            <a:pPr algn="just"/>
            <a:endParaRPr lang="es-MX" sz="2800" b="1" dirty="0" smtClean="0">
              <a:latin typeface="Franklin Gothic Medium" panose="020B0603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MX" sz="2800" b="1" dirty="0" smtClean="0">
                <a:latin typeface="Franklin Gothic Medium" panose="020B0603020102020204" pitchFamily="34" charset="0"/>
              </a:rPr>
              <a:t>Desarrollar </a:t>
            </a:r>
            <a:r>
              <a:rPr lang="es-MX" sz="2800" b="1" dirty="0" smtClean="0">
                <a:solidFill>
                  <a:srgbClr val="FF0000"/>
                </a:solidFill>
                <a:latin typeface="Franklin Gothic Medium" panose="020B0603020102020204" pitchFamily="34" charset="0"/>
              </a:rPr>
              <a:t>habilidades de comunicación </a:t>
            </a:r>
            <a:r>
              <a:rPr lang="es-MX" sz="2800" b="1" dirty="0" smtClean="0">
                <a:latin typeface="Franklin Gothic Medium" panose="020B0603020102020204" pitchFamily="34" charset="0"/>
              </a:rPr>
              <a:t>de investigaciones en curso a partir de mapas conceptuales.</a:t>
            </a:r>
            <a:endParaRPr lang="en-US" sz="28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852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52119" y="2264271"/>
            <a:ext cx="61008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s-MX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Sinopsis gráfica </a:t>
            </a:r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sobre un tema en concreto.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Resume y contiene todas las partes y ramificaciones de </a:t>
            </a:r>
            <a:r>
              <a:rPr lang="es-MX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un  tema y sus relaciones.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Favorece el </a:t>
            </a:r>
            <a:r>
              <a:rPr lang="es-MX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aprendizaje significativo.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011680" y="156499"/>
            <a:ext cx="807259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Franklin Gothic Medium" panose="020B0603020102020204" pitchFamily="34" charset="0"/>
              </a:rPr>
              <a:t>MAPAS CONCEPTUALES</a:t>
            </a:r>
            <a:endParaRPr lang="es-ES" sz="6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Franklin Gothic Medium" panose="020B0603020102020204" pitchFamily="34" charset="0"/>
            </a:endParaRPr>
          </a:p>
        </p:txBody>
      </p:sp>
      <p:pic>
        <p:nvPicPr>
          <p:cNvPr id="7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19" y="317209"/>
            <a:ext cx="904239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10739597" y="231625"/>
            <a:ext cx="779651" cy="698454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6081" y="1796466"/>
            <a:ext cx="5237955" cy="4088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56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12192000" cy="6705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1" y="-34527"/>
            <a:ext cx="904239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11465213" y="-12215"/>
            <a:ext cx="779651" cy="698454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445390" y="44625"/>
            <a:ext cx="56434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200" b="1" dirty="0">
                <a:solidFill>
                  <a:schemeClr val="bg1"/>
                </a:solidFill>
                <a:latin typeface="Franklin Gothic Medium" pitchFamily="34" charset="0"/>
              </a:rPr>
              <a:t>1er TALLER DE INVESTIGACIÓN</a:t>
            </a:r>
          </a:p>
        </p:txBody>
      </p:sp>
      <p:pic>
        <p:nvPicPr>
          <p:cNvPr id="10" name="Imagen 5">
            <a:extLst>
              <a:ext uri="{FF2B5EF4-FFF2-40B4-BE49-F238E27FC236}">
                <a16:creationId xmlns:a16="http://schemas.microsoft.com/office/drawing/2014/main" id="{1005C649-D849-4D52-8A43-98C943B1F2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846" y="925933"/>
            <a:ext cx="2023662" cy="2073735"/>
          </a:xfrm>
          <a:prstGeom prst="rect">
            <a:avLst/>
          </a:prstGeom>
        </p:spPr>
      </p:pic>
      <p:sp>
        <p:nvSpPr>
          <p:cNvPr id="11" name="1 CuadroTexto">
            <a:extLst>
              <a:ext uri="{FF2B5EF4-FFF2-40B4-BE49-F238E27FC236}">
                <a16:creationId xmlns:a16="http://schemas.microsoft.com/office/drawing/2014/main" id="{8BCB746A-40C8-4C23-AFDE-DE74672D2CCA}"/>
              </a:ext>
            </a:extLst>
          </p:cNvPr>
          <p:cNvSpPr txBox="1"/>
          <p:nvPr/>
        </p:nvSpPr>
        <p:spPr>
          <a:xfrm>
            <a:off x="587720" y="863894"/>
            <a:ext cx="6138902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Wingdings" pitchFamily="2" charset="2"/>
              <a:buChar char="ü"/>
            </a:pPr>
            <a:r>
              <a:rPr lang="es-ES" sz="3200" b="1" dirty="0">
                <a:latin typeface="Franklin Gothic Medium" pitchFamily="34" charset="0"/>
              </a:rPr>
              <a:t>Propuesta de investigación</a:t>
            </a: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ü"/>
            </a:pPr>
            <a:r>
              <a:rPr lang="es-ES" sz="3200" b="1" dirty="0" smtClean="0">
                <a:latin typeface="Franklin Gothic Medium" pitchFamily="34" charset="0"/>
              </a:rPr>
              <a:t>Tutor </a:t>
            </a:r>
            <a:endParaRPr lang="es-ES" sz="3200" b="1" dirty="0">
              <a:latin typeface="Franklin Gothic Medium" pitchFamily="34" charset="0"/>
            </a:endParaRPr>
          </a:p>
          <a:p>
            <a:pPr>
              <a:spcAft>
                <a:spcPts val="600"/>
              </a:spcAft>
            </a:pPr>
            <a:r>
              <a:rPr lang="es-ES" sz="3200" b="1" dirty="0">
                <a:latin typeface="Franklin Gothic Medium" pitchFamily="34" charset="0"/>
              </a:rPr>
              <a:t>      .- Normativo</a:t>
            </a:r>
          </a:p>
          <a:p>
            <a:pPr>
              <a:spcAft>
                <a:spcPts val="600"/>
              </a:spcAft>
            </a:pPr>
            <a:r>
              <a:rPr lang="es-ES" sz="3200" b="1" dirty="0">
                <a:latin typeface="Franklin Gothic Medium" pitchFamily="34" charset="0"/>
              </a:rPr>
              <a:t>      .- Teórico</a:t>
            </a:r>
          </a:p>
          <a:p>
            <a:pPr>
              <a:spcAft>
                <a:spcPts val="600"/>
              </a:spcAft>
            </a:pPr>
            <a:r>
              <a:rPr lang="es-ES" sz="3200" b="1" dirty="0">
                <a:latin typeface="Franklin Gothic Medium" pitchFamily="34" charset="0"/>
              </a:rPr>
              <a:t>      .- Práctico</a:t>
            </a:r>
          </a:p>
          <a:p>
            <a:pPr>
              <a:spcAft>
                <a:spcPts val="600"/>
              </a:spcAft>
            </a:pPr>
            <a:r>
              <a:rPr lang="es-ES" sz="3200" b="1" dirty="0">
                <a:latin typeface="Franklin Gothic Medium" pitchFamily="34" charset="0"/>
              </a:rPr>
              <a:t>      .-  La contradicción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3200" b="1" dirty="0">
                <a:latin typeface="Franklin Gothic Medium" pitchFamily="34" charset="0"/>
              </a:rPr>
              <a:t> </a:t>
            </a:r>
            <a:r>
              <a:rPr lang="es-ES" sz="3200" b="1" dirty="0" smtClean="0">
                <a:latin typeface="Franklin Gothic Medium" pitchFamily="34" charset="0"/>
              </a:rPr>
              <a:t> </a:t>
            </a:r>
            <a:r>
              <a:rPr lang="es-ES" sz="3200" b="1" dirty="0">
                <a:latin typeface="Franklin Gothic Medium" pitchFamily="34" charset="0"/>
              </a:rPr>
              <a:t>Problema de investigación</a:t>
            </a:r>
            <a:r>
              <a:rPr lang="es-ES" sz="3200" b="1" dirty="0" smtClean="0">
                <a:latin typeface="Franklin Gothic Medium" pitchFamily="34" charset="0"/>
              </a:rPr>
              <a:t>.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3200" b="1" dirty="0">
                <a:latin typeface="Franklin Gothic Medium" pitchFamily="34" charset="0"/>
              </a:rPr>
              <a:t> </a:t>
            </a:r>
            <a:r>
              <a:rPr lang="es-ES" sz="3200" b="1" dirty="0" smtClean="0">
                <a:latin typeface="Franklin Gothic Medium" pitchFamily="34" charset="0"/>
              </a:rPr>
              <a:t>Objeto de investigación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3200" b="1" dirty="0" smtClean="0">
                <a:latin typeface="Franklin Gothic Medium" pitchFamily="34" charset="0"/>
              </a:rPr>
              <a:t>Objetivo general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s-ES" sz="3200" b="1" dirty="0" smtClean="0">
                <a:latin typeface="Franklin Gothic Medium" pitchFamily="34" charset="0"/>
              </a:rPr>
              <a:t>Planteamiento hipotético</a:t>
            </a:r>
            <a:endParaRPr lang="es-ES" sz="3200" b="1" dirty="0">
              <a:latin typeface="Franklin Gothic Medium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7668895" y="3391479"/>
            <a:ext cx="3441968" cy="15388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ES" sz="2800" b="1" dirty="0">
                <a:latin typeface="Franklin Gothic Medium" pitchFamily="34" charset="0"/>
              </a:rPr>
              <a:t>Presentarlo desde la </a:t>
            </a:r>
            <a:endParaRPr lang="es-ES" sz="2800" b="1" dirty="0" smtClean="0">
              <a:latin typeface="Franklin Gothic Medium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s-ES" sz="2800" b="1" dirty="0" smtClean="0">
                <a:latin typeface="Franklin Gothic Medium" pitchFamily="34" charset="0"/>
              </a:rPr>
              <a:t>explicación de </a:t>
            </a:r>
          </a:p>
          <a:p>
            <a:pPr algn="ctr">
              <a:spcAft>
                <a:spcPts val="600"/>
              </a:spcAft>
            </a:pPr>
            <a:r>
              <a:rPr lang="es-ES" sz="2800" b="1" dirty="0" smtClean="0">
                <a:latin typeface="Franklin Gothic Medium" pitchFamily="34" charset="0"/>
              </a:rPr>
              <a:t>un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mapa conceptual</a:t>
            </a:r>
            <a:r>
              <a:rPr lang="es-ES" b="1" dirty="0" smtClean="0">
                <a:latin typeface="Franklin Gothic Medium" pitchFamily="34" charset="0"/>
              </a:rPr>
              <a:t>.</a:t>
            </a:r>
            <a:endParaRPr lang="es-ES" b="1" dirty="0">
              <a:latin typeface="Franklin Gothic Medium" pitchFamily="34" charset="0"/>
            </a:endParaRPr>
          </a:p>
        </p:txBody>
      </p:sp>
      <p:sp>
        <p:nvSpPr>
          <p:cNvPr id="3" name="Cerrar llave 2"/>
          <p:cNvSpPr/>
          <p:nvPr/>
        </p:nvSpPr>
        <p:spPr>
          <a:xfrm>
            <a:off x="6096000" y="925933"/>
            <a:ext cx="1114097" cy="5647216"/>
          </a:xfrm>
          <a:prstGeom prst="rightBrac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99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441" y="1634207"/>
            <a:ext cx="2081267" cy="1794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Rectángulo"/>
          <p:cNvSpPr/>
          <p:nvPr/>
        </p:nvSpPr>
        <p:spPr>
          <a:xfrm>
            <a:off x="2476168" y="4333241"/>
            <a:ext cx="77504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40000"/>
              </a:lnSpc>
              <a:spcBef>
                <a:spcPct val="50000"/>
              </a:spcBef>
            </a:pPr>
            <a:r>
              <a:rPr lang="es-E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HASTA EL PRÓXIMO ENCUENTRO 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1109" y="1634207"/>
            <a:ext cx="1868450" cy="179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68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146</Words>
  <Application>Microsoft Office PowerPoint</Application>
  <PresentationFormat>Panorámica</PresentationFormat>
  <Paragraphs>31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Franklin Gothic Medium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Casa</dc:creator>
  <cp:lastModifiedBy>Casa</cp:lastModifiedBy>
  <cp:revision>13</cp:revision>
  <dcterms:created xsi:type="dcterms:W3CDTF">2024-10-18T00:30:58Z</dcterms:created>
  <dcterms:modified xsi:type="dcterms:W3CDTF">2026-03-06T20:11:43Z</dcterms:modified>
</cp:coreProperties>
</file>