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sldIdLst>
    <p:sldId id="256" r:id="rId4"/>
    <p:sldId id="272" r:id="rId5"/>
    <p:sldId id="276" r:id="rId6"/>
    <p:sldId id="273" r:id="rId7"/>
    <p:sldId id="283" r:id="rId8"/>
    <p:sldId id="257" r:id="rId9"/>
    <p:sldId id="258" r:id="rId10"/>
    <p:sldId id="269" r:id="rId11"/>
    <p:sldId id="270" r:id="rId12"/>
    <p:sldId id="266" r:id="rId13"/>
    <p:sldId id="267" r:id="rId14"/>
    <p:sldId id="259" r:id="rId15"/>
    <p:sldId id="282" r:id="rId16"/>
    <p:sldId id="261" r:id="rId17"/>
    <p:sldId id="262" r:id="rId18"/>
    <p:sldId id="274" r:id="rId19"/>
    <p:sldId id="278" r:id="rId20"/>
    <p:sldId id="286" r:id="rId21"/>
    <p:sldId id="279" r:id="rId22"/>
    <p:sldId id="287" r:id="rId23"/>
    <p:sldId id="280" r:id="rId24"/>
    <p:sldId id="275" r:id="rId25"/>
    <p:sldId id="281" r:id="rId26"/>
    <p:sldId id="277" r:id="rId27"/>
    <p:sldId id="263" r:id="rId28"/>
    <p:sldId id="265" r:id="rId29"/>
    <p:sldId id="284" r:id="rId30"/>
    <p:sldId id="271" r:id="rId31"/>
    <p:sldId id="285" r:id="rId32"/>
    <p:sldId id="289" r:id="rId33"/>
    <p:sldId id="291" r:id="rId34"/>
    <p:sldId id="292" r:id="rId3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00FF"/>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016" autoAdjust="0"/>
    <p:restoredTop sz="94660"/>
  </p:normalViewPr>
  <p:slideViewPr>
    <p:cSldViewPr snapToGrid="0">
      <p:cViewPr varScale="1">
        <p:scale>
          <a:sx n="69" d="100"/>
          <a:sy n="69" d="100"/>
        </p:scale>
        <p:origin x="-1134"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ED8693CA-8E85-4B92-9E72-52E2D8FEA034}" type="datetimeFigureOut">
              <a:rPr lang="es-ES" smtClean="0"/>
              <a:pPr/>
              <a:t>16/02/2018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880988B-BDB6-41C2-85A4-25AFB5A7256C}" type="slidenum">
              <a:rPr lang="es-ES" smtClean="0"/>
              <a:pPr/>
              <a:t>‹Nº›</a:t>
            </a:fld>
            <a:endParaRPr lang="es-ES"/>
          </a:p>
        </p:txBody>
      </p:sp>
    </p:spTree>
    <p:extLst>
      <p:ext uri="{BB962C8B-B14F-4D97-AF65-F5344CB8AC3E}">
        <p14:creationId xmlns:p14="http://schemas.microsoft.com/office/powerpoint/2010/main" xmlns="" val="3503754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D8693CA-8E85-4B92-9E72-52E2D8FEA034}" type="datetimeFigureOut">
              <a:rPr lang="es-ES" smtClean="0"/>
              <a:pPr/>
              <a:t>16/02/2018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880988B-BDB6-41C2-85A4-25AFB5A7256C}" type="slidenum">
              <a:rPr lang="es-ES" smtClean="0"/>
              <a:pPr/>
              <a:t>‹Nº›</a:t>
            </a:fld>
            <a:endParaRPr lang="es-ES"/>
          </a:p>
        </p:txBody>
      </p:sp>
    </p:spTree>
    <p:extLst>
      <p:ext uri="{BB962C8B-B14F-4D97-AF65-F5344CB8AC3E}">
        <p14:creationId xmlns:p14="http://schemas.microsoft.com/office/powerpoint/2010/main" xmlns="" val="3149690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D8693CA-8E85-4B92-9E72-52E2D8FEA034}" type="datetimeFigureOut">
              <a:rPr lang="es-ES" smtClean="0"/>
              <a:pPr/>
              <a:t>16/02/2018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880988B-BDB6-41C2-85A4-25AFB5A7256C}" type="slidenum">
              <a:rPr lang="es-ES" smtClean="0"/>
              <a:pPr/>
              <a:t>‹Nº›</a:t>
            </a:fld>
            <a:endParaRPr lang="es-ES"/>
          </a:p>
        </p:txBody>
      </p:sp>
    </p:spTree>
    <p:extLst>
      <p:ext uri="{BB962C8B-B14F-4D97-AF65-F5344CB8AC3E}">
        <p14:creationId xmlns:p14="http://schemas.microsoft.com/office/powerpoint/2010/main" xmlns="" val="1464256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7813"/>
            <a:ext cx="8229600" cy="58531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Rectangle 39"/>
          <p:cNvSpPr>
            <a:spLocks noGrp="1" noChangeArrowheads="1"/>
          </p:cNvSpPr>
          <p:nvPr>
            <p:ph type="dt" sz="half" idx="10"/>
          </p:nvPr>
        </p:nvSpPr>
        <p:spPr>
          <a:ln/>
        </p:spPr>
        <p:txBody>
          <a:bodyPr/>
          <a:lstStyle>
            <a:lvl1pPr>
              <a:defRPr/>
            </a:lvl1pPr>
          </a:lstStyle>
          <a:p>
            <a:pPr>
              <a:defRPr/>
            </a:pPr>
            <a:endParaRPr lang="es-ES"/>
          </a:p>
        </p:txBody>
      </p:sp>
      <p:sp>
        <p:nvSpPr>
          <p:cNvPr id="4" name="Rectangle 40"/>
          <p:cNvSpPr>
            <a:spLocks noGrp="1" noChangeArrowheads="1"/>
          </p:cNvSpPr>
          <p:nvPr>
            <p:ph type="ftr" sz="quarter" idx="11"/>
          </p:nvPr>
        </p:nvSpPr>
        <p:spPr>
          <a:ln/>
        </p:spPr>
        <p:txBody>
          <a:bodyPr/>
          <a:lstStyle>
            <a:lvl1pPr>
              <a:defRPr/>
            </a:lvl1pPr>
          </a:lstStyle>
          <a:p>
            <a:pPr>
              <a:defRPr/>
            </a:pPr>
            <a:endParaRPr lang="es-ES"/>
          </a:p>
        </p:txBody>
      </p:sp>
      <p:sp>
        <p:nvSpPr>
          <p:cNvPr id="5" name="Rectangle 41"/>
          <p:cNvSpPr>
            <a:spLocks noGrp="1" noChangeArrowheads="1"/>
          </p:cNvSpPr>
          <p:nvPr>
            <p:ph type="sldNum" sz="quarter" idx="12"/>
          </p:nvPr>
        </p:nvSpPr>
        <p:spPr>
          <a:ln/>
        </p:spPr>
        <p:txBody>
          <a:bodyPr/>
          <a:lstStyle>
            <a:lvl1pPr>
              <a:defRPr/>
            </a:lvl1pPr>
          </a:lstStyle>
          <a:p>
            <a:fld id="{211C7D7A-DA95-4F5C-B1A1-5A29599A381B}" type="slidenum">
              <a:rPr lang="es-ES" altLang="es-ES"/>
              <a:pPr/>
              <a:t>‹Nº›</a:t>
            </a:fld>
            <a:endParaRPr lang="es-ES" altLang="es-ES"/>
          </a:p>
        </p:txBody>
      </p:sp>
    </p:spTree>
  </p:cSld>
  <p:clrMapOvr>
    <a:masterClrMapping/>
  </p:clrMapOvr>
  <p:transition spd="med">
    <p:wheel spokes="8"/>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3"/>
          <p:cNvSpPr>
            <a:spLocks noGrp="1" noChangeArrowheads="1"/>
          </p:cNvSpPr>
          <p:nvPr>
            <p:ph type="dt" idx="10"/>
          </p:nvPr>
        </p:nvSpPr>
        <p:spPr>
          <a:ln/>
        </p:spPr>
        <p:txBody>
          <a:bodyPr/>
          <a:lstStyle>
            <a:lvl1pPr>
              <a:defRPr/>
            </a:lvl1pPr>
          </a:lstStyle>
          <a:p>
            <a:pPr>
              <a:defRPr/>
            </a:pPr>
            <a:endParaRPr lang="es-ES"/>
          </a:p>
        </p:txBody>
      </p:sp>
      <p:sp>
        <p:nvSpPr>
          <p:cNvPr id="5" name="Rectangle 5"/>
          <p:cNvSpPr>
            <a:spLocks noGrp="1" noChangeArrowheads="1"/>
          </p:cNvSpPr>
          <p:nvPr>
            <p:ph type="sldNum" idx="11"/>
          </p:nvPr>
        </p:nvSpPr>
        <p:spPr>
          <a:ln/>
        </p:spPr>
        <p:txBody>
          <a:bodyPr/>
          <a:lstStyle>
            <a:lvl1pPr>
              <a:defRPr/>
            </a:lvl1pPr>
          </a:lstStyle>
          <a:p>
            <a:pPr>
              <a:defRPr/>
            </a:pPr>
            <a:fld id="{9E54A94C-FA8A-4FE7-A947-7FC9883A1CBA}"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3"/>
          <p:cNvSpPr>
            <a:spLocks noGrp="1" noChangeArrowheads="1"/>
          </p:cNvSpPr>
          <p:nvPr>
            <p:ph type="dt" idx="10"/>
          </p:nvPr>
        </p:nvSpPr>
        <p:spPr>
          <a:ln/>
        </p:spPr>
        <p:txBody>
          <a:bodyPr/>
          <a:lstStyle>
            <a:lvl1pPr>
              <a:defRPr/>
            </a:lvl1pPr>
          </a:lstStyle>
          <a:p>
            <a:pPr>
              <a:defRPr/>
            </a:pPr>
            <a:endParaRPr lang="es-ES"/>
          </a:p>
        </p:txBody>
      </p:sp>
      <p:sp>
        <p:nvSpPr>
          <p:cNvPr id="5" name="Rectangle 5"/>
          <p:cNvSpPr>
            <a:spLocks noGrp="1" noChangeArrowheads="1"/>
          </p:cNvSpPr>
          <p:nvPr>
            <p:ph type="sldNum" idx="11"/>
          </p:nvPr>
        </p:nvSpPr>
        <p:spPr>
          <a:ln/>
        </p:spPr>
        <p:txBody>
          <a:bodyPr/>
          <a:lstStyle>
            <a:lvl1pPr>
              <a:defRPr/>
            </a:lvl1pPr>
          </a:lstStyle>
          <a:p>
            <a:pPr>
              <a:defRPr/>
            </a:pPr>
            <a:fld id="{1AA7A51C-A895-44CB-B961-C9366C90770E}"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3"/>
          <p:cNvSpPr>
            <a:spLocks noGrp="1" noChangeArrowheads="1"/>
          </p:cNvSpPr>
          <p:nvPr>
            <p:ph type="dt" idx="10"/>
          </p:nvPr>
        </p:nvSpPr>
        <p:spPr>
          <a:ln/>
        </p:spPr>
        <p:txBody>
          <a:bodyPr/>
          <a:lstStyle>
            <a:lvl1pPr>
              <a:defRPr/>
            </a:lvl1pPr>
          </a:lstStyle>
          <a:p>
            <a:pPr>
              <a:defRPr/>
            </a:pPr>
            <a:endParaRPr lang="es-ES"/>
          </a:p>
        </p:txBody>
      </p:sp>
      <p:sp>
        <p:nvSpPr>
          <p:cNvPr id="5" name="Rectangle 5"/>
          <p:cNvSpPr>
            <a:spLocks noGrp="1" noChangeArrowheads="1"/>
          </p:cNvSpPr>
          <p:nvPr>
            <p:ph type="sldNum" idx="11"/>
          </p:nvPr>
        </p:nvSpPr>
        <p:spPr>
          <a:ln/>
        </p:spPr>
        <p:txBody>
          <a:bodyPr/>
          <a:lstStyle>
            <a:lvl1pPr>
              <a:defRPr/>
            </a:lvl1pPr>
          </a:lstStyle>
          <a:p>
            <a:pPr>
              <a:defRPr/>
            </a:pPr>
            <a:fld id="{176DC228-00CB-4B25-BCAB-B4E542DEAF3C}"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5425"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5025"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3"/>
          <p:cNvSpPr>
            <a:spLocks noGrp="1" noChangeArrowheads="1"/>
          </p:cNvSpPr>
          <p:nvPr>
            <p:ph type="dt" idx="10"/>
          </p:nvPr>
        </p:nvSpPr>
        <p:spPr>
          <a:ln/>
        </p:spPr>
        <p:txBody>
          <a:bodyPr/>
          <a:lstStyle>
            <a:lvl1pPr>
              <a:defRPr/>
            </a:lvl1pPr>
          </a:lstStyle>
          <a:p>
            <a:pPr>
              <a:defRPr/>
            </a:pPr>
            <a:endParaRPr lang="es-ES"/>
          </a:p>
        </p:txBody>
      </p:sp>
      <p:sp>
        <p:nvSpPr>
          <p:cNvPr id="6" name="Rectangle 5"/>
          <p:cNvSpPr>
            <a:spLocks noGrp="1" noChangeArrowheads="1"/>
          </p:cNvSpPr>
          <p:nvPr>
            <p:ph type="sldNum" idx="11"/>
          </p:nvPr>
        </p:nvSpPr>
        <p:spPr>
          <a:ln/>
        </p:spPr>
        <p:txBody>
          <a:bodyPr/>
          <a:lstStyle>
            <a:lvl1pPr>
              <a:defRPr/>
            </a:lvl1pPr>
          </a:lstStyle>
          <a:p>
            <a:pPr>
              <a:defRPr/>
            </a:pPr>
            <a:fld id="{EF8F363D-263A-412F-8D04-81D316F0AF1F}"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3"/>
          <p:cNvSpPr>
            <a:spLocks noGrp="1" noChangeArrowheads="1"/>
          </p:cNvSpPr>
          <p:nvPr>
            <p:ph type="dt" idx="10"/>
          </p:nvPr>
        </p:nvSpPr>
        <p:spPr>
          <a:ln/>
        </p:spPr>
        <p:txBody>
          <a:bodyPr/>
          <a:lstStyle>
            <a:lvl1pPr>
              <a:defRPr/>
            </a:lvl1pPr>
          </a:lstStyle>
          <a:p>
            <a:pPr>
              <a:defRPr/>
            </a:pPr>
            <a:endParaRPr lang="es-ES"/>
          </a:p>
        </p:txBody>
      </p:sp>
      <p:sp>
        <p:nvSpPr>
          <p:cNvPr id="8" name="Rectangle 5"/>
          <p:cNvSpPr>
            <a:spLocks noGrp="1" noChangeArrowheads="1"/>
          </p:cNvSpPr>
          <p:nvPr>
            <p:ph type="sldNum" idx="11"/>
          </p:nvPr>
        </p:nvSpPr>
        <p:spPr>
          <a:ln/>
        </p:spPr>
        <p:txBody>
          <a:bodyPr/>
          <a:lstStyle>
            <a:lvl1pPr>
              <a:defRPr/>
            </a:lvl1pPr>
          </a:lstStyle>
          <a:p>
            <a:pPr>
              <a:defRPr/>
            </a:pPr>
            <a:fld id="{FCDECE1A-FBCC-455C-BC08-9CAD90AACA96}"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3"/>
          <p:cNvSpPr>
            <a:spLocks noGrp="1" noChangeArrowheads="1"/>
          </p:cNvSpPr>
          <p:nvPr>
            <p:ph type="dt" idx="10"/>
          </p:nvPr>
        </p:nvSpPr>
        <p:spPr>
          <a:ln/>
        </p:spPr>
        <p:txBody>
          <a:bodyPr/>
          <a:lstStyle>
            <a:lvl1pPr>
              <a:defRPr/>
            </a:lvl1pPr>
          </a:lstStyle>
          <a:p>
            <a:pPr>
              <a:defRPr/>
            </a:pPr>
            <a:endParaRPr lang="es-ES"/>
          </a:p>
        </p:txBody>
      </p:sp>
      <p:sp>
        <p:nvSpPr>
          <p:cNvPr id="4" name="Rectangle 5"/>
          <p:cNvSpPr>
            <a:spLocks noGrp="1" noChangeArrowheads="1"/>
          </p:cNvSpPr>
          <p:nvPr>
            <p:ph type="sldNum" idx="11"/>
          </p:nvPr>
        </p:nvSpPr>
        <p:spPr>
          <a:ln/>
        </p:spPr>
        <p:txBody>
          <a:bodyPr/>
          <a:lstStyle>
            <a:lvl1pPr>
              <a:defRPr/>
            </a:lvl1pPr>
          </a:lstStyle>
          <a:p>
            <a:pPr>
              <a:defRPr/>
            </a:pPr>
            <a:fld id="{A0DC61D9-7774-4831-AD10-1F71A05CC7E3}"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s-ES"/>
          </a:p>
        </p:txBody>
      </p:sp>
      <p:sp>
        <p:nvSpPr>
          <p:cNvPr id="3" name="Rectangle 5"/>
          <p:cNvSpPr>
            <a:spLocks noGrp="1" noChangeArrowheads="1"/>
          </p:cNvSpPr>
          <p:nvPr>
            <p:ph type="sldNum" idx="11"/>
          </p:nvPr>
        </p:nvSpPr>
        <p:spPr>
          <a:ln/>
        </p:spPr>
        <p:txBody>
          <a:bodyPr/>
          <a:lstStyle>
            <a:lvl1pPr>
              <a:defRPr/>
            </a:lvl1pPr>
          </a:lstStyle>
          <a:p>
            <a:pPr>
              <a:defRPr/>
            </a:pPr>
            <a:fld id="{0E916ACC-A995-4D84-AE30-7AB895467A40}"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D8693CA-8E85-4B92-9E72-52E2D8FEA034}" type="datetimeFigureOut">
              <a:rPr lang="es-ES" smtClean="0"/>
              <a:pPr/>
              <a:t>16/02/2018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880988B-BDB6-41C2-85A4-25AFB5A7256C}" type="slidenum">
              <a:rPr lang="es-ES" smtClean="0"/>
              <a:pPr/>
              <a:t>‹Nº›</a:t>
            </a:fld>
            <a:endParaRPr lang="es-ES"/>
          </a:p>
        </p:txBody>
      </p:sp>
    </p:spTree>
    <p:extLst>
      <p:ext uri="{BB962C8B-B14F-4D97-AF65-F5344CB8AC3E}">
        <p14:creationId xmlns:p14="http://schemas.microsoft.com/office/powerpoint/2010/main" xmlns="" val="3153321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
          <p:cNvSpPr>
            <a:spLocks noGrp="1" noChangeArrowheads="1"/>
          </p:cNvSpPr>
          <p:nvPr>
            <p:ph type="dt" idx="10"/>
          </p:nvPr>
        </p:nvSpPr>
        <p:spPr>
          <a:ln/>
        </p:spPr>
        <p:txBody>
          <a:bodyPr/>
          <a:lstStyle>
            <a:lvl1pPr>
              <a:defRPr/>
            </a:lvl1pPr>
          </a:lstStyle>
          <a:p>
            <a:pPr>
              <a:defRPr/>
            </a:pPr>
            <a:endParaRPr lang="es-ES"/>
          </a:p>
        </p:txBody>
      </p:sp>
      <p:sp>
        <p:nvSpPr>
          <p:cNvPr id="6" name="Rectangle 5"/>
          <p:cNvSpPr>
            <a:spLocks noGrp="1" noChangeArrowheads="1"/>
          </p:cNvSpPr>
          <p:nvPr>
            <p:ph type="sldNum" idx="11"/>
          </p:nvPr>
        </p:nvSpPr>
        <p:spPr>
          <a:ln/>
        </p:spPr>
        <p:txBody>
          <a:bodyPr/>
          <a:lstStyle>
            <a:lvl1pPr>
              <a:defRPr/>
            </a:lvl1pPr>
          </a:lstStyle>
          <a:p>
            <a:pPr>
              <a:defRPr/>
            </a:pPr>
            <a:fld id="{FEB2442F-4C96-4F3D-ACE8-56D056B4EA4C}" type="slidenum">
              <a:rPr lang="es-ES"/>
              <a:pPr>
                <a:defRPr/>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
          <p:cNvSpPr>
            <a:spLocks noGrp="1" noChangeArrowheads="1"/>
          </p:cNvSpPr>
          <p:nvPr>
            <p:ph type="dt" idx="10"/>
          </p:nvPr>
        </p:nvSpPr>
        <p:spPr>
          <a:ln/>
        </p:spPr>
        <p:txBody>
          <a:bodyPr/>
          <a:lstStyle>
            <a:lvl1pPr>
              <a:defRPr/>
            </a:lvl1pPr>
          </a:lstStyle>
          <a:p>
            <a:pPr>
              <a:defRPr/>
            </a:pPr>
            <a:endParaRPr lang="es-ES"/>
          </a:p>
        </p:txBody>
      </p:sp>
      <p:sp>
        <p:nvSpPr>
          <p:cNvPr id="6" name="Rectangle 5"/>
          <p:cNvSpPr>
            <a:spLocks noGrp="1" noChangeArrowheads="1"/>
          </p:cNvSpPr>
          <p:nvPr>
            <p:ph type="sldNum" idx="11"/>
          </p:nvPr>
        </p:nvSpPr>
        <p:spPr>
          <a:ln/>
        </p:spPr>
        <p:txBody>
          <a:bodyPr/>
          <a:lstStyle>
            <a:lvl1pPr>
              <a:defRPr/>
            </a:lvl1pPr>
          </a:lstStyle>
          <a:p>
            <a:pPr>
              <a:defRPr/>
            </a:pPr>
            <a:fld id="{9C8AE398-0797-4181-88D3-026B2CE75512}"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3"/>
          <p:cNvSpPr>
            <a:spLocks noGrp="1" noChangeArrowheads="1"/>
          </p:cNvSpPr>
          <p:nvPr>
            <p:ph type="dt" idx="10"/>
          </p:nvPr>
        </p:nvSpPr>
        <p:spPr>
          <a:ln/>
        </p:spPr>
        <p:txBody>
          <a:bodyPr/>
          <a:lstStyle>
            <a:lvl1pPr>
              <a:defRPr/>
            </a:lvl1pPr>
          </a:lstStyle>
          <a:p>
            <a:pPr>
              <a:defRPr/>
            </a:pPr>
            <a:endParaRPr lang="es-ES"/>
          </a:p>
        </p:txBody>
      </p:sp>
      <p:sp>
        <p:nvSpPr>
          <p:cNvPr id="5" name="Rectangle 5"/>
          <p:cNvSpPr>
            <a:spLocks noGrp="1" noChangeArrowheads="1"/>
          </p:cNvSpPr>
          <p:nvPr>
            <p:ph type="sldNum" idx="11"/>
          </p:nvPr>
        </p:nvSpPr>
        <p:spPr>
          <a:ln/>
        </p:spPr>
        <p:txBody>
          <a:bodyPr/>
          <a:lstStyle>
            <a:lvl1pPr>
              <a:defRPr/>
            </a:lvl1pPr>
          </a:lstStyle>
          <a:p>
            <a:pPr>
              <a:defRPr/>
            </a:pPr>
            <a:fld id="{8B2440B3-D565-4A0C-BE48-CC4206A8A220}" type="slidenum">
              <a:rPr lang="es-ES"/>
              <a:pPr>
                <a:defRPr/>
              </a:pPr>
              <a:t>‹Nº›</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6225" y="128588"/>
            <a:ext cx="2055813" cy="5995987"/>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128588"/>
            <a:ext cx="6016625" cy="599598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3"/>
          <p:cNvSpPr>
            <a:spLocks noGrp="1" noChangeArrowheads="1"/>
          </p:cNvSpPr>
          <p:nvPr>
            <p:ph type="dt" idx="10"/>
          </p:nvPr>
        </p:nvSpPr>
        <p:spPr>
          <a:ln/>
        </p:spPr>
        <p:txBody>
          <a:bodyPr/>
          <a:lstStyle>
            <a:lvl1pPr>
              <a:defRPr/>
            </a:lvl1pPr>
          </a:lstStyle>
          <a:p>
            <a:pPr>
              <a:defRPr/>
            </a:pPr>
            <a:endParaRPr lang="es-ES"/>
          </a:p>
        </p:txBody>
      </p:sp>
      <p:sp>
        <p:nvSpPr>
          <p:cNvPr id="5" name="Rectangle 5"/>
          <p:cNvSpPr>
            <a:spLocks noGrp="1" noChangeArrowheads="1"/>
          </p:cNvSpPr>
          <p:nvPr>
            <p:ph type="sldNum" idx="11"/>
          </p:nvPr>
        </p:nvSpPr>
        <p:spPr>
          <a:ln/>
        </p:spPr>
        <p:txBody>
          <a:bodyPr/>
          <a:lstStyle>
            <a:lvl1pPr>
              <a:defRPr/>
            </a:lvl1pPr>
          </a:lstStyle>
          <a:p>
            <a:pPr>
              <a:defRPr/>
            </a:pPr>
            <a:fld id="{364A663E-EC81-40EE-8D23-C5E186B061A8}" type="slidenum">
              <a:rPr lang="es-ES"/>
              <a:pPr>
                <a:defRPr/>
              </a:pPr>
              <a:t>‹Nº›</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3"/>
          <p:cNvSpPr>
            <a:spLocks noGrp="1" noChangeArrowheads="1"/>
          </p:cNvSpPr>
          <p:nvPr>
            <p:ph type="dt" idx="10"/>
          </p:nvPr>
        </p:nvSpPr>
        <p:spPr>
          <a:ln/>
        </p:spPr>
        <p:txBody>
          <a:bodyPr/>
          <a:lstStyle>
            <a:lvl1pPr>
              <a:defRPr/>
            </a:lvl1pPr>
          </a:lstStyle>
          <a:p>
            <a:pPr>
              <a:defRPr/>
            </a:pPr>
            <a:endParaRPr lang="es-ES" altLang="en-US"/>
          </a:p>
        </p:txBody>
      </p:sp>
      <p:sp>
        <p:nvSpPr>
          <p:cNvPr id="5" name="Rectangle 5"/>
          <p:cNvSpPr>
            <a:spLocks noGrp="1" noChangeArrowheads="1"/>
          </p:cNvSpPr>
          <p:nvPr>
            <p:ph type="sldNum" idx="11"/>
          </p:nvPr>
        </p:nvSpPr>
        <p:spPr>
          <a:ln/>
        </p:spPr>
        <p:txBody>
          <a:bodyPr/>
          <a:lstStyle>
            <a:lvl1pPr>
              <a:defRPr/>
            </a:lvl1pPr>
          </a:lstStyle>
          <a:p>
            <a:pPr>
              <a:defRPr/>
            </a:pPr>
            <a:fld id="{C93C93CC-5C81-4D8E-B6DC-5D1535ABCC67}" type="slidenum">
              <a:rPr lang="es-ES" altLang="en-US"/>
              <a:pPr>
                <a:defRPr/>
              </a:pPr>
              <a:t>‹Nº›</a:t>
            </a:fld>
            <a:endParaRPr lang="es-E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dt" idx="10"/>
          </p:nvPr>
        </p:nvSpPr>
        <p:spPr>
          <a:ln/>
        </p:spPr>
        <p:txBody>
          <a:bodyPr/>
          <a:lstStyle>
            <a:lvl1pPr>
              <a:defRPr/>
            </a:lvl1pPr>
          </a:lstStyle>
          <a:p>
            <a:pPr>
              <a:defRPr/>
            </a:pPr>
            <a:endParaRPr lang="es-ES" altLang="en-US"/>
          </a:p>
        </p:txBody>
      </p:sp>
      <p:sp>
        <p:nvSpPr>
          <p:cNvPr id="5" name="Rectangle 5"/>
          <p:cNvSpPr>
            <a:spLocks noGrp="1" noChangeArrowheads="1"/>
          </p:cNvSpPr>
          <p:nvPr>
            <p:ph type="sldNum" idx="11"/>
          </p:nvPr>
        </p:nvSpPr>
        <p:spPr>
          <a:ln/>
        </p:spPr>
        <p:txBody>
          <a:bodyPr/>
          <a:lstStyle>
            <a:lvl1pPr>
              <a:defRPr/>
            </a:lvl1pPr>
          </a:lstStyle>
          <a:p>
            <a:pPr>
              <a:defRPr/>
            </a:pPr>
            <a:fld id="{0C19CD42-5079-4F49-A053-EA515F6007E3}" type="slidenum">
              <a:rPr lang="es-ES" altLang="en-US"/>
              <a:pPr>
                <a:defRPr/>
              </a:pPr>
              <a:t>‹Nº›</a:t>
            </a:fld>
            <a:endParaRPr lang="es-E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3"/>
          <p:cNvSpPr>
            <a:spLocks noGrp="1" noChangeArrowheads="1"/>
          </p:cNvSpPr>
          <p:nvPr>
            <p:ph type="dt" idx="10"/>
          </p:nvPr>
        </p:nvSpPr>
        <p:spPr>
          <a:ln/>
        </p:spPr>
        <p:txBody>
          <a:bodyPr/>
          <a:lstStyle>
            <a:lvl1pPr>
              <a:defRPr/>
            </a:lvl1pPr>
          </a:lstStyle>
          <a:p>
            <a:pPr>
              <a:defRPr/>
            </a:pPr>
            <a:endParaRPr lang="es-ES" altLang="en-US"/>
          </a:p>
        </p:txBody>
      </p:sp>
      <p:sp>
        <p:nvSpPr>
          <p:cNvPr id="5" name="Rectangle 5"/>
          <p:cNvSpPr>
            <a:spLocks noGrp="1" noChangeArrowheads="1"/>
          </p:cNvSpPr>
          <p:nvPr>
            <p:ph type="sldNum" idx="11"/>
          </p:nvPr>
        </p:nvSpPr>
        <p:spPr>
          <a:ln/>
        </p:spPr>
        <p:txBody>
          <a:bodyPr/>
          <a:lstStyle>
            <a:lvl1pPr>
              <a:defRPr/>
            </a:lvl1pPr>
          </a:lstStyle>
          <a:p>
            <a:pPr>
              <a:defRPr/>
            </a:pPr>
            <a:fld id="{3B671014-93D7-4BC2-B247-4E7DD84A9E6E}" type="slidenum">
              <a:rPr lang="es-ES" altLang="en-US"/>
              <a:pPr>
                <a:defRPr/>
              </a:pPr>
              <a:t>‹Nº›</a:t>
            </a:fld>
            <a:endParaRPr lang="es-E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5425"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5025"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3"/>
          <p:cNvSpPr>
            <a:spLocks noGrp="1" noChangeArrowheads="1"/>
          </p:cNvSpPr>
          <p:nvPr>
            <p:ph type="dt" idx="10"/>
          </p:nvPr>
        </p:nvSpPr>
        <p:spPr>
          <a:ln/>
        </p:spPr>
        <p:txBody>
          <a:bodyPr/>
          <a:lstStyle>
            <a:lvl1pPr>
              <a:defRPr/>
            </a:lvl1pPr>
          </a:lstStyle>
          <a:p>
            <a:pPr>
              <a:defRPr/>
            </a:pPr>
            <a:endParaRPr lang="es-ES" altLang="en-US"/>
          </a:p>
        </p:txBody>
      </p:sp>
      <p:sp>
        <p:nvSpPr>
          <p:cNvPr id="6" name="Rectangle 5"/>
          <p:cNvSpPr>
            <a:spLocks noGrp="1" noChangeArrowheads="1"/>
          </p:cNvSpPr>
          <p:nvPr>
            <p:ph type="sldNum" idx="11"/>
          </p:nvPr>
        </p:nvSpPr>
        <p:spPr>
          <a:ln/>
        </p:spPr>
        <p:txBody>
          <a:bodyPr/>
          <a:lstStyle>
            <a:lvl1pPr>
              <a:defRPr/>
            </a:lvl1pPr>
          </a:lstStyle>
          <a:p>
            <a:pPr>
              <a:defRPr/>
            </a:pPr>
            <a:fld id="{524E1FF6-4720-43C2-A3BB-BA3DBA046330}" type="slidenum">
              <a:rPr lang="es-ES" altLang="en-US"/>
              <a:pPr>
                <a:defRPr/>
              </a:pPr>
              <a:t>‹Nº›</a:t>
            </a:fld>
            <a:endParaRPr lang="es-E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3"/>
          <p:cNvSpPr>
            <a:spLocks noGrp="1" noChangeArrowheads="1"/>
          </p:cNvSpPr>
          <p:nvPr>
            <p:ph type="dt" idx="10"/>
          </p:nvPr>
        </p:nvSpPr>
        <p:spPr>
          <a:ln/>
        </p:spPr>
        <p:txBody>
          <a:bodyPr/>
          <a:lstStyle>
            <a:lvl1pPr>
              <a:defRPr/>
            </a:lvl1pPr>
          </a:lstStyle>
          <a:p>
            <a:pPr>
              <a:defRPr/>
            </a:pPr>
            <a:endParaRPr lang="es-ES" altLang="en-US"/>
          </a:p>
        </p:txBody>
      </p:sp>
      <p:sp>
        <p:nvSpPr>
          <p:cNvPr id="8" name="Rectangle 5"/>
          <p:cNvSpPr>
            <a:spLocks noGrp="1" noChangeArrowheads="1"/>
          </p:cNvSpPr>
          <p:nvPr>
            <p:ph type="sldNum" idx="11"/>
          </p:nvPr>
        </p:nvSpPr>
        <p:spPr>
          <a:ln/>
        </p:spPr>
        <p:txBody>
          <a:bodyPr/>
          <a:lstStyle>
            <a:lvl1pPr>
              <a:defRPr/>
            </a:lvl1pPr>
          </a:lstStyle>
          <a:p>
            <a:pPr>
              <a:defRPr/>
            </a:pPr>
            <a:fld id="{E4C8ABE4-067B-49DB-8341-99FFD6C5D4E6}" type="slidenum">
              <a:rPr lang="es-ES" altLang="en-US"/>
              <a:pPr>
                <a:defRPr/>
              </a:pPr>
              <a:t>‹Nº›</a:t>
            </a:fld>
            <a:endParaRPr lang="es-E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3"/>
          <p:cNvSpPr>
            <a:spLocks noGrp="1" noChangeArrowheads="1"/>
          </p:cNvSpPr>
          <p:nvPr>
            <p:ph type="dt" idx="10"/>
          </p:nvPr>
        </p:nvSpPr>
        <p:spPr>
          <a:ln/>
        </p:spPr>
        <p:txBody>
          <a:bodyPr/>
          <a:lstStyle>
            <a:lvl1pPr>
              <a:defRPr/>
            </a:lvl1pPr>
          </a:lstStyle>
          <a:p>
            <a:pPr>
              <a:defRPr/>
            </a:pPr>
            <a:endParaRPr lang="es-ES" altLang="en-US"/>
          </a:p>
        </p:txBody>
      </p:sp>
      <p:sp>
        <p:nvSpPr>
          <p:cNvPr id="4" name="Rectangle 5"/>
          <p:cNvSpPr>
            <a:spLocks noGrp="1" noChangeArrowheads="1"/>
          </p:cNvSpPr>
          <p:nvPr>
            <p:ph type="sldNum" idx="11"/>
          </p:nvPr>
        </p:nvSpPr>
        <p:spPr>
          <a:ln/>
        </p:spPr>
        <p:txBody>
          <a:bodyPr/>
          <a:lstStyle>
            <a:lvl1pPr>
              <a:defRPr/>
            </a:lvl1pPr>
          </a:lstStyle>
          <a:p>
            <a:pPr>
              <a:defRPr/>
            </a:pPr>
            <a:fld id="{30ECBB8E-AE76-4020-999D-175F198C764D}" type="slidenum">
              <a:rPr lang="es-ES" altLang="en-US"/>
              <a:pPr>
                <a:defRPr/>
              </a:pPr>
              <a:t>‹Nº›</a:t>
            </a:fld>
            <a:endParaRPr lang="es-E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ED8693CA-8E85-4B92-9E72-52E2D8FEA034}" type="datetimeFigureOut">
              <a:rPr lang="es-ES" smtClean="0"/>
              <a:pPr/>
              <a:t>16/02/2018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880988B-BDB6-41C2-85A4-25AFB5A7256C}" type="slidenum">
              <a:rPr lang="es-ES" smtClean="0"/>
              <a:pPr/>
              <a:t>‹Nº›</a:t>
            </a:fld>
            <a:endParaRPr lang="es-ES"/>
          </a:p>
        </p:txBody>
      </p:sp>
    </p:spTree>
    <p:extLst>
      <p:ext uri="{BB962C8B-B14F-4D97-AF65-F5344CB8AC3E}">
        <p14:creationId xmlns:p14="http://schemas.microsoft.com/office/powerpoint/2010/main" xmlns="" val="377562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s-ES" altLang="en-US"/>
          </a:p>
        </p:txBody>
      </p:sp>
      <p:sp>
        <p:nvSpPr>
          <p:cNvPr id="3" name="Rectangle 5"/>
          <p:cNvSpPr>
            <a:spLocks noGrp="1" noChangeArrowheads="1"/>
          </p:cNvSpPr>
          <p:nvPr>
            <p:ph type="sldNum" idx="11"/>
          </p:nvPr>
        </p:nvSpPr>
        <p:spPr>
          <a:ln/>
        </p:spPr>
        <p:txBody>
          <a:bodyPr/>
          <a:lstStyle>
            <a:lvl1pPr>
              <a:defRPr/>
            </a:lvl1pPr>
          </a:lstStyle>
          <a:p>
            <a:pPr>
              <a:defRPr/>
            </a:pPr>
            <a:fld id="{5F2D36CF-0F68-4BE4-B2B9-2309D7F9619D}" type="slidenum">
              <a:rPr lang="es-ES" altLang="en-US"/>
              <a:pPr>
                <a:defRPr/>
              </a:pPr>
              <a:t>‹Nº›</a:t>
            </a:fld>
            <a:endParaRPr lang="es-E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
          <p:cNvSpPr>
            <a:spLocks noGrp="1" noChangeArrowheads="1"/>
          </p:cNvSpPr>
          <p:nvPr>
            <p:ph type="dt" idx="10"/>
          </p:nvPr>
        </p:nvSpPr>
        <p:spPr>
          <a:ln/>
        </p:spPr>
        <p:txBody>
          <a:bodyPr/>
          <a:lstStyle>
            <a:lvl1pPr>
              <a:defRPr/>
            </a:lvl1pPr>
          </a:lstStyle>
          <a:p>
            <a:pPr>
              <a:defRPr/>
            </a:pPr>
            <a:endParaRPr lang="es-ES" altLang="en-US"/>
          </a:p>
        </p:txBody>
      </p:sp>
      <p:sp>
        <p:nvSpPr>
          <p:cNvPr id="6" name="Rectangle 5"/>
          <p:cNvSpPr>
            <a:spLocks noGrp="1" noChangeArrowheads="1"/>
          </p:cNvSpPr>
          <p:nvPr>
            <p:ph type="sldNum" idx="11"/>
          </p:nvPr>
        </p:nvSpPr>
        <p:spPr>
          <a:ln/>
        </p:spPr>
        <p:txBody>
          <a:bodyPr/>
          <a:lstStyle>
            <a:lvl1pPr>
              <a:defRPr/>
            </a:lvl1pPr>
          </a:lstStyle>
          <a:p>
            <a:pPr>
              <a:defRPr/>
            </a:pPr>
            <a:fld id="{A7B09EFD-749A-47FC-BD93-7E47D85F2292}" type="slidenum">
              <a:rPr lang="es-ES" altLang="en-US"/>
              <a:pPr>
                <a:defRPr/>
              </a:pPr>
              <a:t>‹Nº›</a:t>
            </a:fld>
            <a:endParaRPr lang="es-E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
          <p:cNvSpPr>
            <a:spLocks noGrp="1" noChangeArrowheads="1"/>
          </p:cNvSpPr>
          <p:nvPr>
            <p:ph type="dt" idx="10"/>
          </p:nvPr>
        </p:nvSpPr>
        <p:spPr>
          <a:ln/>
        </p:spPr>
        <p:txBody>
          <a:bodyPr/>
          <a:lstStyle>
            <a:lvl1pPr>
              <a:defRPr/>
            </a:lvl1pPr>
          </a:lstStyle>
          <a:p>
            <a:pPr>
              <a:defRPr/>
            </a:pPr>
            <a:endParaRPr lang="es-ES" altLang="en-US"/>
          </a:p>
        </p:txBody>
      </p:sp>
      <p:sp>
        <p:nvSpPr>
          <p:cNvPr id="6" name="Rectangle 5"/>
          <p:cNvSpPr>
            <a:spLocks noGrp="1" noChangeArrowheads="1"/>
          </p:cNvSpPr>
          <p:nvPr>
            <p:ph type="sldNum" idx="11"/>
          </p:nvPr>
        </p:nvSpPr>
        <p:spPr>
          <a:ln/>
        </p:spPr>
        <p:txBody>
          <a:bodyPr/>
          <a:lstStyle>
            <a:lvl1pPr>
              <a:defRPr/>
            </a:lvl1pPr>
          </a:lstStyle>
          <a:p>
            <a:pPr>
              <a:defRPr/>
            </a:pPr>
            <a:fld id="{20FB7F0C-03A0-42CB-A711-3564335ADFA3}" type="slidenum">
              <a:rPr lang="es-ES" altLang="en-US"/>
              <a:pPr>
                <a:defRPr/>
              </a:pPr>
              <a:t>‹Nº›</a:t>
            </a:fld>
            <a:endParaRPr lang="es-E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dt" idx="10"/>
          </p:nvPr>
        </p:nvSpPr>
        <p:spPr>
          <a:ln/>
        </p:spPr>
        <p:txBody>
          <a:bodyPr/>
          <a:lstStyle>
            <a:lvl1pPr>
              <a:defRPr/>
            </a:lvl1pPr>
          </a:lstStyle>
          <a:p>
            <a:pPr>
              <a:defRPr/>
            </a:pPr>
            <a:endParaRPr lang="es-ES" altLang="en-US"/>
          </a:p>
        </p:txBody>
      </p:sp>
      <p:sp>
        <p:nvSpPr>
          <p:cNvPr id="5" name="Rectangle 5"/>
          <p:cNvSpPr>
            <a:spLocks noGrp="1" noChangeArrowheads="1"/>
          </p:cNvSpPr>
          <p:nvPr>
            <p:ph type="sldNum" idx="11"/>
          </p:nvPr>
        </p:nvSpPr>
        <p:spPr>
          <a:ln/>
        </p:spPr>
        <p:txBody>
          <a:bodyPr/>
          <a:lstStyle>
            <a:lvl1pPr>
              <a:defRPr/>
            </a:lvl1pPr>
          </a:lstStyle>
          <a:p>
            <a:pPr>
              <a:defRPr/>
            </a:pPr>
            <a:fld id="{2C0745AC-1489-4C69-B7D7-589F174373E6}" type="slidenum">
              <a:rPr lang="es-ES" altLang="en-US"/>
              <a:pPr>
                <a:defRPr/>
              </a:pPr>
              <a:t>‹Nº›</a:t>
            </a:fld>
            <a:endParaRPr lang="es-E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6225" y="128588"/>
            <a:ext cx="2055813" cy="599598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28588"/>
            <a:ext cx="6016625" cy="599598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dt" idx="10"/>
          </p:nvPr>
        </p:nvSpPr>
        <p:spPr>
          <a:ln/>
        </p:spPr>
        <p:txBody>
          <a:bodyPr/>
          <a:lstStyle>
            <a:lvl1pPr>
              <a:defRPr/>
            </a:lvl1pPr>
          </a:lstStyle>
          <a:p>
            <a:pPr>
              <a:defRPr/>
            </a:pPr>
            <a:endParaRPr lang="es-ES" altLang="en-US"/>
          </a:p>
        </p:txBody>
      </p:sp>
      <p:sp>
        <p:nvSpPr>
          <p:cNvPr id="5" name="Rectangle 5"/>
          <p:cNvSpPr>
            <a:spLocks noGrp="1" noChangeArrowheads="1"/>
          </p:cNvSpPr>
          <p:nvPr>
            <p:ph type="sldNum" idx="11"/>
          </p:nvPr>
        </p:nvSpPr>
        <p:spPr>
          <a:ln/>
        </p:spPr>
        <p:txBody>
          <a:bodyPr/>
          <a:lstStyle>
            <a:lvl1pPr>
              <a:defRPr/>
            </a:lvl1pPr>
          </a:lstStyle>
          <a:p>
            <a:pPr>
              <a:defRPr/>
            </a:pPr>
            <a:fld id="{7C40E0A5-1863-4CD0-88F9-0372D505F349}" type="slidenum">
              <a:rPr lang="es-ES" altLang="en-US"/>
              <a:pPr>
                <a:defRPr/>
              </a:pPr>
              <a:t>‹Nº›</a:t>
            </a:fld>
            <a:endParaRPr lang="es-E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D8693CA-8E85-4B92-9E72-52E2D8FEA034}" type="datetimeFigureOut">
              <a:rPr lang="es-ES" smtClean="0"/>
              <a:pPr/>
              <a:t>16/02/2018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880988B-BDB6-41C2-85A4-25AFB5A7256C}" type="slidenum">
              <a:rPr lang="es-ES" smtClean="0"/>
              <a:pPr/>
              <a:t>‹Nº›</a:t>
            </a:fld>
            <a:endParaRPr lang="es-ES"/>
          </a:p>
        </p:txBody>
      </p:sp>
    </p:spTree>
    <p:extLst>
      <p:ext uri="{BB962C8B-B14F-4D97-AF65-F5344CB8AC3E}">
        <p14:creationId xmlns:p14="http://schemas.microsoft.com/office/powerpoint/2010/main" xmlns="" val="3042329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D8693CA-8E85-4B92-9E72-52E2D8FEA034}" type="datetimeFigureOut">
              <a:rPr lang="es-ES" smtClean="0"/>
              <a:pPr/>
              <a:t>16/02/2018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880988B-BDB6-41C2-85A4-25AFB5A7256C}" type="slidenum">
              <a:rPr lang="es-ES" smtClean="0"/>
              <a:pPr/>
              <a:t>‹Nº›</a:t>
            </a:fld>
            <a:endParaRPr lang="es-ES"/>
          </a:p>
        </p:txBody>
      </p:sp>
    </p:spTree>
    <p:extLst>
      <p:ext uri="{BB962C8B-B14F-4D97-AF65-F5344CB8AC3E}">
        <p14:creationId xmlns:p14="http://schemas.microsoft.com/office/powerpoint/2010/main" xmlns="" val="121945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D8693CA-8E85-4B92-9E72-52E2D8FEA034}" type="datetimeFigureOut">
              <a:rPr lang="es-ES" smtClean="0"/>
              <a:pPr/>
              <a:t>16/02/2018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880988B-BDB6-41C2-85A4-25AFB5A7256C}" type="slidenum">
              <a:rPr lang="es-ES" smtClean="0"/>
              <a:pPr/>
              <a:t>‹Nº›</a:t>
            </a:fld>
            <a:endParaRPr lang="es-ES"/>
          </a:p>
        </p:txBody>
      </p:sp>
    </p:spTree>
    <p:extLst>
      <p:ext uri="{BB962C8B-B14F-4D97-AF65-F5344CB8AC3E}">
        <p14:creationId xmlns:p14="http://schemas.microsoft.com/office/powerpoint/2010/main" xmlns="" val="1032211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8693CA-8E85-4B92-9E72-52E2D8FEA034}" type="datetimeFigureOut">
              <a:rPr lang="es-ES" smtClean="0"/>
              <a:pPr/>
              <a:t>16/02/2018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880988B-BDB6-41C2-85A4-25AFB5A7256C}" type="slidenum">
              <a:rPr lang="es-ES" smtClean="0"/>
              <a:pPr/>
              <a:t>‹Nº›</a:t>
            </a:fld>
            <a:endParaRPr lang="es-ES"/>
          </a:p>
        </p:txBody>
      </p:sp>
    </p:spTree>
    <p:extLst>
      <p:ext uri="{BB962C8B-B14F-4D97-AF65-F5344CB8AC3E}">
        <p14:creationId xmlns:p14="http://schemas.microsoft.com/office/powerpoint/2010/main" xmlns="" val="2725687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ED8693CA-8E85-4B92-9E72-52E2D8FEA034}" type="datetimeFigureOut">
              <a:rPr lang="es-ES" smtClean="0"/>
              <a:pPr/>
              <a:t>16/02/2018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880988B-BDB6-41C2-85A4-25AFB5A7256C}" type="slidenum">
              <a:rPr lang="es-ES" smtClean="0"/>
              <a:pPr/>
              <a:t>‹Nº›</a:t>
            </a:fld>
            <a:endParaRPr lang="es-ES"/>
          </a:p>
        </p:txBody>
      </p:sp>
    </p:spTree>
    <p:extLst>
      <p:ext uri="{BB962C8B-B14F-4D97-AF65-F5344CB8AC3E}">
        <p14:creationId xmlns:p14="http://schemas.microsoft.com/office/powerpoint/2010/main" xmlns="" val="2520281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ED8693CA-8E85-4B92-9E72-52E2D8FEA034}" type="datetimeFigureOut">
              <a:rPr lang="es-ES" smtClean="0"/>
              <a:pPr/>
              <a:t>16/02/2018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880988B-BDB6-41C2-85A4-25AFB5A7256C}" type="slidenum">
              <a:rPr lang="es-ES" smtClean="0"/>
              <a:pPr/>
              <a:t>‹Nº›</a:t>
            </a:fld>
            <a:endParaRPr lang="es-ES"/>
          </a:p>
        </p:txBody>
      </p:sp>
    </p:spTree>
    <p:extLst>
      <p:ext uri="{BB962C8B-B14F-4D97-AF65-F5344CB8AC3E}">
        <p14:creationId xmlns:p14="http://schemas.microsoft.com/office/powerpoint/2010/main" xmlns="" val="2396725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67000">
              <a:schemeClr val="accent1">
                <a:lumMod val="45000"/>
                <a:lumOff val="55000"/>
              </a:schemeClr>
            </a:gs>
            <a:gs pos="77000">
              <a:schemeClr val="accent1">
                <a:lumMod val="45000"/>
                <a:lumOff val="55000"/>
              </a:schemeClr>
            </a:gs>
            <a:gs pos="94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8693CA-8E85-4B92-9E72-52E2D8FEA034}" type="datetimeFigureOut">
              <a:rPr lang="es-ES" smtClean="0"/>
              <a:pPr/>
              <a:t>16/02/2018</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0988B-BDB6-41C2-85A4-25AFB5A7256C}" type="slidenum">
              <a:rPr lang="es-ES" smtClean="0"/>
              <a:pPr/>
              <a:t>‹Nº›</a:t>
            </a:fld>
            <a:endParaRPr lang="es-ES"/>
          </a:p>
        </p:txBody>
      </p:sp>
    </p:spTree>
    <p:extLst>
      <p:ext uri="{BB962C8B-B14F-4D97-AF65-F5344CB8AC3E}">
        <p14:creationId xmlns:p14="http://schemas.microsoft.com/office/powerpoint/2010/main" xmlns="" val="4088222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128588"/>
            <a:ext cx="8224838" cy="143351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Pulse para editar el formato del texto de título</a:t>
            </a:r>
          </a:p>
        </p:txBody>
      </p:sp>
      <p:sp>
        <p:nvSpPr>
          <p:cNvPr id="2051" name="Rectangle 2"/>
          <p:cNvSpPr>
            <a:spLocks noGrp="1" noChangeArrowheads="1"/>
          </p:cNvSpPr>
          <p:nvPr>
            <p:ph type="body" idx="1"/>
          </p:nvPr>
        </p:nvSpPr>
        <p:spPr bwMode="auto">
          <a:xfrm>
            <a:off x="457200" y="1600200"/>
            <a:ext cx="8224838" cy="45243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Pulse para editar los formatos del texto del esquema</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a:p>
            <a:pPr lvl="4"/>
            <a:r>
              <a:rPr lang="en-GB" smtClean="0"/>
              <a:t>Octavo nivel del esquema</a:t>
            </a:r>
          </a:p>
          <a:p>
            <a:pPr lvl="4"/>
            <a:r>
              <a:rPr lang="en-GB" smtClean="0"/>
              <a:t>Noveno nivel del esquema</a:t>
            </a:r>
          </a:p>
        </p:txBody>
      </p:sp>
      <p:sp>
        <p:nvSpPr>
          <p:cNvPr id="1027" name="Rectangle 3"/>
          <p:cNvSpPr>
            <a:spLocks noGrp="1" noChangeArrowheads="1"/>
          </p:cNvSpPr>
          <p:nvPr>
            <p:ph type="dt"/>
          </p:nvPr>
        </p:nvSpPr>
        <p:spPr bwMode="auto">
          <a:xfrm>
            <a:off x="457200" y="6356350"/>
            <a:ext cx="2128838"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898989"/>
                </a:solidFill>
                <a:latin typeface="+mn-lt"/>
                <a:ea typeface="+mn-ea"/>
                <a:cs typeface="Arial" charset="0"/>
              </a:defRPr>
            </a:lvl1pPr>
          </a:lstStyle>
          <a:p>
            <a:pPr>
              <a:defRPr/>
            </a:pPr>
            <a:endParaRPr lang="es-ES"/>
          </a:p>
        </p:txBody>
      </p:sp>
      <p:sp>
        <p:nvSpPr>
          <p:cNvPr id="1028" name="Text Box 4"/>
          <p:cNvSpPr txBox="1">
            <a:spLocks noChangeArrowheads="1"/>
          </p:cNvSpPr>
          <p:nvPr/>
        </p:nvSpPr>
        <p:spPr bwMode="auto">
          <a:xfrm>
            <a:off x="3124200" y="6356350"/>
            <a:ext cx="2895600" cy="365125"/>
          </a:xfrm>
          <a:prstGeom prst="rect">
            <a:avLst/>
          </a:prstGeom>
          <a:noFill/>
          <a:ln w="9525">
            <a:noFill/>
            <a:round/>
            <a:headEnd/>
            <a:tailEnd/>
          </a:ln>
          <a:effectLst/>
        </p:spPr>
        <p:txBody>
          <a:bodyPr wrap="none" anchor="ctr"/>
          <a:lstStyle/>
          <a:p>
            <a:pPr>
              <a:buFont typeface="Times New Roman" pitchFamily="16" charset="0"/>
              <a:buNone/>
              <a:defRPr/>
            </a:pPr>
            <a:endParaRPr lang="es-ES_tradnl">
              <a:latin typeface="Arial" charset="0"/>
              <a:ea typeface="+mn-ea"/>
              <a:cs typeface="Arial" charset="0"/>
            </a:endParaRPr>
          </a:p>
        </p:txBody>
      </p:sp>
      <p:sp>
        <p:nvSpPr>
          <p:cNvPr id="1029" name="Rectangle 5"/>
          <p:cNvSpPr>
            <a:spLocks noGrp="1" noChangeArrowheads="1"/>
          </p:cNvSpPr>
          <p:nvPr>
            <p:ph type="sldNum"/>
          </p:nvPr>
        </p:nvSpPr>
        <p:spPr bwMode="auto">
          <a:xfrm>
            <a:off x="6553200" y="6356350"/>
            <a:ext cx="2128838"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898989"/>
                </a:solidFill>
                <a:latin typeface="+mn-lt"/>
                <a:ea typeface="+mn-ea"/>
                <a:cs typeface="Arial" charset="0"/>
              </a:defRPr>
            </a:lvl1pPr>
          </a:lstStyle>
          <a:p>
            <a:pPr>
              <a:defRPr/>
            </a:pPr>
            <a:fld id="{022DFB07-21F5-4066-908B-F2F33AEBF17C}"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DejaVu Sans" charset="0"/>
          <a:cs typeface="DejaVu Sans" charset="0"/>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DejaVu Sans" charset="0"/>
          <a:cs typeface="DejaVu Sans" charset="0"/>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DejaVu Sans" charset="0"/>
          <a:cs typeface="DejaVu Sans" charset="0"/>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DejaVu Sans" charset="0"/>
          <a:cs typeface="DejaVu Sans" charset="0"/>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0" y="128588"/>
            <a:ext cx="8224838" cy="1433512"/>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s-ES" smtClean="0"/>
              <a:t>Pulse para editar el formato del texto de título</a:t>
            </a:r>
          </a:p>
        </p:txBody>
      </p:sp>
      <p:sp>
        <p:nvSpPr>
          <p:cNvPr id="4099" name="Rectangle 2"/>
          <p:cNvSpPr>
            <a:spLocks noGrp="1" noChangeArrowheads="1"/>
          </p:cNvSpPr>
          <p:nvPr>
            <p:ph type="body" idx="1"/>
          </p:nvPr>
        </p:nvSpPr>
        <p:spPr bwMode="auto">
          <a:xfrm>
            <a:off x="457200" y="1600200"/>
            <a:ext cx="8224838" cy="4524375"/>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s-ES" smtClean="0"/>
              <a:t>Pulse para editar los formatos del texto del esquema</a:t>
            </a:r>
          </a:p>
          <a:p>
            <a:pPr lvl="1"/>
            <a:r>
              <a:rPr lang="es-ES" smtClean="0"/>
              <a:t>Segundo nivel del esquema</a:t>
            </a:r>
          </a:p>
          <a:p>
            <a:pPr lvl="2"/>
            <a:r>
              <a:rPr lang="es-ES" smtClean="0"/>
              <a:t>Tercer nivel del esquema</a:t>
            </a:r>
          </a:p>
          <a:p>
            <a:pPr lvl="3"/>
            <a:r>
              <a:rPr lang="es-ES" smtClean="0"/>
              <a:t>Cuarto nivel del esquema</a:t>
            </a:r>
          </a:p>
          <a:p>
            <a:pPr lvl="4"/>
            <a:r>
              <a:rPr lang="es-ES" smtClean="0"/>
              <a:t>Quinto nivel del esquema</a:t>
            </a:r>
          </a:p>
          <a:p>
            <a:pPr lvl="4"/>
            <a:r>
              <a:rPr lang="es-ES" smtClean="0"/>
              <a:t>Sexto nivel del esquema</a:t>
            </a:r>
          </a:p>
          <a:p>
            <a:pPr lvl="4"/>
            <a:r>
              <a:rPr lang="es-ES" smtClean="0"/>
              <a:t>Séptimo nivel del esquema</a:t>
            </a:r>
          </a:p>
          <a:p>
            <a:pPr lvl="4"/>
            <a:r>
              <a:rPr lang="es-ES" smtClean="0"/>
              <a:t>Octavo nivel del esquema</a:t>
            </a:r>
          </a:p>
          <a:p>
            <a:pPr lvl="4"/>
            <a:r>
              <a:rPr lang="es-ES" smtClean="0"/>
              <a:t>Noveno nivel del esquema</a:t>
            </a:r>
          </a:p>
        </p:txBody>
      </p:sp>
      <p:sp>
        <p:nvSpPr>
          <p:cNvPr id="4100" name="Rectangle 3"/>
          <p:cNvSpPr>
            <a:spLocks noGrp="1" noChangeArrowheads="1"/>
          </p:cNvSpPr>
          <p:nvPr>
            <p:ph type="dt"/>
          </p:nvPr>
        </p:nvSpPr>
        <p:spPr bwMode="auto">
          <a:xfrm>
            <a:off x="457200" y="6356350"/>
            <a:ext cx="2128838" cy="360363"/>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lvl1pPr>
              <a:defRPr sz="1200">
                <a:solidFill>
                  <a:srgbClr val="898989"/>
                </a:solidFill>
                <a:latin typeface="+mn-lt"/>
              </a:defRPr>
            </a:lvl1pPr>
          </a:lstStyle>
          <a:p>
            <a:pPr>
              <a:defRPr/>
            </a:pPr>
            <a:endParaRPr lang="es-ES" altLang="en-US"/>
          </a:p>
        </p:txBody>
      </p:sp>
      <p:sp>
        <p:nvSpPr>
          <p:cNvPr id="4101" name="Text Box 4"/>
          <p:cNvSpPr txBox="1">
            <a:spLocks noChangeArrowheads="1"/>
          </p:cNvSpPr>
          <p:nvPr/>
        </p:nvSpPr>
        <p:spPr bwMode="auto">
          <a:xfrm>
            <a:off x="3124200" y="6356350"/>
            <a:ext cx="2895600" cy="365125"/>
          </a:xfrm>
          <a:prstGeom prst="rect">
            <a:avLst/>
          </a:prstGeom>
          <a:noFill/>
          <a:ln w="9525">
            <a:noFill/>
            <a:miter lim="800000"/>
            <a:headEnd/>
            <a:tailEnd/>
          </a:ln>
        </p:spPr>
        <p:txBody>
          <a:bodyPr wrap="none" anchor="ctr"/>
          <a:lstStyle/>
          <a:p>
            <a:pPr>
              <a:defRPr/>
            </a:pPr>
            <a:endParaRPr lang="es-ES_tradnl" altLang="en-US"/>
          </a:p>
        </p:txBody>
      </p:sp>
      <p:sp>
        <p:nvSpPr>
          <p:cNvPr id="4102" name="Rectangle 5"/>
          <p:cNvSpPr>
            <a:spLocks noGrp="1" noChangeArrowheads="1"/>
          </p:cNvSpPr>
          <p:nvPr>
            <p:ph type="sldNum"/>
          </p:nvPr>
        </p:nvSpPr>
        <p:spPr bwMode="auto">
          <a:xfrm>
            <a:off x="6553200" y="6356350"/>
            <a:ext cx="2128838" cy="360363"/>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lvl1pPr algn="r">
              <a:defRPr sz="1200">
                <a:solidFill>
                  <a:srgbClr val="898989"/>
                </a:solidFill>
                <a:latin typeface="+mn-lt"/>
              </a:defRPr>
            </a:lvl1pPr>
          </a:lstStyle>
          <a:p>
            <a:pPr>
              <a:defRPr/>
            </a:pPr>
            <a:fld id="{A0EDAF3A-D022-4FFD-ABE2-1D8B72457992}" type="slidenum">
              <a:rPr lang="es-ES" altLang="en-US"/>
              <a:pPr>
                <a:defRPr/>
              </a:pPr>
              <a:t>‹Nº›</a:t>
            </a:fld>
            <a:endParaRPr lang="es-ES" alt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457200" rtl="0" eaLnBrk="0" fontAlgn="base" hangingPunct="0">
        <a:spcBef>
          <a:spcPct val="0"/>
        </a:spcBef>
        <a:spcAft>
          <a:spcPct val="0"/>
        </a:spcAft>
        <a:buSzPct val="100000"/>
        <a:buFont typeface="Times New Roman"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SzPct val="100000"/>
        <a:buFont typeface="Times New Roman" pitchFamily="18" charset="0"/>
        <a:defRPr sz="4400">
          <a:solidFill>
            <a:srgbClr val="000000"/>
          </a:solidFill>
          <a:latin typeface="Calibri" pitchFamily="34" charset="0"/>
          <a:ea typeface="DejaVu Sans"/>
          <a:cs typeface="DejaVu Sans"/>
        </a:defRPr>
      </a:lvl2pPr>
      <a:lvl3pPr algn="ctr" defTabSz="457200" rtl="0" eaLnBrk="0" fontAlgn="base" hangingPunct="0">
        <a:spcBef>
          <a:spcPct val="0"/>
        </a:spcBef>
        <a:spcAft>
          <a:spcPct val="0"/>
        </a:spcAft>
        <a:buSzPct val="100000"/>
        <a:buFont typeface="Times New Roman" pitchFamily="18" charset="0"/>
        <a:defRPr sz="4400">
          <a:solidFill>
            <a:srgbClr val="000000"/>
          </a:solidFill>
          <a:latin typeface="Calibri" pitchFamily="34" charset="0"/>
          <a:ea typeface="DejaVu Sans"/>
          <a:cs typeface="DejaVu Sans"/>
        </a:defRPr>
      </a:lvl3pPr>
      <a:lvl4pPr algn="ctr" defTabSz="457200" rtl="0" eaLnBrk="0" fontAlgn="base" hangingPunct="0">
        <a:spcBef>
          <a:spcPct val="0"/>
        </a:spcBef>
        <a:spcAft>
          <a:spcPct val="0"/>
        </a:spcAft>
        <a:buSzPct val="100000"/>
        <a:buFont typeface="Times New Roman" pitchFamily="18" charset="0"/>
        <a:defRPr sz="4400">
          <a:solidFill>
            <a:srgbClr val="000000"/>
          </a:solidFill>
          <a:latin typeface="Calibri" pitchFamily="34" charset="0"/>
          <a:ea typeface="DejaVu Sans"/>
          <a:cs typeface="DejaVu Sans"/>
        </a:defRPr>
      </a:lvl4pPr>
      <a:lvl5pPr algn="ctr" defTabSz="457200" rtl="0" eaLnBrk="0" fontAlgn="base" hangingPunct="0">
        <a:spcBef>
          <a:spcPct val="0"/>
        </a:spcBef>
        <a:spcAft>
          <a:spcPct val="0"/>
        </a:spcAft>
        <a:buSzPct val="100000"/>
        <a:buFont typeface="Times New Roman" pitchFamily="18" charset="0"/>
        <a:defRPr sz="4400">
          <a:solidFill>
            <a:srgbClr val="000000"/>
          </a:solidFill>
          <a:latin typeface="Calibri" pitchFamily="34" charset="0"/>
          <a:ea typeface="DejaVu Sans"/>
          <a:cs typeface="DejaVu Sans"/>
        </a:defRPr>
      </a:lvl5pPr>
      <a:lvl6pPr marL="457200" algn="ctr" defTabSz="457200" rtl="0" eaLnBrk="0" fontAlgn="base" hangingPunct="0">
        <a:spcBef>
          <a:spcPct val="0"/>
        </a:spcBef>
        <a:spcAft>
          <a:spcPct val="0"/>
        </a:spcAft>
        <a:buSzPct val="100000"/>
        <a:buFont typeface="Times New Roman" pitchFamily="18" charset="0"/>
        <a:defRPr sz="4400">
          <a:solidFill>
            <a:srgbClr val="000000"/>
          </a:solidFill>
          <a:latin typeface="Calibri" pitchFamily="34" charset="0"/>
          <a:ea typeface="DejaVu Sans"/>
          <a:cs typeface="DejaVu Sans"/>
        </a:defRPr>
      </a:lvl6pPr>
      <a:lvl7pPr marL="914400" algn="ctr" defTabSz="457200" rtl="0" eaLnBrk="0" fontAlgn="base" hangingPunct="0">
        <a:spcBef>
          <a:spcPct val="0"/>
        </a:spcBef>
        <a:spcAft>
          <a:spcPct val="0"/>
        </a:spcAft>
        <a:buSzPct val="100000"/>
        <a:buFont typeface="Times New Roman" pitchFamily="18" charset="0"/>
        <a:defRPr sz="4400">
          <a:solidFill>
            <a:srgbClr val="000000"/>
          </a:solidFill>
          <a:latin typeface="Calibri" pitchFamily="34" charset="0"/>
          <a:ea typeface="DejaVu Sans"/>
          <a:cs typeface="DejaVu Sans"/>
        </a:defRPr>
      </a:lvl7pPr>
      <a:lvl8pPr marL="1371600" algn="ctr" defTabSz="457200" rtl="0" eaLnBrk="0" fontAlgn="base" hangingPunct="0">
        <a:spcBef>
          <a:spcPct val="0"/>
        </a:spcBef>
        <a:spcAft>
          <a:spcPct val="0"/>
        </a:spcAft>
        <a:buSzPct val="100000"/>
        <a:buFont typeface="Times New Roman" pitchFamily="18" charset="0"/>
        <a:defRPr sz="4400">
          <a:solidFill>
            <a:srgbClr val="000000"/>
          </a:solidFill>
          <a:latin typeface="Calibri" pitchFamily="34" charset="0"/>
          <a:ea typeface="DejaVu Sans"/>
          <a:cs typeface="DejaVu Sans"/>
        </a:defRPr>
      </a:lvl8pPr>
      <a:lvl9pPr marL="1828800" algn="ctr" defTabSz="457200" rtl="0" eaLnBrk="0" fontAlgn="base" hangingPunct="0">
        <a:spcBef>
          <a:spcPct val="0"/>
        </a:spcBef>
        <a:spcAft>
          <a:spcPct val="0"/>
        </a:spcAft>
        <a:buSzPct val="100000"/>
        <a:buFont typeface="Times New Roman" pitchFamily="18" charset="0"/>
        <a:defRPr sz="4400">
          <a:solidFill>
            <a:srgbClr val="000000"/>
          </a:solidFill>
          <a:latin typeface="Calibri" pitchFamily="34" charset="0"/>
          <a:ea typeface="DejaVu Sans"/>
          <a:cs typeface="DejaVu Sans"/>
        </a:defRPr>
      </a:lvl9pPr>
    </p:titleStyle>
    <p:bodyStyle>
      <a:lvl1pPr marL="342900" indent="-342900" algn="l" defTabSz="457200" rtl="0" eaLnBrk="0" fontAlgn="base" hangingPunct="0">
        <a:spcBef>
          <a:spcPts val="800"/>
        </a:spcBef>
        <a:spcAft>
          <a:spcPct val="0"/>
        </a:spcAft>
        <a:buSzPct val="100000"/>
        <a:buFont typeface="Times New Roman"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SzPct val="100000"/>
        <a:buFont typeface="Times New Roman" pitchFamily="18"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SzPct val="100000"/>
        <a:buFont typeface="Times New Roman" pitchFamily="18" charset="0"/>
        <a:buChar char="•"/>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SzPct val="100000"/>
        <a:buFont typeface="Times New Roman" pitchFamily="18"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SzPct val="100000"/>
        <a:buFont typeface="Times New Roman" pitchFamily="18"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SzPct val="100000"/>
        <a:buFont typeface="Times New Roman" pitchFamily="18" charset="0"/>
        <a:buChar char="»"/>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SzPct val="100000"/>
        <a:buFont typeface="Times New Roman" pitchFamily="18" charset="0"/>
        <a:buChar char="»"/>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SzPct val="100000"/>
        <a:buFont typeface="Times New Roman" pitchFamily="18" charset="0"/>
        <a:buChar char="»"/>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SzPct val="100000"/>
        <a:buFont typeface="Times New Roman" pitchFamily="18" charset="0"/>
        <a:buChar char="»"/>
        <a:defRPr sz="2000">
          <a:solidFill>
            <a:srgbClr val="000000"/>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jpeg"/></Relationships>
</file>

<file path=ppt/slides/_rels/slide2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 Id="rId5" Type="http://schemas.openxmlformats.org/officeDocument/2006/relationships/image" Target="../media/image72.jpeg"/><Relationship Id="rId4" Type="http://schemas.openxmlformats.org/officeDocument/2006/relationships/image" Target="../media/image71.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80283" y="3166711"/>
            <a:ext cx="4954561" cy="27197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5" name="Grupo 4"/>
          <p:cNvGrpSpPr/>
          <p:nvPr/>
        </p:nvGrpSpPr>
        <p:grpSpPr>
          <a:xfrm>
            <a:off x="693020" y="885524"/>
            <a:ext cx="7709835" cy="1439177"/>
            <a:chOff x="972152" y="442762"/>
            <a:chExt cx="7709835" cy="1439177"/>
          </a:xfrm>
        </p:grpSpPr>
        <p:sp>
          <p:nvSpPr>
            <p:cNvPr id="3" name="Rectángulo 2"/>
            <p:cNvSpPr/>
            <p:nvPr/>
          </p:nvSpPr>
          <p:spPr>
            <a:xfrm>
              <a:off x="972152" y="442762"/>
              <a:ext cx="7709835" cy="1424539"/>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4" name="CuadroTexto 3"/>
            <p:cNvSpPr txBox="1"/>
            <p:nvPr/>
          </p:nvSpPr>
          <p:spPr>
            <a:xfrm>
              <a:off x="1559294" y="496944"/>
              <a:ext cx="6554804" cy="138499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s-ES" sz="2800" dirty="0" smtClean="0">
                  <a:solidFill>
                    <a:schemeClr val="bg1"/>
                  </a:solidFill>
                  <a:latin typeface="Arial Black" panose="020B0A04020102020204" pitchFamily="34" charset="0"/>
                </a:rPr>
                <a:t>Ideas de Fidel acerca de temas de Seguridad Nacional y Defensa Nacional</a:t>
              </a:r>
              <a:endParaRPr lang="es-ES" sz="2800" dirty="0">
                <a:solidFill>
                  <a:schemeClr val="bg1"/>
                </a:solidFill>
                <a:latin typeface="Arial Black" panose="020B0A04020102020204" pitchFamily="34" charset="0"/>
              </a:endParaRPr>
            </a:p>
          </p:txBody>
        </p:sp>
      </p:grpSp>
    </p:spTree>
    <p:extLst>
      <p:ext uri="{BB962C8B-B14F-4D97-AF65-F5344CB8AC3E}">
        <p14:creationId xmlns:p14="http://schemas.microsoft.com/office/powerpoint/2010/main" xmlns="" val="4260487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370440" y="1505449"/>
            <a:ext cx="6357619" cy="2554545"/>
          </a:xfrm>
          <a:prstGeom prst="rect">
            <a:avLst/>
          </a:prstGeom>
          <a:noFill/>
        </p:spPr>
        <p:txBody>
          <a:bodyPr wrap="square" rtlCol="0" anchor="ctr">
            <a:spAutoFit/>
          </a:bodyPr>
          <a:lstStyle/>
          <a:p>
            <a:pPr algn="just"/>
            <a:r>
              <a:rPr lang="es-ES" sz="2000" dirty="0" smtClean="0">
                <a:latin typeface="Arial" panose="020B0604020202020204" pitchFamily="34" charset="0"/>
                <a:cs typeface="Arial" panose="020B0604020202020204" pitchFamily="34" charset="0"/>
              </a:rPr>
              <a:t>Quiero decir que ya el hombre está empezando a experimentar los efectos, de una manera más clara, de la </a:t>
            </a:r>
            <a:r>
              <a:rPr lang="es-ES" sz="2000" dirty="0" smtClean="0">
                <a:solidFill>
                  <a:srgbClr val="0000FF"/>
                </a:solidFill>
                <a:latin typeface="Arial" panose="020B0604020202020204" pitchFamily="34" charset="0"/>
                <a:cs typeface="Arial" panose="020B0604020202020204" pitchFamily="34" charset="0"/>
              </a:rPr>
              <a:t>destrucción del medio ambiente</a:t>
            </a:r>
            <a:r>
              <a:rPr lang="es-ES" sz="2000" dirty="0" smtClean="0">
                <a:latin typeface="Arial" panose="020B0604020202020204" pitchFamily="34" charset="0"/>
                <a:cs typeface="Arial" panose="020B0604020202020204" pitchFamily="34" charset="0"/>
              </a:rPr>
              <a:t>. Es aterrorizante escuchar el número de </a:t>
            </a:r>
            <a:r>
              <a:rPr lang="es-ES" sz="2000" u="sng" dirty="0" smtClean="0">
                <a:latin typeface="Arial" panose="020B0604020202020204" pitchFamily="34" charset="0"/>
                <a:cs typeface="Arial" panose="020B0604020202020204" pitchFamily="34" charset="0"/>
              </a:rPr>
              <a:t>especies que se destruyen</a:t>
            </a:r>
            <a:r>
              <a:rPr lang="es-ES" sz="2000" dirty="0" smtClean="0">
                <a:latin typeface="Arial" panose="020B0604020202020204" pitchFamily="34" charset="0"/>
                <a:cs typeface="Arial" panose="020B0604020202020204" pitchFamily="34" charset="0"/>
              </a:rPr>
              <a:t>, </a:t>
            </a:r>
            <a:r>
              <a:rPr lang="es-ES" sz="2000" u="sng" dirty="0" smtClean="0">
                <a:latin typeface="Arial" panose="020B0604020202020204" pitchFamily="34" charset="0"/>
                <a:cs typeface="Arial" panose="020B0604020202020204" pitchFamily="34" charset="0"/>
              </a:rPr>
              <a:t>especies vegetales y animales</a:t>
            </a:r>
            <a:r>
              <a:rPr lang="es-ES" sz="2000" dirty="0" smtClean="0">
                <a:latin typeface="Arial" panose="020B0604020202020204" pitchFamily="34" charset="0"/>
                <a:cs typeface="Arial" panose="020B0604020202020204" pitchFamily="34" charset="0"/>
              </a:rPr>
              <a:t>, todos los días en el mundo, y se ve, es visible el fenómeno. Es claro que </a:t>
            </a:r>
            <a:r>
              <a:rPr lang="es-ES" sz="2000" u="sng" dirty="0" smtClean="0">
                <a:latin typeface="Arial" panose="020B0604020202020204" pitchFamily="34" charset="0"/>
                <a:cs typeface="Arial" panose="020B0604020202020204" pitchFamily="34" charset="0"/>
              </a:rPr>
              <a:t>la humanidad se enfrentará a problemas ecológicos tremendos</a:t>
            </a:r>
            <a:r>
              <a:rPr lang="es-ES" sz="2000" dirty="0" smtClean="0">
                <a:latin typeface="Arial" panose="020B0604020202020204" pitchFamily="34" charset="0"/>
                <a:cs typeface="Arial" panose="020B0604020202020204" pitchFamily="34" charset="0"/>
              </a:rPr>
              <a:t>, y ustedes serán testigos de eso. </a:t>
            </a:r>
            <a:endParaRPr lang="es-ES" sz="2000" dirty="0">
              <a:latin typeface="Arial" panose="020B0604020202020204" pitchFamily="34" charset="0"/>
              <a:cs typeface="Arial" panose="020B0604020202020204" pitchFamily="34" charset="0"/>
            </a:endParaRPr>
          </a:p>
        </p:txBody>
      </p:sp>
      <p:sp>
        <p:nvSpPr>
          <p:cNvPr id="9" name="CuadroTexto 8"/>
          <p:cNvSpPr txBox="1"/>
          <p:nvPr/>
        </p:nvSpPr>
        <p:spPr>
          <a:xfrm>
            <a:off x="322313" y="5263288"/>
            <a:ext cx="5640404" cy="646331"/>
          </a:xfrm>
          <a:prstGeom prst="rect">
            <a:avLst/>
          </a:prstGeom>
          <a:noFill/>
        </p:spPr>
        <p:txBody>
          <a:bodyPr wrap="square" rtlCol="0" anchor="ctr">
            <a:spAutoFit/>
          </a:bodyPr>
          <a:lstStyle/>
          <a:p>
            <a:pPr algn="ctr"/>
            <a:r>
              <a:rPr lang="es-ES" b="1" i="1" dirty="0" smtClean="0">
                <a:solidFill>
                  <a:srgbClr val="C00000"/>
                </a:solidFill>
              </a:rPr>
              <a:t>Discurso en la clausura del Festival Juvenil Internacional Cuba Vive, teatro K. Marx, 6.08.1995.</a:t>
            </a:r>
            <a:endParaRPr lang="es-ES" b="1" i="1" dirty="0">
              <a:solidFill>
                <a:srgbClr val="C00000"/>
              </a:solidFill>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36067" y="1607335"/>
            <a:ext cx="1920540" cy="249008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4" name="Imagen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69240" y="4686299"/>
            <a:ext cx="2887367" cy="1622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uadroTexto 5"/>
          <p:cNvSpPr txBox="1"/>
          <p:nvPr/>
        </p:nvSpPr>
        <p:spPr>
          <a:xfrm>
            <a:off x="1097279" y="352092"/>
            <a:ext cx="6968690"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s-ES" sz="2800" dirty="0" smtClean="0">
                <a:solidFill>
                  <a:srgbClr val="C00000"/>
                </a:solidFill>
                <a:latin typeface="Arial" panose="020B0604020202020204" pitchFamily="34" charset="0"/>
                <a:cs typeface="Arial" panose="020B0604020202020204" pitchFamily="34" charset="0"/>
              </a:rPr>
              <a:t>Peligros para la Seguridad Internacional</a:t>
            </a:r>
            <a:endParaRPr lang="es-ES" sz="28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03739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265966" y="1228753"/>
            <a:ext cx="5696752" cy="1938992"/>
          </a:xfrm>
          <a:prstGeom prst="rect">
            <a:avLst/>
          </a:prstGeom>
          <a:noFill/>
        </p:spPr>
        <p:txBody>
          <a:bodyPr wrap="square" rtlCol="0" anchor="ctr">
            <a:spAutoFit/>
          </a:bodyPr>
          <a:lstStyle/>
          <a:p>
            <a:pPr algn="just"/>
            <a:r>
              <a:rPr lang="es-ES" sz="2000" u="sng" dirty="0" smtClean="0">
                <a:latin typeface="Arial" panose="020B0604020202020204" pitchFamily="34" charset="0"/>
                <a:cs typeface="Arial" panose="020B0604020202020204" pitchFamily="34" charset="0"/>
              </a:rPr>
              <a:t>Disminuyen los bosques</a:t>
            </a:r>
            <a:r>
              <a:rPr lang="es-ES" sz="2000" dirty="0" smtClean="0">
                <a:latin typeface="Arial" panose="020B0604020202020204" pitchFamily="34" charset="0"/>
                <a:cs typeface="Arial" panose="020B0604020202020204" pitchFamily="34" charset="0"/>
              </a:rPr>
              <a:t>, </a:t>
            </a:r>
            <a:r>
              <a:rPr lang="es-ES" sz="2000" u="sng" dirty="0" smtClean="0">
                <a:latin typeface="Arial" panose="020B0604020202020204" pitchFamily="34" charset="0"/>
                <a:cs typeface="Arial" panose="020B0604020202020204" pitchFamily="34" charset="0"/>
              </a:rPr>
              <a:t>se envenena el aire </a:t>
            </a:r>
            <a:r>
              <a:rPr lang="es-ES" sz="2000" dirty="0" smtClean="0">
                <a:latin typeface="Arial" panose="020B0604020202020204" pitchFamily="34" charset="0"/>
                <a:cs typeface="Arial" panose="020B0604020202020204" pitchFamily="34" charset="0"/>
              </a:rPr>
              <a:t>y </a:t>
            </a:r>
            <a:r>
              <a:rPr lang="es-ES" sz="2000" u="sng" dirty="0" smtClean="0">
                <a:latin typeface="Arial" panose="020B0604020202020204" pitchFamily="34" charset="0"/>
                <a:cs typeface="Arial" panose="020B0604020202020204" pitchFamily="34" charset="0"/>
              </a:rPr>
              <a:t>contaminan los ríos</a:t>
            </a:r>
            <a:r>
              <a:rPr lang="es-ES" sz="2000" dirty="0" smtClean="0">
                <a:latin typeface="Arial" panose="020B0604020202020204" pitchFamily="34" charset="0"/>
                <a:cs typeface="Arial" panose="020B0604020202020204" pitchFamily="34" charset="0"/>
              </a:rPr>
              <a:t>. Perecen incontables especies de plantas y animales. </a:t>
            </a:r>
            <a:r>
              <a:rPr lang="es-ES" sz="2000" u="sng" dirty="0" smtClean="0">
                <a:latin typeface="Arial" panose="020B0604020202020204" pitchFamily="34" charset="0"/>
                <a:cs typeface="Arial" panose="020B0604020202020204" pitchFamily="34" charset="0"/>
              </a:rPr>
              <a:t>Se empobrecen los suelos</a:t>
            </a:r>
            <a:r>
              <a:rPr lang="es-ES" sz="2000" dirty="0" smtClean="0">
                <a:latin typeface="Arial" panose="020B0604020202020204" pitchFamily="34" charset="0"/>
                <a:cs typeface="Arial" panose="020B0604020202020204" pitchFamily="34" charset="0"/>
              </a:rPr>
              <a:t>. </a:t>
            </a:r>
            <a:r>
              <a:rPr lang="es-ES" sz="2000" u="sng" dirty="0" smtClean="0">
                <a:latin typeface="Arial" panose="020B0604020202020204" pitchFamily="34" charset="0"/>
                <a:cs typeface="Arial" panose="020B0604020202020204" pitchFamily="34" charset="0"/>
              </a:rPr>
              <a:t>Se extienden antiguas y nuevas epidemias,</a:t>
            </a:r>
            <a:r>
              <a:rPr lang="es-ES" sz="2000" dirty="0" smtClean="0">
                <a:latin typeface="Arial" panose="020B0604020202020204" pitchFamily="34" charset="0"/>
                <a:cs typeface="Arial" panose="020B0604020202020204" pitchFamily="34" charset="0"/>
              </a:rPr>
              <a:t> mientras </a:t>
            </a:r>
            <a:r>
              <a:rPr lang="es-ES" sz="2000" u="sng" dirty="0" smtClean="0">
                <a:latin typeface="Arial" panose="020B0604020202020204" pitchFamily="34" charset="0"/>
                <a:cs typeface="Arial" panose="020B0604020202020204" pitchFamily="34" charset="0"/>
              </a:rPr>
              <a:t>crece la población</a:t>
            </a:r>
            <a:r>
              <a:rPr lang="es-ES" sz="2000" dirty="0" smtClean="0">
                <a:latin typeface="Arial" panose="020B0604020202020204" pitchFamily="34" charset="0"/>
                <a:cs typeface="Arial" panose="020B0604020202020204" pitchFamily="34" charset="0"/>
              </a:rPr>
              <a:t>, multiplicando las </a:t>
            </a:r>
            <a:r>
              <a:rPr lang="es-ES" sz="2000" u="sng" dirty="0" smtClean="0">
                <a:latin typeface="Arial" panose="020B0604020202020204" pitchFamily="34" charset="0"/>
                <a:cs typeface="Arial" panose="020B0604020202020204" pitchFamily="34" charset="0"/>
              </a:rPr>
              <a:t>legiones de los desposeídos</a:t>
            </a:r>
            <a:r>
              <a:rPr lang="es-ES" sz="2000" dirty="0" smtClean="0">
                <a:latin typeface="Arial" panose="020B0604020202020204" pitchFamily="34" charset="0"/>
                <a:cs typeface="Arial" panose="020B0604020202020204" pitchFamily="34" charset="0"/>
              </a:rPr>
              <a:t>.  </a:t>
            </a:r>
            <a:endParaRPr lang="es-ES" sz="2000" dirty="0">
              <a:latin typeface="Arial" panose="020B0604020202020204" pitchFamily="34" charset="0"/>
              <a:cs typeface="Arial" panose="020B0604020202020204" pitchFamily="34" charset="0"/>
            </a:endParaRPr>
          </a:p>
        </p:txBody>
      </p:sp>
      <p:sp>
        <p:nvSpPr>
          <p:cNvPr id="9" name="CuadroTexto 8"/>
          <p:cNvSpPr txBox="1"/>
          <p:nvPr/>
        </p:nvSpPr>
        <p:spPr>
          <a:xfrm>
            <a:off x="322313" y="5773689"/>
            <a:ext cx="5087887" cy="923330"/>
          </a:xfrm>
          <a:prstGeom prst="rect">
            <a:avLst/>
          </a:prstGeom>
          <a:noFill/>
        </p:spPr>
        <p:txBody>
          <a:bodyPr wrap="square" rtlCol="0" anchor="ctr">
            <a:spAutoFit/>
          </a:bodyPr>
          <a:lstStyle/>
          <a:p>
            <a:pPr algn="ctr"/>
            <a:r>
              <a:rPr lang="es-ES" b="1" i="1" dirty="0" smtClean="0">
                <a:solidFill>
                  <a:srgbClr val="C00000"/>
                </a:solidFill>
              </a:rPr>
              <a:t>Discurso en la sesión conmemorativa extraordinaria de la Asamblea General de la ONU por su 50 aniversario, Nueva york, EUA, 22.10.1995 </a:t>
            </a:r>
            <a:endParaRPr lang="es-ES" b="1" i="1" dirty="0">
              <a:solidFill>
                <a:srgbClr val="C00000"/>
              </a:solidFill>
            </a:endParaRPr>
          </a:p>
        </p:txBody>
      </p:sp>
      <p:pic>
        <p:nvPicPr>
          <p:cNvPr id="6" name="Imagen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6764" y="3732384"/>
            <a:ext cx="2813089" cy="1581150"/>
          </a:xfrm>
          <a:prstGeom prst="rect">
            <a:avLst/>
          </a:prstGeom>
          <a:ln>
            <a:noFill/>
          </a:ln>
          <a:effectLst>
            <a:outerShdw blurRad="292100" dist="139700" dir="2700000" algn="tl" rotWithShape="0">
              <a:srgbClr val="333333">
                <a:alpha val="65000"/>
              </a:srgbClr>
            </a:outerShdw>
          </a:effectLst>
        </p:spPr>
      </p:pic>
      <p:pic>
        <p:nvPicPr>
          <p:cNvPr id="10" name="Imagen 9"/>
          <p:cNvPicPr>
            <a:picLocks noChangeAspect="1"/>
          </p:cNvPicPr>
          <p:nvPr/>
        </p:nvPicPr>
        <p:blipFill>
          <a:blip r:embed="rId3"/>
          <a:stretch>
            <a:fillRect/>
          </a:stretch>
        </p:blipFill>
        <p:spPr>
          <a:xfrm>
            <a:off x="3383815" y="3732384"/>
            <a:ext cx="2236749" cy="1927225"/>
          </a:xfrm>
          <a:prstGeom prst="rect">
            <a:avLst/>
          </a:prstGeom>
          <a:ln>
            <a:noFill/>
          </a:ln>
          <a:effectLst>
            <a:outerShdw blurRad="292100" dist="139700" dir="2700000" algn="tl" rotWithShape="0">
              <a:srgbClr val="333333">
                <a:alpha val="65000"/>
              </a:srgbClr>
            </a:outerShdw>
          </a:effectLst>
        </p:spPr>
      </p:pic>
      <p:pic>
        <p:nvPicPr>
          <p:cNvPr id="12" name="Imagen 1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962717" y="3732384"/>
            <a:ext cx="2857500" cy="2381250"/>
          </a:xfrm>
          <a:prstGeom prst="rect">
            <a:avLst/>
          </a:prstGeom>
          <a:ln>
            <a:noFill/>
          </a:ln>
          <a:effectLst>
            <a:outerShdw blurRad="292100" dist="139700" dir="2700000" algn="tl" rotWithShape="0">
              <a:srgbClr val="333333">
                <a:alpha val="65000"/>
              </a:srgbClr>
            </a:outerShdw>
          </a:effectLst>
        </p:spPr>
      </p:pic>
      <p:pic>
        <p:nvPicPr>
          <p:cNvPr id="14" name="Imagen 13"/>
          <p:cNvPicPr>
            <a:picLocks noChangeAspect="1"/>
          </p:cNvPicPr>
          <p:nvPr/>
        </p:nvPicPr>
        <p:blipFill>
          <a:blip r:embed="rId5"/>
          <a:stretch>
            <a:fillRect/>
          </a:stretch>
        </p:blipFill>
        <p:spPr>
          <a:xfrm>
            <a:off x="6354355" y="1408371"/>
            <a:ext cx="2465862" cy="1694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CuadroTexto 10"/>
          <p:cNvSpPr txBox="1"/>
          <p:nvPr/>
        </p:nvSpPr>
        <p:spPr>
          <a:xfrm>
            <a:off x="1126154" y="255842"/>
            <a:ext cx="6968690"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s-ES" sz="2800" dirty="0" smtClean="0">
                <a:solidFill>
                  <a:srgbClr val="C00000"/>
                </a:solidFill>
                <a:latin typeface="Arial" panose="020B0604020202020204" pitchFamily="34" charset="0"/>
                <a:cs typeface="Arial" panose="020B0604020202020204" pitchFamily="34" charset="0"/>
              </a:rPr>
              <a:t>Peligros para la Seguridad Internacional</a:t>
            </a:r>
            <a:endParaRPr lang="es-ES" sz="28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50333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7000"/>
              </a:schemeClr>
            </a:gs>
            <a:gs pos="48000">
              <a:schemeClr val="accent6">
                <a:lumMod val="97000"/>
                <a:lumOff val="3000"/>
              </a:schemeClr>
            </a:gs>
            <a:gs pos="100000">
              <a:schemeClr val="accent6">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4" name="CuadroTexto 3"/>
          <p:cNvSpPr txBox="1"/>
          <p:nvPr/>
        </p:nvSpPr>
        <p:spPr>
          <a:xfrm>
            <a:off x="2387067" y="1003185"/>
            <a:ext cx="6545172" cy="3785652"/>
          </a:xfrm>
          <a:prstGeom prst="rect">
            <a:avLst/>
          </a:prstGeom>
          <a:noFill/>
        </p:spPr>
        <p:txBody>
          <a:bodyPr wrap="square" rtlCol="0" anchor="ctr">
            <a:spAutoFit/>
          </a:bodyPr>
          <a:lstStyle/>
          <a:p>
            <a:pPr algn="just"/>
            <a:r>
              <a:rPr lang="es-ES" sz="2400" dirty="0" smtClean="0">
                <a:latin typeface="Arial" panose="020B0604020202020204" pitchFamily="34" charset="0"/>
                <a:cs typeface="Arial" panose="020B0604020202020204" pitchFamily="34" charset="0"/>
              </a:rPr>
              <a:t>[…] La guardia no la bajamos, aunque la política de nuestro poderoso vecino cambiara un día, capitalista, imperialista, incluso, socialista, ya estas ideas, estas concepciones no las abandonaremos jamás. Podremos existir si ellos lo desean, vivir en paz, en un mutuo respeto […] pero </a:t>
            </a:r>
            <a:r>
              <a:rPr lang="es-ES" sz="2400" b="1" dirty="0" smtClean="0">
                <a:solidFill>
                  <a:srgbClr val="FFFF00"/>
                </a:solidFill>
                <a:latin typeface="Arial" panose="020B0604020202020204" pitchFamily="34" charset="0"/>
                <a:cs typeface="Arial" panose="020B0604020202020204" pitchFamily="34" charset="0"/>
              </a:rPr>
              <a:t>el derecho a existir como país independiente</a:t>
            </a:r>
            <a:r>
              <a:rPr lang="es-ES" sz="2400" dirty="0" smtClean="0">
                <a:latin typeface="Arial" panose="020B0604020202020204" pitchFamily="34" charset="0"/>
                <a:cs typeface="Arial" panose="020B0604020202020204" pitchFamily="34" charset="0"/>
              </a:rPr>
              <a:t>, como revolución justa, ese tiene que garantizarlo siempre nuestro pueblo.</a:t>
            </a:r>
            <a:endParaRPr lang="es-ES" sz="2400" dirty="0">
              <a:latin typeface="Arial" panose="020B0604020202020204" pitchFamily="34" charset="0"/>
              <a:cs typeface="Arial" panose="020B0604020202020204" pitchFamily="34" charset="0"/>
            </a:endParaRPr>
          </a:p>
        </p:txBody>
      </p:sp>
      <p:sp>
        <p:nvSpPr>
          <p:cNvPr id="5" name="CuadroTexto 4"/>
          <p:cNvSpPr txBox="1"/>
          <p:nvPr/>
        </p:nvSpPr>
        <p:spPr>
          <a:xfrm>
            <a:off x="3392903" y="5028485"/>
            <a:ext cx="4533499" cy="1569660"/>
          </a:xfrm>
          <a:prstGeom prst="rect">
            <a:avLst/>
          </a:prstGeom>
          <a:noFill/>
        </p:spPr>
        <p:txBody>
          <a:bodyPr wrap="square" rtlCol="0" anchor="ctr">
            <a:spAutoFit/>
          </a:bodyPr>
          <a:lstStyle/>
          <a:p>
            <a:pPr algn="ctr"/>
            <a:r>
              <a:rPr lang="es-ES" sz="2400" b="1" i="1" dirty="0" smtClean="0">
                <a:solidFill>
                  <a:schemeClr val="bg1"/>
                </a:solidFill>
              </a:rPr>
              <a:t>Conclusiones del VII Periodo Ordinario de Sesiones de la ANPP, Palacio de Convenciones, La Habana, 28.12.1984</a:t>
            </a:r>
            <a:endParaRPr lang="es-ES" sz="2400" b="1" i="1" dirty="0">
              <a:solidFill>
                <a:schemeClr val="bg1"/>
              </a:solidFill>
            </a:endParaRPr>
          </a:p>
        </p:txBody>
      </p:sp>
      <p:sp>
        <p:nvSpPr>
          <p:cNvPr id="2" name="CuadroTexto 1"/>
          <p:cNvSpPr txBox="1"/>
          <p:nvPr/>
        </p:nvSpPr>
        <p:spPr>
          <a:xfrm>
            <a:off x="481263" y="144438"/>
            <a:ext cx="8325845"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s-ES" sz="2800" dirty="0" smtClean="0">
                <a:solidFill>
                  <a:srgbClr val="C00000"/>
                </a:solidFill>
                <a:latin typeface="Arial" panose="020B0604020202020204" pitchFamily="34" charset="0"/>
                <a:cs typeface="Arial" panose="020B0604020202020204" pitchFamily="34" charset="0"/>
              </a:rPr>
              <a:t>Emplear en el tema No. 1 Fundamentos de la DN</a:t>
            </a:r>
            <a:endParaRPr lang="es-ES" sz="2800" dirty="0">
              <a:solidFill>
                <a:srgbClr val="C00000"/>
              </a:solidFill>
              <a:latin typeface="Arial" panose="020B0604020202020204" pitchFamily="34" charset="0"/>
              <a:cs typeface="Arial" panose="020B0604020202020204" pitchFamily="34" charset="0"/>
            </a:endParaRPr>
          </a:p>
        </p:txBody>
      </p:sp>
      <p:pic>
        <p:nvPicPr>
          <p:cNvPr id="9" name="Imagen 8"/>
          <p:cNvPicPr>
            <a:picLocks noChangeAspect="1"/>
          </p:cNvPicPr>
          <p:nvPr/>
        </p:nvPicPr>
        <p:blipFill>
          <a:blip r:embed="rId2"/>
          <a:stretch>
            <a:fillRect/>
          </a:stretch>
        </p:blipFill>
        <p:spPr>
          <a:xfrm>
            <a:off x="196867" y="1153136"/>
            <a:ext cx="2103571" cy="2126561"/>
          </a:xfrm>
          <a:prstGeom prst="rect">
            <a:avLst/>
          </a:prstGeom>
          <a:ln>
            <a:noFill/>
          </a:ln>
          <a:effectLst>
            <a:outerShdw blurRad="292100" dist="139700" dir="2700000" algn="tl" rotWithShape="0">
              <a:srgbClr val="333333">
                <a:alpha val="65000"/>
              </a:srgbClr>
            </a:outerShdw>
          </a:effectLst>
        </p:spPr>
      </p:pic>
      <p:pic>
        <p:nvPicPr>
          <p:cNvPr id="10" name="Imagen 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6867" y="3833097"/>
            <a:ext cx="2103571" cy="26268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626331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7000"/>
              </a:schemeClr>
            </a:gs>
            <a:gs pos="48000">
              <a:schemeClr val="accent6">
                <a:lumMod val="97000"/>
                <a:lumOff val="3000"/>
              </a:schemeClr>
            </a:gs>
            <a:gs pos="100000">
              <a:schemeClr val="accent6">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4" name="CuadroTexto 3"/>
          <p:cNvSpPr txBox="1"/>
          <p:nvPr/>
        </p:nvSpPr>
        <p:spPr>
          <a:xfrm>
            <a:off x="3291840" y="899093"/>
            <a:ext cx="5515269" cy="3416320"/>
          </a:xfrm>
          <a:prstGeom prst="rect">
            <a:avLst/>
          </a:prstGeom>
          <a:noFill/>
        </p:spPr>
        <p:txBody>
          <a:bodyPr wrap="square" rtlCol="0" anchor="ctr">
            <a:spAutoFit/>
          </a:bodyPr>
          <a:lstStyle/>
          <a:p>
            <a:pPr algn="just"/>
            <a:r>
              <a:rPr lang="es-ES" sz="2400" dirty="0" smtClean="0">
                <a:latin typeface="Arial" panose="020B0604020202020204" pitchFamily="34" charset="0"/>
                <a:cs typeface="Arial" panose="020B0604020202020204" pitchFamily="34" charset="0"/>
              </a:rPr>
              <a:t>[…] Ya los pueblos saben que hay posibilidades de luchar no solo en las  montañas, no solo en las áreas rurales, sino también en las ciudades. Ya saben abrir túneles, romper las paredes, comunicar unas casas con otras dentro de una misma manzana, y convertir las ciudades sublevadas en fortalezas[…]</a:t>
            </a:r>
            <a:endParaRPr lang="es-ES" sz="2400" dirty="0">
              <a:latin typeface="Arial" panose="020B0604020202020204" pitchFamily="34" charset="0"/>
              <a:cs typeface="Arial" panose="020B0604020202020204" pitchFamily="34" charset="0"/>
            </a:endParaRPr>
          </a:p>
        </p:txBody>
      </p:sp>
      <p:sp>
        <p:nvSpPr>
          <p:cNvPr id="5" name="CuadroTexto 4"/>
          <p:cNvSpPr txBox="1"/>
          <p:nvPr/>
        </p:nvSpPr>
        <p:spPr>
          <a:xfrm>
            <a:off x="3922289" y="5500123"/>
            <a:ext cx="4533499" cy="1015663"/>
          </a:xfrm>
          <a:prstGeom prst="rect">
            <a:avLst/>
          </a:prstGeom>
          <a:noFill/>
        </p:spPr>
        <p:txBody>
          <a:bodyPr wrap="square" rtlCol="0" anchor="ctr">
            <a:spAutoFit/>
          </a:bodyPr>
          <a:lstStyle/>
          <a:p>
            <a:pPr algn="ctr"/>
            <a:r>
              <a:rPr lang="es-ES" sz="2000" b="1" i="1" dirty="0" smtClean="0">
                <a:solidFill>
                  <a:schemeClr val="bg1"/>
                </a:solidFill>
              </a:rPr>
              <a:t>Discurso en la Sesión Extraordinaria de la ANPP, Palacio de Convenciones, 20 de febrero de 1990.</a:t>
            </a:r>
            <a:endParaRPr lang="es-ES" sz="2000" b="1" i="1" dirty="0">
              <a:solidFill>
                <a:schemeClr val="bg1"/>
              </a:solidFill>
            </a:endParaRPr>
          </a:p>
        </p:txBody>
      </p:sp>
      <p:pic>
        <p:nvPicPr>
          <p:cNvPr id="8" name="Imagen 7"/>
          <p:cNvPicPr>
            <a:picLocks noChangeAspect="1"/>
          </p:cNvPicPr>
          <p:nvPr/>
        </p:nvPicPr>
        <p:blipFill>
          <a:blip r:embed="rId2"/>
          <a:stretch>
            <a:fillRect/>
          </a:stretch>
        </p:blipFill>
        <p:spPr>
          <a:xfrm>
            <a:off x="295921" y="1033846"/>
            <a:ext cx="2879723" cy="214473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 name="CuadroTexto 1"/>
          <p:cNvSpPr txBox="1"/>
          <p:nvPr/>
        </p:nvSpPr>
        <p:spPr>
          <a:xfrm>
            <a:off x="2252312" y="144438"/>
            <a:ext cx="4417995"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s-ES" sz="2800" dirty="0" smtClean="0">
                <a:solidFill>
                  <a:srgbClr val="C00000"/>
                </a:solidFill>
                <a:latin typeface="Arial" panose="020B0604020202020204" pitchFamily="34" charset="0"/>
                <a:cs typeface="Arial" panose="020B0604020202020204" pitchFamily="34" charset="0"/>
              </a:rPr>
              <a:t>Defensa Nacional</a:t>
            </a:r>
            <a:endParaRPr lang="es-ES" sz="2800" dirty="0">
              <a:solidFill>
                <a:srgbClr val="C00000"/>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95921" y="3619721"/>
            <a:ext cx="1905191" cy="133363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Imagen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5921" y="5204459"/>
            <a:ext cx="1905191" cy="144032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xmlns="" val="1734033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p:cNvSpPr txBox="1"/>
          <p:nvPr/>
        </p:nvSpPr>
        <p:spPr>
          <a:xfrm>
            <a:off x="3570970" y="1620996"/>
            <a:ext cx="5236139" cy="3416320"/>
          </a:xfrm>
          <a:prstGeom prst="rect">
            <a:avLst/>
          </a:prstGeom>
          <a:noFill/>
        </p:spPr>
        <p:txBody>
          <a:bodyPr wrap="square" rtlCol="0" anchor="ctr">
            <a:spAutoFit/>
          </a:bodyPr>
          <a:lstStyle/>
          <a:p>
            <a:pPr algn="just"/>
            <a:r>
              <a:rPr lang="es-ES" sz="2400" dirty="0" smtClean="0">
                <a:latin typeface="Arial" panose="020B0604020202020204" pitchFamily="34" charset="0"/>
                <a:cs typeface="Arial" panose="020B0604020202020204" pitchFamily="34" charset="0"/>
              </a:rPr>
              <a:t>[…] Todo el mundo sabe qué entraña para nuestro país el que una potencia agresora y guerrerista, mantenga una base en nuestro territorio; los riesgos que implica para nuestra población, en caso de una guerra atómica, la presencia de una base militar yanqui en territorio cubano[…]</a:t>
            </a:r>
            <a:endParaRPr lang="es-ES" sz="2400" dirty="0">
              <a:latin typeface="Arial" panose="020B0604020202020204" pitchFamily="34" charset="0"/>
              <a:cs typeface="Arial" panose="020B0604020202020204" pitchFamily="34" charset="0"/>
            </a:endParaRPr>
          </a:p>
        </p:txBody>
      </p:sp>
      <p:sp>
        <p:nvSpPr>
          <p:cNvPr id="5" name="CuadroTexto 4"/>
          <p:cNvSpPr txBox="1"/>
          <p:nvPr/>
        </p:nvSpPr>
        <p:spPr>
          <a:xfrm>
            <a:off x="3645476" y="5356870"/>
            <a:ext cx="5087126" cy="1015663"/>
          </a:xfrm>
          <a:prstGeom prst="rect">
            <a:avLst/>
          </a:prstGeom>
          <a:noFill/>
        </p:spPr>
        <p:txBody>
          <a:bodyPr wrap="square" rtlCol="0" anchor="ctr">
            <a:spAutoFit/>
          </a:bodyPr>
          <a:lstStyle/>
          <a:p>
            <a:pPr algn="ctr"/>
            <a:r>
              <a:rPr lang="es-ES" sz="2000" b="1" i="1" dirty="0" smtClean="0">
                <a:solidFill>
                  <a:schemeClr val="bg1"/>
                </a:solidFill>
              </a:rPr>
              <a:t>Discurso en la magna asamblea celebrada por el pueblo de Cuba en la Plaza de la República, 2 de diciembre de 1960</a:t>
            </a:r>
            <a:endParaRPr lang="es-ES" sz="2000" b="1" i="1" dirty="0">
              <a:solidFill>
                <a:schemeClr val="bg1"/>
              </a:solidFill>
            </a:endParaRPr>
          </a:p>
        </p:txBody>
      </p:sp>
      <p:pic>
        <p:nvPicPr>
          <p:cNvPr id="2" name="Imagen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7684" y="1714801"/>
            <a:ext cx="3050978" cy="1836921"/>
          </a:xfrm>
          <a:prstGeom prst="roundRect">
            <a:avLst>
              <a:gd name="adj" fmla="val 8594"/>
            </a:avLst>
          </a:prstGeom>
          <a:gradFill flip="none" rotWithShape="1">
            <a:gsLst>
              <a:gs pos="0">
                <a:schemeClr val="accent6">
                  <a:lumMod val="60000"/>
                  <a:lumOff val="40000"/>
                </a:schemeClr>
              </a:gs>
              <a:gs pos="50000">
                <a:srgbClr val="FFFFFF">
                  <a:shade val="85000"/>
                  <a:shade val="67500"/>
                  <a:satMod val="115000"/>
                </a:srgbClr>
              </a:gs>
              <a:gs pos="100000">
                <a:srgbClr val="FFFFFF">
                  <a:shade val="85000"/>
                  <a:shade val="100000"/>
                  <a:satMod val="115000"/>
                </a:srgbClr>
              </a:gs>
            </a:gsLst>
            <a:lin ang="5400000" scaled="1"/>
            <a:tileRect/>
          </a:gradFill>
          <a:ln>
            <a:noFill/>
          </a:ln>
          <a:effectLst>
            <a:reflection blurRad="12700" stA="38000" endPos="28000" dist="5000" dir="5400000" sy="-100000" algn="bl" rotWithShape="0"/>
          </a:effectLst>
        </p:spPr>
      </p:pic>
      <p:sp>
        <p:nvSpPr>
          <p:cNvPr id="3" name="CuadroTexto 2"/>
          <p:cNvSpPr txBox="1"/>
          <p:nvPr/>
        </p:nvSpPr>
        <p:spPr>
          <a:xfrm>
            <a:off x="558266" y="223511"/>
            <a:ext cx="8008219" cy="1200329"/>
          </a:xfrm>
          <a:prstGeom prst="rect">
            <a:avLst/>
          </a:prstGeom>
          <a:noFill/>
        </p:spPr>
        <p:txBody>
          <a:bodyPr wrap="square" rtlCol="0" anchor="ctr">
            <a:spAutoFit/>
          </a:bodyPr>
          <a:lstStyle/>
          <a:p>
            <a:pPr algn="ctr"/>
            <a:r>
              <a:rPr lang="es-ES" sz="2400" b="1" dirty="0" smtClean="0">
                <a:solidFill>
                  <a:srgbClr val="C00000"/>
                </a:solidFill>
                <a:latin typeface="Arial" panose="020B0604020202020204" pitchFamily="34" charset="0"/>
                <a:cs typeface="Arial" panose="020B0604020202020204" pitchFamily="34" charset="0"/>
              </a:rPr>
              <a:t>¿Por qué Cuba exige con firmeza a los EUA la devolución del territorio usurpado que ocupa la base naval de Guantánamo?</a:t>
            </a:r>
            <a:endParaRPr lang="es-ES"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8447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par>
                                <p:cTn id="11" presetID="17"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ppt_w/2"/>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42" presetClass="entr" presetSubtype="0" fill="hold" grpId="0" nodeType="afterEffect">
                                  <p:stCondLst>
                                    <p:cond delay="25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9" name="Flecha curvada hacia arriba 8"/>
          <p:cNvSpPr/>
          <p:nvPr/>
        </p:nvSpPr>
        <p:spPr>
          <a:xfrm rot="14509088">
            <a:off x="2329590" y="4323059"/>
            <a:ext cx="1602641" cy="908488"/>
          </a:xfrm>
          <a:prstGeom prst="curvedUpArrow">
            <a:avLst>
              <a:gd name="adj1" fmla="val 23792"/>
              <a:gd name="adj2" fmla="val 61320"/>
              <a:gd name="adj3" fmla="val 70465"/>
            </a:avLst>
          </a:prstGeom>
          <a:solidFill>
            <a:schemeClr val="accent2"/>
          </a:solidFill>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4" name="CuadroTexto 3"/>
          <p:cNvSpPr txBox="1"/>
          <p:nvPr/>
        </p:nvSpPr>
        <p:spPr>
          <a:xfrm>
            <a:off x="3570969" y="1109069"/>
            <a:ext cx="5236139" cy="3785652"/>
          </a:xfrm>
          <a:prstGeom prst="rect">
            <a:avLst/>
          </a:prstGeom>
          <a:noFill/>
        </p:spPr>
        <p:txBody>
          <a:bodyPr wrap="square" rtlCol="0" anchor="ctr">
            <a:spAutoFit/>
          </a:bodyPr>
          <a:lstStyle/>
          <a:p>
            <a:pPr algn="just"/>
            <a:r>
              <a:rPr lang="es-ES" sz="2000" dirty="0" smtClean="0">
                <a:latin typeface="Arial" panose="020B0604020202020204" pitchFamily="34" charset="0"/>
                <a:cs typeface="Arial" panose="020B0604020202020204" pitchFamily="34" charset="0"/>
              </a:rPr>
              <a:t>Quien pone en peligro la vida de millones de familias, de decenas de millones de norteamericanos, son los que están jugando a la guerra atómica, son los que están jugando (…) a que le conviertan Nueva York en una Hiroshima; los que están jugando a la guerra atómica, con su política agresiva, con su política violadora de los derechos de los pueblos, sí están poniendo en peligro la seguridad de la nación norteamericana y la seguridad de la vida de no se sabe cuántos millones de norteamericanos.</a:t>
            </a:r>
            <a:endParaRPr lang="es-ES" sz="2000" dirty="0">
              <a:latin typeface="Arial" panose="020B0604020202020204" pitchFamily="34" charset="0"/>
              <a:cs typeface="Arial" panose="020B0604020202020204" pitchFamily="34" charset="0"/>
            </a:endParaRPr>
          </a:p>
        </p:txBody>
      </p:sp>
      <p:sp>
        <p:nvSpPr>
          <p:cNvPr id="5" name="CuadroTexto 4"/>
          <p:cNvSpPr txBox="1"/>
          <p:nvPr/>
        </p:nvSpPr>
        <p:spPr>
          <a:xfrm>
            <a:off x="4983390" y="5345922"/>
            <a:ext cx="3823718" cy="923330"/>
          </a:xfrm>
          <a:prstGeom prst="rect">
            <a:avLst/>
          </a:prstGeom>
          <a:noFill/>
        </p:spPr>
        <p:txBody>
          <a:bodyPr wrap="square" rtlCol="0" anchor="ctr">
            <a:spAutoFit/>
          </a:bodyPr>
          <a:lstStyle/>
          <a:p>
            <a:pPr algn="ctr"/>
            <a:r>
              <a:rPr lang="es-ES" b="1" i="1" dirty="0" smtClean="0">
                <a:solidFill>
                  <a:schemeClr val="bg1"/>
                </a:solidFill>
              </a:rPr>
              <a:t>Discurso resumiendo los actos del Día Internacional de los Trabajadores, Plaza Cívica, 1ro de mayo de 1961.</a:t>
            </a:r>
            <a:endParaRPr lang="es-ES" b="1" i="1" dirty="0">
              <a:solidFill>
                <a:schemeClr val="bg1"/>
              </a:solidFill>
            </a:endParaRPr>
          </a:p>
        </p:txBody>
      </p:sp>
      <p:pic>
        <p:nvPicPr>
          <p:cNvPr id="3" name="Imagen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8116" y="1199593"/>
            <a:ext cx="3332858" cy="1890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p:cNvSpPr txBox="1"/>
          <p:nvPr/>
        </p:nvSpPr>
        <p:spPr>
          <a:xfrm>
            <a:off x="577516" y="177177"/>
            <a:ext cx="8008219" cy="830997"/>
          </a:xfrm>
          <a:prstGeom prst="rect">
            <a:avLst/>
          </a:prstGeom>
          <a:noFill/>
        </p:spPr>
        <p:txBody>
          <a:bodyPr wrap="square" rtlCol="0" anchor="ctr">
            <a:spAutoFit/>
          </a:bodyPr>
          <a:lstStyle/>
          <a:p>
            <a:pPr algn="ctr"/>
            <a:r>
              <a:rPr lang="es-ES" sz="2400" b="1" dirty="0" smtClean="0">
                <a:solidFill>
                  <a:srgbClr val="C00000"/>
                </a:solidFill>
                <a:latin typeface="Arial" panose="020B0604020202020204" pitchFamily="34" charset="0"/>
                <a:cs typeface="Arial" panose="020B0604020202020204" pitchFamily="34" charset="0"/>
              </a:rPr>
              <a:t>Al Presidente de los EUA Donald Trump se le tendría que decir que…</a:t>
            </a:r>
            <a:endParaRPr lang="es-ES" sz="2400" b="1" dirty="0">
              <a:solidFill>
                <a:srgbClr val="C00000"/>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7636" y="5467149"/>
            <a:ext cx="4578691" cy="112687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Imagen 7"/>
          <p:cNvPicPr>
            <a:picLocks noChangeAspect="1"/>
          </p:cNvPicPr>
          <p:nvPr/>
        </p:nvPicPr>
        <p:blipFill>
          <a:blip r:embed="rId4"/>
          <a:stretch>
            <a:fillRect/>
          </a:stretch>
        </p:blipFill>
        <p:spPr>
          <a:xfrm>
            <a:off x="298383" y="3429942"/>
            <a:ext cx="2181496" cy="157519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xmlns="" val="366315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fltVal val="0"/>
                                          </p:val>
                                        </p:tav>
                                        <p:tav tm="100000">
                                          <p:val>
                                            <p:strVal val="#ppt_h"/>
                                          </p:val>
                                        </p:tav>
                                      </p:tavLst>
                                    </p:anim>
                                  </p:childTnLst>
                                </p:cTn>
                              </p:par>
                              <p:par>
                                <p:cTn id="11" presetID="42" presetClass="entr" presetSubtype="0" fill="hold" nodeType="withEffect">
                                  <p:stCondLst>
                                    <p:cond delay="2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3500"/>
                            </p:stCondLst>
                            <p:childTnLst>
                              <p:par>
                                <p:cTn id="17" presetID="17" presetClass="entr" presetSubtype="8" fill="hold" nodeType="afterEffect">
                                  <p:stCondLst>
                                    <p:cond delay="225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ppt_x</p:attrName>
                                        </p:attrNameLst>
                                      </p:cBhvr>
                                      <p:tavLst>
                                        <p:tav tm="0">
                                          <p:val>
                                            <p:strVal val="#ppt_x-#ppt_w/2"/>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2250"/>
                                  </p:stCondLst>
                                  <p:childTnLst>
                                    <p:set>
                                      <p:cBhvr>
                                        <p:cTn id="24" dur="1" fill="hold">
                                          <p:stCondLst>
                                            <p:cond delay="0"/>
                                          </p:stCondLst>
                                        </p:cTn>
                                        <p:tgtEl>
                                          <p:spTgt spid="9"/>
                                        </p:tgtEl>
                                        <p:attrNameLst>
                                          <p:attrName>style.visibility</p:attrName>
                                        </p:attrNameLst>
                                      </p:cBhvr>
                                      <p:to>
                                        <p:strVal val="visible"/>
                                      </p:to>
                                    </p:set>
                                    <p:anim calcmode="lin" valueType="num">
                                      <p:cBhvr>
                                        <p:cTn id="25" dur="750" fill="hold"/>
                                        <p:tgtEl>
                                          <p:spTgt spid="9"/>
                                        </p:tgtEl>
                                        <p:attrNameLst>
                                          <p:attrName>ppt_w</p:attrName>
                                        </p:attrNameLst>
                                      </p:cBhvr>
                                      <p:tavLst>
                                        <p:tav tm="0">
                                          <p:val>
                                            <p:fltVal val="0"/>
                                          </p:val>
                                        </p:tav>
                                        <p:tav tm="100000">
                                          <p:val>
                                            <p:strVal val="#ppt_w"/>
                                          </p:val>
                                        </p:tav>
                                      </p:tavLst>
                                    </p:anim>
                                    <p:anim calcmode="lin" valueType="num">
                                      <p:cBhvr>
                                        <p:cTn id="26" dur="750" fill="hold"/>
                                        <p:tgtEl>
                                          <p:spTgt spid="9"/>
                                        </p:tgtEl>
                                        <p:attrNameLst>
                                          <p:attrName>ppt_h</p:attrName>
                                        </p:attrNameLst>
                                      </p:cBhvr>
                                      <p:tavLst>
                                        <p:tav tm="0">
                                          <p:val>
                                            <p:strVal val="#ppt_h"/>
                                          </p:val>
                                        </p:tav>
                                        <p:tav tm="100000">
                                          <p:val>
                                            <p:strVal val="#ppt_h"/>
                                          </p:val>
                                        </p:tav>
                                      </p:tavLst>
                                    </p:anim>
                                  </p:childTnLst>
                                </p:cTn>
                              </p:par>
                            </p:childTnLst>
                          </p:cTn>
                        </p:par>
                        <p:par>
                          <p:cTn id="27" fill="hold">
                            <p:stCondLst>
                              <p:cond delay="6500"/>
                            </p:stCondLst>
                            <p:childTnLst>
                              <p:par>
                                <p:cTn id="28" presetID="42" presetClass="entr" presetSubtype="0" fill="hold" grpId="0" nodeType="afterEffect">
                                  <p:stCondLst>
                                    <p:cond delay="350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p:cNvSpPr txBox="1"/>
          <p:nvPr/>
        </p:nvSpPr>
        <p:spPr>
          <a:xfrm>
            <a:off x="3570969" y="1156973"/>
            <a:ext cx="5236139" cy="3170099"/>
          </a:xfrm>
          <a:prstGeom prst="rect">
            <a:avLst/>
          </a:prstGeom>
          <a:noFill/>
        </p:spPr>
        <p:txBody>
          <a:bodyPr wrap="square" rtlCol="0" anchor="ctr">
            <a:spAutoFit/>
          </a:bodyPr>
          <a:lstStyle/>
          <a:p>
            <a:pPr algn="just"/>
            <a:r>
              <a:rPr lang="es-ES" sz="2000" dirty="0" smtClean="0">
                <a:latin typeface="Arial" panose="020B0604020202020204" pitchFamily="34" charset="0"/>
                <a:cs typeface="Arial" panose="020B0604020202020204" pitchFamily="34" charset="0"/>
              </a:rPr>
              <a:t>Cuando un pueblo está imbuido de estas ideas, cuando un pueblo está persuadido de estas ideas, ese pueblo es invencible, y no hay armas, por sofisticadas que sean, capaces de vencerlo. Si ese principio se inculca en el alma de cada cual, de cada hombre o mujer, de cada compatriota, de cada soldado, de cada miliciano, de cada obrero, de cada joven, de cada estudiante. ¡la Revolución es invencible!  </a:t>
            </a:r>
            <a:endParaRPr lang="es-ES" sz="2000" dirty="0">
              <a:latin typeface="Arial" panose="020B0604020202020204" pitchFamily="34" charset="0"/>
              <a:cs typeface="Arial" panose="020B0604020202020204" pitchFamily="34" charset="0"/>
            </a:endParaRPr>
          </a:p>
        </p:txBody>
      </p:sp>
      <p:sp>
        <p:nvSpPr>
          <p:cNvPr id="5" name="CuadroTexto 4"/>
          <p:cNvSpPr txBox="1"/>
          <p:nvPr/>
        </p:nvSpPr>
        <p:spPr>
          <a:xfrm>
            <a:off x="4277179" y="4849332"/>
            <a:ext cx="3823718" cy="923330"/>
          </a:xfrm>
          <a:prstGeom prst="rect">
            <a:avLst/>
          </a:prstGeom>
          <a:noFill/>
        </p:spPr>
        <p:txBody>
          <a:bodyPr wrap="square" rtlCol="0" anchor="ctr">
            <a:spAutoFit/>
          </a:bodyPr>
          <a:lstStyle/>
          <a:p>
            <a:pPr algn="ctr"/>
            <a:r>
              <a:rPr lang="es-ES" b="1" i="1" dirty="0" smtClean="0">
                <a:solidFill>
                  <a:schemeClr val="bg1"/>
                </a:solidFill>
              </a:rPr>
              <a:t>Discurso por los aniversarios XXIX y XXX de la UPC, Plaza de la Revolución, La Habana, 3.04.1991</a:t>
            </a:r>
            <a:endParaRPr lang="es-ES" b="1" i="1" dirty="0">
              <a:solidFill>
                <a:schemeClr val="bg1"/>
              </a:solidFill>
            </a:endParaRPr>
          </a:p>
        </p:txBody>
      </p:sp>
      <p:sp>
        <p:nvSpPr>
          <p:cNvPr id="7" name="CuadroTexto 6"/>
          <p:cNvSpPr txBox="1"/>
          <p:nvPr/>
        </p:nvSpPr>
        <p:spPr>
          <a:xfrm>
            <a:off x="577516" y="215677"/>
            <a:ext cx="8008219" cy="830997"/>
          </a:xfrm>
          <a:prstGeom prst="rect">
            <a:avLst/>
          </a:prstGeom>
          <a:noFill/>
        </p:spPr>
        <p:txBody>
          <a:bodyPr wrap="square" rtlCol="0" anchor="ctr">
            <a:spAutoFit/>
          </a:bodyPr>
          <a:lstStyle/>
          <a:p>
            <a:pPr algn="ctr"/>
            <a:r>
              <a:rPr lang="es-ES" sz="2400" b="1" dirty="0" smtClean="0">
                <a:solidFill>
                  <a:srgbClr val="C00000"/>
                </a:solidFill>
                <a:latin typeface="Arial" panose="020B0604020202020204" pitchFamily="34" charset="0"/>
                <a:cs typeface="Arial" panose="020B0604020202020204" pitchFamily="34" charset="0"/>
              </a:rPr>
              <a:t>Mientras exista un combatiente resistiendo, existirá la Revolución</a:t>
            </a:r>
            <a:endParaRPr lang="es-ES" sz="2400" b="1" dirty="0">
              <a:solidFill>
                <a:srgbClr val="C00000"/>
              </a:solidFill>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73227" y="4240446"/>
            <a:ext cx="3215187" cy="214110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2" name="Imagen 1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76745" y="1311440"/>
            <a:ext cx="3207600" cy="24057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xmlns="" val="287947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42" presetClass="entr" presetSubtype="0" fill="hold" grpId="0" nodeType="afterEffect">
                                  <p:stCondLst>
                                    <p:cond delay="35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p:cNvSpPr txBox="1"/>
          <p:nvPr/>
        </p:nvSpPr>
        <p:spPr>
          <a:xfrm>
            <a:off x="3570969" y="916462"/>
            <a:ext cx="5236139" cy="3477875"/>
          </a:xfrm>
          <a:prstGeom prst="rect">
            <a:avLst/>
          </a:prstGeom>
          <a:noFill/>
        </p:spPr>
        <p:txBody>
          <a:bodyPr wrap="square" rtlCol="0" anchor="ctr">
            <a:spAutoFit/>
          </a:bodyPr>
          <a:lstStyle/>
          <a:p>
            <a:pPr algn="just"/>
            <a:r>
              <a:rPr lang="es-ES" sz="2000" dirty="0" smtClean="0">
                <a:latin typeface="Arial" panose="020B0604020202020204" pitchFamily="34" charset="0"/>
                <a:cs typeface="Arial" panose="020B0604020202020204" pitchFamily="34" charset="0"/>
              </a:rPr>
              <a:t>Nosotros poseemos medios para hacerle la vida muy dura a un invasor. Además del ejército regular y de las reservas, disponemos de las milicias de tropas territoriales. Millones de personas, hombres y mujeres, todos dispuestos a luchar sin tregua en defensa de la patria […] Nosotros le podemos garantizar que aquí están reunidas todas las condiciones para que Cuba se transforme, para ellos, en un infierno, en una trampa mortal.</a:t>
            </a:r>
            <a:endParaRPr lang="es-ES" sz="2000" dirty="0">
              <a:latin typeface="Arial" panose="020B0604020202020204" pitchFamily="34" charset="0"/>
              <a:cs typeface="Arial" panose="020B0604020202020204" pitchFamily="34" charset="0"/>
            </a:endParaRPr>
          </a:p>
        </p:txBody>
      </p:sp>
      <p:sp>
        <p:nvSpPr>
          <p:cNvPr id="5" name="CuadroTexto 4"/>
          <p:cNvSpPr txBox="1"/>
          <p:nvPr/>
        </p:nvSpPr>
        <p:spPr>
          <a:xfrm>
            <a:off x="3522839" y="4468071"/>
            <a:ext cx="5332398" cy="646331"/>
          </a:xfrm>
          <a:prstGeom prst="rect">
            <a:avLst/>
          </a:prstGeom>
          <a:noFill/>
        </p:spPr>
        <p:txBody>
          <a:bodyPr wrap="square" rtlCol="0" anchor="ctr">
            <a:spAutoFit/>
          </a:bodyPr>
          <a:lstStyle/>
          <a:p>
            <a:pPr algn="ctr"/>
            <a:r>
              <a:rPr lang="es-ES" b="1" i="1" dirty="0" smtClean="0">
                <a:solidFill>
                  <a:schemeClr val="bg1"/>
                </a:solidFill>
              </a:rPr>
              <a:t>Cien Horas con Fidel. Conversaciones con Ignacio Ramonet, 3ra ed., La Habana, 2006, p. 621.</a:t>
            </a:r>
            <a:endParaRPr lang="es-ES" b="1" i="1" dirty="0">
              <a:solidFill>
                <a:schemeClr val="bg1"/>
              </a:solidFill>
            </a:endParaRPr>
          </a:p>
        </p:txBody>
      </p:sp>
      <p:sp>
        <p:nvSpPr>
          <p:cNvPr id="7" name="CuadroTexto 6"/>
          <p:cNvSpPr txBox="1"/>
          <p:nvPr/>
        </p:nvSpPr>
        <p:spPr>
          <a:xfrm>
            <a:off x="577516" y="294468"/>
            <a:ext cx="8008219" cy="461665"/>
          </a:xfrm>
          <a:prstGeom prst="rect">
            <a:avLst/>
          </a:prstGeom>
          <a:noFill/>
        </p:spPr>
        <p:txBody>
          <a:bodyPr wrap="square" rtlCol="0" anchor="ctr">
            <a:spAutoFit/>
          </a:bodyPr>
          <a:lstStyle/>
          <a:p>
            <a:pPr algn="ctr"/>
            <a:r>
              <a:rPr lang="es-ES" sz="2400" b="1" dirty="0" smtClean="0">
                <a:solidFill>
                  <a:srgbClr val="C00000"/>
                </a:solidFill>
                <a:latin typeface="Arial" panose="020B0604020202020204" pitchFamily="34" charset="0"/>
                <a:cs typeface="Arial" panose="020B0604020202020204" pitchFamily="34" charset="0"/>
              </a:rPr>
              <a:t>Estas ideas pueden utilizarse en el tema No. 2 de DN</a:t>
            </a:r>
            <a:endParaRPr lang="es-ES" sz="2400" b="1" dirty="0">
              <a:solidFill>
                <a:srgbClr val="C00000"/>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331744" y="1062614"/>
            <a:ext cx="3052238" cy="2132975"/>
          </a:xfrm>
          <a:prstGeom prst="rect">
            <a:avLst/>
          </a:prstGeom>
          <a:ln>
            <a:noFill/>
          </a:ln>
          <a:effectLst>
            <a:outerShdw blurRad="292100" dist="139700" dir="2700000" algn="tl" rotWithShape="0">
              <a:srgbClr val="333333">
                <a:alpha val="65000"/>
              </a:srgbClr>
            </a:outerShdw>
          </a:effectLst>
        </p:spPr>
      </p:pic>
      <p:pic>
        <p:nvPicPr>
          <p:cNvPr id="9" name="Imagen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30278" y="3433171"/>
            <a:ext cx="2353704" cy="1566283"/>
          </a:xfrm>
          <a:prstGeom prst="rect">
            <a:avLst/>
          </a:prstGeom>
          <a:ln>
            <a:noFill/>
          </a:ln>
          <a:effectLst>
            <a:outerShdw blurRad="292100" dist="139700" dir="2700000" algn="tl" rotWithShape="0">
              <a:srgbClr val="333333">
                <a:alpha val="65000"/>
              </a:srgbClr>
            </a:outerShdw>
          </a:effectLst>
        </p:spPr>
      </p:pic>
      <p:pic>
        <p:nvPicPr>
          <p:cNvPr id="11" name="Imagen 10"/>
          <p:cNvPicPr>
            <a:picLocks noChangeAspect="1"/>
          </p:cNvPicPr>
          <p:nvPr/>
        </p:nvPicPr>
        <p:blipFill>
          <a:blip r:embed="rId4" cstate="print"/>
          <a:stretch>
            <a:fillRect/>
          </a:stretch>
        </p:blipFill>
        <p:spPr>
          <a:xfrm>
            <a:off x="874847" y="5237036"/>
            <a:ext cx="2509135" cy="1348151"/>
          </a:xfrm>
          <a:prstGeom prst="rect">
            <a:avLst/>
          </a:prstGeom>
          <a:ln>
            <a:noFill/>
          </a:ln>
          <a:effectLst>
            <a:outerShdw blurRad="292100" dist="139700" dir="2700000" algn="tl" rotWithShape="0">
              <a:srgbClr val="333333">
                <a:alpha val="65000"/>
              </a:srgbClr>
            </a:outerShdw>
          </a:effectLst>
        </p:spPr>
      </p:pic>
      <p:pic>
        <p:nvPicPr>
          <p:cNvPr id="13" name="Imagen 1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125756" y="5237036"/>
            <a:ext cx="2126563" cy="14088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74538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3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p:cNvSpPr txBox="1"/>
          <p:nvPr/>
        </p:nvSpPr>
        <p:spPr>
          <a:xfrm>
            <a:off x="3031959" y="1079743"/>
            <a:ext cx="5775150" cy="2554545"/>
          </a:xfrm>
          <a:prstGeom prst="rect">
            <a:avLst/>
          </a:prstGeom>
          <a:noFill/>
        </p:spPr>
        <p:txBody>
          <a:bodyPr wrap="square" rtlCol="0" anchor="ctr">
            <a:spAutoFit/>
          </a:bodyPr>
          <a:lstStyle/>
          <a:p>
            <a:pPr algn="just"/>
            <a:r>
              <a:rPr lang="es-ES" sz="2000" dirty="0" smtClean="0">
                <a:latin typeface="Arial" panose="020B0604020202020204" pitchFamily="34" charset="0"/>
                <a:cs typeface="Arial" panose="020B0604020202020204" pitchFamily="34" charset="0"/>
              </a:rPr>
              <a:t>Concebimos las MTT como una fuerza más, constituida de forma voluntaria y selectiva, integrada por hombres y mujeres, obreros y campesinos, estudiantes, por todo el que sea capaz de combatir […] Con la constitución de esta fuerza, se cumple el principio de que la defensa de la patria es un derecho y un deber de todos los cubanos…</a:t>
            </a:r>
            <a:endParaRPr lang="es-ES" sz="2000" dirty="0">
              <a:latin typeface="Arial" panose="020B0604020202020204" pitchFamily="34" charset="0"/>
              <a:cs typeface="Arial" panose="020B0604020202020204" pitchFamily="34" charset="0"/>
            </a:endParaRPr>
          </a:p>
        </p:txBody>
      </p:sp>
      <p:sp>
        <p:nvSpPr>
          <p:cNvPr id="7" name="CuadroTexto 6"/>
          <p:cNvSpPr txBox="1"/>
          <p:nvPr/>
        </p:nvSpPr>
        <p:spPr>
          <a:xfrm>
            <a:off x="577516" y="294468"/>
            <a:ext cx="8008219" cy="461665"/>
          </a:xfrm>
          <a:prstGeom prst="rect">
            <a:avLst/>
          </a:prstGeom>
          <a:noFill/>
        </p:spPr>
        <p:txBody>
          <a:bodyPr wrap="square" rtlCol="0" anchor="ctr">
            <a:spAutoFit/>
          </a:bodyPr>
          <a:lstStyle/>
          <a:p>
            <a:pPr algn="ctr"/>
            <a:r>
              <a:rPr lang="es-ES" sz="2400" b="1" dirty="0" smtClean="0">
                <a:solidFill>
                  <a:srgbClr val="C00000"/>
                </a:solidFill>
                <a:latin typeface="Arial" panose="020B0604020202020204" pitchFamily="34" charset="0"/>
                <a:cs typeface="Arial" panose="020B0604020202020204" pitchFamily="34" charset="0"/>
              </a:rPr>
              <a:t>Estas ideas pueden utilizarse en el tema No. 2 de DN</a:t>
            </a:r>
            <a:endParaRPr lang="es-ES" sz="2400" b="1" dirty="0">
              <a:solidFill>
                <a:srgbClr val="C00000"/>
              </a:solidFill>
              <a:latin typeface="Arial" panose="020B0604020202020204" pitchFamily="34" charset="0"/>
              <a:cs typeface="Arial" panose="020B0604020202020204" pitchFamily="34" charset="0"/>
            </a:endParaRPr>
          </a:p>
        </p:txBody>
      </p:sp>
      <p:pic>
        <p:nvPicPr>
          <p:cNvPr id="9" name="Imagen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98543" y="4751788"/>
            <a:ext cx="2708566" cy="180242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 name="Imagen 1"/>
          <p:cNvPicPr>
            <a:picLocks noChangeAspect="1"/>
          </p:cNvPicPr>
          <p:nvPr/>
        </p:nvPicPr>
        <p:blipFill>
          <a:blip r:embed="rId3"/>
          <a:stretch>
            <a:fillRect/>
          </a:stretch>
        </p:blipFill>
        <p:spPr>
          <a:xfrm>
            <a:off x="375391" y="1179971"/>
            <a:ext cx="2193406" cy="253899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 name="CuadroTexto 9"/>
          <p:cNvSpPr txBox="1"/>
          <p:nvPr/>
        </p:nvSpPr>
        <p:spPr>
          <a:xfrm>
            <a:off x="3577563" y="3653982"/>
            <a:ext cx="4683941" cy="646331"/>
          </a:xfrm>
          <a:prstGeom prst="rect">
            <a:avLst/>
          </a:prstGeom>
          <a:noFill/>
        </p:spPr>
        <p:txBody>
          <a:bodyPr wrap="square" rtlCol="0" anchor="ctr">
            <a:spAutoFit/>
          </a:bodyPr>
          <a:lstStyle/>
          <a:p>
            <a:pPr algn="ctr"/>
            <a:r>
              <a:rPr lang="es-ES" b="1" i="1" dirty="0" smtClean="0">
                <a:solidFill>
                  <a:schemeClr val="bg1"/>
                </a:solidFill>
              </a:rPr>
              <a:t>Discurso en el acto de constitución de las MTT de la provincia Granma, Guisa, 20.01.1981.</a:t>
            </a:r>
            <a:endParaRPr lang="es-ES" b="1" i="1" dirty="0">
              <a:solidFill>
                <a:schemeClr val="bg1"/>
              </a:solidFill>
            </a:endParaRPr>
          </a:p>
        </p:txBody>
      </p:sp>
      <p:pic>
        <p:nvPicPr>
          <p:cNvPr id="6" name="Imagen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75391" y="4055996"/>
            <a:ext cx="2193406" cy="199843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Imagen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988067" y="4751788"/>
            <a:ext cx="2743200" cy="178308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xmlns="" val="167290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3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p:cNvSpPr txBox="1"/>
          <p:nvPr/>
        </p:nvSpPr>
        <p:spPr>
          <a:xfrm>
            <a:off x="1992429" y="1176004"/>
            <a:ext cx="6814679" cy="2554545"/>
          </a:xfrm>
          <a:prstGeom prst="rect">
            <a:avLst/>
          </a:prstGeom>
          <a:noFill/>
        </p:spPr>
        <p:txBody>
          <a:bodyPr wrap="square" rtlCol="0" anchor="ctr">
            <a:spAutoFit/>
          </a:bodyPr>
          <a:lstStyle/>
          <a:p>
            <a:pPr algn="just"/>
            <a:r>
              <a:rPr lang="es-ES" sz="2000" dirty="0" smtClean="0">
                <a:latin typeface="Arial" panose="020B0604020202020204" pitchFamily="34" charset="0"/>
                <a:cs typeface="Arial" panose="020B0604020202020204" pitchFamily="34" charset="0"/>
              </a:rPr>
              <a:t>Nuestras Fuerzas Armadas son eminentemente defensivas, nuestro ejército ha sido preparado, todo el pueblo ha sido preparado para la resistencia a una agresión externa […], nuestra capacidad de lucha empieza, esencialmente, a partir del momento en que una fuerza invasora ponga el pie en nuestro país, entonces sí yo te puedo garantizar una capacidad de lucha enorme […] en cualquier condición. </a:t>
            </a:r>
            <a:endParaRPr lang="es-ES" sz="2000" dirty="0">
              <a:latin typeface="Arial" panose="020B0604020202020204" pitchFamily="34" charset="0"/>
              <a:cs typeface="Arial" panose="020B0604020202020204" pitchFamily="34" charset="0"/>
            </a:endParaRPr>
          </a:p>
        </p:txBody>
      </p:sp>
      <p:sp>
        <p:nvSpPr>
          <p:cNvPr id="5" name="CuadroTexto 4"/>
          <p:cNvSpPr txBox="1"/>
          <p:nvPr/>
        </p:nvSpPr>
        <p:spPr>
          <a:xfrm>
            <a:off x="2733569" y="3827254"/>
            <a:ext cx="5332398" cy="646331"/>
          </a:xfrm>
          <a:prstGeom prst="rect">
            <a:avLst/>
          </a:prstGeom>
          <a:noFill/>
        </p:spPr>
        <p:txBody>
          <a:bodyPr wrap="square" rtlCol="0" anchor="ctr">
            <a:spAutoFit/>
          </a:bodyPr>
          <a:lstStyle/>
          <a:p>
            <a:pPr algn="ctr"/>
            <a:r>
              <a:rPr lang="es-ES" b="1" i="1" dirty="0" smtClean="0">
                <a:solidFill>
                  <a:schemeClr val="bg1"/>
                </a:solidFill>
              </a:rPr>
              <a:t>Entrevista concedida al periódico Excelsior de México, La Habana, 20 y 21 de marzo de 1985</a:t>
            </a:r>
            <a:endParaRPr lang="es-ES" b="1" i="1" dirty="0">
              <a:solidFill>
                <a:schemeClr val="bg1"/>
              </a:solidFill>
            </a:endParaRPr>
          </a:p>
        </p:txBody>
      </p:sp>
      <p:sp>
        <p:nvSpPr>
          <p:cNvPr id="7" name="CuadroTexto 6"/>
          <p:cNvSpPr txBox="1"/>
          <p:nvPr/>
        </p:nvSpPr>
        <p:spPr>
          <a:xfrm>
            <a:off x="577516" y="294468"/>
            <a:ext cx="8008219" cy="461665"/>
          </a:xfrm>
          <a:prstGeom prst="rect">
            <a:avLst/>
          </a:prstGeom>
          <a:noFill/>
        </p:spPr>
        <p:txBody>
          <a:bodyPr wrap="square" rtlCol="0" anchor="ctr">
            <a:spAutoFit/>
          </a:bodyPr>
          <a:lstStyle/>
          <a:p>
            <a:pPr algn="ctr"/>
            <a:r>
              <a:rPr lang="es-ES" sz="2400" b="1" dirty="0" smtClean="0">
                <a:solidFill>
                  <a:srgbClr val="C00000"/>
                </a:solidFill>
                <a:latin typeface="Arial" panose="020B0604020202020204" pitchFamily="34" charset="0"/>
                <a:cs typeface="Arial" panose="020B0604020202020204" pitchFamily="34" charset="0"/>
              </a:rPr>
              <a:t>Estas ideas pueden utilizarse en el tema No. 2 de DN</a:t>
            </a:r>
            <a:endParaRPr lang="es-ES" sz="2400" b="1" dirty="0">
              <a:solidFill>
                <a:srgbClr val="C00000"/>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5068" y="1283446"/>
            <a:ext cx="1619858" cy="206614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Imagen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89445" y="4851128"/>
            <a:ext cx="2666509" cy="149832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Imagen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487423" y="4851128"/>
            <a:ext cx="2135909" cy="149832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2" name="Imagen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14693" y="4376475"/>
            <a:ext cx="2630636" cy="197297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xmlns="" val="8607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3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CuadroTexto 1"/>
          <p:cNvSpPr txBox="1"/>
          <p:nvPr/>
        </p:nvSpPr>
        <p:spPr>
          <a:xfrm>
            <a:off x="1106907" y="217758"/>
            <a:ext cx="6920564" cy="954107"/>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nchor="ctr">
            <a:spAutoFit/>
          </a:bodyPr>
          <a:lstStyle/>
          <a:p>
            <a:pPr algn="ctr"/>
            <a:r>
              <a:rPr lang="es-ES" sz="2800" dirty="0" smtClean="0">
                <a:solidFill>
                  <a:srgbClr val="C00000"/>
                </a:solidFill>
                <a:latin typeface="Arial" panose="020B0604020202020204" pitchFamily="34" charset="0"/>
                <a:cs typeface="Arial" panose="020B0604020202020204" pitchFamily="34" charset="0"/>
              </a:rPr>
              <a:t>Para la conferencia introductoria de la Disciplina PPD</a:t>
            </a:r>
            <a:endParaRPr lang="es-ES" sz="2800" dirty="0">
              <a:solidFill>
                <a:srgbClr val="C00000"/>
              </a:solidFill>
              <a:latin typeface="Arial" panose="020B0604020202020204" pitchFamily="34" charset="0"/>
              <a:cs typeface="Arial" panose="020B0604020202020204" pitchFamily="34" charset="0"/>
            </a:endParaRPr>
          </a:p>
        </p:txBody>
      </p:sp>
      <p:sp>
        <p:nvSpPr>
          <p:cNvPr id="3" name="CuadroTexto 2"/>
          <p:cNvSpPr txBox="1"/>
          <p:nvPr/>
        </p:nvSpPr>
        <p:spPr>
          <a:xfrm>
            <a:off x="3301466" y="1729675"/>
            <a:ext cx="5611529" cy="3046988"/>
          </a:xfrm>
          <a:prstGeom prst="rect">
            <a:avLst/>
          </a:prstGeom>
          <a:noFill/>
        </p:spPr>
        <p:txBody>
          <a:bodyPr wrap="square" rtlCol="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Mientras exista el imperialismo, el Partido, el Estado y el pueblo les prestarán a los servicios de la defensa la máxima atención. La guardia revolucionaria no se descuidará jamás. La historia enseña con demasiada elocuencia que los que olvidan este principio no sobreviven</a:t>
            </a:r>
            <a:r>
              <a:rPr kumimoji="0" lang="es-ES" sz="24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al error.</a:t>
            </a:r>
            <a:endPar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CuadroTexto 3"/>
          <p:cNvSpPr txBox="1"/>
          <p:nvPr/>
        </p:nvSpPr>
        <p:spPr>
          <a:xfrm>
            <a:off x="3746633" y="5259119"/>
            <a:ext cx="4721194" cy="64633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1" u="none" strike="noStrike" kern="1200" cap="none" spc="0" normalizeH="0" baseline="0" noProof="0" dirty="0" smtClean="0">
                <a:ln>
                  <a:noFill/>
                </a:ln>
                <a:solidFill>
                  <a:srgbClr val="C00000"/>
                </a:solidFill>
                <a:effectLst/>
                <a:uLnTx/>
                <a:uFillTx/>
                <a:latin typeface="Calibri" panose="020F0502020204030204"/>
                <a:ea typeface="+mn-ea"/>
                <a:cs typeface="+mn-cs"/>
              </a:rPr>
              <a:t>Informe Central. 1er Congreso del PCC, La Habana, 1975, p. 187.</a:t>
            </a:r>
            <a:endParaRPr kumimoji="0" lang="es-ES" sz="1800" b="1" i="1"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7" name="Imagen 6"/>
          <p:cNvPicPr>
            <a:picLocks noChangeAspect="1"/>
          </p:cNvPicPr>
          <p:nvPr/>
        </p:nvPicPr>
        <p:blipFill>
          <a:blip r:embed="rId2"/>
          <a:stretch>
            <a:fillRect/>
          </a:stretch>
        </p:blipFill>
        <p:spPr>
          <a:xfrm>
            <a:off x="213109" y="1857325"/>
            <a:ext cx="3000375" cy="4048125"/>
          </a:xfrm>
          <a:prstGeom prst="rect">
            <a:avLst/>
          </a:prstGeom>
        </p:spPr>
      </p:pic>
    </p:spTree>
    <p:extLst>
      <p:ext uri="{BB962C8B-B14F-4D97-AF65-F5344CB8AC3E}">
        <p14:creationId xmlns:p14="http://schemas.microsoft.com/office/powerpoint/2010/main" xmlns="" val="3992125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p:cNvSpPr txBox="1"/>
          <p:nvPr/>
        </p:nvSpPr>
        <p:spPr>
          <a:xfrm>
            <a:off x="2098304" y="1031630"/>
            <a:ext cx="6814679" cy="2554545"/>
          </a:xfrm>
          <a:prstGeom prst="rect">
            <a:avLst/>
          </a:prstGeom>
          <a:noFill/>
        </p:spPr>
        <p:txBody>
          <a:bodyPr wrap="square" rtlCol="0" anchor="ctr">
            <a:spAutoFit/>
          </a:bodyPr>
          <a:lstStyle/>
          <a:p>
            <a:pPr algn="just"/>
            <a:r>
              <a:rPr lang="es-ES" sz="2000" dirty="0" smtClean="0">
                <a:latin typeface="Arial" panose="020B0604020202020204" pitchFamily="34" charset="0"/>
                <a:cs typeface="Arial" panose="020B0604020202020204" pitchFamily="34" charset="0"/>
              </a:rPr>
              <a:t>La guerra de todo el pueblo significa que, para conquistar nuestro territorio y ocupar nuestro suelo, las fuerzas imperiales tendrían que luchar contra millones de personas y tendrían que pagar con cientos de miles e incluso millones de vidas, el intento de conquistar nuestra tierra, de aplastar nuestra libertad, nuestra independencia y nuestra Revolución, sin alcanzar a conseguirlo jamás […]</a:t>
            </a:r>
            <a:endParaRPr lang="es-ES" sz="2000" dirty="0">
              <a:latin typeface="Arial" panose="020B0604020202020204" pitchFamily="34" charset="0"/>
              <a:cs typeface="Arial" panose="020B0604020202020204" pitchFamily="34" charset="0"/>
            </a:endParaRPr>
          </a:p>
        </p:txBody>
      </p:sp>
      <p:sp>
        <p:nvSpPr>
          <p:cNvPr id="5" name="CuadroTexto 4"/>
          <p:cNvSpPr txBox="1"/>
          <p:nvPr/>
        </p:nvSpPr>
        <p:spPr>
          <a:xfrm>
            <a:off x="2377429" y="3717635"/>
            <a:ext cx="6256427" cy="923330"/>
          </a:xfrm>
          <a:prstGeom prst="rect">
            <a:avLst/>
          </a:prstGeom>
          <a:noFill/>
        </p:spPr>
        <p:txBody>
          <a:bodyPr wrap="square" rtlCol="0" anchor="ctr">
            <a:spAutoFit/>
          </a:bodyPr>
          <a:lstStyle/>
          <a:p>
            <a:pPr algn="ctr"/>
            <a:r>
              <a:rPr lang="es-ES" b="1" i="1" dirty="0" smtClean="0">
                <a:solidFill>
                  <a:schemeClr val="bg1"/>
                </a:solidFill>
              </a:rPr>
              <a:t>Discurso por el aniversario XXXII del desembarco del Granma y la proclamación de Ciudad de La Habana “Lista para la defensa en la 1ra etapa”, Plaza de la Revolución, 5.12.1988.</a:t>
            </a:r>
            <a:endParaRPr lang="es-ES" b="1" i="1" dirty="0">
              <a:solidFill>
                <a:schemeClr val="bg1"/>
              </a:solidFill>
            </a:endParaRPr>
          </a:p>
        </p:txBody>
      </p:sp>
      <p:sp>
        <p:nvSpPr>
          <p:cNvPr id="7" name="CuadroTexto 6"/>
          <p:cNvSpPr txBox="1"/>
          <p:nvPr/>
        </p:nvSpPr>
        <p:spPr>
          <a:xfrm>
            <a:off x="577516" y="294468"/>
            <a:ext cx="8008219" cy="461665"/>
          </a:xfrm>
          <a:prstGeom prst="rect">
            <a:avLst/>
          </a:prstGeom>
          <a:noFill/>
        </p:spPr>
        <p:txBody>
          <a:bodyPr wrap="square" rtlCol="0" anchor="ctr">
            <a:spAutoFit/>
          </a:bodyPr>
          <a:lstStyle/>
          <a:p>
            <a:pPr algn="ctr"/>
            <a:r>
              <a:rPr lang="es-ES" sz="2400" b="1" dirty="0" smtClean="0">
                <a:solidFill>
                  <a:srgbClr val="C00000"/>
                </a:solidFill>
                <a:latin typeface="Arial" panose="020B0604020202020204" pitchFamily="34" charset="0"/>
                <a:cs typeface="Arial" panose="020B0604020202020204" pitchFamily="34" charset="0"/>
              </a:rPr>
              <a:t>Estas ideas pueden utilizarse en el tema No. 2 de DN</a:t>
            </a:r>
            <a:endParaRPr lang="es-ES" sz="2400" b="1" dirty="0">
              <a:solidFill>
                <a:srgbClr val="C00000"/>
              </a:solidFill>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flipH="1">
            <a:off x="166828" y="1137508"/>
            <a:ext cx="1796723" cy="287711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1" name="Imagen 10"/>
          <p:cNvPicPr>
            <a:picLocks noChangeAspect="1"/>
          </p:cNvPicPr>
          <p:nvPr/>
        </p:nvPicPr>
        <p:blipFill>
          <a:blip r:embed="rId3"/>
          <a:stretch>
            <a:fillRect/>
          </a:stretch>
        </p:blipFill>
        <p:spPr>
          <a:xfrm>
            <a:off x="234203" y="5017155"/>
            <a:ext cx="2901967" cy="1552741"/>
          </a:xfrm>
          <a:prstGeom prst="rect">
            <a:avLst/>
          </a:prstGeom>
          <a:scene3d>
            <a:camera prst="orthographicFront"/>
            <a:lightRig rig="threePt" dir="t"/>
          </a:scene3d>
          <a:sp3d>
            <a:bevelT w="165100" prst="coolSlant"/>
          </a:sp3d>
        </p:spPr>
      </p:pic>
      <p:pic>
        <p:nvPicPr>
          <p:cNvPr id="13" name="Imagen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66747" y="5017154"/>
            <a:ext cx="2759611" cy="1552741"/>
          </a:xfrm>
          <a:prstGeom prst="rect">
            <a:avLst/>
          </a:prstGeom>
          <a:scene3d>
            <a:camera prst="orthographicFront"/>
            <a:lightRig rig="threePt" dir="t"/>
          </a:scene3d>
          <a:sp3d>
            <a:bevelT w="165100" prst="coolSlant"/>
          </a:sp3d>
        </p:spPr>
      </p:pic>
      <p:pic>
        <p:nvPicPr>
          <p:cNvPr id="14" name="Imagen 1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715750" y="5017154"/>
            <a:ext cx="1848501" cy="1552741"/>
          </a:xfrm>
          <a:prstGeom prst="rect">
            <a:avLst/>
          </a:prstGeom>
          <a:scene3d>
            <a:camera prst="orthographicFront"/>
            <a:lightRig rig="threePt" dir="t"/>
          </a:scene3d>
          <a:sp3d>
            <a:bevelT w="165100" prst="coolSlant"/>
          </a:sp3d>
        </p:spPr>
      </p:pic>
    </p:spTree>
    <p:extLst>
      <p:ext uri="{BB962C8B-B14F-4D97-AF65-F5344CB8AC3E}">
        <p14:creationId xmlns:p14="http://schemas.microsoft.com/office/powerpoint/2010/main" xmlns="" val="69235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3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p:cNvSpPr txBox="1"/>
          <p:nvPr/>
        </p:nvSpPr>
        <p:spPr>
          <a:xfrm>
            <a:off x="2598821" y="791690"/>
            <a:ext cx="6208287" cy="4401205"/>
          </a:xfrm>
          <a:prstGeom prst="rect">
            <a:avLst/>
          </a:prstGeom>
          <a:noFill/>
        </p:spPr>
        <p:txBody>
          <a:bodyPr wrap="square" rtlCol="0" anchor="ctr">
            <a:spAutoFit/>
          </a:bodyPr>
          <a:lstStyle/>
          <a:p>
            <a:pPr algn="just"/>
            <a:r>
              <a:rPr lang="es-ES" sz="2000" dirty="0" smtClean="0">
                <a:latin typeface="Arial" panose="020B0604020202020204" pitchFamily="34" charset="0"/>
                <a:cs typeface="Arial" panose="020B0604020202020204" pitchFamily="34" charset="0"/>
              </a:rPr>
              <a:t>[…] hay una palabra absolutamente prohibida en la terminología revolucionaria: </a:t>
            </a:r>
            <a:r>
              <a:rPr lang="es-ES" sz="2000" b="1" dirty="0" smtClean="0">
                <a:solidFill>
                  <a:srgbClr val="FFFF00"/>
                </a:solidFill>
                <a:latin typeface="Arial" panose="020B0604020202020204" pitchFamily="34" charset="0"/>
                <a:cs typeface="Arial" panose="020B0604020202020204" pitchFamily="34" charset="0"/>
              </a:rPr>
              <a:t>derrota</a:t>
            </a:r>
            <a:r>
              <a:rPr lang="es-ES" sz="2000" dirty="0" smtClean="0">
                <a:latin typeface="Arial" panose="020B0604020202020204" pitchFamily="34" charset="0"/>
                <a:cs typeface="Arial" panose="020B0604020202020204" pitchFamily="34" charset="0"/>
              </a:rPr>
              <a:t>; y por tanto, sinónimo de derrota: </a:t>
            </a:r>
            <a:r>
              <a:rPr lang="es-ES" sz="2000" b="1" dirty="0" smtClean="0">
                <a:solidFill>
                  <a:srgbClr val="FFFF00"/>
                </a:solidFill>
                <a:latin typeface="Arial" panose="020B0604020202020204" pitchFamily="34" charset="0"/>
                <a:cs typeface="Arial" panose="020B0604020202020204" pitchFamily="34" charset="0"/>
              </a:rPr>
              <a:t>rendición</a:t>
            </a:r>
            <a:r>
              <a:rPr lang="es-ES" sz="2000" dirty="0" smtClean="0">
                <a:latin typeface="Arial" panose="020B0604020202020204" pitchFamily="34" charset="0"/>
                <a:cs typeface="Arial" panose="020B0604020202020204" pitchFamily="34" charset="0"/>
              </a:rPr>
              <a:t>. Pero algo más, hay una frase que por una cuestión de profundos principios, estará abolida siempre de la terminología de esta Revolución, y es la frase: </a:t>
            </a:r>
            <a:r>
              <a:rPr lang="es-ES" sz="2000" b="1" dirty="0" smtClean="0">
                <a:solidFill>
                  <a:srgbClr val="FFFF00"/>
                </a:solidFill>
                <a:latin typeface="Arial" panose="020B0604020202020204" pitchFamily="34" charset="0"/>
                <a:cs typeface="Arial" panose="020B0604020202020204" pitchFamily="34" charset="0"/>
              </a:rPr>
              <a:t>“Alto al Fuego”. </a:t>
            </a:r>
          </a:p>
          <a:p>
            <a:pPr algn="just"/>
            <a:r>
              <a:rPr lang="es-ES" sz="2000" b="1" dirty="0" smtClean="0">
                <a:solidFill>
                  <a:srgbClr val="FFFF00"/>
                </a:solidFill>
                <a:latin typeface="Arial" panose="020B0604020202020204" pitchFamily="34" charset="0"/>
                <a:cs typeface="Arial" panose="020B0604020202020204" pitchFamily="34" charset="0"/>
              </a:rPr>
              <a:t>“Alto al Fuego” </a:t>
            </a:r>
            <a:r>
              <a:rPr lang="es-ES" sz="2000" dirty="0" smtClean="0">
                <a:latin typeface="Arial" panose="020B0604020202020204" pitchFamily="34" charset="0"/>
                <a:cs typeface="Arial" panose="020B0604020202020204" pitchFamily="34" charset="0"/>
              </a:rPr>
              <a:t>no se pronunciará jamás en este país</a:t>
            </a:r>
            <a:r>
              <a:rPr lang="es-ES" sz="2000" dirty="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 ¡Y quien pronuncie estas palabras solo podrá ser calificado de traidor, pronúncielas quien las pronuncie!</a:t>
            </a:r>
          </a:p>
          <a:p>
            <a:pPr algn="ctr"/>
            <a:r>
              <a:rPr lang="es-ES" sz="2000" b="1" dirty="0">
                <a:solidFill>
                  <a:srgbClr val="FFFF00"/>
                </a:solidFill>
                <a:latin typeface="Arial" panose="020B0604020202020204" pitchFamily="34" charset="0"/>
                <a:cs typeface="Arial" panose="020B0604020202020204" pitchFamily="34" charset="0"/>
              </a:rPr>
              <a:t>¡</a:t>
            </a:r>
            <a:r>
              <a:rPr lang="es-ES" sz="2000" b="1" dirty="0" smtClean="0">
                <a:solidFill>
                  <a:srgbClr val="FFFF00"/>
                </a:solidFill>
                <a:latin typeface="Arial" panose="020B0604020202020204" pitchFamily="34" charset="0"/>
                <a:cs typeface="Arial" panose="020B0604020202020204" pitchFamily="34" charset="0"/>
              </a:rPr>
              <a:t>Y esa orden jamás deberá ser obedecida, ordénelo quien lo ordene!</a:t>
            </a:r>
          </a:p>
          <a:p>
            <a:pPr algn="ctr"/>
            <a:endParaRPr lang="es-ES" sz="2000" b="1" dirty="0" smtClean="0">
              <a:solidFill>
                <a:srgbClr val="FFFF00"/>
              </a:solidFill>
              <a:latin typeface="Arial" panose="020B0604020202020204" pitchFamily="34" charset="0"/>
              <a:cs typeface="Arial" panose="020B0604020202020204" pitchFamily="34" charset="0"/>
            </a:endParaRPr>
          </a:p>
          <a:p>
            <a:pPr algn="ctr"/>
            <a:r>
              <a:rPr lang="es-ES" sz="2000" b="1" dirty="0" smtClean="0">
                <a:solidFill>
                  <a:srgbClr val="C00000"/>
                </a:solidFill>
                <a:latin typeface="Arial" panose="020B0604020202020204" pitchFamily="34" charset="0"/>
                <a:cs typeface="Arial" panose="020B0604020202020204" pitchFamily="34" charset="0"/>
              </a:rPr>
              <a:t>¡No hay que dar la orden de entrar en combate!</a:t>
            </a:r>
            <a:endParaRPr lang="es-ES" sz="2000" b="1" dirty="0">
              <a:solidFill>
                <a:srgbClr val="C00000"/>
              </a:solidFill>
              <a:latin typeface="Arial" panose="020B0604020202020204" pitchFamily="34" charset="0"/>
              <a:cs typeface="Arial" panose="020B0604020202020204" pitchFamily="34" charset="0"/>
            </a:endParaRPr>
          </a:p>
        </p:txBody>
      </p:sp>
      <p:sp>
        <p:nvSpPr>
          <p:cNvPr id="5" name="CuadroTexto 4"/>
          <p:cNvSpPr txBox="1"/>
          <p:nvPr/>
        </p:nvSpPr>
        <p:spPr>
          <a:xfrm>
            <a:off x="3036765" y="5517210"/>
            <a:ext cx="5332398" cy="646331"/>
          </a:xfrm>
          <a:prstGeom prst="rect">
            <a:avLst/>
          </a:prstGeom>
          <a:noFill/>
        </p:spPr>
        <p:txBody>
          <a:bodyPr wrap="square" rtlCol="0" anchor="ctr">
            <a:spAutoFit/>
          </a:bodyPr>
          <a:lstStyle/>
          <a:p>
            <a:pPr algn="ctr"/>
            <a:r>
              <a:rPr lang="es-ES" b="1" i="1" dirty="0" smtClean="0">
                <a:solidFill>
                  <a:schemeClr val="bg1"/>
                </a:solidFill>
              </a:rPr>
              <a:t>Discurso en el acto central por el XIV aniversario del asalto al cuartel Moncada, Stgo. de Cuba, 26.07.1967</a:t>
            </a:r>
            <a:endParaRPr lang="es-ES" b="1" i="1" dirty="0">
              <a:solidFill>
                <a:schemeClr val="bg1"/>
              </a:solidFill>
            </a:endParaRPr>
          </a:p>
        </p:txBody>
      </p:sp>
      <p:sp>
        <p:nvSpPr>
          <p:cNvPr id="7" name="CuadroTexto 6"/>
          <p:cNvSpPr txBox="1"/>
          <p:nvPr/>
        </p:nvSpPr>
        <p:spPr>
          <a:xfrm>
            <a:off x="577516" y="207841"/>
            <a:ext cx="8008219" cy="461665"/>
          </a:xfrm>
          <a:prstGeom prst="rect">
            <a:avLst/>
          </a:prstGeom>
          <a:noFill/>
        </p:spPr>
        <p:txBody>
          <a:bodyPr wrap="square" rtlCol="0" anchor="ctr">
            <a:spAutoFit/>
          </a:bodyPr>
          <a:lstStyle/>
          <a:p>
            <a:pPr algn="ctr"/>
            <a:r>
              <a:rPr lang="es-ES" sz="2400" b="1" dirty="0" smtClean="0">
                <a:solidFill>
                  <a:srgbClr val="C00000"/>
                </a:solidFill>
                <a:latin typeface="Arial" panose="020B0604020202020204" pitchFamily="34" charset="0"/>
                <a:cs typeface="Arial" panose="020B0604020202020204" pitchFamily="34" charset="0"/>
              </a:rPr>
              <a:t>Estas ideas pueden utilizarse en el tema No. 2 de DN</a:t>
            </a:r>
            <a:endParaRPr lang="es-ES" sz="2400" b="1" dirty="0">
              <a:solidFill>
                <a:srgbClr val="C00000"/>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294" y="4901364"/>
            <a:ext cx="2581275" cy="177165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9" name="Imagen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88474" y="887879"/>
            <a:ext cx="1311506" cy="215836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1" name="Imagen 10"/>
          <p:cNvPicPr>
            <a:picLocks noChangeAspect="1"/>
          </p:cNvPicPr>
          <p:nvPr/>
        </p:nvPicPr>
        <p:blipFill>
          <a:blip r:embed="rId4"/>
          <a:stretch>
            <a:fillRect/>
          </a:stretch>
        </p:blipFill>
        <p:spPr>
          <a:xfrm>
            <a:off x="166380" y="3278478"/>
            <a:ext cx="2133600" cy="139065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xmlns="" val="155011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3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p:cNvSpPr txBox="1"/>
          <p:nvPr/>
        </p:nvSpPr>
        <p:spPr>
          <a:xfrm>
            <a:off x="3782728" y="1061063"/>
            <a:ext cx="5024380" cy="4093428"/>
          </a:xfrm>
          <a:prstGeom prst="rect">
            <a:avLst/>
          </a:prstGeom>
          <a:noFill/>
        </p:spPr>
        <p:txBody>
          <a:bodyPr wrap="square" rtlCol="0" anchor="ctr">
            <a:spAutoFit/>
          </a:bodyPr>
          <a:lstStyle/>
          <a:p>
            <a:pPr algn="just"/>
            <a:r>
              <a:rPr lang="es-ES" sz="2000" dirty="0" smtClean="0">
                <a:latin typeface="Arial" panose="020B0604020202020204" pitchFamily="34" charset="0"/>
                <a:cs typeface="Arial" panose="020B0604020202020204" pitchFamily="34" charset="0"/>
              </a:rPr>
              <a:t>Mientras que los imperialistas nos amenacen, nosotros debemos estar preparados no solo para librar combates frontales, sino para la lucha clandestina y combates irregulares. Imagínense que los imperialistas nos invadieran, que por la fuerza del número y a un precio muy alto lograran ocupar el territorio, </a:t>
            </a:r>
            <a:r>
              <a:rPr lang="es-ES" sz="2000" b="1" dirty="0" smtClean="0">
                <a:solidFill>
                  <a:srgbClr val="FFFF00"/>
                </a:solidFill>
                <a:latin typeface="Arial" panose="020B0604020202020204" pitchFamily="34" charset="0"/>
                <a:cs typeface="Arial" panose="020B0604020202020204" pitchFamily="34" charset="0"/>
              </a:rPr>
              <a:t>¿terminaría ahí la lucha? ¡No!</a:t>
            </a:r>
            <a:r>
              <a:rPr lang="es-ES" sz="2000" dirty="0" smtClean="0">
                <a:latin typeface="Arial" panose="020B0604020202020204" pitchFamily="34" charset="0"/>
                <a:cs typeface="Arial" panose="020B0604020202020204" pitchFamily="34" charset="0"/>
              </a:rPr>
              <a:t>, terminará una fase de la lucha y empezará otra, en las ciudades, en los campos y en todas partes.</a:t>
            </a:r>
          </a:p>
          <a:p>
            <a:pPr algn="ctr"/>
            <a:r>
              <a:rPr lang="es-ES" sz="2000" b="1" dirty="0" smtClean="0">
                <a:solidFill>
                  <a:srgbClr val="FFFF00"/>
                </a:solidFill>
                <a:latin typeface="Arial" panose="020B0604020202020204" pitchFamily="34" charset="0"/>
                <a:cs typeface="Arial" panose="020B0604020202020204" pitchFamily="34" charset="0"/>
              </a:rPr>
              <a:t>¿Cuándo terminará esa lucha? ¡Nunca! ¿Quién la dirigirá? ¡El Partido!</a:t>
            </a:r>
            <a:endParaRPr lang="es-ES" sz="2000" b="1" dirty="0">
              <a:solidFill>
                <a:srgbClr val="FFFF00"/>
              </a:solidFill>
              <a:latin typeface="Arial" panose="020B0604020202020204" pitchFamily="34" charset="0"/>
              <a:cs typeface="Arial" panose="020B0604020202020204" pitchFamily="34" charset="0"/>
            </a:endParaRPr>
          </a:p>
        </p:txBody>
      </p:sp>
      <p:sp>
        <p:nvSpPr>
          <p:cNvPr id="5" name="CuadroTexto 4"/>
          <p:cNvSpPr txBox="1"/>
          <p:nvPr/>
        </p:nvSpPr>
        <p:spPr>
          <a:xfrm>
            <a:off x="3952947" y="5497210"/>
            <a:ext cx="4683941" cy="923330"/>
          </a:xfrm>
          <a:prstGeom prst="rect">
            <a:avLst/>
          </a:prstGeom>
          <a:noFill/>
        </p:spPr>
        <p:txBody>
          <a:bodyPr wrap="square" rtlCol="0" anchor="ctr">
            <a:spAutoFit/>
          </a:bodyPr>
          <a:lstStyle/>
          <a:p>
            <a:pPr algn="ctr"/>
            <a:r>
              <a:rPr lang="es-ES" b="1" i="1" dirty="0" smtClean="0">
                <a:solidFill>
                  <a:schemeClr val="bg1"/>
                </a:solidFill>
              </a:rPr>
              <a:t>Discurso en la conmemoración del Día Internacional de los Trabajadores, Plaza de la Revolución, La Habana, 1.05.1964</a:t>
            </a:r>
            <a:endParaRPr lang="es-ES" b="1" i="1" dirty="0">
              <a:solidFill>
                <a:schemeClr val="bg1"/>
              </a:solidFill>
            </a:endParaRPr>
          </a:p>
        </p:txBody>
      </p:sp>
      <p:sp>
        <p:nvSpPr>
          <p:cNvPr id="7" name="CuadroTexto 6"/>
          <p:cNvSpPr txBox="1"/>
          <p:nvPr/>
        </p:nvSpPr>
        <p:spPr>
          <a:xfrm>
            <a:off x="577516" y="238732"/>
            <a:ext cx="8008219" cy="707886"/>
          </a:xfrm>
          <a:prstGeom prst="rect">
            <a:avLst/>
          </a:prstGeom>
          <a:noFill/>
        </p:spPr>
        <p:txBody>
          <a:bodyPr wrap="square" rtlCol="0" anchor="ctr">
            <a:spAutoFit/>
          </a:bodyPr>
          <a:lstStyle/>
          <a:p>
            <a:pPr algn="ctr"/>
            <a:r>
              <a:rPr lang="es-ES" sz="2000" b="1" dirty="0" smtClean="0">
                <a:solidFill>
                  <a:srgbClr val="C00000"/>
                </a:solidFill>
                <a:latin typeface="Arial" panose="020B0604020202020204" pitchFamily="34" charset="0"/>
                <a:cs typeface="Arial" panose="020B0604020202020204" pitchFamily="34" charset="0"/>
              </a:rPr>
              <a:t>Emplear durante la explicación de la periodización del surgimiento y desarrollo de la guerra.</a:t>
            </a:r>
            <a:endParaRPr lang="es-ES" sz="2000" b="1" dirty="0">
              <a:solidFill>
                <a:srgbClr val="C00000"/>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19857" y="3510130"/>
            <a:ext cx="2634887" cy="14327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66016" y="1189986"/>
            <a:ext cx="1488728" cy="207677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Imagen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89648" y="5186218"/>
            <a:ext cx="3065096" cy="155194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1" name="Imagen 10"/>
          <p:cNvPicPr>
            <a:picLocks noChangeAspect="1"/>
          </p:cNvPicPr>
          <p:nvPr/>
        </p:nvPicPr>
        <p:blipFill>
          <a:blip r:embed="rId5"/>
          <a:stretch>
            <a:fillRect/>
          </a:stretch>
        </p:blipFill>
        <p:spPr>
          <a:xfrm>
            <a:off x="489648" y="1170472"/>
            <a:ext cx="1060241" cy="211580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xmlns="" val="219863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3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p:cNvSpPr txBox="1"/>
          <p:nvPr/>
        </p:nvSpPr>
        <p:spPr>
          <a:xfrm>
            <a:off x="3383975" y="1031967"/>
            <a:ext cx="5423133" cy="3477875"/>
          </a:xfrm>
          <a:prstGeom prst="rect">
            <a:avLst/>
          </a:prstGeom>
          <a:noFill/>
        </p:spPr>
        <p:txBody>
          <a:bodyPr wrap="square" rtlCol="0" anchor="ctr">
            <a:spAutoFit/>
          </a:bodyPr>
          <a:lstStyle/>
          <a:p>
            <a:pPr algn="just"/>
            <a:r>
              <a:rPr lang="es-ES" sz="2000" dirty="0" smtClean="0">
                <a:latin typeface="Arial" panose="020B0604020202020204" pitchFamily="34" charset="0"/>
                <a:cs typeface="Arial" panose="020B0604020202020204" pitchFamily="34" charset="0"/>
              </a:rPr>
              <a:t>[…] no habrá rincón de nuestra tierra desguarnecido; no habrá sitio donde el enemigo no encuentre tenaz y firme resistencia; no habrá frentes; para un combatiente ya sea de las tropas regulares, de la Defensa Civil o de las tropas territoriales, el frente estará allí donde esté el </a:t>
            </a:r>
            <a:r>
              <a:rPr lang="es-ES" sz="2000" dirty="0">
                <a:latin typeface="Arial" panose="020B0604020202020204" pitchFamily="34" charset="0"/>
                <a:cs typeface="Arial" panose="020B0604020202020204" pitchFamily="34" charset="0"/>
              </a:rPr>
              <a:t>enemigo </a:t>
            </a:r>
            <a:r>
              <a:rPr lang="es-ES" sz="2000" dirty="0" smtClean="0">
                <a:latin typeface="Arial" panose="020B0604020202020204" pitchFamily="34" charset="0"/>
                <a:cs typeface="Arial" panose="020B0604020202020204" pitchFamily="34" charset="0"/>
              </a:rPr>
              <a:t>[…]</a:t>
            </a:r>
          </a:p>
          <a:p>
            <a:pPr algn="ctr"/>
            <a:r>
              <a:rPr lang="es-ES" sz="2000" b="1" dirty="0" smtClean="0">
                <a:solidFill>
                  <a:srgbClr val="0000FF"/>
                </a:solidFill>
                <a:latin typeface="Arial" panose="020B0604020202020204" pitchFamily="34" charset="0"/>
                <a:cs typeface="Arial" panose="020B0604020202020204" pitchFamily="34" charset="0"/>
              </a:rPr>
              <a:t>El enemigo no nos encontrará desorganizados, desarmados ni desprevenidos. </a:t>
            </a:r>
            <a:endParaRPr lang="es-ES" sz="2000" b="1" dirty="0">
              <a:solidFill>
                <a:srgbClr val="0000FF"/>
              </a:solidFill>
              <a:latin typeface="Arial" panose="020B0604020202020204" pitchFamily="34" charset="0"/>
              <a:cs typeface="Arial" panose="020B0604020202020204" pitchFamily="34" charset="0"/>
            </a:endParaRPr>
          </a:p>
        </p:txBody>
      </p:sp>
      <p:sp>
        <p:nvSpPr>
          <p:cNvPr id="5" name="CuadroTexto 4"/>
          <p:cNvSpPr txBox="1"/>
          <p:nvPr/>
        </p:nvSpPr>
        <p:spPr>
          <a:xfrm>
            <a:off x="3952947" y="4580966"/>
            <a:ext cx="4683941" cy="646331"/>
          </a:xfrm>
          <a:prstGeom prst="rect">
            <a:avLst/>
          </a:prstGeom>
          <a:noFill/>
        </p:spPr>
        <p:txBody>
          <a:bodyPr wrap="square" rtlCol="0" anchor="ctr">
            <a:spAutoFit/>
          </a:bodyPr>
          <a:lstStyle/>
          <a:p>
            <a:pPr algn="ctr"/>
            <a:r>
              <a:rPr lang="es-ES" b="1" i="1" dirty="0" smtClean="0">
                <a:solidFill>
                  <a:schemeClr val="bg1"/>
                </a:solidFill>
              </a:rPr>
              <a:t>Discurso en el acto de constitución de las MTT de la provincia Granma, Guisa, 20.01.1981.</a:t>
            </a:r>
            <a:endParaRPr lang="es-ES" b="1" i="1" dirty="0">
              <a:solidFill>
                <a:schemeClr val="bg1"/>
              </a:solidFill>
            </a:endParaRPr>
          </a:p>
        </p:txBody>
      </p:sp>
      <p:sp>
        <p:nvSpPr>
          <p:cNvPr id="7" name="CuadroTexto 6"/>
          <p:cNvSpPr txBox="1"/>
          <p:nvPr/>
        </p:nvSpPr>
        <p:spPr>
          <a:xfrm>
            <a:off x="577516" y="177177"/>
            <a:ext cx="8008219" cy="830997"/>
          </a:xfrm>
          <a:prstGeom prst="rect">
            <a:avLst/>
          </a:prstGeom>
          <a:noFill/>
        </p:spPr>
        <p:txBody>
          <a:bodyPr wrap="square" rtlCol="0" anchor="ctr">
            <a:spAutoFit/>
          </a:bodyPr>
          <a:lstStyle/>
          <a:p>
            <a:pPr algn="ctr"/>
            <a:r>
              <a:rPr lang="es-ES" sz="2400" b="1" dirty="0" smtClean="0">
                <a:solidFill>
                  <a:srgbClr val="C00000"/>
                </a:solidFill>
                <a:latin typeface="Arial" panose="020B0604020202020204" pitchFamily="34" charset="0"/>
                <a:cs typeface="Arial" panose="020B0604020202020204" pitchFamily="34" charset="0"/>
              </a:rPr>
              <a:t>Emplear durante la explicación de las Zonas de Defensa.</a:t>
            </a:r>
            <a:endParaRPr lang="es-ES" sz="2400" b="1" dirty="0">
              <a:solidFill>
                <a:srgbClr val="C00000"/>
              </a:solidFill>
              <a:latin typeface="Arial" panose="020B0604020202020204" pitchFamily="34" charset="0"/>
              <a:cs typeface="Arial" panose="020B0604020202020204" pitchFamily="34" charset="0"/>
            </a:endParaRPr>
          </a:p>
        </p:txBody>
      </p:sp>
      <p:pic>
        <p:nvPicPr>
          <p:cNvPr id="10" name="Imagen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4383" y="3028551"/>
            <a:ext cx="1794510" cy="14176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pic>
      <p:pic>
        <p:nvPicPr>
          <p:cNvPr id="14" name="Imagen 13"/>
          <p:cNvPicPr>
            <a:picLocks noChangeAspect="1"/>
          </p:cNvPicPr>
          <p:nvPr/>
        </p:nvPicPr>
        <p:blipFill>
          <a:blip r:embed="rId3"/>
          <a:stretch>
            <a:fillRect/>
          </a:stretch>
        </p:blipFill>
        <p:spPr>
          <a:xfrm>
            <a:off x="932075" y="4899270"/>
            <a:ext cx="2465285" cy="184292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pic>
      <p:pic>
        <p:nvPicPr>
          <p:cNvPr id="16" name="Imagen 15"/>
          <p:cNvPicPr>
            <a:picLocks noChangeAspect="1"/>
          </p:cNvPicPr>
          <p:nvPr/>
        </p:nvPicPr>
        <p:blipFill>
          <a:blip r:embed="rId4"/>
          <a:stretch>
            <a:fillRect/>
          </a:stretch>
        </p:blipFill>
        <p:spPr>
          <a:xfrm>
            <a:off x="4798294" y="5332491"/>
            <a:ext cx="2762250" cy="14097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pic>
      <p:pic>
        <p:nvPicPr>
          <p:cNvPr id="17" name="Imagen 16"/>
          <p:cNvPicPr>
            <a:picLocks noChangeAspect="1"/>
          </p:cNvPicPr>
          <p:nvPr/>
        </p:nvPicPr>
        <p:blipFill>
          <a:blip r:embed="rId5"/>
          <a:stretch>
            <a:fillRect/>
          </a:stretch>
        </p:blipFill>
        <p:spPr>
          <a:xfrm>
            <a:off x="224383" y="1139815"/>
            <a:ext cx="2352675" cy="1676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pic>
      <p:pic>
        <p:nvPicPr>
          <p:cNvPr id="18" name="Imagen 17"/>
          <p:cNvPicPr>
            <a:picLocks noChangeAspect="1"/>
          </p:cNvPicPr>
          <p:nvPr/>
        </p:nvPicPr>
        <p:blipFill>
          <a:blip r:embed="rId6"/>
          <a:stretch>
            <a:fillRect/>
          </a:stretch>
        </p:blipFill>
        <p:spPr>
          <a:xfrm>
            <a:off x="2121010" y="3028551"/>
            <a:ext cx="1276350" cy="17907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pic>
    </p:spTree>
    <p:extLst>
      <p:ext uri="{BB962C8B-B14F-4D97-AF65-F5344CB8AC3E}">
        <p14:creationId xmlns:p14="http://schemas.microsoft.com/office/powerpoint/2010/main" xmlns="" val="198267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3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p:cNvSpPr txBox="1"/>
          <p:nvPr/>
        </p:nvSpPr>
        <p:spPr>
          <a:xfrm>
            <a:off x="3705727" y="1195359"/>
            <a:ext cx="5024380" cy="2862322"/>
          </a:xfrm>
          <a:prstGeom prst="rect">
            <a:avLst/>
          </a:prstGeom>
          <a:noFill/>
        </p:spPr>
        <p:txBody>
          <a:bodyPr wrap="square" rtlCol="0" anchor="ctr">
            <a:spAutoFit/>
          </a:bodyPr>
          <a:lstStyle/>
          <a:p>
            <a:pPr algn="just"/>
            <a:r>
              <a:rPr lang="es-ES" sz="2000" dirty="0" smtClean="0">
                <a:latin typeface="Arial" panose="020B0604020202020204" pitchFamily="34" charset="0"/>
                <a:cs typeface="Arial" panose="020B0604020202020204" pitchFamily="34" charset="0"/>
              </a:rPr>
              <a:t>Cada ciudadano de este país sabe qué hacer en […] caso de bloqueo, de una guerra de desgaste […] de una invasión, incluso en caso de ocupación del territorio nacional, y sobre bases realmente sólidas, técnicas, científicas. Consideramos que nuestro pueblo se ha convertido en un pueblo invencible, a menos que se le haga desaparecer de la faz de la tierra.</a:t>
            </a:r>
            <a:endParaRPr lang="es-ES" sz="2000" dirty="0">
              <a:latin typeface="Arial" panose="020B0604020202020204" pitchFamily="34" charset="0"/>
              <a:cs typeface="Arial" panose="020B0604020202020204" pitchFamily="34" charset="0"/>
            </a:endParaRPr>
          </a:p>
        </p:txBody>
      </p:sp>
      <p:sp>
        <p:nvSpPr>
          <p:cNvPr id="5" name="CuadroTexto 4"/>
          <p:cNvSpPr txBox="1"/>
          <p:nvPr/>
        </p:nvSpPr>
        <p:spPr>
          <a:xfrm>
            <a:off x="3875946" y="4134179"/>
            <a:ext cx="4683941" cy="646331"/>
          </a:xfrm>
          <a:prstGeom prst="rect">
            <a:avLst/>
          </a:prstGeom>
          <a:noFill/>
        </p:spPr>
        <p:txBody>
          <a:bodyPr wrap="square" rtlCol="0" anchor="ctr">
            <a:spAutoFit/>
          </a:bodyPr>
          <a:lstStyle/>
          <a:p>
            <a:pPr algn="ctr"/>
            <a:r>
              <a:rPr lang="es-ES" b="1" i="1" dirty="0" smtClean="0">
                <a:solidFill>
                  <a:schemeClr val="bg1"/>
                </a:solidFill>
              </a:rPr>
              <a:t>Conversación con periodistas del diario </a:t>
            </a:r>
            <a:r>
              <a:rPr lang="es-ES" b="1" i="1" u="sng" dirty="0" smtClean="0">
                <a:solidFill>
                  <a:schemeClr val="bg1"/>
                </a:solidFill>
              </a:rPr>
              <a:t>The Washington Post</a:t>
            </a:r>
            <a:r>
              <a:rPr lang="es-ES" b="1" i="1" dirty="0" smtClean="0">
                <a:solidFill>
                  <a:schemeClr val="bg1"/>
                </a:solidFill>
              </a:rPr>
              <a:t>, La Habana, 30.01.1885.</a:t>
            </a:r>
            <a:endParaRPr lang="es-ES" b="1" i="1" dirty="0">
              <a:solidFill>
                <a:schemeClr val="bg1"/>
              </a:solidFill>
            </a:endParaRPr>
          </a:p>
        </p:txBody>
      </p:sp>
      <p:sp>
        <p:nvSpPr>
          <p:cNvPr id="7" name="CuadroTexto 6"/>
          <p:cNvSpPr txBox="1"/>
          <p:nvPr/>
        </p:nvSpPr>
        <p:spPr>
          <a:xfrm>
            <a:off x="1232030" y="229107"/>
            <a:ext cx="6814687" cy="707886"/>
          </a:xfrm>
          <a:prstGeom prst="rect">
            <a:avLst/>
          </a:prstGeom>
          <a:noFill/>
        </p:spPr>
        <p:txBody>
          <a:bodyPr wrap="square" rtlCol="0" anchor="ctr">
            <a:spAutoFit/>
          </a:bodyPr>
          <a:lstStyle/>
          <a:p>
            <a:pPr algn="ctr"/>
            <a:r>
              <a:rPr lang="es-ES" sz="2000" b="1" dirty="0" smtClean="0">
                <a:solidFill>
                  <a:srgbClr val="C00000"/>
                </a:solidFill>
                <a:latin typeface="Arial" panose="020B0604020202020204" pitchFamily="34" charset="0"/>
                <a:cs typeface="Arial" panose="020B0604020202020204" pitchFamily="34" charset="0"/>
              </a:rPr>
              <a:t>Emplear durante la explicación de la periodización del surgimiento y desarrollo de la guerra.</a:t>
            </a:r>
            <a:endParaRPr lang="es-ES" sz="2000" b="1" dirty="0">
              <a:solidFill>
                <a:srgbClr val="C00000"/>
              </a:solidFill>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00516" y="1195359"/>
            <a:ext cx="2857500" cy="16002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Imagen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97480" y="3069565"/>
            <a:ext cx="2394284" cy="140405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Imagen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97480" y="4747626"/>
            <a:ext cx="2741061" cy="18095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3" name="Imagen 12"/>
          <p:cNvPicPr>
            <a:picLocks noChangeAspect="1"/>
          </p:cNvPicPr>
          <p:nvPr/>
        </p:nvPicPr>
        <p:blipFill>
          <a:blip r:embed="rId5"/>
          <a:stretch>
            <a:fillRect/>
          </a:stretch>
        </p:blipFill>
        <p:spPr>
          <a:xfrm>
            <a:off x="4832984" y="4960962"/>
            <a:ext cx="2769864" cy="15961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xmlns="" val="334419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3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CuadroTexto 1"/>
          <p:cNvSpPr txBox="1"/>
          <p:nvPr/>
        </p:nvSpPr>
        <p:spPr>
          <a:xfrm>
            <a:off x="482600" y="119638"/>
            <a:ext cx="8051800" cy="954107"/>
          </a:xfrm>
          <a:prstGeom prst="rect">
            <a:avLst/>
          </a:prstGeom>
          <a:noFill/>
        </p:spPr>
        <p:txBody>
          <a:bodyPr wrap="square" rtlCol="0" anchor="ctr">
            <a:spAutoFit/>
          </a:bodyPr>
          <a:lstStyle/>
          <a:p>
            <a:pPr algn="ctr"/>
            <a:r>
              <a:rPr lang="es-E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Sobre Derecho Internacional Humanitario y la limitación del empleo de las AEM</a:t>
            </a:r>
            <a:endParaRPr lang="es-E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256675" y="1362075"/>
            <a:ext cx="1676400" cy="253365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CuadroTexto 4"/>
          <p:cNvSpPr txBox="1"/>
          <p:nvPr/>
        </p:nvSpPr>
        <p:spPr>
          <a:xfrm>
            <a:off x="2451100" y="1227100"/>
            <a:ext cx="6464299" cy="4524315"/>
          </a:xfrm>
          <a:prstGeom prst="rect">
            <a:avLst/>
          </a:prstGeom>
          <a:solidFill>
            <a:schemeClr val="bg2">
              <a:lumMod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ctr">
            <a:spAutoFit/>
          </a:bodyPr>
          <a:lstStyle/>
          <a:p>
            <a:pPr algn="just"/>
            <a:r>
              <a:rPr lang="es-ES" sz="2400" dirty="0" smtClean="0">
                <a:latin typeface="Arial" panose="020B0604020202020204" pitchFamily="34" charset="0"/>
                <a:cs typeface="Arial" panose="020B0604020202020204" pitchFamily="34" charset="0"/>
              </a:rPr>
              <a:t>[…] Hoy en el mundo existen decenas de miles de esas armas, que son decenas de veces más poderosas y precisas.</a:t>
            </a:r>
          </a:p>
          <a:p>
            <a:pPr algn="just"/>
            <a:r>
              <a:rPr lang="es-ES" sz="2400" dirty="0" smtClean="0">
                <a:latin typeface="Arial" panose="020B0604020202020204" pitchFamily="34" charset="0"/>
                <a:cs typeface="Arial" panose="020B0604020202020204" pitchFamily="34" charset="0"/>
              </a:rPr>
              <a:t>Por primera vez en la historia el hombre habría creado la capacidad técnica para su total autodestrucción… Se elaboran, e incluso se aplican teorías relativas al uso preventivo y sorpresivo de las armas más sofisticadas “en cualquier oscuro rincón del mundo”… Hemos sido ya testigos de guerras de conquistas y sádicos métodos de torturas que recuerdan …la Segunda Guerra Mundial…</a:t>
            </a:r>
            <a:endParaRPr lang="es-ES" sz="2400" dirty="0">
              <a:latin typeface="Arial" panose="020B0604020202020204" pitchFamily="34" charset="0"/>
              <a:cs typeface="Arial" panose="020B0604020202020204" pitchFamily="34" charset="0"/>
            </a:endParaRPr>
          </a:p>
        </p:txBody>
      </p:sp>
      <p:sp>
        <p:nvSpPr>
          <p:cNvPr id="6" name="CuadroTexto 5"/>
          <p:cNvSpPr txBox="1"/>
          <p:nvPr/>
        </p:nvSpPr>
        <p:spPr>
          <a:xfrm>
            <a:off x="2574523" y="5904770"/>
            <a:ext cx="6217452" cy="707886"/>
          </a:xfrm>
          <a:prstGeom prst="rect">
            <a:avLst/>
          </a:prstGeom>
          <a:noFill/>
          <a:ln>
            <a:noFill/>
          </a:ln>
          <a:effectLst>
            <a:outerShdw blurRad="44450" dist="27940" dir="5400000" algn="ctr">
              <a:srgbClr val="000000">
                <a:alpha val="32000"/>
              </a:srgbClr>
            </a:outerShdw>
          </a:effectLst>
        </p:spPr>
        <p:txBody>
          <a:bodyPr wrap="square" rtlCol="0" anchor="ctr">
            <a:spAutoFit/>
          </a:bodyPr>
          <a:lstStyle/>
          <a:p>
            <a:pPr algn="ctr"/>
            <a:r>
              <a:rPr lang="es-ES" sz="2000" i="1" dirty="0" smtClean="0"/>
              <a:t>Mensaje a la XI Conferencia de la ONU sobre el Comercio y el Desarrollo en Sao Paulo, Brasil, 13 de junio de 2004</a:t>
            </a:r>
            <a:endParaRPr lang="es-ES" sz="2000" i="1" dirty="0"/>
          </a:p>
        </p:txBody>
      </p:sp>
      <p:pic>
        <p:nvPicPr>
          <p:cNvPr id="9" name="Imagen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6675" y="4331710"/>
            <a:ext cx="2133390" cy="1121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2033792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CuadroTexto 1"/>
          <p:cNvSpPr txBox="1"/>
          <p:nvPr/>
        </p:nvSpPr>
        <p:spPr>
          <a:xfrm>
            <a:off x="409475" y="157793"/>
            <a:ext cx="8331200" cy="8309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spcBef>
                <a:spcPct val="0"/>
              </a:spcBef>
              <a:buSzPct val="75000"/>
              <a:defRPr/>
            </a:pPr>
            <a:r>
              <a:rPr lang="es-E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Sobre Derecho Internacional Humanitario en lo relativo al trato debido a los prisioneros de guerra.</a:t>
            </a:r>
            <a:endParaRPr lang="es-ES" altLang="es-ES" sz="2400" dirty="0">
              <a:solidFill>
                <a:schemeClr val="bg1"/>
              </a:solidFill>
              <a:effectLst>
                <a:outerShdw blurRad="38100" dist="38100" dir="2700000" algn="tl">
                  <a:srgbClr val="000000">
                    <a:alpha val="43137"/>
                  </a:srgbClr>
                </a:outerShdw>
              </a:effectLst>
            </a:endParaRPr>
          </a:p>
        </p:txBody>
      </p:sp>
      <p:sp>
        <p:nvSpPr>
          <p:cNvPr id="5" name="CuadroTexto 4"/>
          <p:cNvSpPr txBox="1"/>
          <p:nvPr/>
        </p:nvSpPr>
        <p:spPr>
          <a:xfrm>
            <a:off x="2178650" y="1189001"/>
            <a:ext cx="6794499" cy="4524315"/>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just"/>
            <a:r>
              <a:rPr lang="es-ES" sz="2400" dirty="0" smtClean="0">
                <a:latin typeface="Arial" panose="020B0604020202020204" pitchFamily="34" charset="0"/>
                <a:cs typeface="Arial" panose="020B0604020202020204" pitchFamily="34" charset="0"/>
              </a:rPr>
              <a:t>El 8 de enero de 2002 Estados Unidos comunicó oficialmente a Cuba que utilizarían la Base Naval en Guantánamo como centro de detención de prisioneros de guerra de Afganistán.</a:t>
            </a:r>
          </a:p>
          <a:p>
            <a:pPr algn="just"/>
            <a:r>
              <a:rPr lang="es-ES" sz="2400" dirty="0" smtClean="0">
                <a:latin typeface="Arial" panose="020B0604020202020204" pitchFamily="34" charset="0"/>
                <a:cs typeface="Arial" panose="020B0604020202020204" pitchFamily="34" charset="0"/>
              </a:rPr>
              <a:t>Tres días más tarde, el 11 de enero de 2002, llegaron los primeros 20 detenidos hasta alcanzar la cifra d 776 prisioneros de 48 países[…] Cuán lejos estábamos de imaginar en aquel momento que el gobierno de Estados Unidos se preparaba para crear en esa base un horrible campo de tortura.</a:t>
            </a:r>
            <a:endParaRPr lang="es-ES" sz="2400" dirty="0">
              <a:latin typeface="Arial" panose="020B0604020202020204" pitchFamily="34" charset="0"/>
              <a:cs typeface="Arial" panose="020B0604020202020204" pitchFamily="34" charset="0"/>
            </a:endParaRPr>
          </a:p>
        </p:txBody>
      </p:sp>
      <p:sp>
        <p:nvSpPr>
          <p:cNvPr id="6" name="CuadroTexto 5"/>
          <p:cNvSpPr txBox="1"/>
          <p:nvPr/>
        </p:nvSpPr>
        <p:spPr>
          <a:xfrm>
            <a:off x="2409423" y="5819068"/>
            <a:ext cx="6217451"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s-ES" i="1" dirty="0" smtClean="0">
                <a:solidFill>
                  <a:srgbClr val="002060"/>
                </a:solidFill>
              </a:rPr>
              <a:t>“El imperio y la isla independiente”, 5ta parte, 16.08.2007, en Reflexiones de Fidel, t. 3, pp. 62 y 64.</a:t>
            </a:r>
            <a:endParaRPr lang="es-ES" i="1" dirty="0">
              <a:solidFill>
                <a:srgbClr val="002060"/>
              </a:solidFill>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1600" y="1227101"/>
            <a:ext cx="1892300" cy="2838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9-carcel"/>
          <p:cNvPicPr>
            <a:picLocks noChangeAspect="1" noChangeArrowheads="1"/>
          </p:cNvPicPr>
          <p:nvPr/>
        </p:nvPicPr>
        <p:blipFill>
          <a:blip r:embed="rId3"/>
          <a:srcRect/>
          <a:stretch>
            <a:fillRect/>
          </a:stretch>
        </p:blipFill>
        <p:spPr bwMode="auto">
          <a:xfrm>
            <a:off x="151599" y="4877677"/>
            <a:ext cx="1927891" cy="11294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4167482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CuadroTexto 1"/>
          <p:cNvSpPr txBox="1"/>
          <p:nvPr/>
        </p:nvSpPr>
        <p:spPr>
          <a:xfrm>
            <a:off x="419100" y="225168"/>
            <a:ext cx="8331200" cy="8309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spcBef>
                <a:spcPct val="0"/>
              </a:spcBef>
              <a:buSzPct val="75000"/>
              <a:defRPr/>
            </a:pPr>
            <a:r>
              <a:rPr lang="es-E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Sobre Derecho Internacional Humanitario en lo relativo al trato debido a los prisioneros de guerra.</a:t>
            </a:r>
            <a:endParaRPr lang="es-ES" altLang="es-ES" sz="2400" dirty="0">
              <a:solidFill>
                <a:schemeClr val="bg1"/>
              </a:solidFill>
              <a:effectLst>
                <a:outerShdw blurRad="38100" dist="38100" dir="2700000" algn="tl">
                  <a:srgbClr val="000000">
                    <a:alpha val="43137"/>
                  </a:srgbClr>
                </a:outerShdw>
              </a:effectLst>
            </a:endParaRPr>
          </a:p>
        </p:txBody>
      </p:sp>
      <p:sp>
        <p:nvSpPr>
          <p:cNvPr id="5" name="CuadroTexto 4"/>
          <p:cNvSpPr txBox="1"/>
          <p:nvPr/>
        </p:nvSpPr>
        <p:spPr>
          <a:xfrm>
            <a:off x="3301466" y="1930081"/>
            <a:ext cx="5312398" cy="954107"/>
          </a:xfrm>
          <a:prstGeom prst="rect">
            <a:avLst/>
          </a:prstGeom>
          <a:solidFill>
            <a:schemeClr val="bg2">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nchor="ctr">
            <a:spAutoFit/>
          </a:bodyPr>
          <a:lstStyle/>
          <a:p>
            <a:pPr algn="ctr"/>
            <a:r>
              <a:rPr lang="es-ES" sz="2800" b="1" dirty="0" smtClean="0">
                <a:latin typeface="Arial" panose="020B0604020202020204" pitchFamily="34" charset="0"/>
                <a:cs typeface="Arial" panose="020B0604020202020204" pitchFamily="34" charset="0"/>
              </a:rPr>
              <a:t>La consigna es ¡no matar, sino por última necesidad!</a:t>
            </a:r>
            <a:endParaRPr lang="es-ES" sz="2800" b="1" dirty="0">
              <a:latin typeface="Arial" panose="020B0604020202020204" pitchFamily="34" charset="0"/>
              <a:cs typeface="Arial" panose="020B0604020202020204" pitchFamily="34" charset="0"/>
            </a:endParaRPr>
          </a:p>
        </p:txBody>
      </p:sp>
      <p:sp>
        <p:nvSpPr>
          <p:cNvPr id="6" name="CuadroTexto 5"/>
          <p:cNvSpPr txBox="1"/>
          <p:nvPr/>
        </p:nvSpPr>
        <p:spPr>
          <a:xfrm>
            <a:off x="3622221" y="4317196"/>
            <a:ext cx="4670888" cy="163121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s-ES" sz="2000" i="1" dirty="0" smtClean="0">
                <a:solidFill>
                  <a:srgbClr val="002060"/>
                </a:solidFill>
                <a:effectLst>
                  <a:outerShdw blurRad="38100" dist="38100" dir="2700000" algn="tl">
                    <a:srgbClr val="000000">
                      <a:alpha val="43137"/>
                    </a:srgbClr>
                  </a:outerShdw>
                </a:effectLst>
              </a:rPr>
              <a:t>Últimas orientaciones dadas a los asaltantes del cuartel Moncada en la granjita Siboney, momentos antes de partir para la acción, 26 de julio de 1953, en periódico Hoy, 26.07.1964.</a:t>
            </a:r>
            <a:endParaRPr lang="es-ES" sz="2000" i="1" dirty="0">
              <a:solidFill>
                <a:srgbClr val="002060"/>
              </a:solidFill>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5180" y="1385668"/>
            <a:ext cx="2895198" cy="2137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11478" y="4331899"/>
            <a:ext cx="2628900"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5712103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CuadroTexto 1"/>
          <p:cNvSpPr txBox="1"/>
          <p:nvPr/>
        </p:nvSpPr>
        <p:spPr>
          <a:xfrm>
            <a:off x="419100" y="225168"/>
            <a:ext cx="8331200" cy="8309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spcBef>
                <a:spcPct val="0"/>
              </a:spcBef>
              <a:buSzPct val="75000"/>
              <a:defRPr/>
            </a:pPr>
            <a:r>
              <a:rPr lang="es-E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Sobre Derecho Internacional Humanitario en lo relativo al trato debido a los prisioneros de guerra.</a:t>
            </a:r>
            <a:endParaRPr lang="es-ES" altLang="es-ES" sz="2400" dirty="0">
              <a:solidFill>
                <a:schemeClr val="bg1"/>
              </a:solidFill>
              <a:effectLst>
                <a:outerShdw blurRad="38100" dist="38100" dir="2700000" algn="tl">
                  <a:srgbClr val="000000">
                    <a:alpha val="43137"/>
                  </a:srgbClr>
                </a:outerShdw>
              </a:effectLst>
            </a:endParaRPr>
          </a:p>
        </p:txBody>
      </p:sp>
      <p:sp>
        <p:nvSpPr>
          <p:cNvPr id="5" name="CuadroTexto 4"/>
          <p:cNvSpPr txBox="1"/>
          <p:nvPr/>
        </p:nvSpPr>
        <p:spPr>
          <a:xfrm>
            <a:off x="3465094" y="1402528"/>
            <a:ext cx="5196901" cy="4154984"/>
          </a:xfrm>
          <a:prstGeom prst="rect">
            <a:avLst/>
          </a:prstGeom>
          <a:solidFill>
            <a:schemeClr val="bg2">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nchor="ctr">
            <a:spAutoFit/>
          </a:bodyPr>
          <a:lstStyle/>
          <a:p>
            <a:pPr algn="just"/>
            <a:r>
              <a:rPr lang="es-ES" sz="2400" dirty="0" smtClean="0">
                <a:latin typeface="Arial" panose="020B0604020202020204" pitchFamily="34" charset="0"/>
                <a:cs typeface="Arial" panose="020B0604020202020204" pitchFamily="34" charset="0"/>
              </a:rPr>
              <a:t>El militar de honor no asesina al prisionero indefenso después del combate, sino que lo respeta; no remata al herido, sino que lo ayuda, impide el crimen y si no puede impedirlo hace como aquel capitán español que al sentir los disparos conque fusilaban a los estudiantes, quebró indignado su espada y renunció a seguir sirviendo a aquel ejército.</a:t>
            </a:r>
            <a:endParaRPr lang="es-ES" sz="2400" dirty="0">
              <a:latin typeface="Arial" panose="020B0604020202020204" pitchFamily="34" charset="0"/>
              <a:cs typeface="Arial" panose="020B0604020202020204" pitchFamily="34" charset="0"/>
            </a:endParaRPr>
          </a:p>
        </p:txBody>
      </p:sp>
      <p:sp>
        <p:nvSpPr>
          <p:cNvPr id="6" name="CuadroTexto 5"/>
          <p:cNvSpPr txBox="1"/>
          <p:nvPr/>
        </p:nvSpPr>
        <p:spPr>
          <a:xfrm>
            <a:off x="3465094" y="5680569"/>
            <a:ext cx="5196901" cy="92333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s-ES" i="1" dirty="0" smtClean="0">
                <a:solidFill>
                  <a:srgbClr val="002060"/>
                </a:solidFill>
              </a:rPr>
              <a:t>Discurso de autodefensa en la vista del juicio seguido a los asaltantes de los cuarteles Moncada y C. M. de Céspedes, 16.10.53.</a:t>
            </a:r>
            <a:endParaRPr lang="es-ES" i="1" dirty="0">
              <a:solidFill>
                <a:srgbClr val="002060"/>
              </a:solidFill>
            </a:endParaRPr>
          </a:p>
        </p:txBody>
      </p:sp>
      <p:pic>
        <p:nvPicPr>
          <p:cNvPr id="3" name="Imagen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2342" y="1381347"/>
            <a:ext cx="2961661" cy="15969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n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2342" y="3808343"/>
            <a:ext cx="2961661" cy="18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295147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CuadroTexto 1"/>
          <p:cNvSpPr txBox="1"/>
          <p:nvPr/>
        </p:nvSpPr>
        <p:spPr>
          <a:xfrm>
            <a:off x="419100" y="225168"/>
            <a:ext cx="8331200" cy="8309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spcBef>
                <a:spcPct val="0"/>
              </a:spcBef>
              <a:buSzPct val="75000"/>
              <a:defRPr/>
            </a:pPr>
            <a:r>
              <a:rPr lang="es-E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Sobre Derecho Internacional Humanitario en lo relativo al trato debido a los prisioneros de guerra.</a:t>
            </a:r>
            <a:endParaRPr lang="es-ES" altLang="es-ES" sz="2400" dirty="0">
              <a:solidFill>
                <a:schemeClr val="bg1"/>
              </a:solidFill>
              <a:effectLst>
                <a:outerShdw blurRad="38100" dist="38100" dir="2700000" algn="tl">
                  <a:srgbClr val="000000">
                    <a:alpha val="43137"/>
                  </a:srgbClr>
                </a:outerShdw>
              </a:effectLst>
            </a:endParaRPr>
          </a:p>
        </p:txBody>
      </p:sp>
      <p:sp>
        <p:nvSpPr>
          <p:cNvPr id="5" name="CuadroTexto 4"/>
          <p:cNvSpPr txBox="1"/>
          <p:nvPr/>
        </p:nvSpPr>
        <p:spPr>
          <a:xfrm>
            <a:off x="2586050" y="1281124"/>
            <a:ext cx="6075946" cy="1569660"/>
          </a:xfrm>
          <a:prstGeom prst="rect">
            <a:avLst/>
          </a:prstGeom>
          <a:solidFill>
            <a:schemeClr val="bg2">
              <a:lumMod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ctr">
            <a:spAutoFit/>
          </a:bodyPr>
          <a:lstStyle/>
          <a:p>
            <a:pPr algn="just"/>
            <a:r>
              <a:rPr lang="es-ES" sz="2400" dirty="0" smtClean="0">
                <a:latin typeface="Arial" panose="020B0604020202020204" pitchFamily="34" charset="0"/>
                <a:cs typeface="Arial" panose="020B0604020202020204" pitchFamily="34" charset="0"/>
              </a:rPr>
              <a:t>Nosotros no hemos asesinado jamás un prisionero enemigo. Nosotros no hemos abandonado jamás un adversario herido en los campos de batalla […]</a:t>
            </a:r>
            <a:endParaRPr lang="es-ES" sz="2400" dirty="0">
              <a:latin typeface="Arial" panose="020B0604020202020204" pitchFamily="34" charset="0"/>
              <a:cs typeface="Arial" panose="020B0604020202020204" pitchFamily="34" charset="0"/>
            </a:endParaRPr>
          </a:p>
        </p:txBody>
      </p:sp>
      <p:sp>
        <p:nvSpPr>
          <p:cNvPr id="6" name="CuadroTexto 5"/>
          <p:cNvSpPr txBox="1"/>
          <p:nvPr/>
        </p:nvSpPr>
        <p:spPr>
          <a:xfrm>
            <a:off x="2515297" y="5850950"/>
            <a:ext cx="6217451"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s-ES" i="1" dirty="0" smtClean="0">
                <a:solidFill>
                  <a:srgbClr val="002060"/>
                </a:solidFill>
              </a:rPr>
              <a:t>Primera intervención por Radio Rebelde, 15.04.1958, en </a:t>
            </a:r>
            <a:r>
              <a:rPr lang="es-ES" dirty="0" smtClean="0">
                <a:solidFill>
                  <a:srgbClr val="002060"/>
                </a:solidFill>
              </a:rPr>
              <a:t>“Fidel y Radio Rebelde”, </a:t>
            </a:r>
            <a:r>
              <a:rPr lang="es-ES" i="1" dirty="0" smtClean="0">
                <a:solidFill>
                  <a:srgbClr val="002060"/>
                </a:solidFill>
              </a:rPr>
              <a:t>suplemento especial de Granma, 8.03.1973</a:t>
            </a:r>
            <a:endParaRPr lang="es-ES" i="1" dirty="0">
              <a:solidFill>
                <a:srgbClr val="002060"/>
              </a:solidFill>
            </a:endParaRPr>
          </a:p>
        </p:txBody>
      </p:sp>
      <p:pic>
        <p:nvPicPr>
          <p:cNvPr id="3" name="Imagen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99418" y="4221801"/>
            <a:ext cx="2650882" cy="127905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 name="Imagen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1787" y="4078960"/>
            <a:ext cx="2308860" cy="142189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Imagen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227840" y="3398367"/>
            <a:ext cx="2286000" cy="1905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8" name="Imagen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01787" y="1281124"/>
            <a:ext cx="1828800" cy="249555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xmlns="" val="959599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CuadroTexto 1"/>
          <p:cNvSpPr txBox="1"/>
          <p:nvPr/>
        </p:nvSpPr>
        <p:spPr>
          <a:xfrm>
            <a:off x="1106907" y="217758"/>
            <a:ext cx="6920564" cy="954107"/>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nchor="ctr">
            <a:spAutoFit/>
          </a:bodyPr>
          <a:lstStyle/>
          <a:p>
            <a:pPr algn="ctr"/>
            <a:r>
              <a:rPr lang="es-ES" sz="2800" dirty="0" smtClean="0">
                <a:solidFill>
                  <a:srgbClr val="C00000"/>
                </a:solidFill>
                <a:latin typeface="Arial" panose="020B0604020202020204" pitchFamily="34" charset="0"/>
                <a:cs typeface="Arial" panose="020B0604020202020204" pitchFamily="34" charset="0"/>
              </a:rPr>
              <a:t>Para la conferencia introductoria de la Disciplina PPD</a:t>
            </a:r>
            <a:endParaRPr lang="es-ES" sz="2800" dirty="0">
              <a:solidFill>
                <a:srgbClr val="C00000"/>
              </a:solidFill>
              <a:latin typeface="Arial" panose="020B0604020202020204" pitchFamily="34" charset="0"/>
              <a:cs typeface="Arial" panose="020B0604020202020204" pitchFamily="34" charset="0"/>
            </a:endParaRPr>
          </a:p>
        </p:txBody>
      </p:sp>
      <p:sp>
        <p:nvSpPr>
          <p:cNvPr id="3" name="CuadroTexto 2"/>
          <p:cNvSpPr txBox="1"/>
          <p:nvPr/>
        </p:nvSpPr>
        <p:spPr>
          <a:xfrm>
            <a:off x="3301466" y="1360343"/>
            <a:ext cx="5611529" cy="3785652"/>
          </a:xfrm>
          <a:prstGeom prst="rect">
            <a:avLst/>
          </a:prstGeom>
          <a:noFill/>
        </p:spPr>
        <p:txBody>
          <a:bodyPr wrap="square" rtlCol="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Que desde el principio del curso todo marche correctamente: los horarios elaborados, los colectivos de dirección constituidos, la bases material de estudio</a:t>
            </a:r>
            <a:r>
              <a:rPr kumimoji="0" lang="es-ES" sz="24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y de vida ordenada, cada trabajador en su puesto, los laboratorios y talleres instalados, los campos deportivos limpios y bien acondicionados, en fin, todo dispuesto para llevar a cabo un trabajo ordenado.</a:t>
            </a:r>
            <a:endPar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CuadroTexto 3"/>
          <p:cNvSpPr txBox="1"/>
          <p:nvPr/>
        </p:nvSpPr>
        <p:spPr>
          <a:xfrm>
            <a:off x="3746633" y="5665531"/>
            <a:ext cx="4721194" cy="92333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1" u="none" strike="noStrike" kern="1200" cap="none" spc="0" normalizeH="0" baseline="0" noProof="0" dirty="0" smtClean="0">
                <a:ln>
                  <a:noFill/>
                </a:ln>
                <a:solidFill>
                  <a:srgbClr val="C00000"/>
                </a:solidFill>
                <a:effectLst/>
                <a:uLnTx/>
                <a:uFillTx/>
                <a:latin typeface="Calibri" panose="020F0502020204030204"/>
                <a:ea typeface="+mn-ea"/>
                <a:cs typeface="+mn-cs"/>
              </a:rPr>
              <a:t>Discurso en el acto de inicio del Curso escolar 1980-1981, San José de las lajas, 1ro de septiembre de 1980.</a:t>
            </a:r>
            <a:endParaRPr kumimoji="0" lang="es-ES" sz="1800" b="1" i="1"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5" name="Imagen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3819" y="1482040"/>
            <a:ext cx="2749265" cy="386872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xmlns="" val="1081858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36930" name="Picture 2" descr="Comandante"/>
          <p:cNvPicPr>
            <a:picLocks noGrp="1" noChangeAspect="1" noChangeArrowheads="1"/>
          </p:cNvPicPr>
          <p:nvPr>
            <p:ph/>
          </p:nvPr>
        </p:nvPicPr>
        <p:blipFill>
          <a:blip r:embed="rId2">
            <a:clrChange>
              <a:clrFrom>
                <a:srgbClr val="FFFFFF"/>
              </a:clrFrom>
              <a:clrTo>
                <a:srgbClr val="FFFFFF">
                  <a:alpha val="0"/>
                </a:srgbClr>
              </a:clrTo>
            </a:clrChange>
          </a:blip>
          <a:srcRect/>
          <a:stretch>
            <a:fillRect/>
          </a:stretch>
        </p:blipFill>
        <p:spPr>
          <a:xfrm>
            <a:off x="179388" y="765175"/>
            <a:ext cx="4033837" cy="5280025"/>
          </a:xfrm>
          <a:noFill/>
        </p:spPr>
      </p:pic>
      <p:sp>
        <p:nvSpPr>
          <p:cNvPr id="636931" name="Text Box 3"/>
          <p:cNvSpPr txBox="1">
            <a:spLocks noChangeArrowheads="1"/>
          </p:cNvSpPr>
          <p:nvPr/>
        </p:nvSpPr>
        <p:spPr bwMode="auto">
          <a:xfrm>
            <a:off x="4140200" y="363538"/>
            <a:ext cx="4824413" cy="6124575"/>
          </a:xfrm>
          <a:prstGeom prst="rect">
            <a:avLst/>
          </a:prstGeom>
          <a:noFill/>
          <a:ln w="9525">
            <a:noFill/>
            <a:miter lim="800000"/>
            <a:headEnd/>
            <a:tailEnd/>
          </a:ln>
        </p:spPr>
        <p:txBody>
          <a:bodyPr anchor="ctr">
            <a:spAutoFit/>
          </a:bodyPr>
          <a:lstStyle/>
          <a:p>
            <a:pPr algn="ctr">
              <a:spcBef>
                <a:spcPct val="50000"/>
              </a:spcBef>
            </a:pPr>
            <a:r>
              <a:rPr lang="es-ES" altLang="es-ES" sz="3200" i="1" dirty="0"/>
              <a:t>“(…) Imagínense que los imperialistas nos invadieran, que por la fuerza del número y, a un precio muy alto, lograran ocupar el territorio, </a:t>
            </a:r>
            <a:r>
              <a:rPr lang="es-ES" altLang="es-ES" sz="3600" b="1" i="1" dirty="0">
                <a:solidFill>
                  <a:srgbClr val="C00000"/>
                </a:solidFill>
              </a:rPr>
              <a:t>¿terminaba allí la lucha? </a:t>
            </a:r>
            <a:r>
              <a:rPr lang="es-ES" altLang="es-ES" sz="3200" i="1" dirty="0"/>
              <a:t>¡No!, terminaba una fase de la lucha y empezaba otra, en las ciudades, en los campos, y en todas partes”(…)</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636930"/>
                                        </p:tgtEl>
                                        <p:attrNameLst>
                                          <p:attrName>style.visibility</p:attrName>
                                        </p:attrNameLst>
                                      </p:cBhvr>
                                      <p:to>
                                        <p:strVal val="visible"/>
                                      </p:to>
                                    </p:set>
                                    <p:anim calcmode="lin" valueType="num">
                                      <p:cBhvr>
                                        <p:cTn id="7" dur="2000" fill="hold"/>
                                        <p:tgtEl>
                                          <p:spTgt spid="636930"/>
                                        </p:tgtEl>
                                        <p:attrNameLst>
                                          <p:attrName>ppt_w</p:attrName>
                                        </p:attrNameLst>
                                      </p:cBhvr>
                                      <p:tavLst>
                                        <p:tav tm="0">
                                          <p:val>
                                            <p:fltVal val="0"/>
                                          </p:val>
                                        </p:tav>
                                        <p:tav tm="100000">
                                          <p:val>
                                            <p:strVal val="#ppt_w"/>
                                          </p:val>
                                        </p:tav>
                                      </p:tavLst>
                                    </p:anim>
                                    <p:anim calcmode="lin" valueType="num">
                                      <p:cBhvr>
                                        <p:cTn id="8" dur="2000" fill="hold"/>
                                        <p:tgtEl>
                                          <p:spTgt spid="636930"/>
                                        </p:tgtEl>
                                        <p:attrNameLst>
                                          <p:attrName>ppt_h</p:attrName>
                                        </p:attrNameLst>
                                      </p:cBhvr>
                                      <p:tavLst>
                                        <p:tav tm="0">
                                          <p:val>
                                            <p:fltVal val="0"/>
                                          </p:val>
                                        </p:tav>
                                        <p:tav tm="100000">
                                          <p:val>
                                            <p:strVal val="#ppt_h"/>
                                          </p:val>
                                        </p:tav>
                                      </p:tavLst>
                                    </p:anim>
                                    <p:anim calcmode="lin" valueType="num">
                                      <p:cBhvr>
                                        <p:cTn id="9" dur="2000" fill="hold"/>
                                        <p:tgtEl>
                                          <p:spTgt spid="636930"/>
                                        </p:tgtEl>
                                        <p:attrNameLst>
                                          <p:attrName>ppt_x</p:attrName>
                                        </p:attrNameLst>
                                      </p:cBhvr>
                                      <p:tavLst>
                                        <p:tav tm="0">
                                          <p:val>
                                            <p:fltVal val="0.5"/>
                                          </p:val>
                                        </p:tav>
                                        <p:tav tm="100000">
                                          <p:val>
                                            <p:strVal val="#ppt_x"/>
                                          </p:val>
                                        </p:tav>
                                      </p:tavLst>
                                    </p:anim>
                                    <p:anim calcmode="lin" valueType="num">
                                      <p:cBhvr>
                                        <p:cTn id="10" dur="2000" fill="hold"/>
                                        <p:tgtEl>
                                          <p:spTgt spid="636930"/>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2000"/>
                            </p:stCondLst>
                            <p:childTnLst>
                              <p:par>
                                <p:cTn id="12" presetID="23" presetClass="entr" presetSubtype="272" fill="hold" grpId="0" nodeType="afterEffect">
                                  <p:stCondLst>
                                    <p:cond delay="0"/>
                                  </p:stCondLst>
                                  <p:childTnLst>
                                    <p:set>
                                      <p:cBhvr>
                                        <p:cTn id="13" dur="1" fill="hold">
                                          <p:stCondLst>
                                            <p:cond delay="0"/>
                                          </p:stCondLst>
                                        </p:cTn>
                                        <p:tgtEl>
                                          <p:spTgt spid="636931"/>
                                        </p:tgtEl>
                                        <p:attrNameLst>
                                          <p:attrName>style.visibility</p:attrName>
                                        </p:attrNameLst>
                                      </p:cBhvr>
                                      <p:to>
                                        <p:strVal val="visible"/>
                                      </p:to>
                                    </p:set>
                                    <p:anim calcmode="lin" valueType="num">
                                      <p:cBhvr>
                                        <p:cTn id="14" dur="2000" fill="hold"/>
                                        <p:tgtEl>
                                          <p:spTgt spid="636931"/>
                                        </p:tgtEl>
                                        <p:attrNameLst>
                                          <p:attrName>ppt_w</p:attrName>
                                        </p:attrNameLst>
                                      </p:cBhvr>
                                      <p:tavLst>
                                        <p:tav tm="0">
                                          <p:val>
                                            <p:strVal val="2/3*#ppt_w"/>
                                          </p:val>
                                        </p:tav>
                                        <p:tav tm="100000">
                                          <p:val>
                                            <p:strVal val="#ppt_w"/>
                                          </p:val>
                                        </p:tav>
                                      </p:tavLst>
                                    </p:anim>
                                    <p:anim calcmode="lin" valueType="num">
                                      <p:cBhvr>
                                        <p:cTn id="15" dur="2000" fill="hold"/>
                                        <p:tgtEl>
                                          <p:spTgt spid="636931"/>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931"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Line 2"/>
          <p:cNvSpPr>
            <a:spLocks noChangeShapeType="1"/>
          </p:cNvSpPr>
          <p:nvPr/>
        </p:nvSpPr>
        <p:spPr bwMode="auto">
          <a:xfrm>
            <a:off x="8027988" y="2822575"/>
            <a:ext cx="0" cy="2419350"/>
          </a:xfrm>
          <a:prstGeom prst="line">
            <a:avLst/>
          </a:prstGeom>
          <a:noFill/>
          <a:ln w="28575">
            <a:solidFill>
              <a:schemeClr val="tx1"/>
            </a:solidFill>
            <a:round/>
            <a:headEnd/>
            <a:tailEnd/>
          </a:ln>
        </p:spPr>
        <p:txBody>
          <a:bodyPr/>
          <a:lstStyle/>
          <a:p>
            <a:endParaRPr lang="es-ES"/>
          </a:p>
        </p:txBody>
      </p:sp>
      <p:sp>
        <p:nvSpPr>
          <p:cNvPr id="716803" name="Line 3"/>
          <p:cNvSpPr>
            <a:spLocks noChangeShapeType="1"/>
          </p:cNvSpPr>
          <p:nvPr/>
        </p:nvSpPr>
        <p:spPr bwMode="auto">
          <a:xfrm rot="-1442509">
            <a:off x="5581650" y="2090738"/>
            <a:ext cx="1943100" cy="1225550"/>
          </a:xfrm>
          <a:prstGeom prst="line">
            <a:avLst/>
          </a:prstGeom>
          <a:noFill/>
          <a:ln w="28575">
            <a:solidFill>
              <a:schemeClr val="tx1"/>
            </a:solidFill>
            <a:round/>
            <a:headEnd/>
            <a:tailEnd/>
          </a:ln>
        </p:spPr>
        <p:txBody>
          <a:bodyPr/>
          <a:lstStyle/>
          <a:p>
            <a:endParaRPr lang="es-ES"/>
          </a:p>
        </p:txBody>
      </p:sp>
      <p:sp>
        <p:nvSpPr>
          <p:cNvPr id="716804" name="Line 4"/>
          <p:cNvSpPr>
            <a:spLocks noChangeShapeType="1"/>
          </p:cNvSpPr>
          <p:nvPr/>
        </p:nvSpPr>
        <p:spPr bwMode="auto">
          <a:xfrm rot="-1442509">
            <a:off x="5435600" y="3109913"/>
            <a:ext cx="1889125" cy="1241425"/>
          </a:xfrm>
          <a:prstGeom prst="line">
            <a:avLst/>
          </a:prstGeom>
          <a:noFill/>
          <a:ln w="28575">
            <a:solidFill>
              <a:schemeClr val="tx1"/>
            </a:solidFill>
            <a:round/>
            <a:headEnd/>
            <a:tailEnd/>
          </a:ln>
        </p:spPr>
        <p:txBody>
          <a:bodyPr/>
          <a:lstStyle/>
          <a:p>
            <a:endParaRPr lang="es-ES"/>
          </a:p>
        </p:txBody>
      </p:sp>
      <p:sp>
        <p:nvSpPr>
          <p:cNvPr id="716805" name="Line 5"/>
          <p:cNvSpPr>
            <a:spLocks noChangeShapeType="1"/>
          </p:cNvSpPr>
          <p:nvPr/>
        </p:nvSpPr>
        <p:spPr bwMode="auto">
          <a:xfrm rot="-1442509">
            <a:off x="5389563" y="4478338"/>
            <a:ext cx="1919287" cy="1296987"/>
          </a:xfrm>
          <a:prstGeom prst="line">
            <a:avLst/>
          </a:prstGeom>
          <a:noFill/>
          <a:ln w="28575">
            <a:solidFill>
              <a:schemeClr val="tx1"/>
            </a:solidFill>
            <a:round/>
            <a:headEnd/>
            <a:tailEnd/>
          </a:ln>
        </p:spPr>
        <p:txBody>
          <a:bodyPr/>
          <a:lstStyle/>
          <a:p>
            <a:endParaRPr lang="es-ES"/>
          </a:p>
        </p:txBody>
      </p:sp>
      <p:sp>
        <p:nvSpPr>
          <p:cNvPr id="716806" name="Line 6"/>
          <p:cNvSpPr>
            <a:spLocks noChangeShapeType="1"/>
          </p:cNvSpPr>
          <p:nvPr/>
        </p:nvSpPr>
        <p:spPr bwMode="auto">
          <a:xfrm rot="-1442509">
            <a:off x="5592763" y="2011363"/>
            <a:ext cx="1906587" cy="1208087"/>
          </a:xfrm>
          <a:prstGeom prst="line">
            <a:avLst/>
          </a:prstGeom>
          <a:noFill/>
          <a:ln w="28575">
            <a:solidFill>
              <a:schemeClr val="tx1"/>
            </a:solidFill>
            <a:prstDash val="dash"/>
            <a:round/>
            <a:headEnd/>
            <a:tailEnd/>
          </a:ln>
        </p:spPr>
        <p:txBody>
          <a:bodyPr/>
          <a:lstStyle/>
          <a:p>
            <a:endParaRPr lang="es-ES"/>
          </a:p>
        </p:txBody>
      </p:sp>
      <p:sp>
        <p:nvSpPr>
          <p:cNvPr id="716807" name="Line 7"/>
          <p:cNvSpPr>
            <a:spLocks noChangeShapeType="1"/>
          </p:cNvSpPr>
          <p:nvPr/>
        </p:nvSpPr>
        <p:spPr bwMode="auto">
          <a:xfrm>
            <a:off x="4643438" y="1527175"/>
            <a:ext cx="3744912" cy="935038"/>
          </a:xfrm>
          <a:prstGeom prst="line">
            <a:avLst/>
          </a:prstGeom>
          <a:noFill/>
          <a:ln w="28575">
            <a:solidFill>
              <a:schemeClr val="tx1"/>
            </a:solidFill>
            <a:prstDash val="dash"/>
            <a:round/>
            <a:headEnd/>
            <a:tailEnd/>
          </a:ln>
        </p:spPr>
        <p:txBody>
          <a:bodyPr/>
          <a:lstStyle/>
          <a:p>
            <a:endParaRPr lang="es-ES"/>
          </a:p>
        </p:txBody>
      </p:sp>
      <p:sp>
        <p:nvSpPr>
          <p:cNvPr id="716808" name="Line 8"/>
          <p:cNvSpPr>
            <a:spLocks noChangeShapeType="1"/>
          </p:cNvSpPr>
          <p:nvPr/>
        </p:nvSpPr>
        <p:spPr bwMode="auto">
          <a:xfrm rot="-1442509">
            <a:off x="1657350" y="4822825"/>
            <a:ext cx="2303463" cy="504825"/>
          </a:xfrm>
          <a:prstGeom prst="line">
            <a:avLst/>
          </a:prstGeom>
          <a:noFill/>
          <a:ln w="28575">
            <a:solidFill>
              <a:schemeClr val="tx1"/>
            </a:solidFill>
            <a:prstDash val="dash"/>
            <a:round/>
            <a:headEnd/>
            <a:tailEnd/>
          </a:ln>
        </p:spPr>
        <p:txBody>
          <a:bodyPr/>
          <a:lstStyle/>
          <a:p>
            <a:endParaRPr lang="es-ES"/>
          </a:p>
        </p:txBody>
      </p:sp>
      <p:sp>
        <p:nvSpPr>
          <p:cNvPr id="716809" name="Line 9"/>
          <p:cNvSpPr>
            <a:spLocks noChangeShapeType="1"/>
          </p:cNvSpPr>
          <p:nvPr/>
        </p:nvSpPr>
        <p:spPr bwMode="auto">
          <a:xfrm flipH="1">
            <a:off x="1692275" y="1598613"/>
            <a:ext cx="2879725" cy="833437"/>
          </a:xfrm>
          <a:prstGeom prst="line">
            <a:avLst/>
          </a:prstGeom>
          <a:noFill/>
          <a:ln w="28575">
            <a:solidFill>
              <a:schemeClr val="tx1"/>
            </a:solidFill>
            <a:round/>
            <a:headEnd/>
            <a:tailEnd/>
          </a:ln>
        </p:spPr>
        <p:txBody>
          <a:bodyPr/>
          <a:lstStyle/>
          <a:p>
            <a:endParaRPr lang="es-ES"/>
          </a:p>
        </p:txBody>
      </p:sp>
      <p:sp>
        <p:nvSpPr>
          <p:cNvPr id="716810" name="Line 10"/>
          <p:cNvSpPr>
            <a:spLocks noChangeShapeType="1"/>
          </p:cNvSpPr>
          <p:nvPr/>
        </p:nvSpPr>
        <p:spPr bwMode="auto">
          <a:xfrm>
            <a:off x="4572000" y="1598613"/>
            <a:ext cx="3455988" cy="863600"/>
          </a:xfrm>
          <a:prstGeom prst="line">
            <a:avLst/>
          </a:prstGeom>
          <a:noFill/>
          <a:ln w="28575">
            <a:solidFill>
              <a:schemeClr val="tx1"/>
            </a:solidFill>
            <a:round/>
            <a:headEnd/>
            <a:tailEnd/>
          </a:ln>
        </p:spPr>
        <p:txBody>
          <a:bodyPr/>
          <a:lstStyle/>
          <a:p>
            <a:endParaRPr lang="es-ES"/>
          </a:p>
        </p:txBody>
      </p:sp>
      <p:sp>
        <p:nvSpPr>
          <p:cNvPr id="716811" name="Line 11"/>
          <p:cNvSpPr>
            <a:spLocks noChangeShapeType="1"/>
          </p:cNvSpPr>
          <p:nvPr/>
        </p:nvSpPr>
        <p:spPr bwMode="auto">
          <a:xfrm>
            <a:off x="1692275" y="5445125"/>
            <a:ext cx="2879725" cy="792163"/>
          </a:xfrm>
          <a:prstGeom prst="line">
            <a:avLst/>
          </a:prstGeom>
          <a:noFill/>
          <a:ln w="28575">
            <a:solidFill>
              <a:schemeClr val="tx1"/>
            </a:solidFill>
            <a:prstDash val="dash"/>
            <a:round/>
            <a:headEnd/>
            <a:tailEnd/>
          </a:ln>
        </p:spPr>
        <p:txBody>
          <a:bodyPr/>
          <a:lstStyle/>
          <a:p>
            <a:endParaRPr lang="es-ES"/>
          </a:p>
        </p:txBody>
      </p:sp>
      <p:sp>
        <p:nvSpPr>
          <p:cNvPr id="716812" name="Line 12"/>
          <p:cNvSpPr>
            <a:spLocks noChangeShapeType="1"/>
          </p:cNvSpPr>
          <p:nvPr/>
        </p:nvSpPr>
        <p:spPr bwMode="auto">
          <a:xfrm flipH="1">
            <a:off x="4572000" y="5372100"/>
            <a:ext cx="3455988" cy="865188"/>
          </a:xfrm>
          <a:prstGeom prst="line">
            <a:avLst/>
          </a:prstGeom>
          <a:noFill/>
          <a:ln w="28575">
            <a:solidFill>
              <a:schemeClr val="tx1"/>
            </a:solidFill>
            <a:prstDash val="dash"/>
            <a:round/>
            <a:headEnd/>
            <a:tailEnd/>
          </a:ln>
        </p:spPr>
        <p:txBody>
          <a:bodyPr/>
          <a:lstStyle/>
          <a:p>
            <a:endParaRPr lang="es-ES"/>
          </a:p>
        </p:txBody>
      </p:sp>
      <p:sp>
        <p:nvSpPr>
          <p:cNvPr id="29709" name="Text Box 13"/>
          <p:cNvSpPr txBox="1">
            <a:spLocks noChangeArrowheads="1"/>
          </p:cNvSpPr>
          <p:nvPr/>
        </p:nvSpPr>
        <p:spPr bwMode="auto">
          <a:xfrm>
            <a:off x="142875" y="260350"/>
            <a:ext cx="8875713" cy="346075"/>
          </a:xfrm>
          <a:prstGeom prst="rect">
            <a:avLst/>
          </a:prstGeom>
          <a:solidFill>
            <a:schemeClr val="bg1"/>
          </a:solidFill>
          <a:ln w="9525">
            <a:miter lim="800000"/>
            <a:headEnd/>
            <a:tailEnd/>
          </a:ln>
          <a:scene3d>
            <a:camera prst="legacyObliqueTopRight"/>
            <a:lightRig rig="legacyFlat3" dir="b"/>
          </a:scene3d>
          <a:sp3d extrusionH="201600" prstMaterial="legacyMatte">
            <a:bevelT w="13500" h="13500" prst="angle"/>
            <a:bevelB w="13500" h="13500" prst="angle"/>
            <a:extrusionClr>
              <a:schemeClr val="bg1"/>
            </a:extrusionClr>
          </a:sp3d>
        </p:spPr>
        <p:txBody>
          <a:bodyPr wrap="none">
            <a:spAutoFit/>
            <a:flatTx/>
          </a:bodyPr>
          <a:lstStyle/>
          <a:p>
            <a:pPr eaLnBrk="1" hangingPunct="1">
              <a:buSzPct val="100000"/>
              <a:buFont typeface="Times New Roman" pitchFamily="18" charset="0"/>
              <a:buNone/>
            </a:pPr>
            <a:r>
              <a:rPr lang="es-ES" altLang="es-ES" sz="1600" b="1">
                <a:solidFill>
                  <a:srgbClr val="000000"/>
                </a:solidFill>
              </a:rPr>
              <a:t>SISTEMA DE ÓRGANOS DE DIRECCIÓN DE LA DEFENSA Y DE MANDO DE LAS  TROPAS</a:t>
            </a:r>
          </a:p>
        </p:txBody>
      </p:sp>
      <p:sp>
        <p:nvSpPr>
          <p:cNvPr id="716814" name="Line 14"/>
          <p:cNvSpPr>
            <a:spLocks noChangeShapeType="1"/>
          </p:cNvSpPr>
          <p:nvPr/>
        </p:nvSpPr>
        <p:spPr bwMode="auto">
          <a:xfrm>
            <a:off x="1692275" y="2678113"/>
            <a:ext cx="0" cy="2600325"/>
          </a:xfrm>
          <a:prstGeom prst="line">
            <a:avLst/>
          </a:prstGeom>
          <a:noFill/>
          <a:ln w="28575">
            <a:solidFill>
              <a:schemeClr val="tx1"/>
            </a:solidFill>
            <a:round/>
            <a:headEnd/>
            <a:tailEnd/>
          </a:ln>
        </p:spPr>
        <p:txBody>
          <a:bodyPr/>
          <a:lstStyle/>
          <a:p>
            <a:endParaRPr lang="es-ES"/>
          </a:p>
        </p:txBody>
      </p:sp>
      <p:sp>
        <p:nvSpPr>
          <p:cNvPr id="716815" name="Text Box 15"/>
          <p:cNvSpPr txBox="1">
            <a:spLocks noChangeArrowheads="1"/>
          </p:cNvSpPr>
          <p:nvPr/>
        </p:nvSpPr>
        <p:spPr bwMode="auto">
          <a:xfrm>
            <a:off x="1116013" y="2462213"/>
            <a:ext cx="1223962" cy="466725"/>
          </a:xfrm>
          <a:prstGeom prst="rect">
            <a:avLst/>
          </a:prstGeom>
          <a:solidFill>
            <a:srgbClr val="66FF33"/>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66FF33"/>
            </a:extrusionClr>
          </a:sp3d>
        </p:spPr>
        <p:txBody>
          <a:bodyPr>
            <a:spAutoFit/>
            <a:flatTx/>
          </a:bodyPr>
          <a:lstStyle/>
          <a:p>
            <a:pPr algn="ctr" eaLnBrk="1" hangingPunct="1">
              <a:buSzPct val="100000"/>
              <a:buFont typeface="Times New Roman" panose="02020603050405020304" pitchFamily="18" charset="0"/>
              <a:buNone/>
              <a:defRPr/>
            </a:pPr>
            <a:r>
              <a:rPr lang="es-ES" sz="1200" b="1" dirty="0">
                <a:solidFill>
                  <a:srgbClr val="FFFFFF"/>
                </a:solidFill>
                <a:effectLst>
                  <a:outerShdw blurRad="38100" dist="38100" dir="2700000" algn="tl">
                    <a:srgbClr val="000000">
                      <a:alpha val="43137"/>
                    </a:srgbClr>
                  </a:outerShdw>
                </a:effectLst>
              </a:rPr>
              <a:t>Jefatura y EM Ejército.</a:t>
            </a:r>
          </a:p>
        </p:txBody>
      </p:sp>
      <p:sp>
        <p:nvSpPr>
          <p:cNvPr id="716816" name="Text Box 16"/>
          <p:cNvSpPr txBox="1">
            <a:spLocks noChangeArrowheads="1"/>
          </p:cNvSpPr>
          <p:nvPr/>
        </p:nvSpPr>
        <p:spPr bwMode="auto">
          <a:xfrm>
            <a:off x="1085850" y="3652838"/>
            <a:ext cx="1203325" cy="466725"/>
          </a:xfrm>
          <a:prstGeom prst="rect">
            <a:avLst/>
          </a:prstGeom>
          <a:solidFill>
            <a:srgbClr val="66FF33"/>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66FF33"/>
            </a:extrusionClr>
          </a:sp3d>
        </p:spPr>
        <p:txBody>
          <a:bodyPr wrap="none">
            <a:spAutoFit/>
            <a:flatTx/>
          </a:bodyPr>
          <a:lstStyle/>
          <a:p>
            <a:pPr algn="ctr" eaLnBrk="1" hangingPunct="1">
              <a:buSzPct val="100000"/>
              <a:buFont typeface="Times New Roman" panose="02020603050405020304" pitchFamily="18" charset="0"/>
              <a:buNone/>
              <a:defRPr/>
            </a:pPr>
            <a:r>
              <a:rPr lang="es-ES" sz="1200" b="1">
                <a:solidFill>
                  <a:srgbClr val="FFFFFF"/>
                </a:solidFill>
                <a:effectLst>
                  <a:outerShdw blurRad="38100" dist="38100" dir="2700000" algn="tl">
                    <a:srgbClr val="000000">
                      <a:alpha val="43137"/>
                    </a:srgbClr>
                  </a:outerShdw>
                </a:effectLst>
              </a:rPr>
              <a:t>Jefatura y EM</a:t>
            </a:r>
          </a:p>
          <a:p>
            <a:pPr algn="ctr" eaLnBrk="1" hangingPunct="1">
              <a:buSzPct val="100000"/>
              <a:buFont typeface="Times New Roman" panose="02020603050405020304" pitchFamily="18" charset="0"/>
              <a:buNone/>
              <a:defRPr/>
            </a:pPr>
            <a:r>
              <a:rPr lang="es-ES" sz="1200" b="1">
                <a:solidFill>
                  <a:srgbClr val="FFFFFF"/>
                </a:solidFill>
                <a:effectLst>
                  <a:outerShdw blurRad="38100" dist="38100" dir="2700000" algn="tl">
                    <a:srgbClr val="000000">
                      <a:alpha val="43137"/>
                    </a:srgbClr>
                  </a:outerShdw>
                </a:effectLst>
              </a:rPr>
              <a:t>Región Militar</a:t>
            </a:r>
          </a:p>
        </p:txBody>
      </p:sp>
      <p:sp>
        <p:nvSpPr>
          <p:cNvPr id="716817" name="Text Box 17"/>
          <p:cNvSpPr txBox="1">
            <a:spLocks noChangeArrowheads="1"/>
          </p:cNvSpPr>
          <p:nvPr/>
        </p:nvSpPr>
        <p:spPr bwMode="auto">
          <a:xfrm>
            <a:off x="1089025" y="5043488"/>
            <a:ext cx="1182688" cy="466725"/>
          </a:xfrm>
          <a:prstGeom prst="rect">
            <a:avLst/>
          </a:prstGeom>
          <a:solidFill>
            <a:srgbClr val="66FF33"/>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66FF33"/>
            </a:extrusionClr>
          </a:sp3d>
        </p:spPr>
        <p:txBody>
          <a:bodyPr wrap="none">
            <a:spAutoFit/>
            <a:flatTx/>
          </a:bodyPr>
          <a:lstStyle/>
          <a:p>
            <a:pPr algn="ctr" eaLnBrk="1" hangingPunct="1">
              <a:buSzPct val="100000"/>
              <a:buFont typeface="Times New Roman" panose="02020603050405020304" pitchFamily="18" charset="0"/>
              <a:buNone/>
              <a:defRPr/>
            </a:pPr>
            <a:r>
              <a:rPr lang="es-ES" sz="1200" b="1">
                <a:solidFill>
                  <a:srgbClr val="FFFFFF"/>
                </a:solidFill>
                <a:effectLst>
                  <a:outerShdw blurRad="38100" dist="38100" dir="2700000" algn="tl">
                    <a:srgbClr val="000000">
                      <a:alpha val="43137"/>
                    </a:srgbClr>
                  </a:outerShdw>
                </a:effectLst>
              </a:rPr>
              <a:t>Jefatura y EM</a:t>
            </a:r>
          </a:p>
          <a:p>
            <a:pPr algn="ctr" eaLnBrk="1" hangingPunct="1">
              <a:buSzPct val="100000"/>
              <a:buFont typeface="Times New Roman" panose="02020603050405020304" pitchFamily="18" charset="0"/>
              <a:buNone/>
              <a:defRPr/>
            </a:pPr>
            <a:r>
              <a:rPr lang="es-ES" sz="1200" b="1">
                <a:solidFill>
                  <a:srgbClr val="FFFFFF"/>
                </a:solidFill>
                <a:effectLst>
                  <a:outerShdw blurRad="38100" dist="38100" dir="2700000" algn="tl">
                    <a:srgbClr val="000000">
                      <a:alpha val="43137"/>
                    </a:srgbClr>
                  </a:outerShdw>
                </a:effectLst>
              </a:rPr>
              <a:t>Sector Militar</a:t>
            </a:r>
          </a:p>
        </p:txBody>
      </p:sp>
      <p:sp>
        <p:nvSpPr>
          <p:cNvPr id="716818" name="Text Box 18"/>
          <p:cNvSpPr txBox="1">
            <a:spLocks noChangeArrowheads="1"/>
          </p:cNvSpPr>
          <p:nvPr/>
        </p:nvSpPr>
        <p:spPr bwMode="auto">
          <a:xfrm>
            <a:off x="7493000" y="3641725"/>
            <a:ext cx="1068388" cy="466725"/>
          </a:xfrm>
          <a:prstGeom prst="rect">
            <a:avLst/>
          </a:prstGeom>
          <a:solidFill>
            <a:srgbClr val="009900"/>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009900"/>
            </a:extrusionClr>
          </a:sp3d>
        </p:spPr>
        <p:txBody>
          <a:bodyPr wrap="none">
            <a:spAutoFit/>
            <a:flatTx/>
          </a:bodyPr>
          <a:lstStyle/>
          <a:p>
            <a:pPr algn="ctr" eaLnBrk="1" hangingPunct="1">
              <a:buSzPct val="100000"/>
              <a:buFont typeface="Times New Roman" pitchFamily="18" charset="0"/>
              <a:buNone/>
            </a:pPr>
            <a:r>
              <a:rPr lang="es-ES" altLang="es-ES" sz="1200" b="1">
                <a:solidFill>
                  <a:srgbClr val="FFFFFF"/>
                </a:solidFill>
              </a:rPr>
              <a:t>Jefatura </a:t>
            </a:r>
          </a:p>
          <a:p>
            <a:pPr algn="ctr" eaLnBrk="1" hangingPunct="1">
              <a:buSzPct val="100000"/>
              <a:buFont typeface="Times New Roman" pitchFamily="18" charset="0"/>
              <a:buNone/>
            </a:pPr>
            <a:r>
              <a:rPr lang="es-ES" altLang="es-ES" sz="1200" b="1">
                <a:solidFill>
                  <a:srgbClr val="FFFFFF"/>
                </a:solidFill>
              </a:rPr>
              <a:t>Prov. Minint</a:t>
            </a:r>
          </a:p>
        </p:txBody>
      </p:sp>
      <p:sp>
        <p:nvSpPr>
          <p:cNvPr id="716819" name="Text Box 19"/>
          <p:cNvSpPr txBox="1">
            <a:spLocks noChangeArrowheads="1"/>
          </p:cNvSpPr>
          <p:nvPr/>
        </p:nvSpPr>
        <p:spPr bwMode="auto">
          <a:xfrm>
            <a:off x="7488238" y="5062538"/>
            <a:ext cx="1087437" cy="466725"/>
          </a:xfrm>
          <a:prstGeom prst="rect">
            <a:avLst/>
          </a:prstGeom>
          <a:solidFill>
            <a:srgbClr val="009900"/>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009900"/>
            </a:extrusionClr>
          </a:sp3d>
        </p:spPr>
        <p:txBody>
          <a:bodyPr wrap="none">
            <a:spAutoFit/>
            <a:flatTx/>
          </a:bodyPr>
          <a:lstStyle/>
          <a:p>
            <a:pPr algn="ctr" eaLnBrk="1" hangingPunct="1">
              <a:buSzPct val="100000"/>
              <a:buFont typeface="Times New Roman" pitchFamily="18" charset="0"/>
              <a:buNone/>
            </a:pPr>
            <a:r>
              <a:rPr lang="es-ES" altLang="es-ES" sz="1200" b="1">
                <a:solidFill>
                  <a:srgbClr val="FFFFFF"/>
                </a:solidFill>
              </a:rPr>
              <a:t>Jefatura</a:t>
            </a:r>
          </a:p>
          <a:p>
            <a:pPr algn="ctr" eaLnBrk="1" hangingPunct="1">
              <a:buSzPct val="100000"/>
              <a:buFont typeface="Times New Roman" pitchFamily="18" charset="0"/>
              <a:buNone/>
            </a:pPr>
            <a:r>
              <a:rPr lang="es-ES" altLang="es-ES" sz="1200" b="1">
                <a:solidFill>
                  <a:srgbClr val="FFFFFF"/>
                </a:solidFill>
              </a:rPr>
              <a:t> Mun. Minint</a:t>
            </a:r>
          </a:p>
        </p:txBody>
      </p:sp>
      <p:sp>
        <p:nvSpPr>
          <p:cNvPr id="716820" name="Line 20"/>
          <p:cNvSpPr>
            <a:spLocks noChangeShapeType="1"/>
          </p:cNvSpPr>
          <p:nvPr/>
        </p:nvSpPr>
        <p:spPr bwMode="auto">
          <a:xfrm>
            <a:off x="4572000" y="1598613"/>
            <a:ext cx="0" cy="4630737"/>
          </a:xfrm>
          <a:prstGeom prst="line">
            <a:avLst/>
          </a:prstGeom>
          <a:noFill/>
          <a:ln w="28575">
            <a:solidFill>
              <a:schemeClr val="tx1"/>
            </a:solidFill>
            <a:round/>
            <a:headEnd/>
            <a:tailEnd/>
          </a:ln>
        </p:spPr>
        <p:txBody>
          <a:bodyPr/>
          <a:lstStyle/>
          <a:p>
            <a:endParaRPr lang="es-ES"/>
          </a:p>
        </p:txBody>
      </p:sp>
      <p:sp>
        <p:nvSpPr>
          <p:cNvPr id="716821" name="Text Box 21"/>
          <p:cNvSpPr txBox="1">
            <a:spLocks noChangeArrowheads="1"/>
          </p:cNvSpPr>
          <p:nvPr/>
        </p:nvSpPr>
        <p:spPr bwMode="auto">
          <a:xfrm>
            <a:off x="3851275" y="3327400"/>
            <a:ext cx="1412875" cy="406400"/>
          </a:xfrm>
          <a:prstGeom prst="rect">
            <a:avLst/>
          </a:prstGeom>
          <a:solidFill>
            <a:srgbClr val="FF0000"/>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FF0000"/>
            </a:extrusionClr>
          </a:sp3d>
        </p:spPr>
        <p:txBody>
          <a:bodyPr>
            <a:spAutoFit/>
            <a:flatTx/>
          </a:bodyPr>
          <a:lstStyle/>
          <a:p>
            <a:pPr algn="ctr" eaLnBrk="1" hangingPunct="1">
              <a:buSzPct val="100000"/>
              <a:buFont typeface="Times New Roman" pitchFamily="18" charset="0"/>
              <a:buNone/>
            </a:pPr>
            <a:r>
              <a:rPr lang="es-ES" altLang="es-ES" sz="2000" b="1">
                <a:solidFill>
                  <a:srgbClr val="FFFF00"/>
                </a:solidFill>
              </a:rPr>
              <a:t>CDP</a:t>
            </a:r>
          </a:p>
        </p:txBody>
      </p:sp>
      <p:sp>
        <p:nvSpPr>
          <p:cNvPr id="716822" name="Text Box 22"/>
          <p:cNvSpPr txBox="1">
            <a:spLocks noChangeArrowheads="1"/>
          </p:cNvSpPr>
          <p:nvPr/>
        </p:nvSpPr>
        <p:spPr bwMode="auto">
          <a:xfrm>
            <a:off x="3851275" y="4622800"/>
            <a:ext cx="1441450" cy="406400"/>
          </a:xfrm>
          <a:prstGeom prst="rect">
            <a:avLst/>
          </a:prstGeom>
          <a:solidFill>
            <a:srgbClr val="FF0000"/>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FF0000"/>
            </a:extrusionClr>
          </a:sp3d>
        </p:spPr>
        <p:txBody>
          <a:bodyPr>
            <a:spAutoFit/>
            <a:flatTx/>
          </a:bodyPr>
          <a:lstStyle/>
          <a:p>
            <a:pPr algn="ctr" eaLnBrk="1" hangingPunct="1">
              <a:buSzPct val="100000"/>
              <a:buFont typeface="Times New Roman" pitchFamily="18" charset="0"/>
              <a:buNone/>
            </a:pPr>
            <a:r>
              <a:rPr lang="es-ES" altLang="es-ES" sz="2000" b="1">
                <a:solidFill>
                  <a:srgbClr val="FFFF00"/>
                </a:solidFill>
              </a:rPr>
              <a:t>CDM</a:t>
            </a:r>
          </a:p>
        </p:txBody>
      </p:sp>
      <p:sp>
        <p:nvSpPr>
          <p:cNvPr id="716823" name="Text Box 23"/>
          <p:cNvSpPr txBox="1">
            <a:spLocks noChangeArrowheads="1"/>
          </p:cNvSpPr>
          <p:nvPr/>
        </p:nvSpPr>
        <p:spPr bwMode="auto">
          <a:xfrm>
            <a:off x="4033838" y="5972175"/>
            <a:ext cx="1081087" cy="346075"/>
          </a:xfrm>
          <a:prstGeom prst="rect">
            <a:avLst/>
          </a:prstGeom>
          <a:solidFill>
            <a:srgbClr val="FF0000"/>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FF0000"/>
            </a:extrusionClr>
          </a:sp3d>
        </p:spPr>
        <p:txBody>
          <a:bodyPr>
            <a:spAutoFit/>
            <a:flatTx/>
          </a:bodyPr>
          <a:lstStyle/>
          <a:p>
            <a:pPr algn="ctr" eaLnBrk="1" hangingPunct="1">
              <a:buSzPct val="100000"/>
              <a:buFont typeface="Times New Roman" pitchFamily="18" charset="0"/>
              <a:buNone/>
            </a:pPr>
            <a:r>
              <a:rPr lang="es-ES" altLang="es-ES" sz="1600" b="1">
                <a:solidFill>
                  <a:srgbClr val="FFFF00"/>
                </a:solidFill>
              </a:rPr>
              <a:t>CDZ</a:t>
            </a:r>
          </a:p>
        </p:txBody>
      </p:sp>
      <p:sp>
        <p:nvSpPr>
          <p:cNvPr id="29720" name="Text Box 24"/>
          <p:cNvSpPr txBox="1">
            <a:spLocks noChangeArrowheads="1"/>
          </p:cNvSpPr>
          <p:nvPr/>
        </p:nvSpPr>
        <p:spPr bwMode="auto">
          <a:xfrm>
            <a:off x="3635375" y="1022350"/>
            <a:ext cx="1944688" cy="588963"/>
          </a:xfrm>
          <a:prstGeom prst="rect">
            <a:avLst/>
          </a:prstGeom>
          <a:solidFill>
            <a:srgbClr val="FF0000"/>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FF0000"/>
            </a:extrusionClr>
          </a:sp3d>
        </p:spPr>
        <p:txBody>
          <a:bodyPr>
            <a:spAutoFit/>
            <a:flatTx/>
          </a:bodyPr>
          <a:lstStyle/>
          <a:p>
            <a:pPr algn="ctr" eaLnBrk="1" hangingPunct="1">
              <a:buSzPct val="100000"/>
              <a:buFont typeface="Times New Roman" pitchFamily="18" charset="0"/>
              <a:buNone/>
            </a:pPr>
            <a:r>
              <a:rPr lang="es-ES" altLang="es-ES" sz="3200" b="1">
                <a:solidFill>
                  <a:srgbClr val="FFFF00"/>
                </a:solidFill>
              </a:rPr>
              <a:t>CDN</a:t>
            </a:r>
          </a:p>
        </p:txBody>
      </p:sp>
      <p:sp>
        <p:nvSpPr>
          <p:cNvPr id="716825" name="Text Box 25"/>
          <p:cNvSpPr txBox="1">
            <a:spLocks noChangeArrowheads="1"/>
          </p:cNvSpPr>
          <p:nvPr/>
        </p:nvSpPr>
        <p:spPr bwMode="auto">
          <a:xfrm>
            <a:off x="3779838" y="2319338"/>
            <a:ext cx="1655762" cy="406400"/>
          </a:xfrm>
          <a:prstGeom prst="rect">
            <a:avLst/>
          </a:prstGeom>
          <a:solidFill>
            <a:srgbClr val="FF0000"/>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FF0000"/>
            </a:extrusionClr>
          </a:sp3d>
        </p:spPr>
        <p:txBody>
          <a:bodyPr>
            <a:spAutoFit/>
            <a:flatTx/>
          </a:bodyPr>
          <a:lstStyle/>
          <a:p>
            <a:pPr algn="ctr" eaLnBrk="1" hangingPunct="1">
              <a:buSzPct val="100000"/>
              <a:buFont typeface="Times New Roman" pitchFamily="18" charset="0"/>
              <a:buNone/>
            </a:pPr>
            <a:r>
              <a:rPr lang="es-ES" altLang="es-ES" sz="2000" b="1">
                <a:solidFill>
                  <a:srgbClr val="FFFF00"/>
                </a:solidFill>
              </a:rPr>
              <a:t>CD-RE</a:t>
            </a:r>
          </a:p>
        </p:txBody>
      </p:sp>
      <p:sp>
        <p:nvSpPr>
          <p:cNvPr id="716826" name="Line 26"/>
          <p:cNvSpPr>
            <a:spLocks noChangeShapeType="1"/>
          </p:cNvSpPr>
          <p:nvPr/>
        </p:nvSpPr>
        <p:spPr bwMode="auto">
          <a:xfrm rot="-1436455">
            <a:off x="2411413" y="2390775"/>
            <a:ext cx="1317625" cy="379413"/>
          </a:xfrm>
          <a:prstGeom prst="line">
            <a:avLst/>
          </a:prstGeom>
          <a:noFill/>
          <a:ln w="28575">
            <a:solidFill>
              <a:schemeClr val="tx1"/>
            </a:solidFill>
            <a:prstDash val="dash"/>
            <a:round/>
            <a:headEnd/>
            <a:tailEnd/>
          </a:ln>
        </p:spPr>
        <p:txBody>
          <a:bodyPr/>
          <a:lstStyle/>
          <a:p>
            <a:endParaRPr lang="es-ES"/>
          </a:p>
        </p:txBody>
      </p:sp>
      <p:sp>
        <p:nvSpPr>
          <p:cNvPr id="716827" name="Line 27"/>
          <p:cNvSpPr>
            <a:spLocks noChangeShapeType="1"/>
          </p:cNvSpPr>
          <p:nvPr/>
        </p:nvSpPr>
        <p:spPr bwMode="auto">
          <a:xfrm rot="-1712373">
            <a:off x="2357438" y="3457575"/>
            <a:ext cx="1466850" cy="471488"/>
          </a:xfrm>
          <a:prstGeom prst="line">
            <a:avLst/>
          </a:prstGeom>
          <a:noFill/>
          <a:ln w="28575">
            <a:solidFill>
              <a:schemeClr val="tx1"/>
            </a:solidFill>
            <a:prstDash val="dash"/>
            <a:round/>
            <a:headEnd/>
            <a:tailEnd/>
          </a:ln>
        </p:spPr>
        <p:txBody>
          <a:bodyPr/>
          <a:lstStyle/>
          <a:p>
            <a:endParaRPr lang="es-ES"/>
          </a:p>
        </p:txBody>
      </p:sp>
      <p:sp>
        <p:nvSpPr>
          <p:cNvPr id="716828" name="Line 28"/>
          <p:cNvSpPr>
            <a:spLocks noChangeShapeType="1"/>
          </p:cNvSpPr>
          <p:nvPr/>
        </p:nvSpPr>
        <p:spPr bwMode="auto">
          <a:xfrm rot="-1442509">
            <a:off x="5475288" y="3043238"/>
            <a:ext cx="1801812" cy="1220787"/>
          </a:xfrm>
          <a:prstGeom prst="line">
            <a:avLst/>
          </a:prstGeom>
          <a:noFill/>
          <a:ln w="28575">
            <a:solidFill>
              <a:schemeClr val="tx1"/>
            </a:solidFill>
            <a:prstDash val="dash"/>
            <a:round/>
            <a:headEnd/>
            <a:tailEnd/>
          </a:ln>
        </p:spPr>
        <p:txBody>
          <a:bodyPr/>
          <a:lstStyle/>
          <a:p>
            <a:endParaRPr lang="es-ES"/>
          </a:p>
        </p:txBody>
      </p:sp>
      <p:sp>
        <p:nvSpPr>
          <p:cNvPr id="716829" name="Line 29"/>
          <p:cNvSpPr>
            <a:spLocks noChangeShapeType="1"/>
          </p:cNvSpPr>
          <p:nvPr/>
        </p:nvSpPr>
        <p:spPr bwMode="auto">
          <a:xfrm rot="-1442509">
            <a:off x="5507038" y="4440238"/>
            <a:ext cx="1758950" cy="1206500"/>
          </a:xfrm>
          <a:prstGeom prst="line">
            <a:avLst/>
          </a:prstGeom>
          <a:noFill/>
          <a:ln w="28575">
            <a:solidFill>
              <a:schemeClr val="tx1"/>
            </a:solidFill>
            <a:prstDash val="dash"/>
            <a:round/>
            <a:headEnd/>
            <a:tailEnd/>
          </a:ln>
        </p:spPr>
        <p:txBody>
          <a:bodyPr/>
          <a:lstStyle/>
          <a:p>
            <a:endParaRPr lang="es-ES"/>
          </a:p>
        </p:txBody>
      </p:sp>
      <p:sp>
        <p:nvSpPr>
          <p:cNvPr id="716830" name="Text Box 30"/>
          <p:cNvSpPr txBox="1">
            <a:spLocks noChangeArrowheads="1"/>
          </p:cNvSpPr>
          <p:nvPr/>
        </p:nvSpPr>
        <p:spPr bwMode="auto">
          <a:xfrm>
            <a:off x="7648575" y="2500313"/>
            <a:ext cx="898525" cy="466725"/>
          </a:xfrm>
          <a:prstGeom prst="rect">
            <a:avLst/>
          </a:prstGeom>
          <a:solidFill>
            <a:srgbClr val="009900"/>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009900"/>
            </a:extrusionClr>
          </a:sp3d>
        </p:spPr>
        <p:txBody>
          <a:bodyPr wrap="none">
            <a:spAutoFit/>
            <a:flatTx/>
          </a:bodyPr>
          <a:lstStyle/>
          <a:p>
            <a:pPr algn="ctr" eaLnBrk="1" hangingPunct="1">
              <a:buSzPct val="100000"/>
              <a:buFont typeface="Times New Roman" pitchFamily="18" charset="0"/>
              <a:buNone/>
            </a:pPr>
            <a:r>
              <a:rPr lang="es-ES" altLang="es-ES" sz="1200" b="1">
                <a:solidFill>
                  <a:srgbClr val="FFFFFF"/>
                </a:solidFill>
              </a:rPr>
              <a:t>Jefatura </a:t>
            </a:r>
          </a:p>
          <a:p>
            <a:pPr algn="ctr" eaLnBrk="1" hangingPunct="1">
              <a:buSzPct val="100000"/>
              <a:buFont typeface="Times New Roman" pitchFamily="18" charset="0"/>
              <a:buNone/>
            </a:pPr>
            <a:r>
              <a:rPr lang="es-ES" altLang="es-ES" sz="1200" b="1">
                <a:solidFill>
                  <a:srgbClr val="FFFFFF"/>
                </a:solidFill>
              </a:rPr>
              <a:t>RE Minint</a:t>
            </a:r>
          </a:p>
        </p:txBody>
      </p:sp>
      <p:grpSp>
        <p:nvGrpSpPr>
          <p:cNvPr id="2" name="Grupo 3"/>
          <p:cNvGrpSpPr>
            <a:grpSpLocks/>
          </p:cNvGrpSpPr>
          <p:nvPr/>
        </p:nvGrpSpPr>
        <p:grpSpPr bwMode="auto">
          <a:xfrm>
            <a:off x="526473" y="985553"/>
            <a:ext cx="2147454" cy="523580"/>
            <a:chOff x="289602" y="955440"/>
            <a:chExt cx="2148139" cy="523221"/>
          </a:xfrm>
          <a:solidFill>
            <a:srgbClr val="33CC33"/>
          </a:solidFill>
        </p:grpSpPr>
        <p:sp>
          <p:nvSpPr>
            <p:cNvPr id="29729" name="Rectángulo 1"/>
            <p:cNvSpPr>
              <a:spLocks noChangeArrowheads="1"/>
            </p:cNvSpPr>
            <p:nvPr/>
          </p:nvSpPr>
          <p:spPr bwMode="auto">
            <a:xfrm>
              <a:off x="323528" y="966967"/>
              <a:ext cx="2067584" cy="504824"/>
            </a:xfrm>
            <a:prstGeom prst="rect">
              <a:avLst/>
            </a:prstGeom>
            <a:grpFill/>
            <a:ln w="9525" algn="ctr">
              <a:solidFill>
                <a:schemeClr val="tx1"/>
              </a:solidFill>
              <a:round/>
              <a:headEnd/>
              <a:tailEnd/>
            </a:ln>
          </p:spPr>
          <p:txBody>
            <a:bodyPr/>
            <a:lstStyle/>
            <a:p>
              <a:pPr eaLnBrk="1" hangingPunct="1">
                <a:buSzPct val="100000"/>
                <a:buFont typeface="Times New Roman" pitchFamily="18" charset="0"/>
                <a:buNone/>
              </a:pPr>
              <a:endParaRPr lang="es-ES" altLang="es-ES">
                <a:ln>
                  <a:solidFill>
                    <a:sysClr val="windowText" lastClr="000000"/>
                  </a:solidFill>
                </a:ln>
              </a:endParaRPr>
            </a:p>
          </p:txBody>
        </p:sp>
        <p:sp>
          <p:nvSpPr>
            <p:cNvPr id="29730" name="CuadroTexto 2"/>
            <p:cNvSpPr txBox="1">
              <a:spLocks noChangeArrowheads="1"/>
            </p:cNvSpPr>
            <p:nvPr/>
          </p:nvSpPr>
          <p:spPr bwMode="auto">
            <a:xfrm>
              <a:off x="289602" y="955440"/>
              <a:ext cx="2148139" cy="523221"/>
            </a:xfrm>
            <a:prstGeom prst="rect">
              <a:avLst/>
            </a:prstGeom>
            <a:grpFill/>
            <a:ln w="9525">
              <a:noFill/>
              <a:miter lim="800000"/>
              <a:headEnd/>
              <a:tailEnd/>
            </a:ln>
          </p:spPr>
          <p:txBody>
            <a:bodyPr wrap="square" anchor="ctr">
              <a:spAutoFit/>
            </a:bodyPr>
            <a:lstStyle/>
            <a:p>
              <a:pPr algn="ctr"/>
              <a:r>
                <a:rPr lang="es-ES" altLang="es-ES" sz="2800" b="1" dirty="0">
                  <a:ln>
                    <a:solidFill>
                      <a:sysClr val="windowText" lastClr="000000"/>
                    </a:solidFill>
                  </a:ln>
                </a:rPr>
                <a:t>CGAM</a:t>
              </a:r>
            </a:p>
          </p:txBody>
        </p:sp>
      </p:grpSp>
      <p:cxnSp>
        <p:nvCxnSpPr>
          <p:cNvPr id="6" name="Conector recto de flecha 5"/>
          <p:cNvCxnSpPr>
            <a:cxnSpLocks noChangeShapeType="1"/>
          </p:cNvCxnSpPr>
          <p:nvPr/>
        </p:nvCxnSpPr>
        <p:spPr bwMode="auto">
          <a:xfrm flipH="1">
            <a:off x="2628900" y="1317625"/>
            <a:ext cx="969963" cy="11113"/>
          </a:xfrm>
          <a:prstGeom prst="straightConnector1">
            <a:avLst/>
          </a:prstGeom>
          <a:noFill/>
          <a:ln w="38100" algn="ctr">
            <a:solidFill>
              <a:srgbClr val="009900"/>
            </a:solidFill>
            <a:round/>
            <a:headEnd/>
            <a:tailEnd type="triangle" w="med" len="med"/>
          </a:ln>
        </p:spPr>
      </p:cxn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6825"/>
                                        </p:tgtEl>
                                        <p:attrNameLst>
                                          <p:attrName>style.visibility</p:attrName>
                                        </p:attrNameLst>
                                      </p:cBhvr>
                                      <p:to>
                                        <p:strVal val="visible"/>
                                      </p:to>
                                    </p:set>
                                    <p:animEffect transition="in" filter="dissolve">
                                      <p:cBhvr>
                                        <p:cTn id="7" dur="500"/>
                                        <p:tgtEl>
                                          <p:spTgt spid="71682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16821"/>
                                        </p:tgtEl>
                                        <p:attrNameLst>
                                          <p:attrName>style.visibility</p:attrName>
                                        </p:attrNameLst>
                                      </p:cBhvr>
                                      <p:to>
                                        <p:strVal val="visible"/>
                                      </p:to>
                                    </p:set>
                                    <p:animEffect transition="in" filter="dissolve">
                                      <p:cBhvr>
                                        <p:cTn id="10" dur="500"/>
                                        <p:tgtEl>
                                          <p:spTgt spid="71682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16822"/>
                                        </p:tgtEl>
                                        <p:attrNameLst>
                                          <p:attrName>style.visibility</p:attrName>
                                        </p:attrNameLst>
                                      </p:cBhvr>
                                      <p:to>
                                        <p:strVal val="visible"/>
                                      </p:to>
                                    </p:set>
                                    <p:animEffect transition="in" filter="dissolve">
                                      <p:cBhvr>
                                        <p:cTn id="13" dur="500"/>
                                        <p:tgtEl>
                                          <p:spTgt spid="71682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16823"/>
                                        </p:tgtEl>
                                        <p:attrNameLst>
                                          <p:attrName>style.visibility</p:attrName>
                                        </p:attrNameLst>
                                      </p:cBhvr>
                                      <p:to>
                                        <p:strVal val="visible"/>
                                      </p:to>
                                    </p:set>
                                    <p:animEffect transition="in" filter="dissolve">
                                      <p:cBhvr>
                                        <p:cTn id="16" dur="500"/>
                                        <p:tgtEl>
                                          <p:spTgt spid="716823"/>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716820"/>
                                        </p:tgtEl>
                                        <p:attrNameLst>
                                          <p:attrName>style.visibility</p:attrName>
                                        </p:attrNameLst>
                                      </p:cBhvr>
                                      <p:to>
                                        <p:strVal val="visible"/>
                                      </p:to>
                                    </p:set>
                                    <p:animEffect transition="in" filter="wipe(up)">
                                      <p:cBhvr>
                                        <p:cTn id="19" dur="500"/>
                                        <p:tgtEl>
                                          <p:spTgt spid="71682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716815"/>
                                        </p:tgtEl>
                                        <p:attrNameLst>
                                          <p:attrName>style.visibility</p:attrName>
                                        </p:attrNameLst>
                                      </p:cBhvr>
                                      <p:to>
                                        <p:strVal val="visible"/>
                                      </p:to>
                                    </p:set>
                                    <p:animEffect transition="in" filter="dissolve">
                                      <p:cBhvr>
                                        <p:cTn id="36" dur="500"/>
                                        <p:tgtEl>
                                          <p:spTgt spid="716815"/>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16816"/>
                                        </p:tgtEl>
                                        <p:attrNameLst>
                                          <p:attrName>style.visibility</p:attrName>
                                        </p:attrNameLst>
                                      </p:cBhvr>
                                      <p:to>
                                        <p:strVal val="visible"/>
                                      </p:to>
                                    </p:set>
                                    <p:animEffect transition="in" filter="dissolve">
                                      <p:cBhvr>
                                        <p:cTn id="39" dur="500"/>
                                        <p:tgtEl>
                                          <p:spTgt spid="71681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716817"/>
                                        </p:tgtEl>
                                        <p:attrNameLst>
                                          <p:attrName>style.visibility</p:attrName>
                                        </p:attrNameLst>
                                      </p:cBhvr>
                                      <p:to>
                                        <p:strVal val="visible"/>
                                      </p:to>
                                    </p:set>
                                    <p:animEffect transition="in" filter="dissolve">
                                      <p:cBhvr>
                                        <p:cTn id="42" dur="500"/>
                                        <p:tgtEl>
                                          <p:spTgt spid="716817"/>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716809"/>
                                        </p:tgtEl>
                                        <p:attrNameLst>
                                          <p:attrName>style.visibility</p:attrName>
                                        </p:attrNameLst>
                                      </p:cBhvr>
                                      <p:to>
                                        <p:strVal val="visible"/>
                                      </p:to>
                                    </p:set>
                                    <p:animEffect transition="in" filter="wipe(up)">
                                      <p:cBhvr>
                                        <p:cTn id="45" dur="500"/>
                                        <p:tgtEl>
                                          <p:spTgt spid="716809"/>
                                        </p:tgtEl>
                                      </p:cBhvr>
                                    </p:animEffect>
                                  </p:childTnLst>
                                </p:cTn>
                              </p:par>
                            </p:childTnLst>
                          </p:cTn>
                        </p:par>
                        <p:par>
                          <p:cTn id="46" fill="hold" nodeType="afterGroup">
                            <p:stCondLst>
                              <p:cond delay="500"/>
                            </p:stCondLst>
                            <p:childTnLst>
                              <p:par>
                                <p:cTn id="47" presetID="22" presetClass="entr" presetSubtype="1" fill="hold" grpId="0" nodeType="afterEffect">
                                  <p:stCondLst>
                                    <p:cond delay="0"/>
                                  </p:stCondLst>
                                  <p:childTnLst>
                                    <p:set>
                                      <p:cBhvr>
                                        <p:cTn id="48" dur="1" fill="hold">
                                          <p:stCondLst>
                                            <p:cond delay="0"/>
                                          </p:stCondLst>
                                        </p:cTn>
                                        <p:tgtEl>
                                          <p:spTgt spid="716814"/>
                                        </p:tgtEl>
                                        <p:attrNameLst>
                                          <p:attrName>style.visibility</p:attrName>
                                        </p:attrNameLst>
                                      </p:cBhvr>
                                      <p:to>
                                        <p:strVal val="visible"/>
                                      </p:to>
                                    </p:set>
                                    <p:animEffect transition="in" filter="wipe(up)">
                                      <p:cBhvr>
                                        <p:cTn id="49" dur="500"/>
                                        <p:tgtEl>
                                          <p:spTgt spid="71681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716826"/>
                                        </p:tgtEl>
                                        <p:attrNameLst>
                                          <p:attrName>style.visibility</p:attrName>
                                        </p:attrNameLst>
                                      </p:cBhvr>
                                      <p:to>
                                        <p:strVal val="visible"/>
                                      </p:to>
                                    </p:set>
                                    <p:animEffect transition="in" filter="wipe(right)">
                                      <p:cBhvr>
                                        <p:cTn id="54" dur="500"/>
                                        <p:tgtEl>
                                          <p:spTgt spid="716826"/>
                                        </p:tgtEl>
                                      </p:cBhvr>
                                    </p:animEffect>
                                  </p:childTnLst>
                                </p:cTn>
                              </p:par>
                            </p:childTnLst>
                          </p:cTn>
                        </p:par>
                        <p:par>
                          <p:cTn id="55" fill="hold" nodeType="afterGroup">
                            <p:stCondLst>
                              <p:cond delay="500"/>
                            </p:stCondLst>
                            <p:childTnLst>
                              <p:par>
                                <p:cTn id="56" presetID="22" presetClass="entr" presetSubtype="2" fill="hold" grpId="0" nodeType="afterEffect">
                                  <p:stCondLst>
                                    <p:cond delay="0"/>
                                  </p:stCondLst>
                                  <p:childTnLst>
                                    <p:set>
                                      <p:cBhvr>
                                        <p:cTn id="57" dur="1" fill="hold">
                                          <p:stCondLst>
                                            <p:cond delay="0"/>
                                          </p:stCondLst>
                                        </p:cTn>
                                        <p:tgtEl>
                                          <p:spTgt spid="716827"/>
                                        </p:tgtEl>
                                        <p:attrNameLst>
                                          <p:attrName>style.visibility</p:attrName>
                                        </p:attrNameLst>
                                      </p:cBhvr>
                                      <p:to>
                                        <p:strVal val="visible"/>
                                      </p:to>
                                    </p:set>
                                    <p:animEffect transition="in" filter="wipe(right)">
                                      <p:cBhvr>
                                        <p:cTn id="58" dur="500"/>
                                        <p:tgtEl>
                                          <p:spTgt spid="716827"/>
                                        </p:tgtEl>
                                      </p:cBhvr>
                                    </p:animEffect>
                                  </p:childTnLst>
                                </p:cTn>
                              </p:par>
                            </p:childTnLst>
                          </p:cTn>
                        </p:par>
                        <p:par>
                          <p:cTn id="59" fill="hold" nodeType="afterGroup">
                            <p:stCondLst>
                              <p:cond delay="1000"/>
                            </p:stCondLst>
                            <p:childTnLst>
                              <p:par>
                                <p:cTn id="60" presetID="22" presetClass="entr" presetSubtype="2" fill="hold" grpId="0" nodeType="afterEffect">
                                  <p:stCondLst>
                                    <p:cond delay="0"/>
                                  </p:stCondLst>
                                  <p:childTnLst>
                                    <p:set>
                                      <p:cBhvr>
                                        <p:cTn id="61" dur="1" fill="hold">
                                          <p:stCondLst>
                                            <p:cond delay="0"/>
                                          </p:stCondLst>
                                        </p:cTn>
                                        <p:tgtEl>
                                          <p:spTgt spid="716808"/>
                                        </p:tgtEl>
                                        <p:attrNameLst>
                                          <p:attrName>style.visibility</p:attrName>
                                        </p:attrNameLst>
                                      </p:cBhvr>
                                      <p:to>
                                        <p:strVal val="visible"/>
                                      </p:to>
                                    </p:set>
                                    <p:animEffect transition="in" filter="wipe(right)">
                                      <p:cBhvr>
                                        <p:cTn id="62" dur="500"/>
                                        <p:tgtEl>
                                          <p:spTgt spid="71680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16811"/>
                                        </p:tgtEl>
                                        <p:attrNameLst>
                                          <p:attrName>style.visibility</p:attrName>
                                        </p:attrNameLst>
                                      </p:cBhvr>
                                      <p:to>
                                        <p:strVal val="visible"/>
                                      </p:to>
                                    </p:set>
                                    <p:animEffect transition="in" filter="wipe(left)">
                                      <p:cBhvr>
                                        <p:cTn id="67" dur="500"/>
                                        <p:tgtEl>
                                          <p:spTgt spid="71681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716830"/>
                                        </p:tgtEl>
                                        <p:attrNameLst>
                                          <p:attrName>style.visibility</p:attrName>
                                        </p:attrNameLst>
                                      </p:cBhvr>
                                      <p:to>
                                        <p:strVal val="visible"/>
                                      </p:to>
                                    </p:set>
                                    <p:animEffect transition="in" filter="dissolve">
                                      <p:cBhvr>
                                        <p:cTn id="72" dur="500"/>
                                        <p:tgtEl>
                                          <p:spTgt spid="716830"/>
                                        </p:tgtEl>
                                      </p:cBhvr>
                                    </p:animEffect>
                                  </p:childTnLst>
                                </p:cTn>
                              </p:par>
                            </p:childTnLst>
                          </p:cTn>
                        </p:par>
                        <p:par>
                          <p:cTn id="73" fill="hold" nodeType="afterGroup">
                            <p:stCondLst>
                              <p:cond delay="500"/>
                            </p:stCondLst>
                            <p:childTnLst>
                              <p:par>
                                <p:cTn id="74" presetID="9" presetClass="entr" presetSubtype="0" fill="hold" grpId="0" nodeType="afterEffect">
                                  <p:stCondLst>
                                    <p:cond delay="0"/>
                                  </p:stCondLst>
                                  <p:childTnLst>
                                    <p:set>
                                      <p:cBhvr>
                                        <p:cTn id="75" dur="1" fill="hold">
                                          <p:stCondLst>
                                            <p:cond delay="0"/>
                                          </p:stCondLst>
                                        </p:cTn>
                                        <p:tgtEl>
                                          <p:spTgt spid="716818"/>
                                        </p:tgtEl>
                                        <p:attrNameLst>
                                          <p:attrName>style.visibility</p:attrName>
                                        </p:attrNameLst>
                                      </p:cBhvr>
                                      <p:to>
                                        <p:strVal val="visible"/>
                                      </p:to>
                                    </p:set>
                                    <p:animEffect transition="in" filter="dissolve">
                                      <p:cBhvr>
                                        <p:cTn id="76" dur="500"/>
                                        <p:tgtEl>
                                          <p:spTgt spid="716818"/>
                                        </p:tgtEl>
                                      </p:cBhvr>
                                    </p:animEffect>
                                  </p:childTnLst>
                                </p:cTn>
                              </p:par>
                            </p:childTnLst>
                          </p:cTn>
                        </p:par>
                        <p:par>
                          <p:cTn id="77" fill="hold" nodeType="afterGroup">
                            <p:stCondLst>
                              <p:cond delay="1000"/>
                            </p:stCondLst>
                            <p:childTnLst>
                              <p:par>
                                <p:cTn id="78" presetID="9" presetClass="entr" presetSubtype="0" fill="hold" grpId="0" nodeType="afterEffect">
                                  <p:stCondLst>
                                    <p:cond delay="0"/>
                                  </p:stCondLst>
                                  <p:childTnLst>
                                    <p:set>
                                      <p:cBhvr>
                                        <p:cTn id="79" dur="1" fill="hold">
                                          <p:stCondLst>
                                            <p:cond delay="0"/>
                                          </p:stCondLst>
                                        </p:cTn>
                                        <p:tgtEl>
                                          <p:spTgt spid="716819"/>
                                        </p:tgtEl>
                                        <p:attrNameLst>
                                          <p:attrName>style.visibility</p:attrName>
                                        </p:attrNameLst>
                                      </p:cBhvr>
                                      <p:to>
                                        <p:strVal val="visible"/>
                                      </p:to>
                                    </p:set>
                                    <p:animEffect transition="in" filter="dissolve">
                                      <p:cBhvr>
                                        <p:cTn id="80" dur="500"/>
                                        <p:tgtEl>
                                          <p:spTgt spid="716819"/>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1" fill="hold" grpId="0" nodeType="clickEffect">
                                  <p:stCondLst>
                                    <p:cond delay="0"/>
                                  </p:stCondLst>
                                  <p:childTnLst>
                                    <p:set>
                                      <p:cBhvr>
                                        <p:cTn id="84" dur="1" fill="hold">
                                          <p:stCondLst>
                                            <p:cond delay="0"/>
                                          </p:stCondLst>
                                        </p:cTn>
                                        <p:tgtEl>
                                          <p:spTgt spid="716810"/>
                                        </p:tgtEl>
                                        <p:attrNameLst>
                                          <p:attrName>style.visibility</p:attrName>
                                        </p:attrNameLst>
                                      </p:cBhvr>
                                      <p:to>
                                        <p:strVal val="visible"/>
                                      </p:to>
                                    </p:set>
                                    <p:animEffect transition="in" filter="wipe(up)">
                                      <p:cBhvr>
                                        <p:cTn id="85" dur="500"/>
                                        <p:tgtEl>
                                          <p:spTgt spid="716810"/>
                                        </p:tgtEl>
                                      </p:cBhvr>
                                    </p:animEffect>
                                  </p:childTnLst>
                                </p:cTn>
                              </p:par>
                            </p:childTnLst>
                          </p:cTn>
                        </p:par>
                        <p:par>
                          <p:cTn id="86" fill="hold" nodeType="afterGroup">
                            <p:stCondLst>
                              <p:cond delay="500"/>
                            </p:stCondLst>
                            <p:childTnLst>
                              <p:par>
                                <p:cTn id="87" presetID="22" presetClass="entr" presetSubtype="1" fill="hold" grpId="0" nodeType="afterEffect">
                                  <p:stCondLst>
                                    <p:cond delay="0"/>
                                  </p:stCondLst>
                                  <p:childTnLst>
                                    <p:set>
                                      <p:cBhvr>
                                        <p:cTn id="88" dur="1" fill="hold">
                                          <p:stCondLst>
                                            <p:cond delay="0"/>
                                          </p:stCondLst>
                                        </p:cTn>
                                        <p:tgtEl>
                                          <p:spTgt spid="716802"/>
                                        </p:tgtEl>
                                        <p:attrNameLst>
                                          <p:attrName>style.visibility</p:attrName>
                                        </p:attrNameLst>
                                      </p:cBhvr>
                                      <p:to>
                                        <p:strVal val="visible"/>
                                      </p:to>
                                    </p:set>
                                    <p:animEffect transition="in" filter="wipe(up)">
                                      <p:cBhvr>
                                        <p:cTn id="89" dur="500"/>
                                        <p:tgtEl>
                                          <p:spTgt spid="716802"/>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716807"/>
                                        </p:tgtEl>
                                        <p:attrNameLst>
                                          <p:attrName>style.visibility</p:attrName>
                                        </p:attrNameLst>
                                      </p:cBhvr>
                                      <p:to>
                                        <p:strVal val="visible"/>
                                      </p:to>
                                    </p:set>
                                    <p:animEffect transition="in" filter="wipe(up)">
                                      <p:cBhvr>
                                        <p:cTn id="94" dur="500"/>
                                        <p:tgtEl>
                                          <p:spTgt spid="716807"/>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716803"/>
                                        </p:tgtEl>
                                        <p:attrNameLst>
                                          <p:attrName>style.visibility</p:attrName>
                                        </p:attrNameLst>
                                      </p:cBhvr>
                                      <p:to>
                                        <p:strVal val="visible"/>
                                      </p:to>
                                    </p:set>
                                    <p:animEffect transition="in" filter="wipe(left)">
                                      <p:cBhvr>
                                        <p:cTn id="99" dur="500"/>
                                        <p:tgtEl>
                                          <p:spTgt spid="716803"/>
                                        </p:tgtEl>
                                      </p:cBhvr>
                                    </p:animEffect>
                                  </p:childTnLst>
                                </p:cTn>
                              </p:par>
                            </p:childTnLst>
                          </p:cTn>
                        </p:par>
                        <p:par>
                          <p:cTn id="100" fill="hold" nodeType="afterGroup">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716804"/>
                                        </p:tgtEl>
                                        <p:attrNameLst>
                                          <p:attrName>style.visibility</p:attrName>
                                        </p:attrNameLst>
                                      </p:cBhvr>
                                      <p:to>
                                        <p:strVal val="visible"/>
                                      </p:to>
                                    </p:set>
                                    <p:animEffect transition="in" filter="wipe(left)">
                                      <p:cBhvr>
                                        <p:cTn id="103" dur="500"/>
                                        <p:tgtEl>
                                          <p:spTgt spid="716804"/>
                                        </p:tgtEl>
                                      </p:cBhvr>
                                    </p:animEffect>
                                  </p:childTnLst>
                                </p:cTn>
                              </p:par>
                            </p:childTnLst>
                          </p:cTn>
                        </p:par>
                        <p:par>
                          <p:cTn id="104" fill="hold" nodeType="afterGroup">
                            <p:stCondLst>
                              <p:cond delay="1000"/>
                            </p:stCondLst>
                            <p:childTnLst>
                              <p:par>
                                <p:cTn id="105" presetID="22" presetClass="entr" presetSubtype="8" fill="hold" grpId="0" nodeType="afterEffect">
                                  <p:stCondLst>
                                    <p:cond delay="0"/>
                                  </p:stCondLst>
                                  <p:childTnLst>
                                    <p:set>
                                      <p:cBhvr>
                                        <p:cTn id="106" dur="1" fill="hold">
                                          <p:stCondLst>
                                            <p:cond delay="0"/>
                                          </p:stCondLst>
                                        </p:cTn>
                                        <p:tgtEl>
                                          <p:spTgt spid="716805"/>
                                        </p:tgtEl>
                                        <p:attrNameLst>
                                          <p:attrName>style.visibility</p:attrName>
                                        </p:attrNameLst>
                                      </p:cBhvr>
                                      <p:to>
                                        <p:strVal val="visible"/>
                                      </p:to>
                                    </p:set>
                                    <p:animEffect transition="in" filter="wipe(left)">
                                      <p:cBhvr>
                                        <p:cTn id="107" dur="500"/>
                                        <p:tgtEl>
                                          <p:spTgt spid="716805"/>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2" fill="hold" grpId="0" nodeType="clickEffect">
                                  <p:stCondLst>
                                    <p:cond delay="0"/>
                                  </p:stCondLst>
                                  <p:childTnLst>
                                    <p:set>
                                      <p:cBhvr>
                                        <p:cTn id="111" dur="1" fill="hold">
                                          <p:stCondLst>
                                            <p:cond delay="0"/>
                                          </p:stCondLst>
                                        </p:cTn>
                                        <p:tgtEl>
                                          <p:spTgt spid="716806"/>
                                        </p:tgtEl>
                                        <p:attrNameLst>
                                          <p:attrName>style.visibility</p:attrName>
                                        </p:attrNameLst>
                                      </p:cBhvr>
                                      <p:to>
                                        <p:strVal val="visible"/>
                                      </p:to>
                                    </p:set>
                                    <p:animEffect transition="in" filter="wipe(right)">
                                      <p:cBhvr>
                                        <p:cTn id="112" dur="500"/>
                                        <p:tgtEl>
                                          <p:spTgt spid="716806"/>
                                        </p:tgtEl>
                                      </p:cBhvr>
                                    </p:animEffect>
                                  </p:childTnLst>
                                </p:cTn>
                              </p:par>
                            </p:childTnLst>
                          </p:cTn>
                        </p:par>
                        <p:par>
                          <p:cTn id="113" fill="hold" nodeType="afterGroup">
                            <p:stCondLst>
                              <p:cond delay="500"/>
                            </p:stCondLst>
                            <p:childTnLst>
                              <p:par>
                                <p:cTn id="114" presetID="22" presetClass="entr" presetSubtype="2" fill="hold" grpId="0" nodeType="afterEffect">
                                  <p:stCondLst>
                                    <p:cond delay="0"/>
                                  </p:stCondLst>
                                  <p:childTnLst>
                                    <p:set>
                                      <p:cBhvr>
                                        <p:cTn id="115" dur="1" fill="hold">
                                          <p:stCondLst>
                                            <p:cond delay="0"/>
                                          </p:stCondLst>
                                        </p:cTn>
                                        <p:tgtEl>
                                          <p:spTgt spid="716828"/>
                                        </p:tgtEl>
                                        <p:attrNameLst>
                                          <p:attrName>style.visibility</p:attrName>
                                        </p:attrNameLst>
                                      </p:cBhvr>
                                      <p:to>
                                        <p:strVal val="visible"/>
                                      </p:to>
                                    </p:set>
                                    <p:animEffect transition="in" filter="wipe(right)">
                                      <p:cBhvr>
                                        <p:cTn id="116" dur="500"/>
                                        <p:tgtEl>
                                          <p:spTgt spid="716828"/>
                                        </p:tgtEl>
                                      </p:cBhvr>
                                    </p:animEffect>
                                  </p:childTnLst>
                                </p:cTn>
                              </p:par>
                            </p:childTnLst>
                          </p:cTn>
                        </p:par>
                        <p:par>
                          <p:cTn id="117" fill="hold" nodeType="afterGroup">
                            <p:stCondLst>
                              <p:cond delay="1000"/>
                            </p:stCondLst>
                            <p:childTnLst>
                              <p:par>
                                <p:cTn id="118" presetID="22" presetClass="entr" presetSubtype="2" fill="hold" grpId="0" nodeType="afterEffect">
                                  <p:stCondLst>
                                    <p:cond delay="0"/>
                                  </p:stCondLst>
                                  <p:childTnLst>
                                    <p:set>
                                      <p:cBhvr>
                                        <p:cTn id="119" dur="1" fill="hold">
                                          <p:stCondLst>
                                            <p:cond delay="0"/>
                                          </p:stCondLst>
                                        </p:cTn>
                                        <p:tgtEl>
                                          <p:spTgt spid="716829"/>
                                        </p:tgtEl>
                                        <p:attrNameLst>
                                          <p:attrName>style.visibility</p:attrName>
                                        </p:attrNameLst>
                                      </p:cBhvr>
                                      <p:to>
                                        <p:strVal val="visible"/>
                                      </p:to>
                                    </p:set>
                                    <p:animEffect transition="in" filter="wipe(right)">
                                      <p:cBhvr>
                                        <p:cTn id="120" dur="500"/>
                                        <p:tgtEl>
                                          <p:spTgt spid="716829"/>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2" fill="hold" grpId="0" nodeType="clickEffect">
                                  <p:stCondLst>
                                    <p:cond delay="0"/>
                                  </p:stCondLst>
                                  <p:childTnLst>
                                    <p:set>
                                      <p:cBhvr>
                                        <p:cTn id="124" dur="1" fill="hold">
                                          <p:stCondLst>
                                            <p:cond delay="0"/>
                                          </p:stCondLst>
                                        </p:cTn>
                                        <p:tgtEl>
                                          <p:spTgt spid="716812"/>
                                        </p:tgtEl>
                                        <p:attrNameLst>
                                          <p:attrName>style.visibility</p:attrName>
                                        </p:attrNameLst>
                                      </p:cBhvr>
                                      <p:to>
                                        <p:strVal val="visible"/>
                                      </p:to>
                                    </p:set>
                                    <p:animEffect transition="in" filter="wipe(right)">
                                      <p:cBhvr>
                                        <p:cTn id="125" dur="500"/>
                                        <p:tgtEl>
                                          <p:spTgt spid="716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02" grpId="0" animBg="1"/>
      <p:bldP spid="716803" grpId="0" animBg="1"/>
      <p:bldP spid="716804" grpId="0" animBg="1"/>
      <p:bldP spid="716805" grpId="0" animBg="1"/>
      <p:bldP spid="716806" grpId="0" animBg="1"/>
      <p:bldP spid="716807" grpId="0" animBg="1"/>
      <p:bldP spid="716808" grpId="0" animBg="1"/>
      <p:bldP spid="716809" grpId="0" animBg="1"/>
      <p:bldP spid="716810" grpId="0" animBg="1"/>
      <p:bldP spid="716811" grpId="0" animBg="1"/>
      <p:bldP spid="716812" grpId="0" animBg="1"/>
      <p:bldP spid="716814" grpId="0" animBg="1"/>
      <p:bldP spid="716815" grpId="0" animBg="1"/>
      <p:bldP spid="716816" grpId="0" animBg="1"/>
      <p:bldP spid="716817" grpId="0" animBg="1"/>
      <p:bldP spid="716818" grpId="0" animBg="1"/>
      <p:bldP spid="716819" grpId="0" animBg="1"/>
      <p:bldP spid="716820" grpId="0" animBg="1"/>
      <p:bldP spid="716821" grpId="0" animBg="1"/>
      <p:bldP spid="716822" grpId="0" animBg="1"/>
      <p:bldP spid="716823" grpId="0" animBg="1"/>
      <p:bldP spid="716825" grpId="0" animBg="1"/>
      <p:bldP spid="716826" grpId="0" animBg="1"/>
      <p:bldP spid="716827" grpId="0" animBg="1"/>
      <p:bldP spid="716828" grpId="0" animBg="1"/>
      <p:bldP spid="716829" grpId="0" animBg="1"/>
      <p:bldP spid="71683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4716463" y="3827463"/>
            <a:ext cx="3095625" cy="1185862"/>
          </a:xfrm>
          <a:prstGeom prst="rect">
            <a:avLst/>
          </a:prstGeom>
          <a:solidFill>
            <a:schemeClr val="folHlink"/>
          </a:solidFill>
          <a:ln w="38100">
            <a:solidFill>
              <a:schemeClr val="tx1"/>
            </a:solidFill>
            <a:miter lim="800000"/>
            <a:headEnd/>
            <a:tailEnd/>
          </a:ln>
        </p:spPr>
        <p:txBody>
          <a:bodyPr wrap="none" anchor="ctr"/>
          <a:lstStyle/>
          <a:p>
            <a:endParaRPr lang="es-ES" altLang="en-US" sz="1600">
              <a:latin typeface="Lucida Handwriting" pitchFamily="66" charset="0"/>
              <a:cs typeface="DejaVu Sans"/>
            </a:endParaRPr>
          </a:p>
        </p:txBody>
      </p:sp>
      <p:sp>
        <p:nvSpPr>
          <p:cNvPr id="58371" name="Rectangle 3"/>
          <p:cNvSpPr>
            <a:spLocks noChangeArrowheads="1"/>
          </p:cNvSpPr>
          <p:nvPr/>
        </p:nvSpPr>
        <p:spPr bwMode="auto">
          <a:xfrm>
            <a:off x="369888" y="1074738"/>
            <a:ext cx="9144000" cy="0"/>
          </a:xfrm>
          <a:prstGeom prst="rect">
            <a:avLst/>
          </a:prstGeom>
          <a:noFill/>
          <a:ln w="9525">
            <a:noFill/>
            <a:miter lim="800000"/>
            <a:headEnd/>
            <a:tailEnd/>
          </a:ln>
        </p:spPr>
        <p:txBody>
          <a:bodyPr wrap="none" anchor="ctr">
            <a:spAutoFit/>
          </a:bodyPr>
          <a:lstStyle/>
          <a:p>
            <a:endParaRPr lang="es-ES" altLang="en-US">
              <a:cs typeface="DejaVu Sans"/>
            </a:endParaRPr>
          </a:p>
        </p:txBody>
      </p:sp>
      <p:sp>
        <p:nvSpPr>
          <p:cNvPr id="58372" name="Rectangle 4"/>
          <p:cNvSpPr>
            <a:spLocks noChangeArrowheads="1"/>
          </p:cNvSpPr>
          <p:nvPr/>
        </p:nvSpPr>
        <p:spPr bwMode="auto">
          <a:xfrm>
            <a:off x="369888" y="8542338"/>
            <a:ext cx="9144000" cy="0"/>
          </a:xfrm>
          <a:prstGeom prst="rect">
            <a:avLst/>
          </a:prstGeom>
          <a:noFill/>
          <a:ln w="9525">
            <a:noFill/>
            <a:miter lim="800000"/>
            <a:headEnd/>
            <a:tailEnd/>
          </a:ln>
        </p:spPr>
        <p:txBody>
          <a:bodyPr wrap="none" anchor="ctr">
            <a:spAutoFit/>
          </a:bodyPr>
          <a:lstStyle/>
          <a:p>
            <a:endParaRPr lang="es-ES" altLang="en-US">
              <a:cs typeface="DejaVu Sans"/>
            </a:endParaRPr>
          </a:p>
        </p:txBody>
      </p:sp>
      <p:sp>
        <p:nvSpPr>
          <p:cNvPr id="58373" name="Line 5"/>
          <p:cNvSpPr>
            <a:spLocks noChangeShapeType="1"/>
          </p:cNvSpPr>
          <p:nvPr/>
        </p:nvSpPr>
        <p:spPr bwMode="auto">
          <a:xfrm>
            <a:off x="2120900" y="4705350"/>
            <a:ext cx="0" cy="503238"/>
          </a:xfrm>
          <a:prstGeom prst="line">
            <a:avLst/>
          </a:prstGeom>
          <a:noFill/>
          <a:ln w="38100">
            <a:solidFill>
              <a:schemeClr val="tx1"/>
            </a:solidFill>
            <a:round/>
            <a:headEnd/>
            <a:tailEnd/>
          </a:ln>
        </p:spPr>
        <p:txBody>
          <a:bodyPr/>
          <a:lstStyle/>
          <a:p>
            <a:endParaRPr lang="es-ES"/>
          </a:p>
        </p:txBody>
      </p:sp>
      <p:sp>
        <p:nvSpPr>
          <p:cNvPr id="58374" name="Rectangle 6"/>
          <p:cNvSpPr>
            <a:spLocks noChangeArrowheads="1"/>
          </p:cNvSpPr>
          <p:nvPr/>
        </p:nvSpPr>
        <p:spPr bwMode="auto">
          <a:xfrm>
            <a:off x="681038" y="3821113"/>
            <a:ext cx="3095625" cy="960437"/>
          </a:xfrm>
          <a:prstGeom prst="rect">
            <a:avLst/>
          </a:prstGeom>
          <a:solidFill>
            <a:srgbClr val="D9D9D9"/>
          </a:solidFill>
          <a:ln w="38100">
            <a:solidFill>
              <a:schemeClr val="tx1"/>
            </a:solidFill>
            <a:miter lim="800000"/>
            <a:headEnd/>
            <a:tailEnd/>
          </a:ln>
        </p:spPr>
        <p:txBody>
          <a:bodyPr wrap="none" anchor="ctr"/>
          <a:lstStyle/>
          <a:p>
            <a:pPr algn="ctr"/>
            <a:endParaRPr lang="es-ES" altLang="en-US">
              <a:cs typeface="DejaVu Sans"/>
            </a:endParaRPr>
          </a:p>
        </p:txBody>
      </p:sp>
      <p:sp>
        <p:nvSpPr>
          <p:cNvPr id="58375" name="Line 7"/>
          <p:cNvSpPr>
            <a:spLocks noChangeShapeType="1"/>
          </p:cNvSpPr>
          <p:nvPr/>
        </p:nvSpPr>
        <p:spPr bwMode="auto">
          <a:xfrm>
            <a:off x="2697163" y="5208588"/>
            <a:ext cx="0" cy="360362"/>
          </a:xfrm>
          <a:prstGeom prst="line">
            <a:avLst/>
          </a:prstGeom>
          <a:noFill/>
          <a:ln w="38100">
            <a:solidFill>
              <a:schemeClr val="tx1"/>
            </a:solidFill>
            <a:round/>
            <a:headEnd/>
            <a:tailEnd/>
          </a:ln>
        </p:spPr>
        <p:txBody>
          <a:bodyPr/>
          <a:lstStyle/>
          <a:p>
            <a:endParaRPr lang="es-ES"/>
          </a:p>
        </p:txBody>
      </p:sp>
      <p:sp>
        <p:nvSpPr>
          <p:cNvPr id="58376" name="Line 8"/>
          <p:cNvSpPr>
            <a:spLocks noChangeShapeType="1"/>
          </p:cNvSpPr>
          <p:nvPr/>
        </p:nvSpPr>
        <p:spPr bwMode="auto">
          <a:xfrm>
            <a:off x="2209800" y="3581400"/>
            <a:ext cx="0" cy="258763"/>
          </a:xfrm>
          <a:prstGeom prst="line">
            <a:avLst/>
          </a:prstGeom>
          <a:noFill/>
          <a:ln w="38100">
            <a:solidFill>
              <a:schemeClr val="tx1"/>
            </a:solidFill>
            <a:round/>
            <a:headEnd/>
            <a:tailEnd/>
          </a:ln>
        </p:spPr>
        <p:txBody>
          <a:bodyPr/>
          <a:lstStyle/>
          <a:p>
            <a:endParaRPr lang="es-ES"/>
          </a:p>
        </p:txBody>
      </p:sp>
      <p:sp>
        <p:nvSpPr>
          <p:cNvPr id="58377" name="Line 9"/>
          <p:cNvSpPr>
            <a:spLocks noChangeShapeType="1"/>
          </p:cNvSpPr>
          <p:nvPr/>
        </p:nvSpPr>
        <p:spPr bwMode="auto">
          <a:xfrm flipH="1">
            <a:off x="6248400" y="3581400"/>
            <a:ext cx="0" cy="228600"/>
          </a:xfrm>
          <a:prstGeom prst="line">
            <a:avLst/>
          </a:prstGeom>
          <a:noFill/>
          <a:ln w="38100">
            <a:solidFill>
              <a:schemeClr val="tx1"/>
            </a:solidFill>
            <a:round/>
            <a:headEnd/>
            <a:tailEnd/>
          </a:ln>
        </p:spPr>
        <p:txBody>
          <a:bodyPr/>
          <a:lstStyle/>
          <a:p>
            <a:endParaRPr lang="es-ES"/>
          </a:p>
        </p:txBody>
      </p:sp>
      <p:sp>
        <p:nvSpPr>
          <p:cNvPr id="58378" name="Line 10"/>
          <p:cNvSpPr>
            <a:spLocks noChangeShapeType="1"/>
          </p:cNvSpPr>
          <p:nvPr/>
        </p:nvSpPr>
        <p:spPr bwMode="auto">
          <a:xfrm>
            <a:off x="681038" y="5208588"/>
            <a:ext cx="0" cy="360362"/>
          </a:xfrm>
          <a:prstGeom prst="line">
            <a:avLst/>
          </a:prstGeom>
          <a:noFill/>
          <a:ln w="38100">
            <a:solidFill>
              <a:schemeClr val="tx1"/>
            </a:solidFill>
            <a:round/>
            <a:headEnd/>
            <a:tailEnd/>
          </a:ln>
        </p:spPr>
        <p:txBody>
          <a:bodyPr/>
          <a:lstStyle/>
          <a:p>
            <a:endParaRPr lang="es-ES"/>
          </a:p>
        </p:txBody>
      </p:sp>
      <p:sp>
        <p:nvSpPr>
          <p:cNvPr id="58379" name="Line 11"/>
          <p:cNvSpPr>
            <a:spLocks noChangeShapeType="1"/>
          </p:cNvSpPr>
          <p:nvPr/>
        </p:nvSpPr>
        <p:spPr bwMode="auto">
          <a:xfrm>
            <a:off x="4352925" y="5208588"/>
            <a:ext cx="0" cy="360362"/>
          </a:xfrm>
          <a:prstGeom prst="line">
            <a:avLst/>
          </a:prstGeom>
          <a:noFill/>
          <a:ln w="38100">
            <a:solidFill>
              <a:schemeClr val="tx1"/>
            </a:solidFill>
            <a:round/>
            <a:headEnd/>
            <a:tailEnd/>
          </a:ln>
        </p:spPr>
        <p:txBody>
          <a:bodyPr/>
          <a:lstStyle/>
          <a:p>
            <a:endParaRPr lang="es-ES"/>
          </a:p>
        </p:txBody>
      </p:sp>
      <p:sp>
        <p:nvSpPr>
          <p:cNvPr id="58380" name="Text Box 12"/>
          <p:cNvSpPr txBox="1">
            <a:spLocks noChangeArrowheads="1"/>
          </p:cNvSpPr>
          <p:nvPr/>
        </p:nvSpPr>
        <p:spPr bwMode="auto">
          <a:xfrm>
            <a:off x="684213" y="4005263"/>
            <a:ext cx="3024187" cy="641350"/>
          </a:xfrm>
          <a:prstGeom prst="rect">
            <a:avLst/>
          </a:prstGeom>
          <a:noFill/>
          <a:ln w="9525">
            <a:noFill/>
            <a:miter lim="800000"/>
            <a:headEnd/>
            <a:tailEnd/>
          </a:ln>
        </p:spPr>
        <p:txBody>
          <a:bodyPr>
            <a:spAutoFit/>
          </a:bodyPr>
          <a:lstStyle/>
          <a:p>
            <a:pPr algn="ctr">
              <a:spcBef>
                <a:spcPct val="50000"/>
              </a:spcBef>
            </a:pPr>
            <a:r>
              <a:rPr lang="es-ES" altLang="en-US" b="1">
                <a:cs typeface="DejaVu Sans"/>
              </a:rPr>
              <a:t>ÓRGANO DE DIRECCIÓN DE LA LUCHA ARMADA</a:t>
            </a:r>
          </a:p>
        </p:txBody>
      </p:sp>
      <p:sp>
        <p:nvSpPr>
          <p:cNvPr id="58381" name="Text Box 13"/>
          <p:cNvSpPr txBox="1">
            <a:spLocks noChangeArrowheads="1"/>
          </p:cNvSpPr>
          <p:nvPr/>
        </p:nvSpPr>
        <p:spPr bwMode="auto">
          <a:xfrm>
            <a:off x="4716463" y="3789363"/>
            <a:ext cx="3168650" cy="1190625"/>
          </a:xfrm>
          <a:prstGeom prst="rect">
            <a:avLst/>
          </a:prstGeom>
          <a:solidFill>
            <a:srgbClr val="D9D9D9"/>
          </a:solidFill>
          <a:ln w="9525">
            <a:noFill/>
            <a:miter lim="800000"/>
            <a:headEnd/>
            <a:tailEnd/>
          </a:ln>
        </p:spPr>
        <p:txBody>
          <a:bodyPr>
            <a:spAutoFit/>
          </a:bodyPr>
          <a:lstStyle/>
          <a:p>
            <a:pPr algn="ctr"/>
            <a:r>
              <a:rPr lang="es-ES" altLang="en-US" b="1">
                <a:cs typeface="DejaVu Sans"/>
              </a:rPr>
              <a:t>ÓRGANO DE DIRECCIÓN DE LA SEGURIDAD </a:t>
            </a:r>
          </a:p>
          <a:p>
            <a:pPr algn="ctr"/>
            <a:r>
              <a:rPr lang="es-ES" altLang="en-US" b="1">
                <a:cs typeface="DejaVu Sans"/>
              </a:rPr>
              <a:t>DEL ESTADO</a:t>
            </a:r>
          </a:p>
          <a:p>
            <a:pPr algn="ctr"/>
            <a:r>
              <a:rPr lang="es-ES" altLang="en-US" b="1">
                <a:cs typeface="DejaVu Sans"/>
              </a:rPr>
              <a:t>Y EL ORDEN INTERIOR</a:t>
            </a:r>
          </a:p>
        </p:txBody>
      </p:sp>
      <p:sp>
        <p:nvSpPr>
          <p:cNvPr id="58382" name="Line 14"/>
          <p:cNvSpPr>
            <a:spLocks noChangeShapeType="1"/>
          </p:cNvSpPr>
          <p:nvPr/>
        </p:nvSpPr>
        <p:spPr bwMode="auto">
          <a:xfrm>
            <a:off x="4427538" y="2565400"/>
            <a:ext cx="0" cy="1008063"/>
          </a:xfrm>
          <a:prstGeom prst="line">
            <a:avLst/>
          </a:prstGeom>
          <a:noFill/>
          <a:ln w="38100">
            <a:solidFill>
              <a:schemeClr val="tx1"/>
            </a:solidFill>
            <a:round/>
            <a:headEnd/>
            <a:tailEnd/>
          </a:ln>
        </p:spPr>
        <p:txBody>
          <a:bodyPr/>
          <a:lstStyle/>
          <a:p>
            <a:endParaRPr lang="es-ES"/>
          </a:p>
        </p:txBody>
      </p:sp>
      <p:sp>
        <p:nvSpPr>
          <p:cNvPr id="58383" name="Line 15"/>
          <p:cNvSpPr>
            <a:spLocks noChangeShapeType="1"/>
          </p:cNvSpPr>
          <p:nvPr/>
        </p:nvSpPr>
        <p:spPr bwMode="auto">
          <a:xfrm flipH="1" flipV="1">
            <a:off x="2209800" y="3581400"/>
            <a:ext cx="4038600" cy="0"/>
          </a:xfrm>
          <a:prstGeom prst="line">
            <a:avLst/>
          </a:prstGeom>
          <a:noFill/>
          <a:ln w="38100">
            <a:solidFill>
              <a:schemeClr val="tx1"/>
            </a:solidFill>
            <a:round/>
            <a:headEnd/>
            <a:tailEnd/>
          </a:ln>
        </p:spPr>
        <p:txBody>
          <a:bodyPr/>
          <a:lstStyle/>
          <a:p>
            <a:endParaRPr lang="es-ES"/>
          </a:p>
        </p:txBody>
      </p:sp>
      <p:sp>
        <p:nvSpPr>
          <p:cNvPr id="58384" name="Rectangle 16"/>
          <p:cNvSpPr>
            <a:spLocks noChangeArrowheads="1"/>
          </p:cNvSpPr>
          <p:nvPr/>
        </p:nvSpPr>
        <p:spPr bwMode="auto">
          <a:xfrm>
            <a:off x="304800" y="5476875"/>
            <a:ext cx="1177925" cy="523875"/>
          </a:xfrm>
          <a:prstGeom prst="rect">
            <a:avLst/>
          </a:prstGeom>
          <a:solidFill>
            <a:srgbClr val="CCFF66"/>
          </a:solidFill>
          <a:ln w="38100">
            <a:solidFill>
              <a:schemeClr val="tx1"/>
            </a:solidFill>
            <a:miter lim="800000"/>
            <a:headEnd/>
            <a:tailEnd/>
          </a:ln>
        </p:spPr>
        <p:txBody>
          <a:bodyPr wrap="none" anchor="ctr"/>
          <a:lstStyle/>
          <a:p>
            <a:endParaRPr lang="es-ES" altLang="en-US">
              <a:cs typeface="DejaVu Sans"/>
            </a:endParaRPr>
          </a:p>
        </p:txBody>
      </p:sp>
      <p:sp>
        <p:nvSpPr>
          <p:cNvPr id="58385" name="Rectangle 17"/>
          <p:cNvSpPr>
            <a:spLocks noChangeArrowheads="1"/>
          </p:cNvSpPr>
          <p:nvPr/>
        </p:nvSpPr>
        <p:spPr bwMode="auto">
          <a:xfrm>
            <a:off x="1574800" y="5475288"/>
            <a:ext cx="2098675" cy="523875"/>
          </a:xfrm>
          <a:prstGeom prst="rect">
            <a:avLst/>
          </a:prstGeom>
          <a:solidFill>
            <a:srgbClr val="CCFF66"/>
          </a:solidFill>
          <a:ln w="38100">
            <a:solidFill>
              <a:schemeClr val="tx1"/>
            </a:solidFill>
            <a:miter lim="800000"/>
            <a:headEnd/>
            <a:tailEnd/>
          </a:ln>
        </p:spPr>
        <p:txBody>
          <a:bodyPr wrap="none" anchor="ctr"/>
          <a:lstStyle/>
          <a:p>
            <a:endParaRPr lang="es-ES" altLang="en-US">
              <a:cs typeface="DejaVu Sans"/>
            </a:endParaRPr>
          </a:p>
        </p:txBody>
      </p:sp>
      <p:sp>
        <p:nvSpPr>
          <p:cNvPr id="58386" name="Text Box 18"/>
          <p:cNvSpPr txBox="1">
            <a:spLocks noChangeArrowheads="1"/>
          </p:cNvSpPr>
          <p:nvPr/>
        </p:nvSpPr>
        <p:spPr bwMode="auto">
          <a:xfrm>
            <a:off x="1428750" y="5562600"/>
            <a:ext cx="2209800" cy="366713"/>
          </a:xfrm>
          <a:prstGeom prst="rect">
            <a:avLst/>
          </a:prstGeom>
          <a:noFill/>
          <a:ln w="9525">
            <a:noFill/>
            <a:miter lim="800000"/>
            <a:headEnd/>
            <a:tailEnd/>
          </a:ln>
        </p:spPr>
        <p:txBody>
          <a:bodyPr>
            <a:spAutoFit/>
          </a:bodyPr>
          <a:lstStyle/>
          <a:p>
            <a:pPr algn="ctr">
              <a:spcBef>
                <a:spcPct val="50000"/>
              </a:spcBef>
            </a:pPr>
            <a:r>
              <a:rPr lang="es-ES" altLang="en-US" b="1">
                <a:cs typeface="DejaVu Sans"/>
              </a:rPr>
              <a:t>JEF. LOGÍSTICA</a:t>
            </a:r>
          </a:p>
        </p:txBody>
      </p:sp>
      <p:sp>
        <p:nvSpPr>
          <p:cNvPr id="58387" name="Rectangle 19"/>
          <p:cNvSpPr>
            <a:spLocks noChangeArrowheads="1"/>
          </p:cNvSpPr>
          <p:nvPr/>
        </p:nvSpPr>
        <p:spPr bwMode="auto">
          <a:xfrm>
            <a:off x="3816350" y="5475288"/>
            <a:ext cx="2376488" cy="523875"/>
          </a:xfrm>
          <a:prstGeom prst="rect">
            <a:avLst/>
          </a:prstGeom>
          <a:solidFill>
            <a:srgbClr val="CCFF66"/>
          </a:solidFill>
          <a:ln w="38100">
            <a:solidFill>
              <a:schemeClr val="tx1"/>
            </a:solidFill>
            <a:miter lim="800000"/>
            <a:headEnd/>
            <a:tailEnd/>
          </a:ln>
        </p:spPr>
        <p:txBody>
          <a:bodyPr wrap="none" anchor="ctr"/>
          <a:lstStyle/>
          <a:p>
            <a:endParaRPr lang="es-ES" altLang="en-US">
              <a:cs typeface="DejaVu Sans"/>
            </a:endParaRPr>
          </a:p>
        </p:txBody>
      </p:sp>
      <p:sp>
        <p:nvSpPr>
          <p:cNvPr id="58388" name="Text Box 20"/>
          <p:cNvSpPr txBox="1">
            <a:spLocks noChangeArrowheads="1"/>
          </p:cNvSpPr>
          <p:nvPr/>
        </p:nvSpPr>
        <p:spPr bwMode="auto">
          <a:xfrm>
            <a:off x="3829050" y="5565775"/>
            <a:ext cx="2362200" cy="366713"/>
          </a:xfrm>
          <a:prstGeom prst="rect">
            <a:avLst/>
          </a:prstGeom>
          <a:noFill/>
          <a:ln w="9525">
            <a:noFill/>
            <a:miter lim="800000"/>
            <a:headEnd/>
            <a:tailEnd/>
          </a:ln>
        </p:spPr>
        <p:txBody>
          <a:bodyPr>
            <a:spAutoFit/>
          </a:bodyPr>
          <a:lstStyle/>
          <a:p>
            <a:pPr algn="ctr">
              <a:spcBef>
                <a:spcPct val="50000"/>
              </a:spcBef>
            </a:pPr>
            <a:r>
              <a:rPr lang="es-ES" altLang="en-US" b="1">
                <a:cs typeface="DejaVu Sans"/>
              </a:rPr>
              <a:t>ÓRG</a:t>
            </a:r>
            <a:r>
              <a:rPr lang="es-MX" altLang="en-US" b="1">
                <a:cs typeface="DejaVu Sans"/>
              </a:rPr>
              <a:t>ANO</a:t>
            </a:r>
            <a:r>
              <a:rPr lang="es-ES" altLang="en-US" b="1">
                <a:cs typeface="DejaVu Sans"/>
              </a:rPr>
              <a:t> AUXILIA</a:t>
            </a:r>
            <a:r>
              <a:rPr lang="es-MX" altLang="en-US" b="1">
                <a:cs typeface="DejaVu Sans"/>
              </a:rPr>
              <a:t>R</a:t>
            </a:r>
            <a:endParaRPr lang="es-ES" altLang="en-US" b="1">
              <a:cs typeface="DejaVu Sans"/>
            </a:endParaRPr>
          </a:p>
        </p:txBody>
      </p:sp>
      <p:sp>
        <p:nvSpPr>
          <p:cNvPr id="58389" name="Line 21"/>
          <p:cNvSpPr>
            <a:spLocks noChangeShapeType="1"/>
          </p:cNvSpPr>
          <p:nvPr/>
        </p:nvSpPr>
        <p:spPr bwMode="auto">
          <a:xfrm flipH="1">
            <a:off x="681038" y="5208588"/>
            <a:ext cx="3671887" cy="0"/>
          </a:xfrm>
          <a:prstGeom prst="line">
            <a:avLst/>
          </a:prstGeom>
          <a:noFill/>
          <a:ln w="38100">
            <a:solidFill>
              <a:schemeClr val="tx1"/>
            </a:solidFill>
            <a:round/>
            <a:headEnd/>
            <a:tailEnd/>
          </a:ln>
        </p:spPr>
        <p:txBody>
          <a:bodyPr/>
          <a:lstStyle/>
          <a:p>
            <a:endParaRPr lang="es-ES"/>
          </a:p>
        </p:txBody>
      </p:sp>
      <p:sp>
        <p:nvSpPr>
          <p:cNvPr id="58390" name="Text Box 22"/>
          <p:cNvSpPr txBox="1">
            <a:spLocks noChangeArrowheads="1"/>
          </p:cNvSpPr>
          <p:nvPr/>
        </p:nvSpPr>
        <p:spPr bwMode="auto">
          <a:xfrm>
            <a:off x="457200" y="5562600"/>
            <a:ext cx="900113" cy="366713"/>
          </a:xfrm>
          <a:prstGeom prst="rect">
            <a:avLst/>
          </a:prstGeom>
          <a:noFill/>
          <a:ln w="9525">
            <a:noFill/>
            <a:miter lim="800000"/>
            <a:headEnd/>
            <a:tailEnd/>
          </a:ln>
        </p:spPr>
        <p:txBody>
          <a:bodyPr>
            <a:spAutoFit/>
          </a:bodyPr>
          <a:lstStyle/>
          <a:p>
            <a:pPr algn="ctr">
              <a:spcBef>
                <a:spcPct val="50000"/>
              </a:spcBef>
            </a:pPr>
            <a:r>
              <a:rPr lang="es-ES" altLang="en-US" b="1">
                <a:cs typeface="DejaVu Sans"/>
              </a:rPr>
              <a:t>EMG</a:t>
            </a:r>
          </a:p>
        </p:txBody>
      </p:sp>
      <p:sp>
        <p:nvSpPr>
          <p:cNvPr id="58391" name="Rectangle 23"/>
          <p:cNvSpPr>
            <a:spLocks noChangeArrowheads="1"/>
          </p:cNvSpPr>
          <p:nvPr/>
        </p:nvSpPr>
        <p:spPr bwMode="auto">
          <a:xfrm>
            <a:off x="107950" y="250825"/>
            <a:ext cx="9144000" cy="1066800"/>
          </a:xfrm>
          <a:prstGeom prst="rect">
            <a:avLst/>
          </a:prstGeom>
          <a:noFill/>
          <a:ln w="9525">
            <a:noFill/>
            <a:miter lim="800000"/>
            <a:headEnd/>
            <a:tailEnd/>
          </a:ln>
        </p:spPr>
        <p:txBody>
          <a:bodyPr anchor="ctr">
            <a:spAutoFit/>
          </a:bodyPr>
          <a:lstStyle/>
          <a:p>
            <a:pPr algn="ctr"/>
            <a:r>
              <a:rPr lang="es-ES" altLang="en-US" sz="3200" b="1">
                <a:latin typeface="Arial Black" pitchFamily="34" charset="0"/>
                <a:cs typeface="DejaVu Sans"/>
              </a:rPr>
              <a:t>ORGANIZACIÓN DE LA COMANDANCIA GENERAL DEL ALTO MANDO </a:t>
            </a:r>
          </a:p>
        </p:txBody>
      </p:sp>
      <p:grpSp>
        <p:nvGrpSpPr>
          <p:cNvPr id="2" name="Group 24"/>
          <p:cNvGrpSpPr>
            <a:grpSpLocks/>
          </p:cNvGrpSpPr>
          <p:nvPr/>
        </p:nvGrpSpPr>
        <p:grpSpPr bwMode="auto">
          <a:xfrm>
            <a:off x="1069975" y="1773238"/>
            <a:ext cx="6696075" cy="863600"/>
            <a:chOff x="0" y="0"/>
            <a:chExt cx="4218" cy="544"/>
          </a:xfrm>
        </p:grpSpPr>
        <p:sp>
          <p:nvSpPr>
            <p:cNvPr id="58393" name="Rectangle 24"/>
            <p:cNvSpPr>
              <a:spLocks noChangeArrowheads="1"/>
            </p:cNvSpPr>
            <p:nvPr/>
          </p:nvSpPr>
          <p:spPr bwMode="auto">
            <a:xfrm>
              <a:off x="0" y="0"/>
              <a:ext cx="4218" cy="544"/>
            </a:xfrm>
            <a:prstGeom prst="rect">
              <a:avLst/>
            </a:prstGeom>
            <a:solidFill>
              <a:srgbClr val="009900"/>
            </a:solidFill>
            <a:ln w="38100">
              <a:solidFill>
                <a:srgbClr val="FFFF00"/>
              </a:solidFill>
              <a:miter lim="800000"/>
              <a:headEnd/>
              <a:tailEnd/>
            </a:ln>
          </p:spPr>
          <p:txBody>
            <a:bodyPr wrap="none" anchor="ctr"/>
            <a:lstStyle/>
            <a:p>
              <a:endParaRPr lang="es-ES" altLang="en-US">
                <a:cs typeface="DejaVu Sans"/>
              </a:endParaRPr>
            </a:p>
          </p:txBody>
        </p:sp>
        <p:sp>
          <p:nvSpPr>
            <p:cNvPr id="58394" name="Text Box 25"/>
            <p:cNvSpPr txBox="1">
              <a:spLocks noChangeArrowheads="1"/>
            </p:cNvSpPr>
            <p:nvPr/>
          </p:nvSpPr>
          <p:spPr bwMode="auto">
            <a:xfrm>
              <a:off x="181" y="66"/>
              <a:ext cx="3901" cy="446"/>
            </a:xfrm>
            <a:prstGeom prst="rect">
              <a:avLst/>
            </a:prstGeom>
            <a:noFill/>
            <a:ln w="38100">
              <a:noFill/>
              <a:miter lim="800000"/>
              <a:headEnd/>
              <a:tailEnd/>
            </a:ln>
          </p:spPr>
          <p:txBody>
            <a:bodyPr anchor="ctr">
              <a:spAutoFit/>
            </a:bodyPr>
            <a:lstStyle/>
            <a:p>
              <a:pPr algn="ctr">
                <a:spcBef>
                  <a:spcPct val="50000"/>
                </a:spcBef>
              </a:pPr>
              <a:r>
                <a:rPr lang="es-ES" altLang="en-US" sz="4000" b="1" dirty="0">
                  <a:solidFill>
                    <a:schemeClr val="bg1"/>
                  </a:solidFill>
                  <a:cs typeface="DejaVu Sans"/>
                </a:rPr>
                <a:t>JEFATURA CGAM</a:t>
              </a:r>
            </a:p>
          </p:txBody>
        </p:sp>
      </p:grpSp>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CuadroTexto 1"/>
          <p:cNvSpPr txBox="1"/>
          <p:nvPr/>
        </p:nvSpPr>
        <p:spPr>
          <a:xfrm>
            <a:off x="1106907" y="217758"/>
            <a:ext cx="6920564" cy="954107"/>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nchor="ctr">
            <a:spAutoFit/>
          </a:bodyPr>
          <a:lstStyle/>
          <a:p>
            <a:pPr algn="ctr"/>
            <a:r>
              <a:rPr lang="es-ES" sz="2800" dirty="0" smtClean="0">
                <a:solidFill>
                  <a:srgbClr val="C00000"/>
                </a:solidFill>
                <a:latin typeface="Arial" panose="020B0604020202020204" pitchFamily="34" charset="0"/>
                <a:cs typeface="Arial" panose="020B0604020202020204" pitchFamily="34" charset="0"/>
              </a:rPr>
              <a:t>Para la conferencia introductoria de la Disciplina PPD</a:t>
            </a:r>
            <a:endParaRPr lang="es-ES" sz="2800" dirty="0">
              <a:solidFill>
                <a:srgbClr val="C00000"/>
              </a:solidFill>
              <a:latin typeface="Arial" panose="020B0604020202020204" pitchFamily="34" charset="0"/>
              <a:cs typeface="Arial" panose="020B0604020202020204" pitchFamily="34" charset="0"/>
            </a:endParaRPr>
          </a:p>
        </p:txBody>
      </p:sp>
      <p:sp>
        <p:nvSpPr>
          <p:cNvPr id="3" name="CuadroTexto 2"/>
          <p:cNvSpPr txBox="1"/>
          <p:nvPr/>
        </p:nvSpPr>
        <p:spPr>
          <a:xfrm>
            <a:off x="3301466" y="1398843"/>
            <a:ext cx="5611529" cy="3785652"/>
          </a:xfrm>
          <a:prstGeom prst="rect">
            <a:avLst/>
          </a:prstGeom>
          <a:noFill/>
        </p:spPr>
        <p:txBody>
          <a:bodyPr wrap="square" rtlCol="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La calidad</a:t>
            </a:r>
            <a:r>
              <a:rPr lang="es-ES" sz="2400" dirty="0">
                <a:solidFill>
                  <a:prstClr val="black"/>
                </a:solidFill>
                <a:latin typeface="Arial" panose="020B0604020202020204" pitchFamily="34" charset="0"/>
                <a:cs typeface="Arial" panose="020B0604020202020204" pitchFamily="34" charset="0"/>
              </a:rPr>
              <a:t> </a:t>
            </a:r>
            <a:r>
              <a:rPr lang="es-ES" sz="2400" dirty="0" smtClean="0">
                <a:solidFill>
                  <a:prstClr val="black"/>
                </a:solidFill>
                <a:latin typeface="Arial" panose="020B0604020202020204" pitchFamily="34" charset="0"/>
                <a:cs typeface="Arial" panose="020B0604020202020204" pitchFamily="34" charset="0"/>
              </a:rPr>
              <a:t>de la educación está dada por la correcta actitud y la conducta de los alumnos en la escuela y fuera de ella. La calidad de la enseñanza y la educación siempre será el resultado del esfuerzo común de la escuela, la familia y la comunidad, y estará dada en nuestra capacidad por formar los rasgos de la personalidad comunista de las nuevas generaciones.</a:t>
            </a:r>
            <a:endPar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CuadroTexto 3"/>
          <p:cNvSpPr txBox="1"/>
          <p:nvPr/>
        </p:nvSpPr>
        <p:spPr>
          <a:xfrm>
            <a:off x="3746633" y="5665532"/>
            <a:ext cx="4721194" cy="92333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1" u="none" strike="noStrike" kern="1200" cap="none" spc="0" normalizeH="0" baseline="0" noProof="0" dirty="0" smtClean="0">
                <a:ln>
                  <a:noFill/>
                </a:ln>
                <a:solidFill>
                  <a:srgbClr val="C00000"/>
                </a:solidFill>
                <a:effectLst/>
                <a:uLnTx/>
                <a:uFillTx/>
                <a:latin typeface="Calibri" panose="020F0502020204030204"/>
                <a:ea typeface="+mn-ea"/>
                <a:cs typeface="+mn-cs"/>
              </a:rPr>
              <a:t>Discurso en el acto de graduación de egresados del Destacamento Pedagógico Universitario M. A. Domenech, Ciudad Libertad, 7.07.1981.</a:t>
            </a:r>
            <a:endParaRPr kumimoji="0" lang="es-ES" sz="1800" b="1" i="1"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6" name="Imagen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7404" y="1556937"/>
            <a:ext cx="2944927" cy="217766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5644" y="4206327"/>
            <a:ext cx="2608446" cy="195633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xmlns="" val="869719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CuadroTexto 1"/>
          <p:cNvSpPr txBox="1"/>
          <p:nvPr/>
        </p:nvSpPr>
        <p:spPr>
          <a:xfrm>
            <a:off x="125127" y="231076"/>
            <a:ext cx="8874493" cy="523220"/>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nchor="ctr">
            <a:spAutoFit/>
          </a:bodyPr>
          <a:lstStyle/>
          <a:p>
            <a:pPr algn="ctr"/>
            <a:r>
              <a:rPr lang="es-ES" sz="2800" dirty="0" smtClean="0">
                <a:solidFill>
                  <a:srgbClr val="C00000"/>
                </a:solidFill>
                <a:latin typeface="Arial" panose="020B0604020202020204" pitchFamily="34" charset="0"/>
                <a:cs typeface="Arial" panose="020B0604020202020204" pitchFamily="34" charset="0"/>
              </a:rPr>
              <a:t>Para la conferencia introductoria de la Disciplina PPD</a:t>
            </a:r>
            <a:endParaRPr lang="es-ES" sz="2800" dirty="0">
              <a:solidFill>
                <a:srgbClr val="C00000"/>
              </a:solidFill>
              <a:latin typeface="Arial" panose="020B0604020202020204" pitchFamily="34" charset="0"/>
              <a:cs typeface="Arial" panose="020B0604020202020204" pitchFamily="34" charset="0"/>
            </a:endParaRPr>
          </a:p>
        </p:txBody>
      </p:sp>
      <p:sp>
        <p:nvSpPr>
          <p:cNvPr id="7" name="CuadroTexto 6"/>
          <p:cNvSpPr txBox="1"/>
          <p:nvPr/>
        </p:nvSpPr>
        <p:spPr>
          <a:xfrm>
            <a:off x="3368842" y="1529378"/>
            <a:ext cx="5390144" cy="3046988"/>
          </a:xfrm>
          <a:prstGeom prst="rect">
            <a:avLst/>
          </a:prstGeom>
          <a:noFill/>
        </p:spPr>
        <p:txBody>
          <a:bodyPr wrap="square" rtlCol="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Durante todo el año debemos mantenernos informados sobre las cuestiones esenciales y los detalles de lo que ocurra en Cuba y en el mundo… Es ineludible conocer por qué sube el precio del petróleo […] por qué suben los precios de los alimentos […]</a:t>
            </a:r>
            <a:endPar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CuadroTexto 8"/>
          <p:cNvSpPr txBox="1"/>
          <p:nvPr/>
        </p:nvSpPr>
        <p:spPr>
          <a:xfrm>
            <a:off x="3703317" y="5370901"/>
            <a:ext cx="4721194" cy="64633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1" u="none" strike="noStrike" kern="1200" cap="none" spc="0" normalizeH="0" baseline="0" noProof="0" dirty="0" smtClean="0">
                <a:ln>
                  <a:noFill/>
                </a:ln>
                <a:solidFill>
                  <a:srgbClr val="C00000"/>
                </a:solidFill>
                <a:effectLst/>
                <a:uLnTx/>
                <a:uFillTx/>
                <a:latin typeface="Calibri" panose="020F0502020204030204"/>
                <a:ea typeface="+mn-ea"/>
                <a:cs typeface="+mn-cs"/>
              </a:rPr>
              <a:t>“Autocrítica de Cuba”, 10 de julio de 2007, Reflexiones de Fidel, t. 2, p. 94. </a:t>
            </a:r>
            <a:endParaRPr kumimoji="0" lang="es-ES" sz="1800" b="1" i="1"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0" name="Imagen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296" y="1612735"/>
            <a:ext cx="2857500" cy="2381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Imagen 1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3421" y="4642290"/>
            <a:ext cx="2381250" cy="1924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p:cNvSpPr txBox="1"/>
          <p:nvPr/>
        </p:nvSpPr>
        <p:spPr>
          <a:xfrm>
            <a:off x="1280164" y="829728"/>
            <a:ext cx="6612556"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smtClean="0">
                <a:ln>
                  <a:noFill/>
                </a:ln>
                <a:solidFill>
                  <a:srgbClr val="0000FF"/>
                </a:solidFill>
                <a:effectLst/>
                <a:uLnTx/>
                <a:uFillTx/>
                <a:latin typeface="Arial" panose="020B0604020202020204" pitchFamily="34" charset="0"/>
                <a:ea typeface="+mn-ea"/>
                <a:cs typeface="Arial" panose="020B0604020202020204" pitchFamily="34" charset="0"/>
              </a:rPr>
              <a:t>¿Por qué debemos estar informados?</a:t>
            </a:r>
            <a:endParaRPr kumimoji="0" lang="es-ES" sz="2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sp>
        <p:nvSpPr>
          <p:cNvPr id="5" name="CuadroTexto 4"/>
          <p:cNvSpPr txBox="1"/>
          <p:nvPr/>
        </p:nvSpPr>
        <p:spPr>
          <a:xfrm>
            <a:off x="1337914" y="5376665"/>
            <a:ext cx="250257" cy="338554"/>
          </a:xfrm>
          <a:prstGeom prst="rect">
            <a:avLst/>
          </a:prstGeom>
          <a:noFill/>
        </p:spPr>
        <p:txBody>
          <a:bodyPr wrap="square" rtlCol="0" anchor="ctr">
            <a:spAutoFit/>
          </a:bodyPr>
          <a:lstStyle/>
          <a:p>
            <a:r>
              <a:rPr lang="es-ES" sz="1600" b="1" dirty="0">
                <a:latin typeface="Arial" panose="020B0604020202020204" pitchFamily="34" charset="0"/>
                <a:cs typeface="Arial" panose="020B0604020202020204" pitchFamily="34" charset="0"/>
              </a:rPr>
              <a:t>?</a:t>
            </a:r>
          </a:p>
        </p:txBody>
      </p:sp>
      <p:sp>
        <p:nvSpPr>
          <p:cNvPr id="13" name="CuadroTexto 12"/>
          <p:cNvSpPr txBox="1"/>
          <p:nvPr/>
        </p:nvSpPr>
        <p:spPr>
          <a:xfrm>
            <a:off x="980171" y="5596440"/>
            <a:ext cx="250257" cy="338554"/>
          </a:xfrm>
          <a:prstGeom prst="rect">
            <a:avLst/>
          </a:prstGeom>
          <a:noFill/>
        </p:spPr>
        <p:txBody>
          <a:bodyPr wrap="square" rtlCol="0" anchor="ctr">
            <a:spAutoFit/>
          </a:bodyPr>
          <a:lstStyle/>
          <a:p>
            <a:r>
              <a:rPr lang="es-ES" sz="16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3420537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3359217" y="1217911"/>
            <a:ext cx="5390144" cy="4093428"/>
          </a:xfrm>
          <a:prstGeom prst="rect">
            <a:avLst/>
          </a:prstGeom>
          <a:noFill/>
        </p:spPr>
        <p:txBody>
          <a:bodyPr wrap="square" rtlCol="0" anchor="ctr">
            <a:spAutoFit/>
          </a:bodyPr>
          <a:lstStyle/>
          <a:p>
            <a:pPr algn="just"/>
            <a:r>
              <a:rPr lang="es-ES" sz="2000" dirty="0" smtClean="0">
                <a:latin typeface="Arial" panose="020B0604020202020204" pitchFamily="34" charset="0"/>
                <a:cs typeface="Arial" panose="020B0604020202020204" pitchFamily="34" charset="0"/>
              </a:rPr>
              <a:t>[…] son hechos preocupantes, porque estas situaciones de </a:t>
            </a:r>
            <a:r>
              <a:rPr lang="es-ES" sz="2000" u="sng" dirty="0" smtClean="0">
                <a:latin typeface="Arial" panose="020B0604020202020204" pitchFamily="34" charset="0"/>
                <a:cs typeface="Arial" panose="020B0604020202020204" pitchFamily="34" charset="0"/>
              </a:rPr>
              <a:t>tirantez internacional</a:t>
            </a:r>
            <a:r>
              <a:rPr lang="es-ES" sz="2000" dirty="0" smtClean="0">
                <a:latin typeface="Arial" panose="020B0604020202020204" pitchFamily="34" charset="0"/>
                <a:cs typeface="Arial" panose="020B0604020202020204" pitchFamily="34" charset="0"/>
              </a:rPr>
              <a:t> afectan a todo el mundo, y el mundo se encuentra en este momento con una serie de crisis: </a:t>
            </a:r>
            <a:r>
              <a:rPr lang="es-ES" sz="2000" u="sng" dirty="0" smtClean="0">
                <a:latin typeface="Arial" panose="020B0604020202020204" pitchFamily="34" charset="0"/>
                <a:cs typeface="Arial" panose="020B0604020202020204" pitchFamily="34" charset="0"/>
              </a:rPr>
              <a:t>crisis económica</a:t>
            </a:r>
            <a:r>
              <a:rPr lang="es-ES" sz="2000" dirty="0" smtClean="0">
                <a:latin typeface="Arial" panose="020B0604020202020204" pitchFamily="34" charset="0"/>
                <a:cs typeface="Arial" panose="020B0604020202020204" pitchFamily="34" charset="0"/>
              </a:rPr>
              <a:t>, </a:t>
            </a:r>
            <a:r>
              <a:rPr lang="es-ES" sz="2000" u="sng" dirty="0" smtClean="0">
                <a:latin typeface="Arial" panose="020B0604020202020204" pitchFamily="34" charset="0"/>
                <a:cs typeface="Arial" panose="020B0604020202020204" pitchFamily="34" charset="0"/>
              </a:rPr>
              <a:t>crisis energética</a:t>
            </a:r>
            <a:r>
              <a:rPr lang="es-ES" sz="2000" dirty="0" smtClean="0">
                <a:latin typeface="Arial" panose="020B0604020202020204" pitchFamily="34" charset="0"/>
                <a:cs typeface="Arial" panose="020B0604020202020204" pitchFamily="34" charset="0"/>
              </a:rPr>
              <a:t>, </a:t>
            </a:r>
            <a:r>
              <a:rPr lang="es-ES" sz="2000" u="sng" dirty="0" smtClean="0">
                <a:latin typeface="Arial" panose="020B0604020202020204" pitchFamily="34" charset="0"/>
                <a:cs typeface="Arial" panose="020B0604020202020204" pitchFamily="34" charset="0"/>
              </a:rPr>
              <a:t>inflación</a:t>
            </a:r>
            <a:r>
              <a:rPr lang="es-ES" sz="2000" dirty="0" smtClean="0">
                <a:latin typeface="Arial" panose="020B0604020202020204" pitchFamily="34" charset="0"/>
                <a:cs typeface="Arial" panose="020B0604020202020204" pitchFamily="34" charset="0"/>
              </a:rPr>
              <a:t>, </a:t>
            </a:r>
            <a:r>
              <a:rPr lang="es-ES" sz="2000" u="sng" dirty="0" smtClean="0">
                <a:latin typeface="Arial" panose="020B0604020202020204" pitchFamily="34" charset="0"/>
                <a:cs typeface="Arial" panose="020B0604020202020204" pitchFamily="34" charset="0"/>
              </a:rPr>
              <a:t>recesión</a:t>
            </a:r>
            <a:r>
              <a:rPr lang="es-ES" sz="2000" dirty="0" smtClean="0">
                <a:latin typeface="Arial" panose="020B0604020202020204" pitchFamily="34" charset="0"/>
                <a:cs typeface="Arial" panose="020B0604020202020204" pitchFamily="34" charset="0"/>
              </a:rPr>
              <a:t>. Entonces, ¿cuáles podrán ser las consecuencias, si tenemos, además, de nuevo, </a:t>
            </a:r>
            <a:r>
              <a:rPr lang="es-ES" sz="2000" dirty="0" smtClean="0">
                <a:solidFill>
                  <a:srgbClr val="0000FF"/>
                </a:solidFill>
                <a:latin typeface="Arial" panose="020B0604020202020204" pitchFamily="34" charset="0"/>
                <a:cs typeface="Arial" panose="020B0604020202020204" pitchFamily="34" charset="0"/>
              </a:rPr>
              <a:t>guerra fría</a:t>
            </a:r>
            <a:r>
              <a:rPr lang="es-ES" sz="2000" dirty="0" smtClean="0">
                <a:latin typeface="Arial" panose="020B0604020202020204" pitchFamily="34" charset="0"/>
                <a:cs typeface="Arial" panose="020B0604020202020204" pitchFamily="34" charset="0"/>
              </a:rPr>
              <a:t> y </a:t>
            </a:r>
            <a:r>
              <a:rPr lang="es-ES" sz="2000" dirty="0" smtClean="0">
                <a:solidFill>
                  <a:srgbClr val="0000FF"/>
                </a:solidFill>
                <a:latin typeface="Arial" panose="020B0604020202020204" pitchFamily="34" charset="0"/>
                <a:cs typeface="Arial" panose="020B0604020202020204" pitchFamily="34" charset="0"/>
              </a:rPr>
              <a:t>auge de la carrera armamentista</a:t>
            </a:r>
            <a:r>
              <a:rPr lang="es-ES" sz="2000" dirty="0" smtClean="0">
                <a:latin typeface="Arial" panose="020B0604020202020204" pitchFamily="34" charset="0"/>
                <a:cs typeface="Arial" panose="020B0604020202020204" pitchFamily="34" charset="0"/>
              </a:rPr>
              <a:t>, para todos los pueblos sin excepción?</a:t>
            </a:r>
          </a:p>
          <a:p>
            <a:pPr algn="just"/>
            <a:r>
              <a:rPr lang="es-ES" sz="2000" dirty="0" smtClean="0">
                <a:latin typeface="Arial" panose="020B0604020202020204" pitchFamily="34" charset="0"/>
                <a:cs typeface="Arial" panose="020B0604020202020204" pitchFamily="34" charset="0"/>
              </a:rPr>
              <a:t>[…] Son evidentes los </a:t>
            </a:r>
            <a:r>
              <a:rPr lang="es-ES" sz="2000" u="sng" dirty="0" smtClean="0">
                <a:solidFill>
                  <a:srgbClr val="0000FF"/>
                </a:solidFill>
                <a:latin typeface="Arial" panose="020B0604020202020204" pitchFamily="34" charset="0"/>
                <a:cs typeface="Arial" panose="020B0604020202020204" pitchFamily="34" charset="0"/>
              </a:rPr>
              <a:t>propósitos intervencionistas de Estados Unidos</a:t>
            </a:r>
            <a:r>
              <a:rPr lang="es-ES" sz="2000" dirty="0" smtClean="0">
                <a:solidFill>
                  <a:srgbClr val="0000FF"/>
                </a:solidFill>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en todas partes…</a:t>
            </a:r>
            <a:endParaRPr lang="es-ES" sz="2000" dirty="0">
              <a:latin typeface="Arial" panose="020B0604020202020204" pitchFamily="34" charset="0"/>
              <a:cs typeface="Arial" panose="020B0604020202020204" pitchFamily="34" charset="0"/>
            </a:endParaRPr>
          </a:p>
        </p:txBody>
      </p:sp>
      <p:sp>
        <p:nvSpPr>
          <p:cNvPr id="9" name="CuadroTexto 8"/>
          <p:cNvSpPr txBox="1"/>
          <p:nvPr/>
        </p:nvSpPr>
        <p:spPr>
          <a:xfrm>
            <a:off x="3787539" y="5625063"/>
            <a:ext cx="4533499" cy="646331"/>
          </a:xfrm>
          <a:prstGeom prst="rect">
            <a:avLst/>
          </a:prstGeom>
          <a:noFill/>
        </p:spPr>
        <p:txBody>
          <a:bodyPr wrap="square" rtlCol="0" anchor="ctr">
            <a:spAutoFit/>
          </a:bodyPr>
          <a:lstStyle/>
          <a:p>
            <a:pPr algn="ctr"/>
            <a:r>
              <a:rPr lang="es-ES" b="1" i="1" dirty="0" smtClean="0">
                <a:solidFill>
                  <a:srgbClr val="C00000"/>
                </a:solidFill>
              </a:rPr>
              <a:t>Discurso clausura del III Congreso de la FMC, teatro Karl Marx, 8 de marzo de 1980.</a:t>
            </a:r>
            <a:endParaRPr lang="es-ES" b="1" i="1" dirty="0">
              <a:solidFill>
                <a:srgbClr val="C00000"/>
              </a:solidFill>
            </a:endParaRPr>
          </a:p>
        </p:txBody>
      </p:sp>
      <p:pic>
        <p:nvPicPr>
          <p:cNvPr id="10" name="Imagen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70316" y="1388889"/>
            <a:ext cx="2906016" cy="217275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 name="CuadroTexto 1"/>
          <p:cNvSpPr txBox="1"/>
          <p:nvPr/>
        </p:nvSpPr>
        <p:spPr>
          <a:xfrm>
            <a:off x="1020279" y="380967"/>
            <a:ext cx="6968690"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s-ES" sz="2800" dirty="0" smtClean="0">
                <a:solidFill>
                  <a:srgbClr val="C00000"/>
                </a:solidFill>
                <a:latin typeface="Arial" panose="020B0604020202020204" pitchFamily="34" charset="0"/>
                <a:cs typeface="Arial" panose="020B0604020202020204" pitchFamily="34" charset="0"/>
              </a:rPr>
              <a:t>Peligros para la Seguridad Internacional</a:t>
            </a:r>
            <a:endParaRPr lang="es-ES" sz="2800" dirty="0">
              <a:solidFill>
                <a:srgbClr val="C00000"/>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stretch>
            <a:fillRect/>
          </a:stretch>
        </p:blipFill>
        <p:spPr>
          <a:xfrm>
            <a:off x="270317" y="4394782"/>
            <a:ext cx="2906016" cy="170134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xmlns="" val="970440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3359217" y="1044660"/>
            <a:ext cx="5390144" cy="4093428"/>
          </a:xfrm>
          <a:prstGeom prst="rect">
            <a:avLst/>
          </a:prstGeom>
          <a:noFill/>
        </p:spPr>
        <p:txBody>
          <a:bodyPr wrap="square" rtlCol="0" anchor="ctr">
            <a:spAutoFit/>
          </a:bodyPr>
          <a:lstStyle/>
          <a:p>
            <a:pPr algn="just"/>
            <a:r>
              <a:rPr lang="es-ES" sz="2000" dirty="0" smtClean="0">
                <a:latin typeface="Arial" panose="020B0604020202020204" pitchFamily="34" charset="0"/>
                <a:cs typeface="Arial" panose="020B0604020202020204" pitchFamily="34" charset="0"/>
              </a:rPr>
              <a:t>Vivimos un momento internacional realmente peligroso, y eso afecta a nuestra área y afecta a todo el mundo. Los analistas, los estadistas… comprenden y se dan cuenta de las </a:t>
            </a:r>
            <a:r>
              <a:rPr lang="es-ES" sz="2000" dirty="0" smtClean="0">
                <a:solidFill>
                  <a:srgbClr val="0000FF"/>
                </a:solidFill>
                <a:latin typeface="Arial" panose="020B0604020202020204" pitchFamily="34" charset="0"/>
                <a:cs typeface="Arial" panose="020B0604020202020204" pitchFamily="34" charset="0"/>
              </a:rPr>
              <a:t>sombrías perspectivas del mundo</a:t>
            </a:r>
            <a:r>
              <a:rPr lang="es-ES" sz="2000" dirty="0" smtClean="0">
                <a:latin typeface="Arial" panose="020B0604020202020204" pitchFamily="34" charset="0"/>
                <a:cs typeface="Arial" panose="020B0604020202020204" pitchFamily="34" charset="0"/>
              </a:rPr>
              <a:t> en los próximos años: los </a:t>
            </a:r>
            <a:r>
              <a:rPr lang="es-ES" sz="2000" u="sng" dirty="0" smtClean="0">
                <a:latin typeface="Arial" panose="020B0604020202020204" pitchFamily="34" charset="0"/>
                <a:cs typeface="Arial" panose="020B0604020202020204" pitchFamily="34" charset="0"/>
              </a:rPr>
              <a:t>problemas energético </a:t>
            </a:r>
            <a:r>
              <a:rPr lang="es-ES" sz="2000" dirty="0" smtClean="0">
                <a:latin typeface="Arial" panose="020B0604020202020204" pitchFamily="34" charset="0"/>
                <a:cs typeface="Arial" panose="020B0604020202020204" pitchFamily="34" charset="0"/>
              </a:rPr>
              <a:t>que tiene el mundo…, los </a:t>
            </a:r>
            <a:r>
              <a:rPr lang="es-ES" sz="2000" u="sng" dirty="0" smtClean="0">
                <a:latin typeface="Arial" panose="020B0604020202020204" pitchFamily="34" charset="0"/>
                <a:cs typeface="Arial" panose="020B0604020202020204" pitchFamily="34" charset="0"/>
              </a:rPr>
              <a:t>problemas alimentarios</a:t>
            </a:r>
            <a:r>
              <a:rPr lang="es-ES" sz="2000" dirty="0" smtClean="0">
                <a:latin typeface="Arial" panose="020B0604020202020204" pitchFamily="34" charset="0"/>
                <a:cs typeface="Arial" panose="020B0604020202020204" pitchFamily="34" charset="0"/>
              </a:rPr>
              <a:t>; los </a:t>
            </a:r>
            <a:r>
              <a:rPr lang="es-ES" sz="2000" u="sng" dirty="0" smtClean="0">
                <a:latin typeface="Arial" panose="020B0604020202020204" pitchFamily="34" charset="0"/>
                <a:cs typeface="Arial" panose="020B0604020202020204" pitchFamily="34" charset="0"/>
              </a:rPr>
              <a:t>problemas de crecimiento incontrolado </a:t>
            </a:r>
            <a:r>
              <a:rPr lang="es-ES" sz="2000" dirty="0" smtClean="0">
                <a:latin typeface="Arial" panose="020B0604020202020204" pitchFamily="34" charset="0"/>
                <a:cs typeface="Arial" panose="020B0604020202020204" pitchFamily="34" charset="0"/>
              </a:rPr>
              <a:t>de la población; los </a:t>
            </a:r>
            <a:r>
              <a:rPr lang="es-ES" sz="2000" u="sng" dirty="0" smtClean="0">
                <a:latin typeface="Arial" panose="020B0604020202020204" pitchFamily="34" charset="0"/>
                <a:cs typeface="Arial" panose="020B0604020202020204" pitchFamily="34" charset="0"/>
              </a:rPr>
              <a:t>problemas educacionales</a:t>
            </a:r>
            <a:r>
              <a:rPr lang="es-ES" sz="2000" dirty="0" smtClean="0">
                <a:latin typeface="Arial" panose="020B0604020202020204" pitchFamily="34" charset="0"/>
                <a:cs typeface="Arial" panose="020B0604020202020204" pitchFamily="34" charset="0"/>
              </a:rPr>
              <a:t>; los </a:t>
            </a:r>
            <a:r>
              <a:rPr lang="es-ES" sz="2000" u="sng" dirty="0" smtClean="0">
                <a:latin typeface="Arial" panose="020B0604020202020204" pitchFamily="34" charset="0"/>
                <a:cs typeface="Arial" panose="020B0604020202020204" pitchFamily="34" charset="0"/>
              </a:rPr>
              <a:t>problemas sanitarios</a:t>
            </a:r>
            <a:r>
              <a:rPr lang="es-ES" sz="2000" dirty="0" smtClean="0">
                <a:latin typeface="Arial" panose="020B0604020202020204" pitchFamily="34" charset="0"/>
                <a:cs typeface="Arial" panose="020B0604020202020204" pitchFamily="34" charset="0"/>
              </a:rPr>
              <a:t>; los </a:t>
            </a:r>
            <a:r>
              <a:rPr lang="es-ES" sz="2000" u="sng" dirty="0" smtClean="0">
                <a:latin typeface="Arial" panose="020B0604020202020204" pitchFamily="34" charset="0"/>
                <a:cs typeface="Arial" panose="020B0604020202020204" pitchFamily="34" charset="0"/>
              </a:rPr>
              <a:t>problemas ecológicos</a:t>
            </a:r>
            <a:r>
              <a:rPr lang="es-ES" sz="2000" dirty="0" smtClean="0">
                <a:latin typeface="Arial" panose="020B0604020202020204" pitchFamily="34" charset="0"/>
                <a:cs typeface="Arial" panose="020B0604020202020204" pitchFamily="34" charset="0"/>
              </a:rPr>
              <a:t>, es decir, no solo la destrucción del paisaje, sino </a:t>
            </a:r>
            <a:r>
              <a:rPr lang="es-ES" sz="2000" u="sng" dirty="0" smtClean="0">
                <a:latin typeface="Arial" panose="020B0604020202020204" pitchFamily="34" charset="0"/>
                <a:cs typeface="Arial" panose="020B0604020202020204" pitchFamily="34" charset="0"/>
              </a:rPr>
              <a:t>el envenenamiento progresivo de las aguas y de la atmósfera</a:t>
            </a:r>
            <a:r>
              <a:rPr lang="es-ES" sz="2000" dirty="0" smtClean="0">
                <a:latin typeface="Arial" panose="020B0604020202020204" pitchFamily="34" charset="0"/>
                <a:cs typeface="Arial" panose="020B0604020202020204" pitchFamily="34" charset="0"/>
              </a:rPr>
              <a:t>.</a:t>
            </a:r>
            <a:endParaRPr lang="es-ES" sz="2000" dirty="0">
              <a:latin typeface="Arial" panose="020B0604020202020204" pitchFamily="34" charset="0"/>
              <a:cs typeface="Arial" panose="020B0604020202020204" pitchFamily="34" charset="0"/>
            </a:endParaRPr>
          </a:p>
        </p:txBody>
      </p:sp>
      <p:sp>
        <p:nvSpPr>
          <p:cNvPr id="9" name="CuadroTexto 8"/>
          <p:cNvSpPr txBox="1"/>
          <p:nvPr/>
        </p:nvSpPr>
        <p:spPr>
          <a:xfrm>
            <a:off x="3787539" y="5684784"/>
            <a:ext cx="4533499" cy="923330"/>
          </a:xfrm>
          <a:prstGeom prst="rect">
            <a:avLst/>
          </a:prstGeom>
          <a:noFill/>
        </p:spPr>
        <p:txBody>
          <a:bodyPr wrap="square" rtlCol="0" anchor="ctr">
            <a:spAutoFit/>
          </a:bodyPr>
          <a:lstStyle/>
          <a:p>
            <a:pPr algn="ctr"/>
            <a:r>
              <a:rPr lang="es-ES" b="1" i="1" dirty="0" smtClean="0">
                <a:solidFill>
                  <a:srgbClr val="C00000"/>
                </a:solidFill>
              </a:rPr>
              <a:t>Discurso en la Sesión Extraordinaria de la ANPP, Palacio de Convenciones, 20 de febrero de 1990.</a:t>
            </a:r>
            <a:endParaRPr lang="es-ES" b="1" i="1" dirty="0">
              <a:solidFill>
                <a:srgbClr val="C00000"/>
              </a:solidFill>
            </a:endParaRPr>
          </a:p>
        </p:txBody>
      </p:sp>
      <p:pic>
        <p:nvPicPr>
          <p:cNvPr id="3" name="Imagen 2"/>
          <p:cNvPicPr>
            <a:picLocks noChangeAspect="1"/>
          </p:cNvPicPr>
          <p:nvPr/>
        </p:nvPicPr>
        <p:blipFill>
          <a:blip r:embed="rId2"/>
          <a:stretch>
            <a:fillRect/>
          </a:stretch>
        </p:blipFill>
        <p:spPr>
          <a:xfrm>
            <a:off x="465722" y="1133825"/>
            <a:ext cx="2533650" cy="374332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CuadroTexto 4"/>
          <p:cNvSpPr txBox="1"/>
          <p:nvPr/>
        </p:nvSpPr>
        <p:spPr>
          <a:xfrm>
            <a:off x="1126154" y="255842"/>
            <a:ext cx="6968690"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s-ES" sz="2800" dirty="0" smtClean="0">
                <a:solidFill>
                  <a:srgbClr val="C00000"/>
                </a:solidFill>
                <a:latin typeface="Arial" panose="020B0604020202020204" pitchFamily="34" charset="0"/>
                <a:cs typeface="Arial" panose="020B0604020202020204" pitchFamily="34" charset="0"/>
              </a:rPr>
              <a:t>Peligros para la Seguridad Internacional</a:t>
            </a:r>
            <a:endParaRPr lang="es-ES" sz="28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05092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3205213" y="1177522"/>
            <a:ext cx="5544148" cy="4154984"/>
          </a:xfrm>
          <a:prstGeom prst="rect">
            <a:avLst/>
          </a:prstGeom>
          <a:noFill/>
        </p:spPr>
        <p:txBody>
          <a:bodyPr wrap="square" rtlCol="0" anchor="ctr">
            <a:spAutoFit/>
          </a:bodyPr>
          <a:lstStyle/>
          <a:p>
            <a:pPr algn="just"/>
            <a:r>
              <a:rPr lang="es-ES" sz="2400" dirty="0" smtClean="0">
                <a:latin typeface="Arial" panose="020B0604020202020204" pitchFamily="34" charset="0"/>
                <a:cs typeface="Arial" panose="020B0604020202020204" pitchFamily="34" charset="0"/>
              </a:rPr>
              <a:t>[…] Queremos un mundo sin hegemonismos, sin armas nucleares, sin intervencionismos, sin racismo, sin odios nacionales ni religiosos, sin ultrajes a la soberanía de ningún país, con respeto a la independencia y a la libre determinación de los pueblos, sin modelos universales… sin crueles bloqueos que matan a hombres, mujeres y niños, jóvenes y ancianos, como bombas atómicas silenciosas.</a:t>
            </a:r>
            <a:endParaRPr lang="es-ES" sz="2400" dirty="0">
              <a:latin typeface="Arial" panose="020B0604020202020204" pitchFamily="34" charset="0"/>
              <a:cs typeface="Arial" panose="020B0604020202020204" pitchFamily="34" charset="0"/>
            </a:endParaRPr>
          </a:p>
        </p:txBody>
      </p:sp>
      <p:sp>
        <p:nvSpPr>
          <p:cNvPr id="9" name="CuadroTexto 8"/>
          <p:cNvSpPr txBox="1"/>
          <p:nvPr/>
        </p:nvSpPr>
        <p:spPr>
          <a:xfrm>
            <a:off x="3157085" y="5684787"/>
            <a:ext cx="5640404" cy="923330"/>
          </a:xfrm>
          <a:prstGeom prst="rect">
            <a:avLst/>
          </a:prstGeom>
          <a:noFill/>
        </p:spPr>
        <p:txBody>
          <a:bodyPr wrap="square" rtlCol="0" anchor="ctr">
            <a:spAutoFit/>
          </a:bodyPr>
          <a:lstStyle/>
          <a:p>
            <a:pPr algn="ctr"/>
            <a:r>
              <a:rPr lang="es-ES" b="1" i="1" dirty="0" smtClean="0">
                <a:solidFill>
                  <a:srgbClr val="C00000"/>
                </a:solidFill>
              </a:rPr>
              <a:t>Discurso en la Sesión conmemorativa de la Asamblea General de la ONO por su 50 Aniversario, Nueva York, EUA, 22 octubre de 1995.</a:t>
            </a:r>
            <a:endParaRPr lang="es-ES" b="1" i="1" dirty="0">
              <a:solidFill>
                <a:srgbClr val="C00000"/>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28473" y="1294578"/>
            <a:ext cx="2574609" cy="34064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uadroTexto 4"/>
          <p:cNvSpPr txBox="1"/>
          <p:nvPr/>
        </p:nvSpPr>
        <p:spPr>
          <a:xfrm>
            <a:off x="1126154" y="255842"/>
            <a:ext cx="6968690"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s-ES" sz="2800" dirty="0" smtClean="0">
                <a:solidFill>
                  <a:srgbClr val="C00000"/>
                </a:solidFill>
                <a:latin typeface="Arial" panose="020B0604020202020204" pitchFamily="34" charset="0"/>
                <a:cs typeface="Arial" panose="020B0604020202020204" pitchFamily="34" charset="0"/>
              </a:rPr>
              <a:t>Peligros para la Seguridad Internacional</a:t>
            </a:r>
            <a:endParaRPr lang="es-ES" sz="28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38358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3253341" y="1128730"/>
            <a:ext cx="5544148" cy="4154984"/>
          </a:xfrm>
          <a:prstGeom prst="rect">
            <a:avLst/>
          </a:prstGeom>
          <a:noFill/>
        </p:spPr>
        <p:txBody>
          <a:bodyPr wrap="square" rtlCol="0" anchor="ctr">
            <a:spAutoFit/>
          </a:bodyPr>
          <a:lstStyle/>
          <a:p>
            <a:pPr algn="just"/>
            <a:r>
              <a:rPr lang="es-ES" sz="2400" dirty="0" smtClean="0">
                <a:solidFill>
                  <a:srgbClr val="0000FF"/>
                </a:solidFill>
                <a:latin typeface="Arial" panose="020B0604020202020204" pitchFamily="34" charset="0"/>
                <a:cs typeface="Arial" panose="020B0604020202020204" pitchFamily="34" charset="0"/>
              </a:rPr>
              <a:t>¿En manos de quiénes están los destinos del mundo, o en manos de quién está la seguridad de los pueblos del planeta?</a:t>
            </a:r>
            <a:r>
              <a:rPr lang="es-ES" sz="2400" dirty="0" smtClean="0">
                <a:latin typeface="Arial" panose="020B0604020202020204" pitchFamily="34" charset="0"/>
                <a:cs typeface="Arial" panose="020B0604020202020204" pitchFamily="34" charset="0"/>
              </a:rPr>
              <a:t> Ellos no podrán hacer nada bueno por un mundo mejor, pero si pueden ser capaces de ponerlo al borde de la destrucción, e incluso crear situaciones </a:t>
            </a:r>
            <a:r>
              <a:rPr lang="es-ES" sz="2400" dirty="0">
                <a:latin typeface="Arial" panose="020B0604020202020204" pitchFamily="34" charset="0"/>
                <a:cs typeface="Arial" panose="020B0604020202020204" pitchFamily="34" charset="0"/>
              </a:rPr>
              <a:t>que </a:t>
            </a:r>
            <a:r>
              <a:rPr lang="es-ES" sz="2400" dirty="0" smtClean="0">
                <a:latin typeface="Arial" panose="020B0604020202020204" pitchFamily="34" charset="0"/>
                <a:cs typeface="Arial" panose="020B0604020202020204" pitchFamily="34" charset="0"/>
              </a:rPr>
              <a:t>después no </a:t>
            </a:r>
            <a:r>
              <a:rPr lang="es-ES" sz="2400" dirty="0">
                <a:latin typeface="Arial" panose="020B0604020202020204" pitchFamily="34" charset="0"/>
                <a:cs typeface="Arial" panose="020B0604020202020204" pitchFamily="34" charset="0"/>
              </a:rPr>
              <a:t>pueden </a:t>
            </a:r>
            <a:r>
              <a:rPr lang="es-ES" sz="2400" dirty="0" smtClean="0">
                <a:latin typeface="Arial" panose="020B0604020202020204" pitchFamily="34" charset="0"/>
                <a:cs typeface="Arial" panose="020B0604020202020204" pitchFamily="34" charset="0"/>
              </a:rPr>
              <a:t>controlar; desatar guerras que nadie podría evitar su extensión y generalización. </a:t>
            </a:r>
            <a:endParaRPr lang="es-ES" sz="2400" dirty="0">
              <a:latin typeface="Arial" panose="020B0604020202020204" pitchFamily="34" charset="0"/>
              <a:cs typeface="Arial" panose="020B0604020202020204" pitchFamily="34" charset="0"/>
            </a:endParaRPr>
          </a:p>
        </p:txBody>
      </p:sp>
      <p:sp>
        <p:nvSpPr>
          <p:cNvPr id="9" name="CuadroTexto 8"/>
          <p:cNvSpPr txBox="1"/>
          <p:nvPr/>
        </p:nvSpPr>
        <p:spPr>
          <a:xfrm>
            <a:off x="3205213" y="5633382"/>
            <a:ext cx="5640404" cy="923330"/>
          </a:xfrm>
          <a:prstGeom prst="rect">
            <a:avLst/>
          </a:prstGeom>
          <a:noFill/>
        </p:spPr>
        <p:txBody>
          <a:bodyPr wrap="square" rtlCol="0" anchor="ctr">
            <a:spAutoFit/>
          </a:bodyPr>
          <a:lstStyle/>
          <a:p>
            <a:pPr algn="ctr"/>
            <a:r>
              <a:rPr lang="es-ES" b="1" i="1" dirty="0" smtClean="0">
                <a:solidFill>
                  <a:srgbClr val="C00000"/>
                </a:solidFill>
              </a:rPr>
              <a:t>Discurso en el acto de entrega del Premio Internacional José Martí, de la UNESCO, a Hugo Chávez, Plaza de la Revolución, José Martí,</a:t>
            </a:r>
            <a:endParaRPr lang="es-ES" b="1" i="1" dirty="0">
              <a:solidFill>
                <a:srgbClr val="C00000"/>
              </a:solidFill>
            </a:endParaRPr>
          </a:p>
        </p:txBody>
      </p:sp>
      <p:pic>
        <p:nvPicPr>
          <p:cNvPr id="2" name="Imagen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4495" y="1299800"/>
            <a:ext cx="2639155" cy="3403600"/>
          </a:xfrm>
          <a:prstGeom prst="rect">
            <a:avLst/>
          </a:prstGeom>
          <a:ln>
            <a:noFill/>
          </a:ln>
          <a:effectLst>
            <a:outerShdw blurRad="292100" dist="139700" dir="2700000" algn="tl" rotWithShape="0">
              <a:srgbClr val="333333">
                <a:alpha val="65000"/>
              </a:srgbClr>
            </a:outerShdw>
          </a:effectLst>
        </p:spPr>
      </p:pic>
      <p:sp>
        <p:nvSpPr>
          <p:cNvPr id="5" name="CuadroTexto 4"/>
          <p:cNvSpPr txBox="1"/>
          <p:nvPr/>
        </p:nvSpPr>
        <p:spPr>
          <a:xfrm>
            <a:off x="1126154" y="255842"/>
            <a:ext cx="6968690"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s-ES" sz="2800" dirty="0" smtClean="0">
                <a:solidFill>
                  <a:srgbClr val="C00000"/>
                </a:solidFill>
                <a:latin typeface="Arial" panose="020B0604020202020204" pitchFamily="34" charset="0"/>
                <a:cs typeface="Arial" panose="020B0604020202020204" pitchFamily="34" charset="0"/>
              </a:rPr>
              <a:t>Peligros para la Seguridad Internacional</a:t>
            </a:r>
            <a:endParaRPr lang="es-ES" sz="28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7372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Calibri"/>
        <a:ea typeface="DejaVu Sans"/>
        <a:cs typeface="DejaVu Sans"/>
      </a:majorFont>
      <a:minorFont>
        <a:latin typeface="Calibri"/>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Calibri"/>
        <a:ea typeface="DejaVu Sans"/>
        <a:cs typeface="DejaVu Sans"/>
      </a:majorFont>
      <a:minorFont>
        <a:latin typeface="Calibri"/>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876</TotalTime>
  <Words>3023</Words>
  <Application>Microsoft Office PowerPoint</Application>
  <PresentationFormat>Presentación en pantalla (4:3)</PresentationFormat>
  <Paragraphs>125</Paragraphs>
  <Slides>32</Slides>
  <Notes>0</Notes>
  <HiddenSlides>0</HiddenSlides>
  <MMClips>0</MMClips>
  <ScaleCrop>false</ScaleCrop>
  <HeadingPairs>
    <vt:vector size="4" baseType="variant">
      <vt:variant>
        <vt:lpstr>Tema</vt:lpstr>
      </vt:variant>
      <vt:variant>
        <vt:i4>3</vt:i4>
      </vt:variant>
      <vt:variant>
        <vt:lpstr>Títulos de diapositiva</vt:lpstr>
      </vt:variant>
      <vt:variant>
        <vt:i4>32</vt:i4>
      </vt:variant>
    </vt:vector>
  </HeadingPairs>
  <TitlesOfParts>
    <vt:vector size="35" baseType="lpstr">
      <vt:lpstr>Tema de Office</vt:lpstr>
      <vt:lpstr>1_Tema de Office</vt:lpstr>
      <vt:lpstr>2_Tema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joseenrique</cp:lastModifiedBy>
  <cp:revision>133</cp:revision>
  <dcterms:created xsi:type="dcterms:W3CDTF">2017-12-21T20:44:18Z</dcterms:created>
  <dcterms:modified xsi:type="dcterms:W3CDTF">2018-02-16T18:17:00Z</dcterms:modified>
</cp:coreProperties>
</file>