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9" r:id="rId2"/>
    <p:sldId id="256" r:id="rId3"/>
    <p:sldId id="258" r:id="rId4"/>
    <p:sldId id="329" r:id="rId5"/>
    <p:sldId id="259" r:id="rId6"/>
    <p:sldId id="261" r:id="rId7"/>
    <p:sldId id="260" r:id="rId8"/>
    <p:sldId id="263" r:id="rId9"/>
    <p:sldId id="266" r:id="rId10"/>
    <p:sldId id="268" r:id="rId11"/>
    <p:sldId id="285" r:id="rId12"/>
    <p:sldId id="272" r:id="rId13"/>
    <p:sldId id="276" r:id="rId14"/>
    <p:sldId id="278" r:id="rId15"/>
    <p:sldId id="280" r:id="rId16"/>
    <p:sldId id="282" r:id="rId17"/>
    <p:sldId id="335" r:id="rId18"/>
    <p:sldId id="283" r:id="rId19"/>
    <p:sldId id="336" r:id="rId20"/>
    <p:sldId id="319" r:id="rId21"/>
    <p:sldId id="332" r:id="rId22"/>
    <p:sldId id="337" r:id="rId23"/>
    <p:sldId id="338" r:id="rId24"/>
    <p:sldId id="339" r:id="rId25"/>
    <p:sldId id="340" r:id="rId26"/>
    <p:sldId id="342" r:id="rId27"/>
    <p:sldId id="341" r:id="rId28"/>
    <p:sldId id="343" r:id="rId29"/>
    <p:sldId id="344" r:id="rId30"/>
    <p:sldId id="347" r:id="rId31"/>
    <p:sldId id="349" r:id="rId32"/>
    <p:sldId id="301" r:id="rId33"/>
    <p:sldId id="303" r:id="rId34"/>
    <p:sldId id="305" r:id="rId35"/>
    <p:sldId id="307" r:id="rId36"/>
    <p:sldId id="350" r:id="rId37"/>
    <p:sldId id="351" r:id="rId38"/>
    <p:sldId id="352" r:id="rId39"/>
    <p:sldId id="353" r:id="rId40"/>
    <p:sldId id="354"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87BEB-202A-4BCB-A971-BD74A7025D14}" type="datetimeFigureOut">
              <a:rPr lang="es-ES" smtClean="0"/>
              <a:pPr/>
              <a:t>09/05/2022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76B5A5-8518-41A5-A508-18C693C13910}"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BC224DA-D5F4-42AD-A85E-96A55B35EA58}" type="slidenum">
              <a:rPr lang="es-ES"/>
              <a:pPr/>
              <a:t>20</a:t>
            </a:fld>
            <a:endParaRPr lang="es-ES"/>
          </a:p>
        </p:txBody>
      </p:sp>
      <p:sp>
        <p:nvSpPr>
          <p:cNvPr id="33795"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eaLnBrk="1" hangingPunct="1"/>
            <a:endParaRPr lang="en-US" sz="1800"/>
          </a:p>
        </p:txBody>
      </p:sp>
      <p:sp>
        <p:nvSpPr>
          <p:cNvPr id="33796" name="Rectangle 3"/>
          <p:cNvSpPr>
            <a:spLocks noGrp="1" noChangeArrowheads="1"/>
          </p:cNvSpPr>
          <p:nvPr>
            <p:ph type="body"/>
          </p:nvPr>
        </p:nvSpPr>
        <p:spPr>
          <a:xfrm>
            <a:off x="685800" y="4343400"/>
            <a:ext cx="5483225" cy="4111625"/>
          </a:xfrm>
          <a:noFill/>
          <a:ln/>
        </p:spPr>
        <p:txBody>
          <a:bodyPr wrap="none" anchor="ct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CFAC81B-C575-42EC-8EDF-82EEAA30263F}" type="datetimeFigureOut">
              <a:rPr lang="es-ES" smtClean="0"/>
              <a:pPr/>
              <a:t>09/05/2022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3F2A75C-1BC5-46B5-9652-9685C51C9F46}"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FAC81B-C575-42EC-8EDF-82EEAA30263F}" type="datetimeFigureOut">
              <a:rPr lang="es-ES" smtClean="0"/>
              <a:pPr/>
              <a:t>09/05/2022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3F2A75C-1BC5-46B5-9652-9685C51C9F46}"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FAC81B-C575-42EC-8EDF-82EEAA30263F}" type="datetimeFigureOut">
              <a:rPr lang="es-ES" smtClean="0"/>
              <a:pPr/>
              <a:t>09/05/2022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3F2A75C-1BC5-46B5-9652-9685C51C9F46}"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FAC81B-C575-42EC-8EDF-82EEAA30263F}" type="datetimeFigureOut">
              <a:rPr lang="es-ES" smtClean="0"/>
              <a:pPr/>
              <a:t>09/05/2022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3F2A75C-1BC5-46B5-9652-9685C51C9F46}"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FAC81B-C575-42EC-8EDF-82EEAA30263F}" type="datetimeFigureOut">
              <a:rPr lang="es-ES" smtClean="0"/>
              <a:pPr/>
              <a:t>09/05/2022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3F2A75C-1BC5-46B5-9652-9685C51C9F46}"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CFAC81B-C575-42EC-8EDF-82EEAA30263F}" type="datetimeFigureOut">
              <a:rPr lang="es-ES" smtClean="0"/>
              <a:pPr/>
              <a:t>09/05/2022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3F2A75C-1BC5-46B5-9652-9685C51C9F46}"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CFAC81B-C575-42EC-8EDF-82EEAA30263F}" type="datetimeFigureOut">
              <a:rPr lang="es-ES" smtClean="0"/>
              <a:pPr/>
              <a:t>09/05/2022</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73F2A75C-1BC5-46B5-9652-9685C51C9F46}"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CFAC81B-C575-42EC-8EDF-82EEAA30263F}" type="datetimeFigureOut">
              <a:rPr lang="es-ES" smtClean="0"/>
              <a:pPr/>
              <a:t>09/05/2022</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73F2A75C-1BC5-46B5-9652-9685C51C9F46}"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FAC81B-C575-42EC-8EDF-82EEAA30263F}" type="datetimeFigureOut">
              <a:rPr lang="es-ES" smtClean="0"/>
              <a:pPr/>
              <a:t>09/05/2022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73F2A75C-1BC5-46B5-9652-9685C51C9F46}"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FAC81B-C575-42EC-8EDF-82EEAA30263F}" type="datetimeFigureOut">
              <a:rPr lang="es-ES" smtClean="0"/>
              <a:pPr/>
              <a:t>09/05/2022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3F2A75C-1BC5-46B5-9652-9685C51C9F46}"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FAC81B-C575-42EC-8EDF-82EEAA30263F}" type="datetimeFigureOut">
              <a:rPr lang="es-ES" smtClean="0"/>
              <a:pPr/>
              <a:t>09/05/2022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3F2A75C-1BC5-46B5-9652-9685C51C9F46}"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AC81B-C575-42EC-8EDF-82EEAA30263F}" type="datetimeFigureOut">
              <a:rPr lang="es-ES" smtClean="0"/>
              <a:pPr/>
              <a:t>09/05/2022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2A75C-1BC5-46B5-9652-9685C51C9F46}"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83320"/>
          </a:xfrm>
          <a:ln w="38100"/>
        </p:spPr>
        <p:style>
          <a:lnRef idx="2">
            <a:schemeClr val="accent2"/>
          </a:lnRef>
          <a:fillRef idx="1">
            <a:schemeClr val="lt1"/>
          </a:fillRef>
          <a:effectRef idx="0">
            <a:schemeClr val="accent2"/>
          </a:effectRef>
          <a:fontRef idx="minor">
            <a:schemeClr val="dk1"/>
          </a:fontRef>
        </p:style>
        <p:txBody>
          <a:bodyPr>
            <a:normAutofit/>
          </a:bodyPr>
          <a:lstStyle/>
          <a:p>
            <a:pPr algn="just"/>
            <a:r>
              <a:rPr lang="es-ES" sz="5400" b="1" dirty="0" smtClean="0"/>
              <a:t>Tema:</a:t>
            </a:r>
            <a:br>
              <a:rPr lang="es-ES" sz="5400" b="1" dirty="0" smtClean="0"/>
            </a:br>
            <a:r>
              <a:rPr lang="es-ES" sz="5400" b="1" dirty="0" smtClean="0"/>
              <a:t>Introducción al estudio de la seguridad nacional y la relación entre la seguridad nacional e internacional</a:t>
            </a:r>
            <a:endParaRPr lang="es-ES" sz="5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4572000" y="304800"/>
            <a:ext cx="4067175" cy="1409700"/>
          </a:xfrm>
          <a:prstGeom prst="rect">
            <a:avLst/>
          </a:prstGeom>
          <a:noFill/>
          <a:ln w="9525">
            <a:noFill/>
            <a:miter lim="800000"/>
            <a:headEnd/>
            <a:tailEnd/>
          </a:ln>
        </p:spPr>
      </p:pic>
      <p:sp>
        <p:nvSpPr>
          <p:cNvPr id="33795" name="Text Box 3"/>
          <p:cNvSpPr txBox="1">
            <a:spLocks noChangeArrowheads="1"/>
          </p:cNvSpPr>
          <p:nvPr/>
        </p:nvSpPr>
        <p:spPr bwMode="auto">
          <a:xfrm>
            <a:off x="285750" y="2071688"/>
            <a:ext cx="8636000" cy="3970318"/>
          </a:xfrm>
          <a:prstGeom prst="rect">
            <a:avLst/>
          </a:prstGeom>
          <a:solidFill>
            <a:srgbClr val="CCECFF"/>
          </a:solidFill>
          <a:ln w="9525">
            <a:noFill/>
            <a:miter lim="800000"/>
            <a:headEnd/>
            <a:tailEnd/>
          </a:ln>
        </p:spPr>
        <p:txBody>
          <a:bodyPr>
            <a:spAutoFit/>
          </a:bodyPr>
          <a:lstStyle/>
          <a:p>
            <a:pPr algn="just"/>
            <a:r>
              <a:rPr lang="es-ES_tradnl" altLang="en-US" sz="3600" b="1" dirty="0">
                <a:solidFill>
                  <a:schemeClr val="tx1"/>
                </a:solidFill>
                <a:latin typeface="Times New Roman" pitchFamily="18" charset="0"/>
              </a:rPr>
              <a:t>“</a:t>
            </a:r>
            <a:r>
              <a:rPr lang="es-ES_tradnl" altLang="en-US" sz="3600" b="1" dirty="0">
                <a:solidFill>
                  <a:schemeClr val="tx1"/>
                </a:solidFill>
                <a:latin typeface="Arial" pitchFamily="34" charset="0"/>
                <a:cs typeface="Arial" pitchFamily="34" charset="0"/>
              </a:rPr>
              <a:t>La seguridad es una </a:t>
            </a:r>
            <a:r>
              <a:rPr lang="es-ES_tradnl" altLang="en-US" sz="3600" b="1" dirty="0">
                <a:solidFill>
                  <a:srgbClr val="0000CC"/>
                </a:solidFill>
                <a:latin typeface="Arial" pitchFamily="34" charset="0"/>
                <a:cs typeface="Arial" pitchFamily="34" charset="0"/>
              </a:rPr>
              <a:t>condición</a:t>
            </a:r>
            <a:r>
              <a:rPr lang="es-ES_tradnl" altLang="en-US" sz="3600" b="1" dirty="0">
                <a:solidFill>
                  <a:schemeClr val="tx1"/>
                </a:solidFill>
                <a:latin typeface="Arial" pitchFamily="34" charset="0"/>
                <a:cs typeface="Arial" pitchFamily="34" charset="0"/>
              </a:rPr>
              <a:t> en la que los Estados consideran que </a:t>
            </a:r>
            <a:r>
              <a:rPr lang="es-ES_tradnl" altLang="en-US" sz="3600" b="1" dirty="0">
                <a:solidFill>
                  <a:srgbClr val="0000CC"/>
                </a:solidFill>
                <a:latin typeface="Arial" pitchFamily="34" charset="0"/>
                <a:cs typeface="Arial" pitchFamily="34" charset="0"/>
              </a:rPr>
              <a:t>no hay peligro</a:t>
            </a:r>
            <a:r>
              <a:rPr lang="es-ES_tradnl" altLang="en-US" sz="3600" b="1" dirty="0">
                <a:solidFill>
                  <a:schemeClr val="tx1"/>
                </a:solidFill>
                <a:latin typeface="Arial" pitchFamily="34" charset="0"/>
                <a:cs typeface="Arial" pitchFamily="34" charset="0"/>
              </a:rPr>
              <a:t> de un ataque </a:t>
            </a:r>
            <a:r>
              <a:rPr lang="es-ES_tradnl" altLang="en-US" sz="3600" b="1" dirty="0">
                <a:solidFill>
                  <a:srgbClr val="000000"/>
                </a:solidFill>
                <a:latin typeface="Arial" pitchFamily="34" charset="0"/>
                <a:cs typeface="Arial" pitchFamily="34" charset="0"/>
              </a:rPr>
              <a:t>militar</a:t>
            </a:r>
            <a:r>
              <a:rPr lang="es-ES_tradnl" altLang="en-US" sz="3600" b="1" dirty="0">
                <a:solidFill>
                  <a:schemeClr val="tx1"/>
                </a:solidFill>
                <a:latin typeface="Arial" pitchFamily="34" charset="0"/>
                <a:cs typeface="Arial" pitchFamily="34" charset="0"/>
              </a:rPr>
              <a:t>, presión </a:t>
            </a:r>
            <a:r>
              <a:rPr lang="es-ES_tradnl" altLang="en-US" sz="3600" b="1" dirty="0">
                <a:solidFill>
                  <a:srgbClr val="000000"/>
                </a:solidFill>
                <a:latin typeface="Arial" pitchFamily="34" charset="0"/>
                <a:cs typeface="Arial" pitchFamily="34" charset="0"/>
              </a:rPr>
              <a:t>política</a:t>
            </a:r>
            <a:r>
              <a:rPr lang="es-ES_tradnl" altLang="en-US" sz="3600" b="1" dirty="0">
                <a:solidFill>
                  <a:schemeClr val="tx1"/>
                </a:solidFill>
                <a:latin typeface="Arial" pitchFamily="34" charset="0"/>
                <a:cs typeface="Arial" pitchFamily="34" charset="0"/>
              </a:rPr>
              <a:t> ni coerción </a:t>
            </a:r>
            <a:r>
              <a:rPr lang="es-ES_tradnl" altLang="en-US" sz="3600" b="1" dirty="0">
                <a:solidFill>
                  <a:srgbClr val="000000"/>
                </a:solidFill>
                <a:latin typeface="Arial" pitchFamily="34" charset="0"/>
                <a:cs typeface="Arial" pitchFamily="34" charset="0"/>
              </a:rPr>
              <a:t>económica</a:t>
            </a:r>
            <a:r>
              <a:rPr lang="es-ES_tradnl" altLang="en-US" sz="3600" b="1" dirty="0">
                <a:solidFill>
                  <a:schemeClr val="tx1"/>
                </a:solidFill>
                <a:latin typeface="Arial" pitchFamily="34" charset="0"/>
                <a:cs typeface="Arial" pitchFamily="34" charset="0"/>
              </a:rPr>
              <a:t>, por lo que pueden proseguir libremente su </a:t>
            </a:r>
            <a:r>
              <a:rPr lang="es-ES_tradnl" altLang="en-US" sz="3600" b="1" dirty="0">
                <a:solidFill>
                  <a:srgbClr val="0000FF"/>
                </a:solidFill>
                <a:latin typeface="Arial" pitchFamily="34" charset="0"/>
                <a:cs typeface="Arial" pitchFamily="34" charset="0"/>
              </a:rPr>
              <a:t>desarrollo</a:t>
            </a:r>
            <a:r>
              <a:rPr lang="es-ES_tradnl" altLang="en-US" sz="3600" b="1" dirty="0">
                <a:solidFill>
                  <a:schemeClr val="tx1"/>
                </a:solidFill>
                <a:latin typeface="Arial" pitchFamily="34" charset="0"/>
                <a:cs typeface="Arial" pitchFamily="34" charset="0"/>
              </a:rPr>
              <a:t> y progreso propios”.(Doc. ONU 1984)</a:t>
            </a:r>
          </a:p>
        </p:txBody>
      </p:sp>
      <p:sp>
        <p:nvSpPr>
          <p:cNvPr id="33796" name="WordArt 4"/>
          <p:cNvSpPr>
            <a:spLocks noChangeArrowheads="1" noChangeShapeType="1" noTextEdit="1"/>
          </p:cNvSpPr>
          <p:nvPr/>
        </p:nvSpPr>
        <p:spPr bwMode="auto">
          <a:xfrm>
            <a:off x="611188" y="609600"/>
            <a:ext cx="3733800" cy="1104900"/>
          </a:xfrm>
          <a:prstGeom prst="rect">
            <a:avLst/>
          </a:prstGeom>
        </p:spPr>
        <p:txBody>
          <a:bodyPr wrap="none" fromWordArt="1">
            <a:prstTxWarp prst="textTriangle">
              <a:avLst>
                <a:gd name="adj" fmla="val 34819"/>
              </a:avLst>
            </a:prstTxWarp>
            <a:scene3d>
              <a:camera prst="legacyObliqueTopLeft"/>
              <a:lightRig rig="legacyNormal3" dir="r"/>
            </a:scene3d>
            <a:sp3d extrusionH="201600" prstMaterial="legacyMatte">
              <a:extrusionClr>
                <a:srgbClr val="0066CC"/>
              </a:extrusionClr>
            </a:sp3d>
          </a:bodyPr>
          <a:lstStyle/>
          <a:p>
            <a:pPr algn="ctr"/>
            <a:r>
              <a:rPr lang="es-ES" sz="3600">
                <a:ln w="9525" cmpd="sng">
                  <a:round/>
                  <a:headEnd/>
                  <a:tailEnd/>
                </a:ln>
                <a:solidFill>
                  <a:srgbClr val="0033CC"/>
                </a:solidFill>
                <a:latin typeface="Times New Roman"/>
                <a:cs typeface="Times New Roman"/>
              </a:rPr>
              <a:t>NACIONES </a:t>
            </a:r>
          </a:p>
          <a:p>
            <a:pPr algn="ctr"/>
            <a:r>
              <a:rPr lang="es-ES" sz="3600">
                <a:ln w="9525" cmpd="sng">
                  <a:round/>
                  <a:headEnd/>
                  <a:tailEnd/>
                </a:ln>
                <a:solidFill>
                  <a:srgbClr val="0033CC"/>
                </a:solidFill>
                <a:latin typeface="Times New Roman"/>
                <a:cs typeface="Times New Roman"/>
              </a:rPr>
              <a:t>UNIDAS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strVal val="0.000000"/>
                                          </p:val>
                                        </p:tav>
                                        <p:tav tm="100000">
                                          <p:val>
                                            <p:strVal val="#ppt_w"/>
                                          </p:val>
                                        </p:tav>
                                      </p:tavLst>
                                    </p:anim>
                                    <p:anim calcmode="lin" valueType="num">
                                      <p:cBhvr>
                                        <p:cTn id="8" dur="1000" fill="hold"/>
                                        <p:tgtEl>
                                          <p:spTgt spid="33796"/>
                                        </p:tgtEl>
                                        <p:attrNameLst>
                                          <p:attrName>ppt_h</p:attrName>
                                        </p:attrNameLst>
                                      </p:cBhvr>
                                      <p:tavLst>
                                        <p:tav tm="0">
                                          <p:val>
                                            <p:strVal val="0.000000"/>
                                          </p:val>
                                        </p:tav>
                                        <p:tav tm="100000">
                                          <p:val>
                                            <p:strVal val="#ppt_h"/>
                                          </p:val>
                                        </p:tav>
                                      </p:tavLst>
                                    </p:anim>
                                    <p:anim calcmode="lin" valueType="num">
                                      <p:cBhvr>
                                        <p:cTn id="9" dur="1000" fill="hold"/>
                                        <p:tgtEl>
                                          <p:spTgt spid="33796"/>
                                        </p:tgtEl>
                                        <p:attrNameLst>
                                          <p:attrName>ppt_x</p:attrName>
                                        </p:attrNameLst>
                                      </p:cBhvr>
                                      <p:tavLst>
                                        <p:tav tm="0" fmla="#ppt_x+(cos(-2*pi*(1-$))*-#ppt_x-sin(-2*pi*(1-$))*(1-#ppt_y))*(1-$)">
                                          <p:val>
                                            <p:strVal val="0.000000"/>
                                          </p:val>
                                        </p:tav>
                                        <p:tav tm="100000">
                                          <p:val>
                                            <p:strVal val="1.000000"/>
                                          </p:val>
                                        </p:tav>
                                      </p:tavLst>
                                    </p:anim>
                                    <p:anim calcmode="lin" valueType="num">
                                      <p:cBhvr>
                                        <p:cTn id="10" dur="1000" fill="hold"/>
                                        <p:tgtEl>
                                          <p:spTgt spid="33796"/>
                                        </p:tgtEl>
                                        <p:attrNameLst>
                                          <p:attrName>ppt_y</p:attrName>
                                        </p:attrNameLst>
                                      </p:cBhvr>
                                      <p:tavLst>
                                        <p:tav tm="0" fmla="#ppt_y+(sin(-2*pi*(1-$))*-#ppt_x+cos(-2*pi*(1-$))*(1-#ppt_y))*(1-$)">
                                          <p:val>
                                            <p:strVal val="0.000000"/>
                                          </p:val>
                                        </p:tav>
                                        <p:tav tm="100000">
                                          <p:val>
                                            <p:strVal val="1.000000"/>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3794"/>
                                        </p:tgtEl>
                                        <p:attrNameLst>
                                          <p:attrName>style.visibility</p:attrName>
                                        </p:attrNameLst>
                                      </p:cBhvr>
                                      <p:to>
                                        <p:strVal val="visible"/>
                                      </p:to>
                                    </p:set>
                                    <p:animEffect transition="in" filter="fade">
                                      <p:cBhvr>
                                        <p:cTn id="14" dur="500"/>
                                        <p:tgtEl>
                                          <p:spTgt spid="33794"/>
                                        </p:tgtEl>
                                      </p:cBhvr>
                                    </p:animEffect>
                                  </p:childTnLst>
                                </p:cTn>
                              </p:par>
                            </p:childTnLst>
                          </p:cTn>
                        </p:par>
                        <p:par>
                          <p:cTn id="15" fill="hold">
                            <p:stCondLst>
                              <p:cond delay="1500"/>
                            </p:stCondLst>
                            <p:childTnLst>
                              <p:par>
                                <p:cTn id="16" presetID="2" presetClass="entr" presetSubtype="12" fill="hold" grpId="0" nodeType="afterEffect">
                                  <p:stCondLst>
                                    <p:cond delay="0"/>
                                  </p:stCondLst>
                                  <p:childTnLst>
                                    <p:set>
                                      <p:cBhvr>
                                        <p:cTn id="17" dur="1" fill="hold">
                                          <p:stCondLst>
                                            <p:cond delay="0"/>
                                          </p:stCondLst>
                                        </p:cTn>
                                        <p:tgtEl>
                                          <p:spTgt spid="33795"/>
                                        </p:tgtEl>
                                        <p:attrNameLst>
                                          <p:attrName>style.visibility</p:attrName>
                                        </p:attrNameLst>
                                      </p:cBhvr>
                                      <p:to>
                                        <p:strVal val="visible"/>
                                      </p:to>
                                    </p:set>
                                    <p:anim calcmode="lin" valueType="num">
                                      <p:cBhvr additive="base">
                                        <p:cTn id="18" dur="500" fill="hold"/>
                                        <p:tgtEl>
                                          <p:spTgt spid="33795"/>
                                        </p:tgtEl>
                                        <p:attrNameLst>
                                          <p:attrName>ppt_x</p:attrName>
                                        </p:attrNameLst>
                                      </p:cBhvr>
                                      <p:tavLst>
                                        <p:tav tm="0">
                                          <p:val>
                                            <p:strVal val="0-#ppt_w/2"/>
                                          </p:val>
                                        </p:tav>
                                        <p:tav tm="100000">
                                          <p:val>
                                            <p:strVal val="#ppt_x"/>
                                          </p:val>
                                        </p:tav>
                                      </p:tavLst>
                                    </p:anim>
                                    <p:anim calcmode="lin" valueType="num">
                                      <p:cBhvr additive="base">
                                        <p:cTn id="19"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autoUpdateAnimBg="0"/>
      <p:bldP spid="337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Grp="1" noChangeArrowheads="1"/>
          </p:cNvSpPr>
          <p:nvPr>
            <p:ph type="ctrTitle"/>
          </p:nvPr>
        </p:nvSpPr>
        <p:spPr bwMode="auto">
          <a:xfrm>
            <a:off x="685800" y="642919"/>
            <a:ext cx="7772400" cy="4524315"/>
          </a:xfrm>
          <a:prstGeom prst="rect">
            <a:avLst/>
          </a:prstGeom>
          <a:noFill/>
          <a:ln w="38100" cmpd="sng">
            <a:solidFill>
              <a:schemeClr val="tx1"/>
            </a:solidFill>
            <a:miter lim="800000"/>
            <a:headEnd/>
            <a:tailEnd/>
          </a:ln>
        </p:spPr>
        <p:txBody>
          <a:bodyPr wrap="square">
            <a:spAutoFit/>
          </a:bodyPr>
          <a:lstStyle/>
          <a:p>
            <a:pPr algn="just"/>
            <a:r>
              <a:rPr lang="es-ES_tradnl" altLang="en-US" sz="4800" dirty="0">
                <a:solidFill>
                  <a:schemeClr val="tx1"/>
                </a:solidFill>
                <a:latin typeface="Times New Roman" pitchFamily="18" charset="0"/>
              </a:rPr>
              <a:t>“</a:t>
            </a:r>
            <a:r>
              <a:rPr lang="es-ES_tradnl" altLang="en-US" sz="4000" b="1" dirty="0">
                <a:solidFill>
                  <a:srgbClr val="000099"/>
                </a:solidFill>
                <a:latin typeface="Arial" pitchFamily="34" charset="0"/>
                <a:cs typeface="Arial" pitchFamily="34" charset="0"/>
              </a:rPr>
              <a:t>La seguridad internacional</a:t>
            </a:r>
            <a:r>
              <a:rPr lang="es-ES_tradnl" altLang="en-US" sz="4000" b="1" dirty="0">
                <a:solidFill>
                  <a:schemeClr val="tx1"/>
                </a:solidFill>
                <a:latin typeface="Arial" pitchFamily="34" charset="0"/>
                <a:cs typeface="Arial" pitchFamily="34" charset="0"/>
              </a:rPr>
              <a:t> es el </a:t>
            </a:r>
            <a:r>
              <a:rPr lang="es-ES_tradnl" altLang="en-US" sz="4000" b="1" dirty="0">
                <a:solidFill>
                  <a:srgbClr val="CC0000"/>
                </a:solidFill>
                <a:latin typeface="Arial" pitchFamily="34" charset="0"/>
                <a:cs typeface="Arial" pitchFamily="34" charset="0"/>
              </a:rPr>
              <a:t>resultado</a:t>
            </a:r>
            <a:r>
              <a:rPr lang="es-ES_tradnl" altLang="en-US" sz="4000" b="1" dirty="0">
                <a:solidFill>
                  <a:schemeClr val="tx1"/>
                </a:solidFill>
                <a:latin typeface="Arial" pitchFamily="34" charset="0"/>
                <a:cs typeface="Arial" pitchFamily="34" charset="0"/>
              </a:rPr>
              <a:t> y la </a:t>
            </a:r>
            <a:r>
              <a:rPr lang="es-ES_tradnl" altLang="en-US" sz="4000" b="1" dirty="0">
                <a:solidFill>
                  <a:srgbClr val="CC0000"/>
                </a:solidFill>
                <a:latin typeface="Arial" pitchFamily="34" charset="0"/>
                <a:cs typeface="Arial" pitchFamily="34" charset="0"/>
              </a:rPr>
              <a:t>suma</a:t>
            </a:r>
            <a:r>
              <a:rPr lang="es-ES_tradnl" altLang="en-US" sz="4000" b="1" dirty="0">
                <a:solidFill>
                  <a:schemeClr val="tx1"/>
                </a:solidFill>
                <a:latin typeface="Arial" pitchFamily="34" charset="0"/>
                <a:cs typeface="Arial" pitchFamily="34" charset="0"/>
              </a:rPr>
              <a:t> de la seguridad de todos y cada uno de los Estados miembros de la comunidad internacional; lo que exige la plena </a:t>
            </a:r>
            <a:r>
              <a:rPr lang="es-ES_tradnl" altLang="en-US" sz="4000" b="1" dirty="0">
                <a:solidFill>
                  <a:srgbClr val="CC0000"/>
                </a:solidFill>
                <a:latin typeface="Arial" pitchFamily="34" charset="0"/>
                <a:cs typeface="Arial" pitchFamily="34" charset="0"/>
              </a:rPr>
              <a:t>cooperación internacional”.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85750" y="2103302"/>
            <a:ext cx="8572500" cy="1754326"/>
          </a:xfrm>
          <a:prstGeom prst="rect">
            <a:avLst/>
          </a:prstGeom>
          <a:noFill/>
          <a:ln w="38100" cmpd="sng">
            <a:solidFill>
              <a:schemeClr val="tx1"/>
            </a:solidFill>
            <a:miter lim="800000"/>
            <a:headEnd/>
            <a:tailEnd/>
          </a:ln>
        </p:spPr>
        <p:txBody>
          <a:bodyPr wrap="square">
            <a:spAutoFit/>
          </a:bodyPr>
          <a:lstStyle/>
          <a:p>
            <a:pPr algn="just"/>
            <a:r>
              <a:rPr lang="es-ES" altLang="en-US" sz="3600" b="1" dirty="0">
                <a:solidFill>
                  <a:schemeClr val="tx1"/>
                </a:solidFill>
              </a:rPr>
              <a:t>La Seguridad Nacional de cada Estado debe vincularse a la seguridad internacional. </a:t>
            </a:r>
          </a:p>
          <a:p>
            <a:pPr algn="just"/>
            <a:r>
              <a:rPr lang="es-ES" altLang="en-US" sz="3600" b="1" dirty="0">
                <a:solidFill>
                  <a:srgbClr val="FF0000"/>
                </a:solidFill>
              </a:rPr>
              <a:t>Son </a:t>
            </a:r>
            <a:r>
              <a:rPr lang="es-ES" altLang="en-US" sz="3600" b="1" dirty="0" smtClean="0">
                <a:solidFill>
                  <a:srgbClr val="FF0000"/>
                </a:solidFill>
              </a:rPr>
              <a:t>indivisibles.</a:t>
            </a:r>
            <a:r>
              <a:rPr lang="es-ES" altLang="en-US" sz="3200" dirty="0" smtClean="0"/>
              <a:t> </a:t>
            </a:r>
            <a:endParaRPr lang="es-E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arn(outHorizontal)">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0" y="2434232"/>
            <a:ext cx="9144000" cy="923330"/>
          </a:xfrm>
          <a:prstGeom prst="rect">
            <a:avLst/>
          </a:prstGeom>
          <a:noFill/>
          <a:ln w="9525">
            <a:noFill/>
            <a:miter lim="800000"/>
            <a:headEnd/>
            <a:tailEnd/>
          </a:ln>
        </p:spPr>
        <p:txBody>
          <a:bodyPr wrap="square">
            <a:spAutoFit/>
          </a:bodyPr>
          <a:lstStyle/>
          <a:p>
            <a:pPr algn="ctr"/>
            <a:r>
              <a:rPr lang="es-ES_tradnl" altLang="en-US" sz="5400" b="1" dirty="0">
                <a:solidFill>
                  <a:srgbClr val="000099"/>
                </a:solidFill>
                <a:latin typeface="Times New Roman" pitchFamily="18" charset="0"/>
              </a:rPr>
              <a:t>¿</a:t>
            </a:r>
            <a:r>
              <a:rPr lang="es-ES_tradnl" altLang="en-US" sz="4000" b="1" dirty="0">
                <a:solidFill>
                  <a:srgbClr val="000099"/>
                </a:solidFill>
                <a:cs typeface="Arial" pitchFamily="34" charset="0"/>
              </a:rPr>
              <a:t>EN QUÉ MUNDO VIVIMOS?</a:t>
            </a:r>
          </a:p>
        </p:txBody>
      </p:sp>
      <p:pic>
        <p:nvPicPr>
          <p:cNvPr id="37891" name="Object 2"/>
          <p:cNvPicPr>
            <a:picLocks noChangeAspect="1" noChangeArrowheads="1"/>
          </p:cNvPicPr>
          <p:nvPr/>
        </p:nvPicPr>
        <p:blipFill>
          <a:blip r:embed="rId2"/>
          <a:srcRect/>
          <a:stretch>
            <a:fillRect/>
          </a:stretch>
        </p:blipFill>
        <p:spPr bwMode="auto">
          <a:xfrm>
            <a:off x="2667000" y="3643314"/>
            <a:ext cx="6096000" cy="2786082"/>
          </a:xfrm>
          <a:prstGeom prst="rect">
            <a:avLst/>
          </a:prstGeom>
          <a:noFill/>
          <a:ln w="9525">
            <a:noFill/>
            <a:miter lim="800000"/>
            <a:headEnd/>
            <a:tailEnd/>
          </a:ln>
          <a:effectLst/>
        </p:spPr>
      </p:pic>
      <p:sp>
        <p:nvSpPr>
          <p:cNvPr id="4" name="3 Rectángulo"/>
          <p:cNvSpPr/>
          <p:nvPr/>
        </p:nvSpPr>
        <p:spPr>
          <a:xfrm>
            <a:off x="714348" y="642918"/>
            <a:ext cx="7358114" cy="2062103"/>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_tradnl" altLang="en-US" sz="3200" b="1" dirty="0" smtClean="0">
                <a:solidFill>
                  <a:srgbClr val="0000FF"/>
                </a:solidFill>
                <a:cs typeface="Arial" pitchFamily="34" charset="0"/>
              </a:rPr>
              <a:t>EL </a:t>
            </a:r>
            <a:r>
              <a:rPr lang="es-ES_tradnl" altLang="en-US" sz="3200" b="1" dirty="0" smtClean="0">
                <a:cs typeface="Arial" pitchFamily="34" charset="0"/>
              </a:rPr>
              <a:t>ORDEN</a:t>
            </a:r>
            <a:r>
              <a:rPr lang="es-ES_tradnl" altLang="en-US" sz="3200" b="1" dirty="0" smtClean="0">
                <a:solidFill>
                  <a:srgbClr val="0000FF"/>
                </a:solidFill>
                <a:cs typeface="Arial" pitchFamily="34" charset="0"/>
              </a:rPr>
              <a:t> PLASMADO EN LA CARTA DE LA ONU OBEDECÍA  A   UN </a:t>
            </a:r>
            <a:r>
              <a:rPr lang="es-ES_tradnl" altLang="en-US" sz="3200" b="1" dirty="0" smtClean="0">
                <a:cs typeface="Arial" pitchFamily="34" charset="0"/>
              </a:rPr>
              <a:t>MUNDO BIPOLAR</a:t>
            </a:r>
            <a:r>
              <a:rPr lang="es-ES_tradnl" altLang="en-US" sz="3200" b="1" dirty="0" smtClean="0">
                <a:solidFill>
                  <a:srgbClr val="0000FF"/>
                </a:solidFill>
                <a:cs typeface="Arial" pitchFamily="34" charset="0"/>
              </a:rPr>
              <a:t> Y A UN BALANCE DE FUERZAS QUE HOY NO EXISTE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strips(upLeft)">
                                      <p:cBhvr>
                                        <p:cTn id="7" dur="500"/>
                                        <p:tgtEl>
                                          <p:spTgt spid="37890"/>
                                        </p:tgtEl>
                                      </p:cBhvr>
                                    </p:animEffect>
                                  </p:childTnLst>
                                </p:cTn>
                              </p:par>
                            </p:childTnLst>
                          </p:cTn>
                        </p:par>
                        <p:par>
                          <p:cTn id="8" fill="hold">
                            <p:stCondLst>
                              <p:cond delay="500"/>
                            </p:stCondLst>
                            <p:childTnLst>
                              <p:par>
                                <p:cTn id="9" presetID="7" presetClass="entr" presetSubtype="2" fill="hold" nodeType="afterEffect">
                                  <p:stCondLst>
                                    <p:cond delay="0"/>
                                  </p:stCondLst>
                                  <p:childTnLst>
                                    <p:set>
                                      <p:cBhvr>
                                        <p:cTn id="10" dur="1" fill="hold">
                                          <p:stCondLst>
                                            <p:cond delay="0"/>
                                          </p:stCondLst>
                                        </p:cTn>
                                        <p:tgtEl>
                                          <p:spTgt spid="37891"/>
                                        </p:tgtEl>
                                        <p:attrNameLst>
                                          <p:attrName>style.visibility</p:attrName>
                                        </p:attrNameLst>
                                      </p:cBhvr>
                                      <p:to>
                                        <p:strVal val="visible"/>
                                      </p:to>
                                    </p:set>
                                    <p:anim calcmode="lin" valueType="num">
                                      <p:cBhvr additive="base">
                                        <p:cTn id="11" dur="5000" fill="hold"/>
                                        <p:tgtEl>
                                          <p:spTgt spid="37891"/>
                                        </p:tgtEl>
                                        <p:attrNameLst>
                                          <p:attrName>ppt_x</p:attrName>
                                        </p:attrNameLst>
                                      </p:cBhvr>
                                      <p:tavLst>
                                        <p:tav tm="0">
                                          <p:val>
                                            <p:strVal val="1+#ppt_w/2"/>
                                          </p:val>
                                        </p:tav>
                                        <p:tav tm="100000">
                                          <p:val>
                                            <p:strVal val="#ppt_x"/>
                                          </p:val>
                                        </p:tav>
                                      </p:tavLst>
                                    </p:anim>
                                    <p:anim calcmode="lin" valueType="num">
                                      <p:cBhvr additive="base">
                                        <p:cTn id="12" dur="5000" fill="hold"/>
                                        <p:tgtEl>
                                          <p:spTgt spid="378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0" y="139700"/>
            <a:ext cx="9144000" cy="1538288"/>
          </a:xfrm>
          <a:prstGeom prst="rect">
            <a:avLst/>
          </a:prstGeom>
          <a:noFill/>
          <a:ln w="9525">
            <a:noFill/>
            <a:miter lim="800000"/>
            <a:headEnd/>
            <a:tailEnd/>
          </a:ln>
        </p:spPr>
        <p:txBody>
          <a:bodyPr>
            <a:spAutoFit/>
          </a:bodyPr>
          <a:lstStyle/>
          <a:p>
            <a:pPr algn="ctr"/>
            <a:r>
              <a:rPr lang="es-ES_tradnl" altLang="en-US" sz="5400" b="1">
                <a:solidFill>
                  <a:srgbClr val="000099"/>
                </a:solidFill>
                <a:latin typeface="Times New Roman" pitchFamily="18" charset="0"/>
              </a:rPr>
              <a:t>¿</a:t>
            </a:r>
            <a:r>
              <a:rPr lang="es-ES_tradnl" altLang="en-US" sz="4000" b="1">
                <a:solidFill>
                  <a:srgbClr val="000099"/>
                </a:solidFill>
                <a:cs typeface="Arial" pitchFamily="34" charset="0"/>
              </a:rPr>
              <a:t>EN QUÉ MUNDO VIVIMOS?</a:t>
            </a:r>
          </a:p>
        </p:txBody>
      </p:sp>
      <p:sp>
        <p:nvSpPr>
          <p:cNvPr id="38915" name="AutoShape 4"/>
          <p:cNvSpPr>
            <a:spLocks noChangeArrowheads="1"/>
          </p:cNvSpPr>
          <p:nvPr/>
        </p:nvSpPr>
        <p:spPr bwMode="auto">
          <a:xfrm rot="5400000">
            <a:off x="4104481" y="1753394"/>
            <a:ext cx="1011238" cy="1219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cmpd="sng">
            <a:solidFill>
              <a:schemeClr val="tx1"/>
            </a:solidFill>
            <a:miter lim="800000"/>
            <a:headEnd/>
            <a:tailEnd/>
          </a:ln>
        </p:spPr>
        <p:txBody>
          <a:bodyPr rot="10800000" vert="eaVert" wrap="none" anchor="ctr"/>
          <a:lstStyle/>
          <a:p>
            <a:endParaRPr lang="es-ES" altLang="en-US"/>
          </a:p>
        </p:txBody>
      </p:sp>
      <p:sp>
        <p:nvSpPr>
          <p:cNvPr id="38916" name="Text Box 5"/>
          <p:cNvSpPr txBox="1">
            <a:spLocks noChangeArrowheads="1"/>
          </p:cNvSpPr>
          <p:nvPr/>
        </p:nvSpPr>
        <p:spPr bwMode="auto">
          <a:xfrm>
            <a:off x="428625" y="3214688"/>
            <a:ext cx="8715375" cy="2338387"/>
          </a:xfrm>
          <a:prstGeom prst="rect">
            <a:avLst/>
          </a:prstGeom>
          <a:noFill/>
          <a:ln w="9525">
            <a:noFill/>
            <a:miter lim="800000"/>
            <a:headEnd/>
            <a:tailEnd/>
          </a:ln>
        </p:spPr>
        <p:txBody>
          <a:bodyPr>
            <a:spAutoFit/>
          </a:bodyPr>
          <a:lstStyle/>
          <a:p>
            <a:pPr>
              <a:lnSpc>
                <a:spcPct val="50000"/>
              </a:lnSpc>
              <a:buFont typeface="Arial" pitchFamily="34" charset="0"/>
              <a:buChar char="•"/>
            </a:pPr>
            <a:r>
              <a:rPr lang="es-ES_tradnl" altLang="en-US" sz="3600" b="1">
                <a:solidFill>
                  <a:schemeClr val="tx1"/>
                </a:solidFill>
                <a:latin typeface="Times New Roman" pitchFamily="18" charset="0"/>
              </a:rPr>
              <a:t> </a:t>
            </a:r>
            <a:r>
              <a:rPr lang="es-ES_tradnl" altLang="en-US" sz="3200" b="1">
                <a:solidFill>
                  <a:schemeClr val="tx1"/>
                </a:solidFill>
              </a:rPr>
              <a:t>Globalización Neoliberal</a:t>
            </a:r>
          </a:p>
          <a:p>
            <a:pPr>
              <a:lnSpc>
                <a:spcPct val="50000"/>
              </a:lnSpc>
            </a:pPr>
            <a:endParaRPr lang="es-ES_tradnl" altLang="en-US" sz="3200" b="1">
              <a:solidFill>
                <a:schemeClr val="tx1"/>
              </a:solidFill>
            </a:endParaRPr>
          </a:p>
          <a:p>
            <a:pPr>
              <a:lnSpc>
                <a:spcPct val="50000"/>
              </a:lnSpc>
              <a:buFont typeface="Arial" pitchFamily="34" charset="0"/>
              <a:buChar char="•"/>
            </a:pPr>
            <a:r>
              <a:rPr lang="es-ES_tradnl" altLang="en-US" sz="3200" b="1">
                <a:solidFill>
                  <a:srgbClr val="000000"/>
                </a:solidFill>
              </a:rPr>
              <a:t>Unipolaridad</a:t>
            </a:r>
          </a:p>
          <a:p>
            <a:pPr>
              <a:lnSpc>
                <a:spcPct val="50000"/>
              </a:lnSpc>
            </a:pPr>
            <a:endParaRPr lang="es-ES_tradnl" altLang="en-US" sz="3200" b="1">
              <a:solidFill>
                <a:srgbClr val="000000"/>
              </a:solidFill>
            </a:endParaRPr>
          </a:p>
          <a:p>
            <a:pPr>
              <a:lnSpc>
                <a:spcPct val="50000"/>
              </a:lnSpc>
              <a:buFont typeface="Arial" pitchFamily="34" charset="0"/>
              <a:buChar char="•"/>
            </a:pPr>
            <a:r>
              <a:rPr lang="es-ES_tradnl" altLang="en-US" sz="3200" b="1">
                <a:solidFill>
                  <a:schemeClr val="tx1"/>
                </a:solidFill>
              </a:rPr>
              <a:t> Nuevo Orden Mundial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strips(upLeft)">
                                      <p:cBhvr>
                                        <p:cTn id="7" dur="500"/>
                                        <p:tgtEl>
                                          <p:spTgt spid="38914"/>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38915"/>
                                        </p:tgtEl>
                                        <p:attrNameLst>
                                          <p:attrName>style.visibility</p:attrName>
                                        </p:attrNameLst>
                                      </p:cBhvr>
                                      <p:to>
                                        <p:strVal val="visible"/>
                                      </p:to>
                                    </p:set>
                                    <p:anim calcmode="lin" valueType="num">
                                      <p:cBhvr>
                                        <p:cTn id="11" dur="500" fill="hold"/>
                                        <p:tgtEl>
                                          <p:spTgt spid="38915"/>
                                        </p:tgtEl>
                                        <p:attrNameLst>
                                          <p:attrName>ppt_x</p:attrName>
                                        </p:attrNameLst>
                                      </p:cBhvr>
                                      <p:tavLst>
                                        <p:tav tm="0">
                                          <p:val>
                                            <p:strVal val="#ppt_x-#ppt_w/2"/>
                                          </p:val>
                                        </p:tav>
                                        <p:tav tm="100000">
                                          <p:val>
                                            <p:strVal val="#ppt_x"/>
                                          </p:val>
                                        </p:tav>
                                      </p:tavLst>
                                    </p:anim>
                                    <p:anim calcmode="lin" valueType="num">
                                      <p:cBhvr>
                                        <p:cTn id="12" dur="500" fill="hold"/>
                                        <p:tgtEl>
                                          <p:spTgt spid="38915"/>
                                        </p:tgtEl>
                                        <p:attrNameLst>
                                          <p:attrName>ppt_y</p:attrName>
                                        </p:attrNameLst>
                                      </p:cBhvr>
                                      <p:tavLst>
                                        <p:tav tm="0">
                                          <p:val>
                                            <p:strVal val="#ppt_y"/>
                                          </p:val>
                                        </p:tav>
                                        <p:tav tm="100000">
                                          <p:val>
                                            <p:strVal val="#ppt_y"/>
                                          </p:val>
                                        </p:tav>
                                      </p:tavLst>
                                    </p:anim>
                                    <p:anim calcmode="lin" valueType="num">
                                      <p:cBhvr>
                                        <p:cTn id="13" dur="500" fill="hold"/>
                                        <p:tgtEl>
                                          <p:spTgt spid="38915"/>
                                        </p:tgtEl>
                                        <p:attrNameLst>
                                          <p:attrName>ppt_w</p:attrName>
                                        </p:attrNameLst>
                                      </p:cBhvr>
                                      <p:tavLst>
                                        <p:tav tm="0">
                                          <p:val>
                                            <p:strVal val="0.000000"/>
                                          </p:val>
                                        </p:tav>
                                        <p:tav tm="100000">
                                          <p:val>
                                            <p:strVal val="#ppt_w"/>
                                          </p:val>
                                        </p:tav>
                                      </p:tavLst>
                                    </p:anim>
                                    <p:anim calcmode="lin" valueType="num">
                                      <p:cBhvr>
                                        <p:cTn id="14" dur="500" fill="hold"/>
                                        <p:tgtEl>
                                          <p:spTgt spid="38915"/>
                                        </p:tgtEl>
                                        <p:attrNameLst>
                                          <p:attrName>ppt_h</p:attrName>
                                        </p:attrNameLst>
                                      </p:cBhvr>
                                      <p:tavLst>
                                        <p:tav tm="0">
                                          <p:val>
                                            <p:strVal val="#ppt_h"/>
                                          </p:val>
                                        </p:tav>
                                        <p:tav tm="100000">
                                          <p:val>
                                            <p:strVal val="#ppt_h"/>
                                          </p:val>
                                        </p:tav>
                                      </p:tavLst>
                                    </p:anim>
                                  </p:childTnLst>
                                </p:cTn>
                              </p:par>
                              <p:par>
                                <p:cTn id="15" presetID="3" presetClass="entr" presetSubtype="5" fill="hold" grpId="0" nodeType="withEffect">
                                  <p:stCondLst>
                                    <p:cond delay="0"/>
                                  </p:stCondLst>
                                  <p:childTnLst>
                                    <p:set>
                                      <p:cBhvr>
                                        <p:cTn id="16" dur="1" fill="hold">
                                          <p:stCondLst>
                                            <p:cond delay="0"/>
                                          </p:stCondLst>
                                        </p:cTn>
                                        <p:tgtEl>
                                          <p:spTgt spid="38916">
                                            <p:txEl>
                                              <p:pRg st="0" end="0"/>
                                            </p:txEl>
                                          </p:spTgt>
                                        </p:tgtEl>
                                        <p:attrNameLst>
                                          <p:attrName>style.visibility</p:attrName>
                                        </p:attrNameLst>
                                      </p:cBhvr>
                                      <p:to>
                                        <p:strVal val="visible"/>
                                      </p:to>
                                    </p:set>
                                    <p:animEffect transition="in" filter="blinds(vertical)">
                                      <p:cBhvr>
                                        <p:cTn id="17" dur="500"/>
                                        <p:tgtEl>
                                          <p:spTgt spid="38916">
                                            <p:txEl>
                                              <p:pRg st="0" end="0"/>
                                            </p:txEl>
                                          </p:spTgt>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38916">
                                            <p:txEl>
                                              <p:pRg st="2" end="2"/>
                                            </p:txEl>
                                          </p:spTgt>
                                        </p:tgtEl>
                                        <p:attrNameLst>
                                          <p:attrName>style.visibility</p:attrName>
                                        </p:attrNameLst>
                                      </p:cBhvr>
                                      <p:to>
                                        <p:strVal val="visible"/>
                                      </p:to>
                                    </p:set>
                                    <p:animEffect transition="in" filter="blinds(vertical)">
                                      <p:cBhvr>
                                        <p:cTn id="20" dur="500"/>
                                        <p:tgtEl>
                                          <p:spTgt spid="38916">
                                            <p:txEl>
                                              <p:pRg st="2" end="2"/>
                                            </p:txEl>
                                          </p:spTgt>
                                        </p:tgtEl>
                                      </p:cBhvr>
                                    </p:animEffect>
                                  </p:childTnLst>
                                </p:cTn>
                              </p:par>
                              <p:par>
                                <p:cTn id="21" presetID="3" presetClass="entr" presetSubtype="5" fill="hold" grpId="0" nodeType="withEffect">
                                  <p:stCondLst>
                                    <p:cond delay="0"/>
                                  </p:stCondLst>
                                  <p:childTnLst>
                                    <p:set>
                                      <p:cBhvr>
                                        <p:cTn id="22" dur="1" fill="hold">
                                          <p:stCondLst>
                                            <p:cond delay="0"/>
                                          </p:stCondLst>
                                        </p:cTn>
                                        <p:tgtEl>
                                          <p:spTgt spid="38916">
                                            <p:txEl>
                                              <p:pRg st="4" end="4"/>
                                            </p:txEl>
                                          </p:spTgt>
                                        </p:tgtEl>
                                        <p:attrNameLst>
                                          <p:attrName>style.visibility</p:attrName>
                                        </p:attrNameLst>
                                      </p:cBhvr>
                                      <p:to>
                                        <p:strVal val="visible"/>
                                      </p:to>
                                    </p:set>
                                    <p:animEffect transition="in" filter="blinds(vertical)">
                                      <p:cBhvr>
                                        <p:cTn id="23" dur="500"/>
                                        <p:tgtEl>
                                          <p:spTgt spid="389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animBg="1" autoUpdateAnimBg="0"/>
      <p:bldP spid="38916"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1066800"/>
            <a:ext cx="2895600" cy="738188"/>
          </a:xfrm>
          <a:prstGeom prst="rect">
            <a:avLst/>
          </a:prstGeom>
          <a:solidFill>
            <a:srgbClr val="CCECFF"/>
          </a:solidFill>
          <a:ln w="9525">
            <a:noFill/>
            <a:miter lim="800000"/>
            <a:headEnd/>
            <a:tailEnd/>
          </a:ln>
          <a:effectLst>
            <a:outerShdw dist="107763" dir="2700000" algn="ctr" rotWithShape="0">
              <a:schemeClr val="bg2"/>
            </a:outerShdw>
          </a:effectLst>
        </p:spPr>
        <p:txBody>
          <a:bodyPr>
            <a:spAutoFit/>
          </a:bodyPr>
          <a:lstStyle/>
          <a:p>
            <a:pPr algn="ctr">
              <a:lnSpc>
                <a:spcPct val="80000"/>
              </a:lnSpc>
            </a:pPr>
            <a:r>
              <a:rPr lang="es-ES_tradnl" altLang="en-US" sz="2000" b="1">
                <a:solidFill>
                  <a:schemeClr val="tx1"/>
                </a:solidFill>
              </a:rPr>
              <a:t>riqueza y</a:t>
            </a:r>
          </a:p>
          <a:p>
            <a:pPr algn="ctr">
              <a:lnSpc>
                <a:spcPct val="80000"/>
              </a:lnSpc>
            </a:pPr>
            <a:r>
              <a:rPr lang="es-ES_tradnl" altLang="en-US" sz="2000" b="1">
                <a:solidFill>
                  <a:schemeClr val="tx1"/>
                </a:solidFill>
              </a:rPr>
              <a:t>pobreza</a:t>
            </a:r>
          </a:p>
        </p:txBody>
      </p:sp>
      <p:sp>
        <p:nvSpPr>
          <p:cNvPr id="39939" name="Text Box 3"/>
          <p:cNvSpPr txBox="1">
            <a:spLocks noChangeArrowheads="1"/>
          </p:cNvSpPr>
          <p:nvPr/>
        </p:nvSpPr>
        <p:spPr bwMode="auto">
          <a:xfrm>
            <a:off x="3429000" y="533400"/>
            <a:ext cx="3214688" cy="784225"/>
          </a:xfrm>
          <a:prstGeom prst="rect">
            <a:avLst/>
          </a:prstGeom>
          <a:solidFill>
            <a:srgbClr val="CCECFF"/>
          </a:solidFill>
          <a:ln w="9525">
            <a:noFill/>
            <a:miter lim="800000"/>
            <a:headEnd/>
            <a:tailEnd/>
          </a:ln>
          <a:effectLst>
            <a:outerShdw dist="107763" dir="2700000" algn="ctr" rotWithShape="0">
              <a:schemeClr val="bg2"/>
            </a:outerShdw>
          </a:effectLst>
        </p:spPr>
        <p:txBody>
          <a:bodyPr>
            <a:spAutoFit/>
          </a:bodyPr>
          <a:lstStyle/>
          <a:p>
            <a:pPr algn="ctr"/>
            <a:r>
              <a:rPr lang="es-ES_tradnl" altLang="en-US" sz="1800" b="1">
                <a:solidFill>
                  <a:schemeClr val="tx1"/>
                </a:solidFill>
              </a:rPr>
              <a:t>crecimiento</a:t>
            </a:r>
          </a:p>
          <a:p>
            <a:pPr algn="ctr"/>
            <a:r>
              <a:rPr lang="es-ES_tradnl" altLang="en-US" sz="1800" b="1">
                <a:solidFill>
                  <a:schemeClr val="tx1"/>
                </a:solidFill>
              </a:rPr>
              <a:t>demográfico</a:t>
            </a:r>
          </a:p>
        </p:txBody>
      </p:sp>
      <p:sp>
        <p:nvSpPr>
          <p:cNvPr id="39940" name="Text Box 4"/>
          <p:cNvSpPr txBox="1">
            <a:spLocks noChangeArrowheads="1"/>
          </p:cNvSpPr>
          <p:nvPr/>
        </p:nvSpPr>
        <p:spPr bwMode="auto">
          <a:xfrm>
            <a:off x="6400800" y="1235075"/>
            <a:ext cx="2743200" cy="708025"/>
          </a:xfrm>
          <a:prstGeom prst="rect">
            <a:avLst/>
          </a:prstGeom>
          <a:solidFill>
            <a:srgbClr val="CCECFF"/>
          </a:solidFill>
          <a:ln w="9525">
            <a:noFill/>
            <a:miter lim="800000"/>
            <a:headEnd/>
            <a:tailEnd/>
          </a:ln>
          <a:effectLst>
            <a:outerShdw dist="107763" dir="2700000" algn="ctr" rotWithShape="0">
              <a:schemeClr val="bg2"/>
            </a:outerShdw>
          </a:effectLst>
        </p:spPr>
        <p:txBody>
          <a:bodyPr>
            <a:spAutoFit/>
          </a:bodyPr>
          <a:lstStyle/>
          <a:p>
            <a:pPr algn="ctr"/>
            <a:r>
              <a:rPr lang="es-ES_tradnl" altLang="en-US" sz="2000" b="1">
                <a:solidFill>
                  <a:schemeClr val="tx1"/>
                </a:solidFill>
              </a:rPr>
              <a:t>pandemias y epidemias</a:t>
            </a:r>
          </a:p>
        </p:txBody>
      </p:sp>
      <p:sp>
        <p:nvSpPr>
          <p:cNvPr id="39941" name="Text Box 5"/>
          <p:cNvSpPr txBox="1">
            <a:spLocks noChangeArrowheads="1"/>
          </p:cNvSpPr>
          <p:nvPr/>
        </p:nvSpPr>
        <p:spPr bwMode="auto">
          <a:xfrm>
            <a:off x="0" y="2971800"/>
            <a:ext cx="2819400" cy="708025"/>
          </a:xfrm>
          <a:prstGeom prst="rect">
            <a:avLst/>
          </a:prstGeom>
          <a:solidFill>
            <a:srgbClr val="CCECFF"/>
          </a:solidFill>
          <a:ln w="9525">
            <a:noFill/>
            <a:miter lim="800000"/>
            <a:headEnd/>
            <a:tailEnd/>
          </a:ln>
          <a:effectLst>
            <a:outerShdw dist="107763" dir="2700000" algn="ctr" rotWithShape="0">
              <a:schemeClr val="bg2"/>
            </a:outerShdw>
          </a:effectLst>
        </p:spPr>
        <p:txBody>
          <a:bodyPr>
            <a:spAutoFit/>
          </a:bodyPr>
          <a:lstStyle/>
          <a:p>
            <a:pPr algn="ctr"/>
            <a:r>
              <a:rPr lang="es-ES_tradnl" altLang="en-US" sz="2000" b="1">
                <a:solidFill>
                  <a:schemeClr val="tx1"/>
                </a:solidFill>
              </a:rPr>
              <a:t>migraciones y conflictos</a:t>
            </a:r>
          </a:p>
        </p:txBody>
      </p:sp>
      <p:sp>
        <p:nvSpPr>
          <p:cNvPr id="39942" name="Text Box 6"/>
          <p:cNvSpPr txBox="1">
            <a:spLocks noChangeArrowheads="1"/>
          </p:cNvSpPr>
          <p:nvPr/>
        </p:nvSpPr>
        <p:spPr bwMode="auto">
          <a:xfrm>
            <a:off x="6248400" y="2857500"/>
            <a:ext cx="2895600" cy="1016000"/>
          </a:xfrm>
          <a:prstGeom prst="rect">
            <a:avLst/>
          </a:prstGeom>
          <a:solidFill>
            <a:srgbClr val="CCECFF"/>
          </a:solidFill>
          <a:ln w="9525">
            <a:noFill/>
            <a:miter lim="800000"/>
            <a:headEnd/>
            <a:tailEnd/>
          </a:ln>
          <a:effectLst>
            <a:outerShdw dist="107763" dir="2700000" algn="ctr" rotWithShape="0">
              <a:schemeClr val="bg2"/>
            </a:outerShdw>
          </a:effectLst>
        </p:spPr>
        <p:txBody>
          <a:bodyPr>
            <a:spAutoFit/>
          </a:bodyPr>
          <a:lstStyle/>
          <a:p>
            <a:pPr algn="ctr"/>
            <a:r>
              <a:rPr lang="es-ES_tradnl" altLang="en-US" sz="2000" b="1">
                <a:solidFill>
                  <a:schemeClr val="tx1"/>
                </a:solidFill>
              </a:rPr>
              <a:t>Drogadicción y narcotráfico</a:t>
            </a:r>
          </a:p>
        </p:txBody>
      </p:sp>
      <p:sp>
        <p:nvSpPr>
          <p:cNvPr id="39943" name="Text Box 7"/>
          <p:cNvSpPr txBox="1">
            <a:spLocks noChangeArrowheads="1"/>
          </p:cNvSpPr>
          <p:nvPr/>
        </p:nvSpPr>
        <p:spPr bwMode="auto">
          <a:xfrm>
            <a:off x="647700" y="4648200"/>
            <a:ext cx="2095500" cy="708025"/>
          </a:xfrm>
          <a:prstGeom prst="rect">
            <a:avLst/>
          </a:prstGeom>
          <a:solidFill>
            <a:srgbClr val="CCECFF"/>
          </a:solidFill>
          <a:ln w="9525">
            <a:noFill/>
            <a:miter lim="800000"/>
            <a:headEnd/>
            <a:tailEnd/>
          </a:ln>
          <a:effectLst>
            <a:outerShdw dist="107763" dir="2700000" algn="ctr" rotWithShape="0">
              <a:schemeClr val="bg2"/>
            </a:outerShdw>
          </a:effectLst>
        </p:spPr>
        <p:txBody>
          <a:bodyPr>
            <a:spAutoFit/>
          </a:bodyPr>
          <a:lstStyle/>
          <a:p>
            <a:pPr algn="ctr"/>
            <a:r>
              <a:rPr lang="es-ES_tradnl" altLang="en-US" sz="2000" b="1">
                <a:solidFill>
                  <a:schemeClr val="tx1"/>
                </a:solidFill>
              </a:rPr>
              <a:t>cambio climático</a:t>
            </a:r>
          </a:p>
        </p:txBody>
      </p:sp>
      <p:sp>
        <p:nvSpPr>
          <p:cNvPr id="39944" name="Text Box 8"/>
          <p:cNvSpPr txBox="1">
            <a:spLocks noChangeArrowheads="1"/>
          </p:cNvSpPr>
          <p:nvPr/>
        </p:nvSpPr>
        <p:spPr bwMode="auto">
          <a:xfrm>
            <a:off x="2857500" y="5486400"/>
            <a:ext cx="3357563" cy="1016000"/>
          </a:xfrm>
          <a:prstGeom prst="rect">
            <a:avLst/>
          </a:prstGeom>
          <a:solidFill>
            <a:srgbClr val="CCECFF"/>
          </a:solidFill>
          <a:ln w="9525">
            <a:noFill/>
            <a:miter lim="800000"/>
            <a:headEnd/>
            <a:tailEnd/>
          </a:ln>
          <a:effectLst>
            <a:outerShdw dist="107763" dir="2700000" algn="ctr" rotWithShape="0">
              <a:schemeClr val="bg2"/>
            </a:outerShdw>
          </a:effectLst>
        </p:spPr>
        <p:txBody>
          <a:bodyPr>
            <a:spAutoFit/>
          </a:bodyPr>
          <a:lstStyle/>
          <a:p>
            <a:pPr algn="ctr"/>
            <a:r>
              <a:rPr lang="es-ES_tradnl" altLang="en-US" sz="2000" b="1">
                <a:solidFill>
                  <a:schemeClr val="tx1"/>
                </a:solidFill>
              </a:rPr>
              <a:t>Crisis económica mundial</a:t>
            </a:r>
          </a:p>
        </p:txBody>
      </p:sp>
      <p:sp>
        <p:nvSpPr>
          <p:cNvPr id="39945" name="Text Box 9"/>
          <p:cNvSpPr txBox="1">
            <a:spLocks noChangeArrowheads="1"/>
          </p:cNvSpPr>
          <p:nvPr/>
        </p:nvSpPr>
        <p:spPr bwMode="auto">
          <a:xfrm>
            <a:off x="6324600" y="5029200"/>
            <a:ext cx="2819400" cy="1016000"/>
          </a:xfrm>
          <a:prstGeom prst="rect">
            <a:avLst/>
          </a:prstGeom>
          <a:solidFill>
            <a:srgbClr val="CCECFF"/>
          </a:solidFill>
          <a:ln w="9525">
            <a:noFill/>
            <a:miter lim="800000"/>
            <a:headEnd/>
            <a:tailEnd/>
          </a:ln>
          <a:effectLst>
            <a:outerShdw dist="107763" dir="2700000" algn="ctr" rotWithShape="0">
              <a:schemeClr val="bg2"/>
            </a:outerShdw>
          </a:effectLst>
        </p:spPr>
        <p:txBody>
          <a:bodyPr>
            <a:spAutoFit/>
          </a:bodyPr>
          <a:lstStyle/>
          <a:p>
            <a:pPr algn="ctr"/>
            <a:r>
              <a:rPr lang="es-ES_tradnl" altLang="en-US" sz="2000" b="1">
                <a:solidFill>
                  <a:schemeClr val="tx1"/>
                </a:solidFill>
              </a:rPr>
              <a:t>corrupción y crimen organizado</a:t>
            </a:r>
          </a:p>
        </p:txBody>
      </p:sp>
      <p:sp>
        <p:nvSpPr>
          <p:cNvPr id="39946" name="AutoShape 10"/>
          <p:cNvSpPr>
            <a:spLocks noChangeArrowheads="1"/>
          </p:cNvSpPr>
          <p:nvPr/>
        </p:nvSpPr>
        <p:spPr bwMode="auto">
          <a:xfrm rot="13239696">
            <a:off x="3048000" y="1981200"/>
            <a:ext cx="838200" cy="609600"/>
          </a:xfrm>
          <a:prstGeom prst="rightArrow">
            <a:avLst>
              <a:gd name="adj1" fmla="val 50000"/>
              <a:gd name="adj2" fmla="val 34375"/>
            </a:avLst>
          </a:prstGeom>
          <a:solidFill>
            <a:schemeClr val="hlink"/>
          </a:solidFill>
          <a:ln w="9525" cmpd="sng">
            <a:solidFill>
              <a:schemeClr val="tx1"/>
            </a:solidFill>
            <a:miter lim="800000"/>
            <a:headEnd/>
            <a:tailEnd/>
          </a:ln>
        </p:spPr>
        <p:txBody>
          <a:bodyPr wrap="none" anchor="ctr"/>
          <a:lstStyle/>
          <a:p>
            <a:endParaRPr lang="es-ES" altLang="en-US"/>
          </a:p>
        </p:txBody>
      </p:sp>
      <p:sp>
        <p:nvSpPr>
          <p:cNvPr id="39947" name="AutoShape 11"/>
          <p:cNvSpPr>
            <a:spLocks noChangeArrowheads="1"/>
          </p:cNvSpPr>
          <p:nvPr/>
        </p:nvSpPr>
        <p:spPr bwMode="auto">
          <a:xfrm rot="8273912">
            <a:off x="3048000" y="4343400"/>
            <a:ext cx="838200" cy="609600"/>
          </a:xfrm>
          <a:prstGeom prst="rightArrow">
            <a:avLst>
              <a:gd name="adj1" fmla="val 50000"/>
              <a:gd name="adj2" fmla="val 34375"/>
            </a:avLst>
          </a:prstGeom>
          <a:solidFill>
            <a:schemeClr val="hlink"/>
          </a:solidFill>
          <a:ln w="9525" cmpd="sng">
            <a:solidFill>
              <a:schemeClr val="tx1"/>
            </a:solidFill>
            <a:miter lim="800000"/>
            <a:headEnd/>
            <a:tailEnd/>
          </a:ln>
        </p:spPr>
        <p:txBody>
          <a:bodyPr wrap="none" anchor="ctr"/>
          <a:lstStyle/>
          <a:p>
            <a:endParaRPr lang="es-ES" altLang="en-US"/>
          </a:p>
        </p:txBody>
      </p:sp>
      <p:sp>
        <p:nvSpPr>
          <p:cNvPr id="39948" name="AutoShape 12"/>
          <p:cNvSpPr>
            <a:spLocks noChangeArrowheads="1"/>
          </p:cNvSpPr>
          <p:nvPr/>
        </p:nvSpPr>
        <p:spPr bwMode="auto">
          <a:xfrm rot="2537527">
            <a:off x="5410200" y="4343400"/>
            <a:ext cx="838200" cy="609600"/>
          </a:xfrm>
          <a:prstGeom prst="rightArrow">
            <a:avLst>
              <a:gd name="adj1" fmla="val 50000"/>
              <a:gd name="adj2" fmla="val 34375"/>
            </a:avLst>
          </a:prstGeom>
          <a:solidFill>
            <a:schemeClr val="hlink"/>
          </a:solidFill>
          <a:ln w="9525" cmpd="sng">
            <a:solidFill>
              <a:schemeClr val="tx1"/>
            </a:solidFill>
            <a:miter lim="800000"/>
            <a:headEnd/>
            <a:tailEnd/>
          </a:ln>
        </p:spPr>
        <p:txBody>
          <a:bodyPr wrap="none" anchor="ctr"/>
          <a:lstStyle/>
          <a:p>
            <a:endParaRPr lang="es-ES" altLang="en-US"/>
          </a:p>
        </p:txBody>
      </p:sp>
      <p:sp>
        <p:nvSpPr>
          <p:cNvPr id="39949" name="AutoShape 13"/>
          <p:cNvSpPr>
            <a:spLocks noChangeArrowheads="1"/>
          </p:cNvSpPr>
          <p:nvPr/>
        </p:nvSpPr>
        <p:spPr bwMode="auto">
          <a:xfrm rot="19657401">
            <a:off x="5486400" y="2057400"/>
            <a:ext cx="838200" cy="609600"/>
          </a:xfrm>
          <a:prstGeom prst="rightArrow">
            <a:avLst>
              <a:gd name="adj1" fmla="val 50000"/>
              <a:gd name="adj2" fmla="val 34375"/>
            </a:avLst>
          </a:prstGeom>
          <a:solidFill>
            <a:schemeClr val="hlink"/>
          </a:solidFill>
          <a:ln w="9525" cmpd="sng">
            <a:solidFill>
              <a:schemeClr val="tx1"/>
            </a:solidFill>
            <a:miter lim="800000"/>
            <a:headEnd/>
            <a:tailEnd/>
          </a:ln>
        </p:spPr>
        <p:txBody>
          <a:bodyPr wrap="none" anchor="ctr"/>
          <a:lstStyle/>
          <a:p>
            <a:endParaRPr lang="es-ES" altLang="en-US"/>
          </a:p>
        </p:txBody>
      </p:sp>
      <p:grpSp>
        <p:nvGrpSpPr>
          <p:cNvPr id="2" name="Group 14"/>
          <p:cNvGrpSpPr>
            <a:grpSpLocks/>
          </p:cNvGrpSpPr>
          <p:nvPr/>
        </p:nvGrpSpPr>
        <p:grpSpPr bwMode="auto">
          <a:xfrm>
            <a:off x="2843213" y="1700213"/>
            <a:ext cx="3505200" cy="3581400"/>
            <a:chOff x="0" y="0"/>
            <a:chExt cx="2208" cy="2256"/>
          </a:xfrm>
        </p:grpSpPr>
        <p:sp>
          <p:nvSpPr>
            <p:cNvPr id="39951" name="AutoShape 15"/>
            <p:cNvSpPr>
              <a:spLocks noChangeArrowheads="1"/>
            </p:cNvSpPr>
            <p:nvPr/>
          </p:nvSpPr>
          <p:spPr bwMode="auto">
            <a:xfrm>
              <a:off x="0" y="0"/>
              <a:ext cx="2208" cy="22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1"/>
            </a:solidFill>
            <a:ln w="9525" cmpd="sng">
              <a:solidFill>
                <a:schemeClr val="tx1"/>
              </a:solidFill>
              <a:miter lim="800000"/>
              <a:headEnd/>
              <a:tailEnd/>
            </a:ln>
          </p:spPr>
          <p:txBody>
            <a:bodyPr wrap="none" anchor="ctr"/>
            <a:lstStyle/>
            <a:p>
              <a:endParaRPr lang="es-ES" altLang="en-US"/>
            </a:p>
          </p:txBody>
        </p:sp>
        <p:grpSp>
          <p:nvGrpSpPr>
            <p:cNvPr id="3" name="Group 16"/>
            <p:cNvGrpSpPr>
              <a:grpSpLocks/>
            </p:cNvGrpSpPr>
            <p:nvPr/>
          </p:nvGrpSpPr>
          <p:grpSpPr bwMode="auto">
            <a:xfrm>
              <a:off x="9" y="336"/>
              <a:ext cx="2115" cy="1536"/>
              <a:chOff x="0" y="0"/>
              <a:chExt cx="2115" cy="1536"/>
            </a:xfrm>
          </p:grpSpPr>
          <p:pic>
            <p:nvPicPr>
              <p:cNvPr id="39953" name="Object 17"/>
              <p:cNvPicPr>
                <a:picLocks noChangeAspect="1" noChangeArrowheads="1"/>
              </p:cNvPicPr>
              <p:nvPr/>
            </p:nvPicPr>
            <p:blipFill>
              <a:blip r:embed="rId2"/>
              <a:srcRect/>
              <a:stretch>
                <a:fillRect/>
              </a:stretch>
            </p:blipFill>
            <p:spPr bwMode="auto">
              <a:xfrm>
                <a:off x="375" y="0"/>
                <a:ext cx="1534" cy="1536"/>
              </a:xfrm>
              <a:prstGeom prst="rect">
                <a:avLst/>
              </a:prstGeom>
              <a:noFill/>
              <a:ln w="9525">
                <a:noFill/>
                <a:miter lim="800000"/>
                <a:headEnd/>
                <a:tailEnd/>
              </a:ln>
              <a:effectLst/>
            </p:spPr>
          </p:pic>
          <p:sp>
            <p:nvSpPr>
              <p:cNvPr id="39954" name="Text Box 18"/>
              <p:cNvSpPr txBox="1">
                <a:spLocks noChangeArrowheads="1"/>
              </p:cNvSpPr>
              <p:nvPr/>
            </p:nvSpPr>
            <p:spPr bwMode="auto">
              <a:xfrm>
                <a:off x="0" y="303"/>
                <a:ext cx="2115" cy="586"/>
              </a:xfrm>
              <a:prstGeom prst="rect">
                <a:avLst/>
              </a:prstGeom>
              <a:solidFill>
                <a:schemeClr val="bg1">
                  <a:alpha val="50000"/>
                </a:schemeClr>
              </a:solidFill>
              <a:ln w="9525">
                <a:noFill/>
                <a:miter lim="800000"/>
                <a:headEnd/>
                <a:tailEnd/>
              </a:ln>
            </p:spPr>
            <p:txBody>
              <a:bodyPr>
                <a:spAutoFit/>
              </a:bodyPr>
              <a:lstStyle/>
              <a:p>
                <a:pPr algn="ctr">
                  <a:lnSpc>
                    <a:spcPct val="60000"/>
                  </a:lnSpc>
                </a:pPr>
                <a:r>
                  <a:rPr lang="es-ES_tradnl" altLang="en-US" sz="3200" b="1">
                    <a:solidFill>
                      <a:srgbClr val="000066"/>
                    </a:solidFill>
                    <a:latin typeface="Times New Roman" pitchFamily="18" charset="0"/>
                  </a:rPr>
                  <a:t>Problemas</a:t>
                </a:r>
              </a:p>
              <a:p>
                <a:pPr algn="ctr">
                  <a:lnSpc>
                    <a:spcPct val="60000"/>
                  </a:lnSpc>
                </a:pPr>
                <a:r>
                  <a:rPr lang="es-ES_tradnl" altLang="en-US" sz="3200" b="1">
                    <a:solidFill>
                      <a:srgbClr val="000066"/>
                    </a:solidFill>
                    <a:latin typeface="Times New Roman" pitchFamily="18" charset="0"/>
                  </a:rPr>
                  <a:t>Globales</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9946"/>
                                        </p:tgtEl>
                                        <p:attrNameLst>
                                          <p:attrName>style.visibility</p:attrName>
                                        </p:attrNameLst>
                                      </p:cBhvr>
                                      <p:to>
                                        <p:strVal val="visible"/>
                                      </p:to>
                                    </p:set>
                                  </p:childTnLst>
                                </p:cTn>
                              </p:par>
                            </p:childTnLst>
                          </p:cTn>
                        </p:par>
                        <p:par>
                          <p:cTn id="7" fill="hold">
                            <p:stCondLst>
                              <p:cond delay="1500"/>
                            </p:stCondLst>
                            <p:childTnLst>
                              <p:par>
                                <p:cTn id="8" presetID="17" presetClass="entr" presetSubtype="8" fill="hold" grpId="0" nodeType="afterEffect">
                                  <p:stCondLst>
                                    <p:cond delay="1000"/>
                                  </p:stCondLst>
                                  <p:childTnLst>
                                    <p:set>
                                      <p:cBhvr>
                                        <p:cTn id="9" dur="1" fill="hold">
                                          <p:stCondLst>
                                            <p:cond delay="0"/>
                                          </p:stCondLst>
                                        </p:cTn>
                                        <p:tgtEl>
                                          <p:spTgt spid="39938"/>
                                        </p:tgtEl>
                                        <p:attrNameLst>
                                          <p:attrName>style.visibility</p:attrName>
                                        </p:attrNameLst>
                                      </p:cBhvr>
                                      <p:to>
                                        <p:strVal val="visible"/>
                                      </p:to>
                                    </p:set>
                                    <p:anim calcmode="lin" valueType="num">
                                      <p:cBhvr>
                                        <p:cTn id="10" dur="500" fill="hold"/>
                                        <p:tgtEl>
                                          <p:spTgt spid="39938"/>
                                        </p:tgtEl>
                                        <p:attrNameLst>
                                          <p:attrName>ppt_x</p:attrName>
                                        </p:attrNameLst>
                                      </p:cBhvr>
                                      <p:tavLst>
                                        <p:tav tm="0">
                                          <p:val>
                                            <p:strVal val="#ppt_x-#ppt_w/2"/>
                                          </p:val>
                                        </p:tav>
                                        <p:tav tm="100000">
                                          <p:val>
                                            <p:strVal val="#ppt_x"/>
                                          </p:val>
                                        </p:tav>
                                      </p:tavLst>
                                    </p:anim>
                                    <p:anim calcmode="lin" valueType="num">
                                      <p:cBhvr>
                                        <p:cTn id="11" dur="500" fill="hold"/>
                                        <p:tgtEl>
                                          <p:spTgt spid="39938"/>
                                        </p:tgtEl>
                                        <p:attrNameLst>
                                          <p:attrName>ppt_y</p:attrName>
                                        </p:attrNameLst>
                                      </p:cBhvr>
                                      <p:tavLst>
                                        <p:tav tm="0">
                                          <p:val>
                                            <p:strVal val="#ppt_y"/>
                                          </p:val>
                                        </p:tav>
                                        <p:tav tm="100000">
                                          <p:val>
                                            <p:strVal val="#ppt_y"/>
                                          </p:val>
                                        </p:tav>
                                      </p:tavLst>
                                    </p:anim>
                                    <p:anim calcmode="lin" valueType="num">
                                      <p:cBhvr>
                                        <p:cTn id="12" dur="500" fill="hold"/>
                                        <p:tgtEl>
                                          <p:spTgt spid="39938"/>
                                        </p:tgtEl>
                                        <p:attrNameLst>
                                          <p:attrName>ppt_w</p:attrName>
                                        </p:attrNameLst>
                                      </p:cBhvr>
                                      <p:tavLst>
                                        <p:tav tm="0">
                                          <p:val>
                                            <p:strVal val="0.000000"/>
                                          </p:val>
                                        </p:tav>
                                        <p:tav tm="100000">
                                          <p:val>
                                            <p:strVal val="#ppt_w"/>
                                          </p:val>
                                        </p:tav>
                                      </p:tavLst>
                                    </p:anim>
                                    <p:anim calcmode="lin" valueType="num">
                                      <p:cBhvr>
                                        <p:cTn id="13" dur="500" fill="hold"/>
                                        <p:tgtEl>
                                          <p:spTgt spid="39938"/>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2" presetClass="entr" presetSubtype="1" fill="hold" grpId="0" nodeType="afterEffect">
                                  <p:stCondLst>
                                    <p:cond delay="1000"/>
                                  </p:stCondLst>
                                  <p:childTnLst>
                                    <p:set>
                                      <p:cBhvr>
                                        <p:cTn id="16" dur="1" fill="hold">
                                          <p:stCondLst>
                                            <p:cond delay="0"/>
                                          </p:stCondLst>
                                        </p:cTn>
                                        <p:tgtEl>
                                          <p:spTgt spid="39939"/>
                                        </p:tgtEl>
                                        <p:attrNameLst>
                                          <p:attrName>style.visibility</p:attrName>
                                        </p:attrNameLst>
                                      </p:cBhvr>
                                      <p:to>
                                        <p:strVal val="visible"/>
                                      </p:to>
                                    </p:set>
                                    <p:anim calcmode="lin" valueType="num">
                                      <p:cBhvr additive="base">
                                        <p:cTn id="17" dur="500" fill="hold"/>
                                        <p:tgtEl>
                                          <p:spTgt spid="39939"/>
                                        </p:tgtEl>
                                        <p:attrNameLst>
                                          <p:attrName>ppt_x</p:attrName>
                                        </p:attrNameLst>
                                      </p:cBhvr>
                                      <p:tavLst>
                                        <p:tav tm="0">
                                          <p:val>
                                            <p:strVal val="#ppt_x"/>
                                          </p:val>
                                        </p:tav>
                                        <p:tav tm="100000">
                                          <p:val>
                                            <p:strVal val="#ppt_x"/>
                                          </p:val>
                                        </p:tav>
                                      </p:tavLst>
                                    </p:anim>
                                    <p:anim calcmode="lin" valueType="num">
                                      <p:cBhvr additive="base">
                                        <p:cTn id="18" dur="500" fill="hold"/>
                                        <p:tgtEl>
                                          <p:spTgt spid="39939"/>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1" presetClass="entr" presetSubtype="0" fill="hold" grpId="0" nodeType="afterEffect">
                                  <p:stCondLst>
                                    <p:cond delay="1000"/>
                                  </p:stCondLst>
                                  <p:childTnLst>
                                    <p:set>
                                      <p:cBhvr>
                                        <p:cTn id="21" dur="1" fill="hold">
                                          <p:stCondLst>
                                            <p:cond delay="499"/>
                                          </p:stCondLst>
                                        </p:cTn>
                                        <p:tgtEl>
                                          <p:spTgt spid="39949"/>
                                        </p:tgtEl>
                                        <p:attrNameLst>
                                          <p:attrName>style.visibility</p:attrName>
                                        </p:attrNameLst>
                                      </p:cBhvr>
                                      <p:to>
                                        <p:strVal val="visible"/>
                                      </p:to>
                                    </p:set>
                                  </p:childTnLst>
                                </p:cTn>
                              </p:par>
                            </p:childTnLst>
                          </p:cTn>
                        </p:par>
                        <p:par>
                          <p:cTn id="22" fill="hold">
                            <p:stCondLst>
                              <p:cond delay="6000"/>
                            </p:stCondLst>
                            <p:childTnLst>
                              <p:par>
                                <p:cTn id="23" presetID="2" presetClass="entr" presetSubtype="3" fill="hold" grpId="0" nodeType="afterEffect">
                                  <p:stCondLst>
                                    <p:cond delay="1000"/>
                                  </p:stCondLst>
                                  <p:childTnLst>
                                    <p:set>
                                      <p:cBhvr>
                                        <p:cTn id="24" dur="1" fill="hold">
                                          <p:stCondLst>
                                            <p:cond delay="0"/>
                                          </p:stCondLst>
                                        </p:cTn>
                                        <p:tgtEl>
                                          <p:spTgt spid="39940"/>
                                        </p:tgtEl>
                                        <p:attrNameLst>
                                          <p:attrName>style.visibility</p:attrName>
                                        </p:attrNameLst>
                                      </p:cBhvr>
                                      <p:to>
                                        <p:strVal val="visible"/>
                                      </p:to>
                                    </p:set>
                                    <p:anim calcmode="lin" valueType="num">
                                      <p:cBhvr additive="base">
                                        <p:cTn id="25" dur="500" fill="hold"/>
                                        <p:tgtEl>
                                          <p:spTgt spid="39940"/>
                                        </p:tgtEl>
                                        <p:attrNameLst>
                                          <p:attrName>ppt_x</p:attrName>
                                        </p:attrNameLst>
                                      </p:cBhvr>
                                      <p:tavLst>
                                        <p:tav tm="0">
                                          <p:val>
                                            <p:strVal val="1+#ppt_w/2"/>
                                          </p:val>
                                        </p:tav>
                                        <p:tav tm="100000">
                                          <p:val>
                                            <p:strVal val="#ppt_x"/>
                                          </p:val>
                                        </p:tav>
                                      </p:tavLst>
                                    </p:anim>
                                    <p:anim calcmode="lin" valueType="num">
                                      <p:cBhvr additive="base">
                                        <p:cTn id="26" dur="500" fill="hold"/>
                                        <p:tgtEl>
                                          <p:spTgt spid="39940"/>
                                        </p:tgtEl>
                                        <p:attrNameLst>
                                          <p:attrName>ppt_y</p:attrName>
                                        </p:attrNameLst>
                                      </p:cBhvr>
                                      <p:tavLst>
                                        <p:tav tm="0">
                                          <p:val>
                                            <p:strVal val="0-#ppt_h/2"/>
                                          </p:val>
                                        </p:tav>
                                        <p:tav tm="100000">
                                          <p:val>
                                            <p:strVal val="#ppt_y"/>
                                          </p:val>
                                        </p:tav>
                                      </p:tavLst>
                                    </p:anim>
                                  </p:childTnLst>
                                </p:cTn>
                              </p:par>
                            </p:childTnLst>
                          </p:cTn>
                        </p:par>
                        <p:par>
                          <p:cTn id="27" fill="hold">
                            <p:stCondLst>
                              <p:cond delay="7500"/>
                            </p:stCondLst>
                            <p:childTnLst>
                              <p:par>
                                <p:cTn id="28" presetID="2" presetClass="entr" presetSubtype="8" fill="hold" grpId="0" nodeType="afterEffect">
                                  <p:stCondLst>
                                    <p:cond delay="1000"/>
                                  </p:stCondLst>
                                  <p:childTnLst>
                                    <p:set>
                                      <p:cBhvr>
                                        <p:cTn id="29" dur="1" fill="hold">
                                          <p:stCondLst>
                                            <p:cond delay="0"/>
                                          </p:stCondLst>
                                        </p:cTn>
                                        <p:tgtEl>
                                          <p:spTgt spid="39941"/>
                                        </p:tgtEl>
                                        <p:attrNameLst>
                                          <p:attrName>style.visibility</p:attrName>
                                        </p:attrNameLst>
                                      </p:cBhvr>
                                      <p:to>
                                        <p:strVal val="visible"/>
                                      </p:to>
                                    </p:set>
                                    <p:anim calcmode="lin" valueType="num">
                                      <p:cBhvr additive="base">
                                        <p:cTn id="30" dur="500" fill="hold"/>
                                        <p:tgtEl>
                                          <p:spTgt spid="39941"/>
                                        </p:tgtEl>
                                        <p:attrNameLst>
                                          <p:attrName>ppt_x</p:attrName>
                                        </p:attrNameLst>
                                      </p:cBhvr>
                                      <p:tavLst>
                                        <p:tav tm="0">
                                          <p:val>
                                            <p:strVal val="0-#ppt_w/2"/>
                                          </p:val>
                                        </p:tav>
                                        <p:tav tm="100000">
                                          <p:val>
                                            <p:strVal val="#ppt_x"/>
                                          </p:val>
                                        </p:tav>
                                      </p:tavLst>
                                    </p:anim>
                                    <p:anim calcmode="lin" valueType="num">
                                      <p:cBhvr additive="base">
                                        <p:cTn id="31" dur="500" fill="hold"/>
                                        <p:tgtEl>
                                          <p:spTgt spid="39941"/>
                                        </p:tgtEl>
                                        <p:attrNameLst>
                                          <p:attrName>ppt_y</p:attrName>
                                        </p:attrNameLst>
                                      </p:cBhvr>
                                      <p:tavLst>
                                        <p:tav tm="0">
                                          <p:val>
                                            <p:strVal val="#ppt_y"/>
                                          </p:val>
                                        </p:tav>
                                        <p:tav tm="100000">
                                          <p:val>
                                            <p:strVal val="#ppt_y"/>
                                          </p:val>
                                        </p:tav>
                                      </p:tavLst>
                                    </p:anim>
                                  </p:childTnLst>
                                </p:cTn>
                              </p:par>
                            </p:childTnLst>
                          </p:cTn>
                        </p:par>
                        <p:par>
                          <p:cTn id="32" fill="hold">
                            <p:stCondLst>
                              <p:cond delay="9000"/>
                            </p:stCondLst>
                            <p:childTnLst>
                              <p:par>
                                <p:cTn id="33" presetID="2" presetClass="entr" presetSubtype="2" fill="hold" grpId="0" nodeType="afterEffect">
                                  <p:stCondLst>
                                    <p:cond delay="1000"/>
                                  </p:stCondLst>
                                  <p:childTnLst>
                                    <p:set>
                                      <p:cBhvr>
                                        <p:cTn id="34" dur="1" fill="hold">
                                          <p:stCondLst>
                                            <p:cond delay="0"/>
                                          </p:stCondLst>
                                        </p:cTn>
                                        <p:tgtEl>
                                          <p:spTgt spid="39942"/>
                                        </p:tgtEl>
                                        <p:attrNameLst>
                                          <p:attrName>style.visibility</p:attrName>
                                        </p:attrNameLst>
                                      </p:cBhvr>
                                      <p:to>
                                        <p:strVal val="visible"/>
                                      </p:to>
                                    </p:set>
                                    <p:anim calcmode="lin" valueType="num">
                                      <p:cBhvr additive="base">
                                        <p:cTn id="35" dur="500" fill="hold"/>
                                        <p:tgtEl>
                                          <p:spTgt spid="39942"/>
                                        </p:tgtEl>
                                        <p:attrNameLst>
                                          <p:attrName>ppt_x</p:attrName>
                                        </p:attrNameLst>
                                      </p:cBhvr>
                                      <p:tavLst>
                                        <p:tav tm="0">
                                          <p:val>
                                            <p:strVal val="1+#ppt_w/2"/>
                                          </p:val>
                                        </p:tav>
                                        <p:tav tm="100000">
                                          <p:val>
                                            <p:strVal val="#ppt_x"/>
                                          </p:val>
                                        </p:tav>
                                      </p:tavLst>
                                    </p:anim>
                                    <p:anim calcmode="lin" valueType="num">
                                      <p:cBhvr additive="base">
                                        <p:cTn id="36" dur="500" fill="hold"/>
                                        <p:tgtEl>
                                          <p:spTgt spid="39942"/>
                                        </p:tgtEl>
                                        <p:attrNameLst>
                                          <p:attrName>ppt_y</p:attrName>
                                        </p:attrNameLst>
                                      </p:cBhvr>
                                      <p:tavLst>
                                        <p:tav tm="0">
                                          <p:val>
                                            <p:strVal val="#ppt_y"/>
                                          </p:val>
                                        </p:tav>
                                        <p:tav tm="100000">
                                          <p:val>
                                            <p:strVal val="#ppt_y"/>
                                          </p:val>
                                        </p:tav>
                                      </p:tavLst>
                                    </p:anim>
                                  </p:childTnLst>
                                </p:cTn>
                              </p:par>
                            </p:childTnLst>
                          </p:cTn>
                        </p:par>
                        <p:par>
                          <p:cTn id="37" fill="hold">
                            <p:stCondLst>
                              <p:cond delay="10500"/>
                            </p:stCondLst>
                            <p:childTnLst>
                              <p:par>
                                <p:cTn id="38" presetID="1" presetClass="entr" presetSubtype="0" fill="hold" grpId="0" nodeType="afterEffect">
                                  <p:stCondLst>
                                    <p:cond delay="1000"/>
                                  </p:stCondLst>
                                  <p:childTnLst>
                                    <p:set>
                                      <p:cBhvr>
                                        <p:cTn id="39" dur="1" fill="hold">
                                          <p:stCondLst>
                                            <p:cond delay="499"/>
                                          </p:stCondLst>
                                        </p:cTn>
                                        <p:tgtEl>
                                          <p:spTgt spid="39947"/>
                                        </p:tgtEl>
                                        <p:attrNameLst>
                                          <p:attrName>style.visibility</p:attrName>
                                        </p:attrNameLst>
                                      </p:cBhvr>
                                      <p:to>
                                        <p:strVal val="visible"/>
                                      </p:to>
                                    </p:set>
                                  </p:childTnLst>
                                </p:cTn>
                              </p:par>
                            </p:childTnLst>
                          </p:cTn>
                        </p:par>
                        <p:par>
                          <p:cTn id="40" fill="hold">
                            <p:stCondLst>
                              <p:cond delay="12000"/>
                            </p:stCondLst>
                            <p:childTnLst>
                              <p:par>
                                <p:cTn id="41" presetID="2" presetClass="entr" presetSubtype="12" fill="hold" grpId="0" nodeType="afterEffect">
                                  <p:stCondLst>
                                    <p:cond delay="1000"/>
                                  </p:stCondLst>
                                  <p:childTnLst>
                                    <p:set>
                                      <p:cBhvr>
                                        <p:cTn id="42" dur="1" fill="hold">
                                          <p:stCondLst>
                                            <p:cond delay="0"/>
                                          </p:stCondLst>
                                        </p:cTn>
                                        <p:tgtEl>
                                          <p:spTgt spid="39943"/>
                                        </p:tgtEl>
                                        <p:attrNameLst>
                                          <p:attrName>style.visibility</p:attrName>
                                        </p:attrNameLst>
                                      </p:cBhvr>
                                      <p:to>
                                        <p:strVal val="visible"/>
                                      </p:to>
                                    </p:set>
                                    <p:anim calcmode="lin" valueType="num">
                                      <p:cBhvr additive="base">
                                        <p:cTn id="43" dur="500" fill="hold"/>
                                        <p:tgtEl>
                                          <p:spTgt spid="39943"/>
                                        </p:tgtEl>
                                        <p:attrNameLst>
                                          <p:attrName>ppt_x</p:attrName>
                                        </p:attrNameLst>
                                      </p:cBhvr>
                                      <p:tavLst>
                                        <p:tav tm="0">
                                          <p:val>
                                            <p:strVal val="0-#ppt_w/2"/>
                                          </p:val>
                                        </p:tav>
                                        <p:tav tm="100000">
                                          <p:val>
                                            <p:strVal val="#ppt_x"/>
                                          </p:val>
                                        </p:tav>
                                      </p:tavLst>
                                    </p:anim>
                                    <p:anim calcmode="lin" valueType="num">
                                      <p:cBhvr additive="base">
                                        <p:cTn id="44" dur="500" fill="hold"/>
                                        <p:tgtEl>
                                          <p:spTgt spid="39943"/>
                                        </p:tgtEl>
                                        <p:attrNameLst>
                                          <p:attrName>ppt_y</p:attrName>
                                        </p:attrNameLst>
                                      </p:cBhvr>
                                      <p:tavLst>
                                        <p:tav tm="0">
                                          <p:val>
                                            <p:strVal val="1+#ppt_h/2"/>
                                          </p:val>
                                        </p:tav>
                                        <p:tav tm="100000">
                                          <p:val>
                                            <p:strVal val="#ppt_y"/>
                                          </p:val>
                                        </p:tav>
                                      </p:tavLst>
                                    </p:anim>
                                  </p:childTnLst>
                                </p:cTn>
                              </p:par>
                            </p:childTnLst>
                          </p:cTn>
                        </p:par>
                        <p:par>
                          <p:cTn id="45" fill="hold">
                            <p:stCondLst>
                              <p:cond delay="13500"/>
                            </p:stCondLst>
                            <p:childTnLst>
                              <p:par>
                                <p:cTn id="46" presetID="2" presetClass="entr" presetSubtype="4" fill="hold" grpId="0" nodeType="afterEffect">
                                  <p:stCondLst>
                                    <p:cond delay="1000"/>
                                  </p:stCondLst>
                                  <p:childTnLst>
                                    <p:set>
                                      <p:cBhvr>
                                        <p:cTn id="47" dur="1" fill="hold">
                                          <p:stCondLst>
                                            <p:cond delay="0"/>
                                          </p:stCondLst>
                                        </p:cTn>
                                        <p:tgtEl>
                                          <p:spTgt spid="39944"/>
                                        </p:tgtEl>
                                        <p:attrNameLst>
                                          <p:attrName>style.visibility</p:attrName>
                                        </p:attrNameLst>
                                      </p:cBhvr>
                                      <p:to>
                                        <p:strVal val="visible"/>
                                      </p:to>
                                    </p:set>
                                    <p:anim calcmode="lin" valueType="num">
                                      <p:cBhvr additive="base">
                                        <p:cTn id="48" dur="500" fill="hold"/>
                                        <p:tgtEl>
                                          <p:spTgt spid="39944"/>
                                        </p:tgtEl>
                                        <p:attrNameLst>
                                          <p:attrName>ppt_x</p:attrName>
                                        </p:attrNameLst>
                                      </p:cBhvr>
                                      <p:tavLst>
                                        <p:tav tm="0">
                                          <p:val>
                                            <p:strVal val="#ppt_x"/>
                                          </p:val>
                                        </p:tav>
                                        <p:tav tm="100000">
                                          <p:val>
                                            <p:strVal val="#ppt_x"/>
                                          </p:val>
                                        </p:tav>
                                      </p:tavLst>
                                    </p:anim>
                                    <p:anim calcmode="lin" valueType="num">
                                      <p:cBhvr additive="base">
                                        <p:cTn id="49" dur="500" fill="hold"/>
                                        <p:tgtEl>
                                          <p:spTgt spid="39944"/>
                                        </p:tgtEl>
                                        <p:attrNameLst>
                                          <p:attrName>ppt_y</p:attrName>
                                        </p:attrNameLst>
                                      </p:cBhvr>
                                      <p:tavLst>
                                        <p:tav tm="0">
                                          <p:val>
                                            <p:strVal val="1+#ppt_h/2"/>
                                          </p:val>
                                        </p:tav>
                                        <p:tav tm="100000">
                                          <p:val>
                                            <p:strVal val="#ppt_y"/>
                                          </p:val>
                                        </p:tav>
                                      </p:tavLst>
                                    </p:anim>
                                  </p:childTnLst>
                                </p:cTn>
                              </p:par>
                            </p:childTnLst>
                          </p:cTn>
                        </p:par>
                        <p:par>
                          <p:cTn id="50" fill="hold">
                            <p:stCondLst>
                              <p:cond delay="15000"/>
                            </p:stCondLst>
                            <p:childTnLst>
                              <p:par>
                                <p:cTn id="51" presetID="1" presetClass="entr" presetSubtype="0" fill="hold" grpId="0" nodeType="afterEffect">
                                  <p:stCondLst>
                                    <p:cond delay="1000"/>
                                  </p:stCondLst>
                                  <p:childTnLst>
                                    <p:set>
                                      <p:cBhvr>
                                        <p:cTn id="52" dur="1" fill="hold">
                                          <p:stCondLst>
                                            <p:cond delay="499"/>
                                          </p:stCondLst>
                                        </p:cTn>
                                        <p:tgtEl>
                                          <p:spTgt spid="39948"/>
                                        </p:tgtEl>
                                        <p:attrNameLst>
                                          <p:attrName>style.visibility</p:attrName>
                                        </p:attrNameLst>
                                      </p:cBhvr>
                                      <p:to>
                                        <p:strVal val="visible"/>
                                      </p:to>
                                    </p:set>
                                  </p:childTnLst>
                                </p:cTn>
                              </p:par>
                            </p:childTnLst>
                          </p:cTn>
                        </p:par>
                        <p:par>
                          <p:cTn id="53" fill="hold">
                            <p:stCondLst>
                              <p:cond delay="16500"/>
                            </p:stCondLst>
                            <p:childTnLst>
                              <p:par>
                                <p:cTn id="54" presetID="17" presetClass="entr" presetSubtype="2" fill="hold" grpId="0" nodeType="afterEffect">
                                  <p:stCondLst>
                                    <p:cond delay="1000"/>
                                  </p:stCondLst>
                                  <p:childTnLst>
                                    <p:set>
                                      <p:cBhvr>
                                        <p:cTn id="55" dur="1" fill="hold">
                                          <p:stCondLst>
                                            <p:cond delay="0"/>
                                          </p:stCondLst>
                                        </p:cTn>
                                        <p:tgtEl>
                                          <p:spTgt spid="39945">
                                            <p:bg/>
                                          </p:spTgt>
                                        </p:tgtEl>
                                        <p:attrNameLst>
                                          <p:attrName>style.visibility</p:attrName>
                                        </p:attrNameLst>
                                      </p:cBhvr>
                                      <p:to>
                                        <p:strVal val="visible"/>
                                      </p:to>
                                    </p:set>
                                    <p:anim calcmode="lin" valueType="num">
                                      <p:cBhvr>
                                        <p:cTn id="56" dur="500" fill="hold"/>
                                        <p:tgtEl>
                                          <p:spTgt spid="39945">
                                            <p:bg/>
                                          </p:spTgt>
                                        </p:tgtEl>
                                        <p:attrNameLst>
                                          <p:attrName>ppt_x</p:attrName>
                                        </p:attrNameLst>
                                      </p:cBhvr>
                                      <p:tavLst>
                                        <p:tav tm="0">
                                          <p:val>
                                            <p:strVal val="#ppt_x+#ppt_w/2"/>
                                          </p:val>
                                        </p:tav>
                                        <p:tav tm="100000">
                                          <p:val>
                                            <p:strVal val="#ppt_x"/>
                                          </p:val>
                                        </p:tav>
                                      </p:tavLst>
                                    </p:anim>
                                    <p:anim calcmode="lin" valueType="num">
                                      <p:cBhvr>
                                        <p:cTn id="57" dur="500" fill="hold"/>
                                        <p:tgtEl>
                                          <p:spTgt spid="39945">
                                            <p:bg/>
                                          </p:spTgt>
                                        </p:tgtEl>
                                        <p:attrNameLst>
                                          <p:attrName>ppt_y</p:attrName>
                                        </p:attrNameLst>
                                      </p:cBhvr>
                                      <p:tavLst>
                                        <p:tav tm="0">
                                          <p:val>
                                            <p:strVal val="#ppt_y"/>
                                          </p:val>
                                        </p:tav>
                                        <p:tav tm="100000">
                                          <p:val>
                                            <p:strVal val="#ppt_y"/>
                                          </p:val>
                                        </p:tav>
                                      </p:tavLst>
                                    </p:anim>
                                    <p:anim calcmode="lin" valueType="num">
                                      <p:cBhvr>
                                        <p:cTn id="58" dur="500" fill="hold"/>
                                        <p:tgtEl>
                                          <p:spTgt spid="39945">
                                            <p:bg/>
                                          </p:spTgt>
                                        </p:tgtEl>
                                        <p:attrNameLst>
                                          <p:attrName>ppt_w</p:attrName>
                                        </p:attrNameLst>
                                      </p:cBhvr>
                                      <p:tavLst>
                                        <p:tav tm="0">
                                          <p:val>
                                            <p:strVal val="0.000000"/>
                                          </p:val>
                                        </p:tav>
                                        <p:tav tm="100000">
                                          <p:val>
                                            <p:strVal val="#ppt_w"/>
                                          </p:val>
                                        </p:tav>
                                      </p:tavLst>
                                    </p:anim>
                                    <p:anim calcmode="lin" valueType="num">
                                      <p:cBhvr>
                                        <p:cTn id="59" dur="500" fill="hold"/>
                                        <p:tgtEl>
                                          <p:spTgt spid="39945">
                                            <p:bg/>
                                          </p:spTgt>
                                        </p:tgtEl>
                                        <p:attrNameLst>
                                          <p:attrName>ppt_h</p:attrName>
                                        </p:attrNameLst>
                                      </p:cBhvr>
                                      <p:tavLst>
                                        <p:tav tm="0">
                                          <p:val>
                                            <p:strVal val="#ppt_h"/>
                                          </p:val>
                                        </p:tav>
                                        <p:tav tm="100000">
                                          <p:val>
                                            <p:strVal val="#ppt_h"/>
                                          </p:val>
                                        </p:tav>
                                      </p:tavLst>
                                    </p:anim>
                                  </p:childTnLst>
                                </p:cTn>
                              </p:par>
                            </p:childTnLst>
                          </p:cTn>
                        </p:par>
                        <p:par>
                          <p:cTn id="60" fill="hold">
                            <p:stCondLst>
                              <p:cond delay="18000"/>
                            </p:stCondLst>
                            <p:childTnLst>
                              <p:par>
                                <p:cTn id="61" presetID="17" presetClass="entr" presetSubtype="2" fill="hold" grpId="0" nodeType="afterEffect">
                                  <p:stCondLst>
                                    <p:cond delay="1000"/>
                                  </p:stCondLst>
                                  <p:childTnLst>
                                    <p:set>
                                      <p:cBhvr>
                                        <p:cTn id="62" dur="1" fill="hold">
                                          <p:stCondLst>
                                            <p:cond delay="0"/>
                                          </p:stCondLst>
                                        </p:cTn>
                                        <p:tgtEl>
                                          <p:spTgt spid="39945">
                                            <p:txEl>
                                              <p:pRg st="0" end="0"/>
                                            </p:txEl>
                                          </p:spTgt>
                                        </p:tgtEl>
                                        <p:attrNameLst>
                                          <p:attrName>style.visibility</p:attrName>
                                        </p:attrNameLst>
                                      </p:cBhvr>
                                      <p:to>
                                        <p:strVal val="visible"/>
                                      </p:to>
                                    </p:set>
                                    <p:anim calcmode="lin" valueType="num">
                                      <p:cBhvr>
                                        <p:cTn id="63" dur="500" fill="hold"/>
                                        <p:tgtEl>
                                          <p:spTgt spid="39945">
                                            <p:txEl>
                                              <p:pRg st="0" end="0"/>
                                            </p:txEl>
                                          </p:spTgt>
                                        </p:tgtEl>
                                        <p:attrNameLst>
                                          <p:attrName>ppt_x</p:attrName>
                                        </p:attrNameLst>
                                      </p:cBhvr>
                                      <p:tavLst>
                                        <p:tav tm="0">
                                          <p:val>
                                            <p:strVal val="#ppt_x+#ppt_w/2"/>
                                          </p:val>
                                        </p:tav>
                                        <p:tav tm="100000">
                                          <p:val>
                                            <p:strVal val="#ppt_x"/>
                                          </p:val>
                                        </p:tav>
                                      </p:tavLst>
                                    </p:anim>
                                    <p:anim calcmode="lin" valueType="num">
                                      <p:cBhvr>
                                        <p:cTn id="64" dur="500" fill="hold"/>
                                        <p:tgtEl>
                                          <p:spTgt spid="39945">
                                            <p:txEl>
                                              <p:pRg st="0" end="0"/>
                                            </p:txEl>
                                          </p:spTgt>
                                        </p:tgtEl>
                                        <p:attrNameLst>
                                          <p:attrName>ppt_y</p:attrName>
                                        </p:attrNameLst>
                                      </p:cBhvr>
                                      <p:tavLst>
                                        <p:tav tm="0">
                                          <p:val>
                                            <p:strVal val="#ppt_y"/>
                                          </p:val>
                                        </p:tav>
                                        <p:tav tm="100000">
                                          <p:val>
                                            <p:strVal val="#ppt_y"/>
                                          </p:val>
                                        </p:tav>
                                      </p:tavLst>
                                    </p:anim>
                                    <p:anim calcmode="lin" valueType="num">
                                      <p:cBhvr>
                                        <p:cTn id="65" dur="500" fill="hold"/>
                                        <p:tgtEl>
                                          <p:spTgt spid="39945">
                                            <p:txEl>
                                              <p:pRg st="0" end="0"/>
                                            </p:txEl>
                                          </p:spTgt>
                                        </p:tgtEl>
                                        <p:attrNameLst>
                                          <p:attrName>ppt_w</p:attrName>
                                        </p:attrNameLst>
                                      </p:cBhvr>
                                      <p:tavLst>
                                        <p:tav tm="0">
                                          <p:val>
                                            <p:strVal val="0.000000"/>
                                          </p:val>
                                        </p:tav>
                                        <p:tav tm="100000">
                                          <p:val>
                                            <p:strVal val="#ppt_w"/>
                                          </p:val>
                                        </p:tav>
                                      </p:tavLst>
                                    </p:anim>
                                    <p:anim calcmode="lin" valueType="num">
                                      <p:cBhvr>
                                        <p:cTn id="66" dur="500" fill="hold"/>
                                        <p:tgtEl>
                                          <p:spTgt spid="3994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autoUpdateAnimBg="0"/>
      <p:bldP spid="39939" grpId="0" animBg="1" autoUpdateAnimBg="0"/>
      <p:bldP spid="39940" grpId="0" animBg="1" autoUpdateAnimBg="0"/>
      <p:bldP spid="39941" grpId="0" animBg="1" autoUpdateAnimBg="0"/>
      <p:bldP spid="39942" grpId="0" animBg="1" autoUpdateAnimBg="0"/>
      <p:bldP spid="39943" grpId="0" animBg="1" autoUpdateAnimBg="0"/>
      <p:bldP spid="39944" grpId="0" animBg="1" autoUpdateAnimBg="0"/>
      <p:bldP spid="39945" grpId="0" build="p" animBg="1" autoUpdateAnimBg="0" advAuto="1000"/>
      <p:bldP spid="39946" grpId="0" animBg="1" autoUpdateAnimBg="0"/>
      <p:bldP spid="39947" grpId="0" animBg="1" autoUpdateAnimBg="0"/>
      <p:bldP spid="39948" grpId="0" animBg="1" autoUpdateAnimBg="0"/>
      <p:bldP spid="3994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Object 2"/>
          <p:cNvPicPr>
            <a:picLocks noChangeAspect="1" noChangeArrowheads="1"/>
          </p:cNvPicPr>
          <p:nvPr/>
        </p:nvPicPr>
        <p:blipFill>
          <a:blip r:embed="rId2"/>
          <a:srcRect/>
          <a:stretch>
            <a:fillRect/>
          </a:stretch>
        </p:blipFill>
        <p:spPr bwMode="auto">
          <a:xfrm>
            <a:off x="2667000" y="2590800"/>
            <a:ext cx="6096000" cy="3074988"/>
          </a:xfrm>
          <a:prstGeom prst="rect">
            <a:avLst/>
          </a:prstGeom>
          <a:noFill/>
          <a:ln w="9525">
            <a:noFill/>
            <a:miter lim="800000"/>
            <a:headEnd/>
            <a:tailEnd/>
          </a:ln>
          <a:effectLst/>
        </p:spPr>
      </p:pic>
      <p:sp>
        <p:nvSpPr>
          <p:cNvPr id="40963" name="Text Box 3"/>
          <p:cNvSpPr txBox="1">
            <a:spLocks noChangeArrowheads="1"/>
          </p:cNvSpPr>
          <p:nvPr/>
        </p:nvSpPr>
        <p:spPr bwMode="auto">
          <a:xfrm>
            <a:off x="684213" y="333375"/>
            <a:ext cx="6530975" cy="3170238"/>
          </a:xfrm>
          <a:prstGeom prst="rect">
            <a:avLst/>
          </a:prstGeom>
          <a:noFill/>
          <a:ln w="9525">
            <a:noFill/>
            <a:miter lim="800000"/>
            <a:headEnd/>
            <a:tailEnd/>
          </a:ln>
        </p:spPr>
        <p:txBody>
          <a:bodyPr>
            <a:spAutoFit/>
          </a:bodyPr>
          <a:lstStyle/>
          <a:p>
            <a:r>
              <a:rPr lang="es-ES_tradnl" altLang="en-US" sz="4000" b="1"/>
              <a:t>Engendran un Mundo caótico, inseguro,  ingobernable e insostenible</a:t>
            </a:r>
            <a:endParaRPr lang="es-ES_tradnl" altLang="en-US" sz="40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0" fill="hold"/>
                                        <p:tgtEl>
                                          <p:spTgt spid="40962"/>
                                        </p:tgtEl>
                                        <p:attrNameLst>
                                          <p:attrName>ppt_x</p:attrName>
                                        </p:attrNameLst>
                                      </p:cBhvr>
                                      <p:tavLst>
                                        <p:tav tm="0">
                                          <p:val>
                                            <p:strVal val="1+#ppt_w/2"/>
                                          </p:val>
                                        </p:tav>
                                        <p:tav tm="100000">
                                          <p:val>
                                            <p:strVal val="#ppt_x"/>
                                          </p:val>
                                        </p:tav>
                                      </p:tavLst>
                                    </p:anim>
                                    <p:anim calcmode="lin" valueType="num">
                                      <p:cBhvr additive="base">
                                        <p:cTn id="8" dur="5000" fill="hold"/>
                                        <p:tgtEl>
                                          <p:spTgt spid="40962"/>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3" presetClass="entr" presetSubtype="528" fill="hold" grpId="0" nodeType="afterEffect">
                                  <p:stCondLst>
                                    <p:cond delay="0"/>
                                  </p:stCondLst>
                                  <p:childTnLst>
                                    <p:set>
                                      <p:cBhvr>
                                        <p:cTn id="11" dur="1" fill="hold">
                                          <p:stCondLst>
                                            <p:cond delay="0"/>
                                          </p:stCondLst>
                                        </p:cTn>
                                        <p:tgtEl>
                                          <p:spTgt spid="40963"/>
                                        </p:tgtEl>
                                        <p:attrNameLst>
                                          <p:attrName>style.visibility</p:attrName>
                                        </p:attrNameLst>
                                      </p:cBhvr>
                                      <p:to>
                                        <p:strVal val="visible"/>
                                      </p:to>
                                    </p:set>
                                    <p:anim calcmode="lin" valueType="num">
                                      <p:cBhvr>
                                        <p:cTn id="12" dur="500" fill="hold"/>
                                        <p:tgtEl>
                                          <p:spTgt spid="40963"/>
                                        </p:tgtEl>
                                        <p:attrNameLst>
                                          <p:attrName>ppt_w</p:attrName>
                                        </p:attrNameLst>
                                      </p:cBhvr>
                                      <p:tavLst>
                                        <p:tav tm="0">
                                          <p:val>
                                            <p:strVal val="0.000000"/>
                                          </p:val>
                                        </p:tav>
                                        <p:tav tm="100000">
                                          <p:val>
                                            <p:strVal val="#ppt_w"/>
                                          </p:val>
                                        </p:tav>
                                      </p:tavLst>
                                    </p:anim>
                                    <p:anim calcmode="lin" valueType="num">
                                      <p:cBhvr>
                                        <p:cTn id="13" dur="500" fill="hold"/>
                                        <p:tgtEl>
                                          <p:spTgt spid="40963"/>
                                        </p:tgtEl>
                                        <p:attrNameLst>
                                          <p:attrName>ppt_h</p:attrName>
                                        </p:attrNameLst>
                                      </p:cBhvr>
                                      <p:tavLst>
                                        <p:tav tm="0">
                                          <p:val>
                                            <p:strVal val="0.000000"/>
                                          </p:val>
                                        </p:tav>
                                        <p:tav tm="100000">
                                          <p:val>
                                            <p:strVal val="#ppt_h"/>
                                          </p:val>
                                        </p:tav>
                                      </p:tavLst>
                                    </p:anim>
                                    <p:anim calcmode="lin" valueType="num">
                                      <p:cBhvr>
                                        <p:cTn id="14" dur="500" fill="hold"/>
                                        <p:tgtEl>
                                          <p:spTgt spid="40963"/>
                                        </p:tgtEl>
                                        <p:attrNameLst>
                                          <p:attrName>ppt_x</p:attrName>
                                        </p:attrNameLst>
                                      </p:cBhvr>
                                      <p:tavLst>
                                        <p:tav tm="0">
                                          <p:val>
                                            <p:strVal val="0.500000"/>
                                          </p:val>
                                        </p:tav>
                                        <p:tav tm="100000">
                                          <p:val>
                                            <p:strVal val="#ppt_x"/>
                                          </p:val>
                                        </p:tav>
                                      </p:tavLst>
                                    </p:anim>
                                    <p:anim calcmode="lin" valueType="num">
                                      <p:cBhvr>
                                        <p:cTn id="15" dur="500" fill="hold"/>
                                        <p:tgtEl>
                                          <p:spTgt spid="40963"/>
                                        </p:tgtEl>
                                        <p:attrNameLst>
                                          <p:attrName>ppt_y</p:attrName>
                                        </p:attrNameLst>
                                      </p:cBhvr>
                                      <p:tavLst>
                                        <p:tav tm="0">
                                          <p:val>
                                            <p:str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7"/>
          <p:cNvSpPr txBox="1">
            <a:spLocks noChangeArrowheads="1"/>
          </p:cNvSpPr>
          <p:nvPr/>
        </p:nvSpPr>
        <p:spPr bwMode="auto">
          <a:xfrm>
            <a:off x="71438" y="71438"/>
            <a:ext cx="8786812" cy="1225550"/>
          </a:xfrm>
          <a:prstGeom prst="rect">
            <a:avLst/>
          </a:prstGeom>
          <a:solidFill>
            <a:schemeClr val="tx1"/>
          </a:solidFill>
          <a:ln w="38100">
            <a:solidFill>
              <a:schemeClr val="bg1"/>
            </a:solidFill>
            <a:miter lim="800000"/>
            <a:headEnd/>
            <a:tailEnd/>
          </a:ln>
          <a:effectLst>
            <a:outerShdw dist="20000" dir="5400000" algn="ctr" rotWithShape="0">
              <a:srgbClr val="000000">
                <a:alpha val="26999"/>
              </a:srgbClr>
            </a:outerShdw>
          </a:effectLst>
        </p:spPr>
        <p:txBody>
          <a:bodyPr>
            <a:spAutoFit/>
          </a:bodyPr>
          <a:lstStyle/>
          <a:p>
            <a:pPr algn="ctr" eaLnBrk="1" hangingPunct="1">
              <a:defRPr/>
            </a:pPr>
            <a:r>
              <a:rPr lang="es-ES" sz="3600" b="1">
                <a:solidFill>
                  <a:schemeClr val="bg1"/>
                </a:solidFill>
              </a:rPr>
              <a:t>Conclusiones parciales del primer aspecto del sumario.</a:t>
            </a:r>
          </a:p>
        </p:txBody>
      </p:sp>
      <p:sp>
        <p:nvSpPr>
          <p:cNvPr id="26627" name="TextBox 2"/>
          <p:cNvSpPr txBox="1">
            <a:spLocks noChangeArrowheads="1"/>
          </p:cNvSpPr>
          <p:nvPr/>
        </p:nvSpPr>
        <p:spPr bwMode="auto">
          <a:xfrm>
            <a:off x="285750" y="1428750"/>
            <a:ext cx="8580438" cy="2198688"/>
          </a:xfrm>
          <a:prstGeom prst="rect">
            <a:avLst/>
          </a:prstGeom>
          <a:noFill/>
          <a:ln w="38100" cmpd="sng">
            <a:solidFill>
              <a:schemeClr val="bg1"/>
            </a:solidFill>
            <a:miter lim="800000"/>
            <a:headEnd/>
            <a:tailEnd/>
          </a:ln>
          <a:extLst>
            <a:ext uri="{909E8E84-426E-40DD-AFC4-6F175D3DCCD1}"/>
          </a:extLst>
        </p:spPr>
        <p:txBody>
          <a:bodyPr>
            <a:spAutoFit/>
          </a:bodyPr>
          <a:lstStyle>
            <a:lvl1pPr/>
            <a:lvl2pPr/>
            <a:lvl3pPr/>
            <a:lvl4pPr/>
            <a:lvl5pPr/>
            <a:lvl6pPr/>
            <a:lvl7pPr/>
            <a:lvl8pPr/>
            <a:lvl9pPr/>
          </a:lstStyle>
          <a:p>
            <a:pPr algn="ctr" eaLnBrk="1" hangingPunct="1">
              <a:defRPr/>
            </a:pPr>
            <a:endParaRPr lang="es-ES" sz="2400" b="1">
              <a:effectLst>
                <a:outerShdw blurRad="38100" dist="38100" dir="2700000" algn="tl">
                  <a:srgbClr val="C0C0C0"/>
                </a:outerShdw>
              </a:effectLst>
            </a:endParaRPr>
          </a:p>
          <a:p>
            <a:pPr eaLnBrk="1" hangingPunct="1">
              <a:buFont typeface="Arial" pitchFamily="34" charset="0"/>
              <a:buAutoNum type="arabicPeriod"/>
              <a:defRPr/>
            </a:pPr>
            <a:r>
              <a:rPr lang="es-ES" sz="2800"/>
              <a:t>Definición de los conceptos de Seguridad Nacional e internacional y la interdependencia existente entre ambos conceptos.  </a:t>
            </a:r>
          </a:p>
          <a:p>
            <a:pPr eaLnBrk="1" hangingPunct="1">
              <a:defRPr/>
            </a:pPr>
            <a:r>
              <a:rPr lang="es-ES" sz="2800"/>
              <a:t> </a:t>
            </a:r>
            <a:endParaRPr lang="es-ES" sz="2400"/>
          </a:p>
        </p:txBody>
      </p:sp>
      <p:sp>
        <p:nvSpPr>
          <p:cNvPr id="26628" name="TextBox 2"/>
          <p:cNvSpPr txBox="1">
            <a:spLocks noChangeArrowheads="1"/>
          </p:cNvSpPr>
          <p:nvPr/>
        </p:nvSpPr>
        <p:spPr bwMode="auto">
          <a:xfrm>
            <a:off x="285750" y="4895850"/>
            <a:ext cx="8580438" cy="1773238"/>
          </a:xfrm>
          <a:prstGeom prst="rect">
            <a:avLst/>
          </a:prstGeom>
          <a:noFill/>
          <a:ln w="38100" cmpd="sng">
            <a:solidFill>
              <a:schemeClr val="bg1"/>
            </a:solidFill>
            <a:miter lim="800000"/>
            <a:headEnd/>
            <a:tailEnd/>
          </a:ln>
          <a:extLst>
            <a:ext uri="{909E8E84-426E-40DD-AFC4-6F175D3DCCD1}"/>
          </a:extLst>
        </p:spPr>
        <p:txBody>
          <a:bodyPr>
            <a:spAutoFit/>
          </a:bodyPr>
          <a:lstStyle>
            <a:lvl1pPr/>
            <a:lvl2pPr/>
            <a:lvl3pPr/>
            <a:lvl4pPr/>
            <a:lvl5pPr/>
            <a:lvl6pPr/>
            <a:lvl7pPr/>
            <a:lvl8pPr/>
            <a:lvl9pPr/>
          </a:lstStyle>
          <a:p>
            <a:pPr algn="ctr" eaLnBrk="1" hangingPunct="1">
              <a:defRPr/>
            </a:pPr>
            <a:endParaRPr lang="es-ES" sz="2400">
              <a:effectLst>
                <a:outerShdw blurRad="38100" dist="38100" dir="2700000" algn="tl">
                  <a:srgbClr val="C0C0C0"/>
                </a:outerShdw>
              </a:effectLst>
            </a:endParaRPr>
          </a:p>
          <a:p>
            <a:pPr eaLnBrk="1" hangingPunct="1">
              <a:defRPr/>
            </a:pPr>
            <a:r>
              <a:rPr lang="es-ES" sz="2800"/>
              <a:t>3. Las amenazas a la seguridad internacional con incidencia en la Seguridad nacional cubana actual </a:t>
            </a:r>
          </a:p>
          <a:p>
            <a:pPr eaLnBrk="1" hangingPunct="1">
              <a:defRPr/>
            </a:pPr>
            <a:r>
              <a:rPr lang="es-ES" sz="2800"/>
              <a:t> </a:t>
            </a:r>
            <a:endParaRPr lang="es-ES" sz="2400"/>
          </a:p>
        </p:txBody>
      </p:sp>
      <p:sp>
        <p:nvSpPr>
          <p:cNvPr id="26629" name="TextBox 2"/>
          <p:cNvSpPr txBox="1">
            <a:spLocks noChangeArrowheads="1"/>
          </p:cNvSpPr>
          <p:nvPr/>
        </p:nvSpPr>
        <p:spPr bwMode="auto">
          <a:xfrm>
            <a:off x="323850" y="3357563"/>
            <a:ext cx="8580438" cy="1773237"/>
          </a:xfrm>
          <a:prstGeom prst="rect">
            <a:avLst/>
          </a:prstGeom>
          <a:noFill/>
          <a:ln w="38100" cmpd="sng">
            <a:solidFill>
              <a:schemeClr val="bg1"/>
            </a:solidFill>
            <a:miter lim="800000"/>
            <a:headEnd/>
            <a:tailEnd/>
          </a:ln>
          <a:extLst>
            <a:ext uri="{909E8E84-426E-40DD-AFC4-6F175D3DCCD1}"/>
          </a:extLst>
        </p:spPr>
        <p:txBody>
          <a:bodyPr>
            <a:spAutoFit/>
          </a:bodyPr>
          <a:lstStyle>
            <a:lvl1pPr/>
            <a:lvl2pPr/>
            <a:lvl3pPr/>
            <a:lvl4pPr/>
            <a:lvl5pPr/>
            <a:lvl6pPr/>
            <a:lvl7pPr/>
            <a:lvl8pPr/>
            <a:lvl9pPr/>
          </a:lstStyle>
          <a:p>
            <a:pPr algn="ctr" eaLnBrk="1" hangingPunct="1">
              <a:defRPr/>
            </a:pPr>
            <a:endParaRPr lang="es-ES" sz="2400" b="1">
              <a:effectLst>
                <a:outerShdw blurRad="38100" dist="38100" dir="2700000" algn="tl">
                  <a:srgbClr val="C0C0C0"/>
                </a:outerShdw>
              </a:effectLst>
            </a:endParaRPr>
          </a:p>
          <a:p>
            <a:pPr eaLnBrk="1" hangingPunct="1">
              <a:defRPr/>
            </a:pPr>
            <a:r>
              <a:rPr lang="es-ES" sz="2800"/>
              <a:t>2. Metamorfosis que se ha producido con relación al concepto de seguridad internacional.  </a:t>
            </a:r>
          </a:p>
          <a:p>
            <a:pPr eaLnBrk="1" hangingPunct="1">
              <a:defRPr/>
            </a:pPr>
            <a:r>
              <a:rPr lang="es-ES" sz="2800"/>
              <a:t> </a:t>
            </a:r>
            <a:endParaRPr lang="es-E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6">
                                            <p:bg/>
                                          </p:spTgt>
                                        </p:tgtEl>
                                        <p:attrNameLst>
                                          <p:attrName>style.visibility</p:attrName>
                                        </p:attrNameLst>
                                      </p:cBhvr>
                                      <p:to>
                                        <p:strVal val="visible"/>
                                      </p:to>
                                    </p:set>
                                    <p:anim calcmode="lin" valueType="num">
                                      <p:cBhvr additive="base">
                                        <p:cTn id="7" dur="500" fill="hold"/>
                                        <p:tgtEl>
                                          <p:spTgt spid="2662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6">
                                            <p:txEl>
                                              <p:pRg st="0" end="0"/>
                                            </p:txEl>
                                          </p:spTgt>
                                        </p:tgtEl>
                                        <p:attrNameLst>
                                          <p:attrName>style.visibility</p:attrName>
                                        </p:attrNameLst>
                                      </p:cBhvr>
                                      <p:to>
                                        <p:strVal val="visible"/>
                                      </p:to>
                                    </p:set>
                                    <p:anim calcmode="lin" valueType="num">
                                      <p:cBhvr additive="base">
                                        <p:cTn id="11"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627"/>
                                        </p:tgtEl>
                                        <p:attrNameLst>
                                          <p:attrName>style.visibility</p:attrName>
                                        </p:attrNameLst>
                                      </p:cBhvr>
                                      <p:to>
                                        <p:strVal val="visible"/>
                                      </p:to>
                                    </p:set>
                                    <p:anim calcmode="lin" valueType="num">
                                      <p:cBhvr additive="base">
                                        <p:cTn id="17" dur="500" fill="hold"/>
                                        <p:tgtEl>
                                          <p:spTgt spid="26627"/>
                                        </p:tgtEl>
                                        <p:attrNameLst>
                                          <p:attrName>ppt_x</p:attrName>
                                        </p:attrNameLst>
                                      </p:cBhvr>
                                      <p:tavLst>
                                        <p:tav tm="0">
                                          <p:val>
                                            <p:strVal val="#ppt_x"/>
                                          </p:val>
                                        </p:tav>
                                        <p:tav tm="100000">
                                          <p:val>
                                            <p:strVal val="#ppt_x"/>
                                          </p:val>
                                        </p:tav>
                                      </p:tavLst>
                                    </p:anim>
                                    <p:anim calcmode="lin" valueType="num">
                                      <p:cBhvr additive="base">
                                        <p:cTn id="1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628"/>
                                        </p:tgtEl>
                                        <p:attrNameLst>
                                          <p:attrName>style.visibility</p:attrName>
                                        </p:attrNameLst>
                                      </p:cBhvr>
                                      <p:to>
                                        <p:strVal val="visible"/>
                                      </p:to>
                                    </p:set>
                                    <p:anim calcmode="lin" valueType="num">
                                      <p:cBhvr additive="base">
                                        <p:cTn id="23" dur="500" fill="hold"/>
                                        <p:tgtEl>
                                          <p:spTgt spid="26628"/>
                                        </p:tgtEl>
                                        <p:attrNameLst>
                                          <p:attrName>ppt_x</p:attrName>
                                        </p:attrNameLst>
                                      </p:cBhvr>
                                      <p:tavLst>
                                        <p:tav tm="0">
                                          <p:val>
                                            <p:strVal val="#ppt_x"/>
                                          </p:val>
                                        </p:tav>
                                        <p:tav tm="100000">
                                          <p:val>
                                            <p:strVal val="#ppt_x"/>
                                          </p:val>
                                        </p:tav>
                                      </p:tavLst>
                                    </p:anim>
                                    <p:anim calcmode="lin" valueType="num">
                                      <p:cBhvr additive="base">
                                        <p:cTn id="24"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629"/>
                                        </p:tgtEl>
                                        <p:attrNameLst>
                                          <p:attrName>style.visibility</p:attrName>
                                        </p:attrNameLst>
                                      </p:cBhvr>
                                      <p:to>
                                        <p:strVal val="visible"/>
                                      </p:to>
                                    </p:set>
                                    <p:anim calcmode="lin" valueType="num">
                                      <p:cBhvr additive="base">
                                        <p:cTn id="29" dur="500" fill="hold"/>
                                        <p:tgtEl>
                                          <p:spTgt spid="26629"/>
                                        </p:tgtEl>
                                        <p:attrNameLst>
                                          <p:attrName>ppt_x</p:attrName>
                                        </p:attrNameLst>
                                      </p:cBhvr>
                                      <p:tavLst>
                                        <p:tav tm="0">
                                          <p:val>
                                            <p:strVal val="#ppt_x"/>
                                          </p:val>
                                        </p:tav>
                                        <p:tav tm="100000">
                                          <p:val>
                                            <p:strVal val="#ppt_x"/>
                                          </p:val>
                                        </p:tav>
                                      </p:tavLst>
                                    </p:anim>
                                    <p:anim calcmode="lin" valueType="num">
                                      <p:cBhvr additive="base">
                                        <p:cTn id="30"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allAtOnce" animBg="1" autoUpdateAnimBg="0"/>
      <p:bldP spid="26627" grpId="0" bldLvl="0" animBg="1" autoUpdateAnimBg="0"/>
      <p:bldP spid="26628" grpId="0" bldLvl="0" animBg="1" autoUpdateAnimBg="0"/>
      <p:bldP spid="26629"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611188" y="214290"/>
            <a:ext cx="8281987" cy="857256"/>
          </a:xfrm>
          <a:prstGeom prst="downArrowCallout">
            <a:avLst>
              <a:gd name="adj1" fmla="val 143640"/>
              <a:gd name="adj2" fmla="val 143640"/>
              <a:gd name="adj3" fmla="val 16667"/>
              <a:gd name="adj4" fmla="val 56440"/>
            </a:avLst>
          </a:prstGeom>
          <a:solidFill>
            <a:schemeClr val="folHlink"/>
          </a:solidFill>
          <a:ln w="9525" cmpd="sng">
            <a:solidFill>
              <a:srgbClr val="000000"/>
            </a:solidFill>
            <a:miter lim="800000"/>
            <a:headEnd/>
            <a:tailEnd/>
          </a:ln>
        </p:spPr>
        <p:txBody>
          <a:bodyPr wrap="none" anchor="ctr"/>
          <a:lstStyle/>
          <a:p>
            <a:pPr algn="ctr">
              <a:spcBef>
                <a:spcPct val="0"/>
              </a:spcBef>
            </a:pPr>
            <a:r>
              <a:rPr lang="es-ES_tradnl" altLang="en-US" sz="4800" b="1" dirty="0">
                <a:solidFill>
                  <a:srgbClr val="000000"/>
                </a:solidFill>
              </a:rPr>
              <a:t>Punto No. </a:t>
            </a:r>
            <a:r>
              <a:rPr lang="es-ES_tradnl" altLang="en-US" sz="4800" b="1" dirty="0" smtClean="0">
                <a:solidFill>
                  <a:srgbClr val="000000"/>
                </a:solidFill>
              </a:rPr>
              <a:t>3</a:t>
            </a:r>
            <a:endParaRPr lang="es-ES_tradnl" altLang="en-US" sz="4800" b="1" dirty="0">
              <a:solidFill>
                <a:srgbClr val="000000"/>
              </a:solidFill>
            </a:endParaRPr>
          </a:p>
        </p:txBody>
      </p:sp>
      <p:sp>
        <p:nvSpPr>
          <p:cNvPr id="41987" name="Text Box 3"/>
          <p:cNvSpPr txBox="1">
            <a:spLocks noChangeArrowheads="1"/>
          </p:cNvSpPr>
          <p:nvPr/>
        </p:nvSpPr>
        <p:spPr bwMode="auto">
          <a:xfrm>
            <a:off x="571500" y="1214422"/>
            <a:ext cx="7920038" cy="2277547"/>
          </a:xfrm>
          <a:prstGeom prst="rect">
            <a:avLst/>
          </a:prstGeom>
          <a:noFill/>
          <a:ln w="9525">
            <a:noFill/>
            <a:miter lim="800000"/>
            <a:headEnd/>
            <a:tailEnd/>
          </a:ln>
        </p:spPr>
        <p:txBody>
          <a:bodyPr wrap="square">
            <a:spAutoFit/>
          </a:bodyPr>
          <a:lstStyle/>
          <a:p>
            <a:pPr marL="457200" indent="-457200" algn="ctr"/>
            <a:r>
              <a:rPr lang="es-ES_tradnl" altLang="en-US" sz="4400" b="1" dirty="0" smtClean="0">
                <a:solidFill>
                  <a:srgbClr val="161616"/>
                </a:solidFill>
              </a:rPr>
              <a:t>Estrategia de Seguridad Nacional de EE.UU.</a:t>
            </a:r>
          </a:p>
          <a:p>
            <a:pPr marL="457200" indent="-457200" algn="ctr"/>
            <a:endParaRPr lang="es-ES_tradnl" altLang="en-US" sz="5400" b="1" dirty="0">
              <a:solidFill>
                <a:srgbClr val="000000"/>
              </a:solidFill>
            </a:endParaRPr>
          </a:p>
        </p:txBody>
      </p:sp>
      <p:grpSp>
        <p:nvGrpSpPr>
          <p:cNvPr id="2" name="Group 4"/>
          <p:cNvGrpSpPr>
            <a:grpSpLocks/>
          </p:cNvGrpSpPr>
          <p:nvPr/>
        </p:nvGrpSpPr>
        <p:grpSpPr bwMode="auto">
          <a:xfrm>
            <a:off x="0" y="4286256"/>
            <a:ext cx="3690938" cy="2284412"/>
            <a:chOff x="0" y="0"/>
            <a:chExt cx="2325" cy="1439"/>
          </a:xfrm>
        </p:grpSpPr>
        <p:pic>
          <p:nvPicPr>
            <p:cNvPr id="41989" name="Picture 2"/>
            <p:cNvPicPr>
              <a:picLocks noChangeAspect="1" noChangeArrowheads="1"/>
            </p:cNvPicPr>
            <p:nvPr/>
          </p:nvPicPr>
          <p:blipFill>
            <a:blip r:embed="rId2"/>
            <a:srcRect/>
            <a:stretch>
              <a:fillRect/>
            </a:stretch>
          </p:blipFill>
          <p:spPr bwMode="auto">
            <a:xfrm>
              <a:off x="52" y="0"/>
              <a:ext cx="2274" cy="1224"/>
            </a:xfrm>
            <a:prstGeom prst="rect">
              <a:avLst/>
            </a:prstGeom>
            <a:noFill/>
            <a:ln w="9525">
              <a:noFill/>
              <a:miter lim="800000"/>
              <a:headEnd/>
              <a:tailEnd/>
            </a:ln>
          </p:spPr>
        </p:pic>
        <p:sp>
          <p:nvSpPr>
            <p:cNvPr id="41990" name="Rectangle 3"/>
            <p:cNvSpPr>
              <a:spLocks noChangeArrowheads="1"/>
            </p:cNvSpPr>
            <p:nvPr/>
          </p:nvSpPr>
          <p:spPr bwMode="auto">
            <a:xfrm>
              <a:off x="52" y="1020"/>
              <a:ext cx="2274" cy="204"/>
            </a:xfrm>
            <a:prstGeom prst="rect">
              <a:avLst/>
            </a:prstGeom>
            <a:solidFill>
              <a:srgbClr val="000000"/>
            </a:solidFill>
            <a:ln w="9360" cmpd="sng">
              <a:solidFill>
                <a:srgbClr val="000000"/>
              </a:solidFill>
              <a:miter lim="800000"/>
              <a:headEnd/>
              <a:tailEnd/>
            </a:ln>
          </p:spPr>
          <p:txBody>
            <a:bodyPr wrap="none" anchor="ctr"/>
            <a:lstStyle/>
            <a:p>
              <a:endParaRPr lang="es-ES" altLang="en-US"/>
            </a:p>
          </p:txBody>
        </p:sp>
        <p:sp>
          <p:nvSpPr>
            <p:cNvPr id="41991" name="Rectangle 4"/>
            <p:cNvSpPr>
              <a:spLocks noChangeArrowheads="1"/>
            </p:cNvSpPr>
            <p:nvPr/>
          </p:nvSpPr>
          <p:spPr bwMode="auto">
            <a:xfrm>
              <a:off x="0" y="1074"/>
              <a:ext cx="274" cy="366"/>
            </a:xfrm>
            <a:prstGeom prst="rect">
              <a:avLst/>
            </a:prstGeom>
            <a:noFill/>
            <a:ln w="9525">
              <a:noFill/>
              <a:miter lim="800000"/>
              <a:headEnd/>
              <a:tailEnd/>
            </a:ln>
          </p:spPr>
          <p:txBody>
            <a:bodyPr lIns="90000" tIns="46800" rIns="90000" bIns="46800">
              <a:spAutoFit/>
            </a:bodyPr>
            <a:lstStyle/>
            <a:p>
              <a:pPr>
                <a:spcBef>
                  <a:spcPts val="2000"/>
                </a:spcBef>
                <a:buClr>
                  <a:srgbClr val="FFFFFF"/>
                </a:buClr>
                <a:buFont typeface="Arial Black"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i="1" u="sng">
                  <a:solidFill>
                    <a:srgbClr val="FFFFFF"/>
                  </a:solidFill>
                  <a:effectLst>
                    <a:outerShdw blurRad="38100" dist="38100" dir="2700000" algn="tl">
                      <a:srgbClr val="000000"/>
                    </a:outerShdw>
                  </a:effectLst>
                  <a:latin typeface="Arial Black" pitchFamily="34" charset="0"/>
                  <a:ea typeface="Arial Unicode MS" pitchFamily="34" charset="-128"/>
                  <a:cs typeface="Arial Unicode MS" pitchFamily="34" charset="-128"/>
                </a:rPr>
                <a:t>.</a:t>
              </a:r>
            </a:p>
          </p:txBody>
        </p:sp>
      </p:grpSp>
      <p:pic>
        <p:nvPicPr>
          <p:cNvPr id="8" name="Picture 3"/>
          <p:cNvPicPr>
            <a:picLocks noChangeAspect="1" noChangeArrowheads="1"/>
          </p:cNvPicPr>
          <p:nvPr/>
        </p:nvPicPr>
        <p:blipFill>
          <a:blip r:embed="rId3"/>
          <a:srcRect/>
          <a:stretch>
            <a:fillRect/>
          </a:stretch>
        </p:blipFill>
        <p:spPr bwMode="auto">
          <a:xfrm>
            <a:off x="4143372" y="3429000"/>
            <a:ext cx="4214842" cy="33575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1986">
                                            <p:bg/>
                                          </p:spTgt>
                                        </p:tgtEl>
                                        <p:attrNameLst>
                                          <p:attrName>style.visibility</p:attrName>
                                        </p:attrNameLst>
                                      </p:cBhvr>
                                      <p:to>
                                        <p:strVal val="visible"/>
                                      </p:to>
                                    </p:set>
                                    <p:animEffect transition="in" filter="blinds(horizontal)">
                                      <p:cBhvr>
                                        <p:cTn id="7" dur="500"/>
                                        <p:tgtEl>
                                          <p:spTgt spid="41986">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1986">
                                            <p:txEl>
                                              <p:pRg st="0" end="0"/>
                                            </p:txEl>
                                          </p:spTgt>
                                        </p:tgtEl>
                                        <p:attrNameLst>
                                          <p:attrName>style.visibility</p:attrName>
                                        </p:attrNameLst>
                                      </p:cBhvr>
                                      <p:to>
                                        <p:strVal val="visible"/>
                                      </p:to>
                                    </p:set>
                                    <p:animEffect transition="in" filter="blinds(horizontal)">
                                      <p:cBhvr>
                                        <p:cTn id="11" dur="500"/>
                                        <p:tgtEl>
                                          <p:spTgt spid="41986">
                                            <p:txEl>
                                              <p:pRg st="0" end="0"/>
                                            </p:txEl>
                                          </p:spTgt>
                                        </p:tgtEl>
                                      </p:cBhvr>
                                    </p:animEffect>
                                  </p:childTnLst>
                                </p:cTn>
                              </p:par>
                            </p:childTnLst>
                          </p:cTn>
                        </p:par>
                        <p:par>
                          <p:cTn id="12" fill="hold">
                            <p:stCondLst>
                              <p:cond delay="1000"/>
                            </p:stCondLst>
                            <p:childTnLst>
                              <p:par>
                                <p:cTn id="13" presetID="23" presetClass="entr" presetSubtype="528" fill="hold" grpId="0" nodeType="afterEffect">
                                  <p:stCondLst>
                                    <p:cond delay="0"/>
                                  </p:stCondLst>
                                  <p:childTnLst>
                                    <p:set>
                                      <p:cBhvr>
                                        <p:cTn id="14" dur="1" fill="hold">
                                          <p:stCondLst>
                                            <p:cond delay="0"/>
                                          </p:stCondLst>
                                        </p:cTn>
                                        <p:tgtEl>
                                          <p:spTgt spid="41987"/>
                                        </p:tgtEl>
                                        <p:attrNameLst>
                                          <p:attrName>style.visibility</p:attrName>
                                        </p:attrNameLst>
                                      </p:cBhvr>
                                      <p:to>
                                        <p:strVal val="visible"/>
                                      </p:to>
                                    </p:set>
                                    <p:anim calcmode="lin" valueType="num">
                                      <p:cBhvr>
                                        <p:cTn id="15" dur="500" fill="hold"/>
                                        <p:tgtEl>
                                          <p:spTgt spid="41987"/>
                                        </p:tgtEl>
                                        <p:attrNameLst>
                                          <p:attrName>ppt_w</p:attrName>
                                        </p:attrNameLst>
                                      </p:cBhvr>
                                      <p:tavLst>
                                        <p:tav tm="0">
                                          <p:val>
                                            <p:strVal val="0.000000"/>
                                          </p:val>
                                        </p:tav>
                                        <p:tav tm="100000">
                                          <p:val>
                                            <p:strVal val="#ppt_w"/>
                                          </p:val>
                                        </p:tav>
                                      </p:tavLst>
                                    </p:anim>
                                    <p:anim calcmode="lin" valueType="num">
                                      <p:cBhvr>
                                        <p:cTn id="16" dur="500" fill="hold"/>
                                        <p:tgtEl>
                                          <p:spTgt spid="41987"/>
                                        </p:tgtEl>
                                        <p:attrNameLst>
                                          <p:attrName>ppt_h</p:attrName>
                                        </p:attrNameLst>
                                      </p:cBhvr>
                                      <p:tavLst>
                                        <p:tav tm="0">
                                          <p:val>
                                            <p:strVal val="0.000000"/>
                                          </p:val>
                                        </p:tav>
                                        <p:tav tm="100000">
                                          <p:val>
                                            <p:strVal val="#ppt_h"/>
                                          </p:val>
                                        </p:tav>
                                      </p:tavLst>
                                    </p:anim>
                                    <p:anim calcmode="lin" valueType="num">
                                      <p:cBhvr>
                                        <p:cTn id="17" dur="500" fill="hold"/>
                                        <p:tgtEl>
                                          <p:spTgt spid="41987"/>
                                        </p:tgtEl>
                                        <p:attrNameLst>
                                          <p:attrName>ppt_x</p:attrName>
                                        </p:attrNameLst>
                                      </p:cBhvr>
                                      <p:tavLst>
                                        <p:tav tm="0">
                                          <p:val>
                                            <p:strVal val="0.500000"/>
                                          </p:val>
                                        </p:tav>
                                        <p:tav tm="100000">
                                          <p:val>
                                            <p:strVal val="#ppt_x"/>
                                          </p:val>
                                        </p:tav>
                                      </p:tavLst>
                                    </p:anim>
                                    <p:anim calcmode="lin" valueType="num">
                                      <p:cBhvr>
                                        <p:cTn id="18" dur="500" fill="hold"/>
                                        <p:tgtEl>
                                          <p:spTgt spid="41987"/>
                                        </p:tgtEl>
                                        <p:attrNameLst>
                                          <p:attrName>ppt_y</p:attrName>
                                        </p:attrNameLst>
                                      </p:cBhvr>
                                      <p:tavLst>
                                        <p:tav tm="0">
                                          <p:val>
                                            <p:str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nimBg="1" autoUpdateAnimBg="0" advAuto="0"/>
      <p:bldP spid="4198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1901825"/>
            <a:ext cx="7702550" cy="4806950"/>
            <a:chOff x="0" y="0"/>
            <a:chExt cx="4852" cy="3028"/>
          </a:xfrm>
        </p:grpSpPr>
        <p:sp>
          <p:nvSpPr>
            <p:cNvPr id="26630" name="Oval 2"/>
            <p:cNvSpPr>
              <a:spLocks noChangeArrowheads="1"/>
            </p:cNvSpPr>
            <p:nvPr/>
          </p:nvSpPr>
          <p:spPr bwMode="auto">
            <a:xfrm>
              <a:off x="0" y="0"/>
              <a:ext cx="4852" cy="2836"/>
            </a:xfrm>
            <a:prstGeom prst="ellipse">
              <a:avLst/>
            </a:prstGeom>
            <a:gradFill rotWithShape="0">
              <a:gsLst>
                <a:gs pos="0">
                  <a:srgbClr val="00334C"/>
                </a:gs>
                <a:gs pos="50000">
                  <a:srgbClr val="006699"/>
                </a:gs>
                <a:gs pos="100000">
                  <a:srgbClr val="00334C"/>
                </a:gs>
              </a:gsLst>
              <a:lin ang="18900000" scaled="1"/>
            </a:gradFill>
            <a:ln w="50800">
              <a:solidFill>
                <a:schemeClr val="bg2"/>
              </a:solidFill>
              <a:round/>
              <a:headEnd/>
              <a:tailEnd/>
            </a:ln>
          </p:spPr>
          <p:txBody>
            <a:bodyPr wrap="none" anchor="ctr"/>
            <a:lstStyle/>
            <a:p>
              <a:pPr eaLnBrk="1" hangingPunct="1"/>
              <a:endParaRPr lang="en-US"/>
            </a:p>
          </p:txBody>
        </p:sp>
        <p:sp>
          <p:nvSpPr>
            <p:cNvPr id="29700" name="Rectangle 3"/>
            <p:cNvSpPr>
              <a:spLocks noChangeArrowheads="1"/>
            </p:cNvSpPr>
            <p:nvPr/>
          </p:nvSpPr>
          <p:spPr bwMode="auto">
            <a:xfrm>
              <a:off x="586" y="554"/>
              <a:ext cx="3738" cy="250"/>
            </a:xfrm>
            <a:prstGeom prst="rect">
              <a:avLst/>
            </a:prstGeom>
            <a:noFill/>
            <a:ln>
              <a:noFill/>
            </a:ln>
            <a:extLst>
              <a:ext uri="{909E8E84-426E-40DD-AFC4-6F175D3DCCD1}"/>
              <a:ext uri="{91240B29-F687-4F45-9708-019B960494DF}"/>
            </a:extLst>
          </p:spPr>
          <p:txBody>
            <a:bodyPr lIns="92075" tIns="46038" rIns="92075" bIns="46038">
              <a:spAutoFit/>
            </a:bodyPr>
            <a:lstStyle/>
            <a:p>
              <a:pPr eaLnBrk="1" hangingPunct="1">
                <a:spcBef>
                  <a:spcPct val="50000"/>
                </a:spcBef>
                <a:defRPr/>
              </a:pPr>
              <a:r>
                <a:rPr lang="es-ES" sz="2000" b="1" i="1">
                  <a:solidFill>
                    <a:schemeClr val="bg1"/>
                  </a:solidFill>
                  <a:effectLst>
                    <a:outerShdw blurRad="38100" dist="38100" dir="2700000" algn="tl">
                      <a:srgbClr val="C0C0C0"/>
                    </a:outerShdw>
                  </a:effectLst>
                  <a:latin typeface="Bookman Old Style" pitchFamily="18" charset="0"/>
                </a:rPr>
                <a:t>ESTRATEGIA DE SEGURIDAD NACIONAL</a:t>
              </a:r>
            </a:p>
          </p:txBody>
        </p:sp>
        <p:grpSp>
          <p:nvGrpSpPr>
            <p:cNvPr id="3" name="Group 5"/>
            <p:cNvGrpSpPr>
              <a:grpSpLocks/>
            </p:cNvGrpSpPr>
            <p:nvPr/>
          </p:nvGrpSpPr>
          <p:grpSpPr bwMode="auto">
            <a:xfrm>
              <a:off x="711" y="919"/>
              <a:ext cx="3386" cy="2104"/>
              <a:chOff x="0" y="0"/>
              <a:chExt cx="3386" cy="2104"/>
            </a:xfrm>
          </p:grpSpPr>
          <p:sp>
            <p:nvSpPr>
              <p:cNvPr id="26636" name="Oval 4"/>
              <p:cNvSpPr>
                <a:spLocks noChangeArrowheads="1"/>
              </p:cNvSpPr>
              <p:nvPr/>
            </p:nvSpPr>
            <p:spPr bwMode="auto">
              <a:xfrm>
                <a:off x="0" y="0"/>
                <a:ext cx="3386" cy="2104"/>
              </a:xfrm>
              <a:prstGeom prst="ellipse">
                <a:avLst/>
              </a:prstGeom>
              <a:gradFill rotWithShape="0">
                <a:gsLst>
                  <a:gs pos="0">
                    <a:srgbClr val="7F0000"/>
                  </a:gs>
                  <a:gs pos="50000">
                    <a:srgbClr val="FF0000"/>
                  </a:gs>
                  <a:gs pos="100000">
                    <a:srgbClr val="7F0000"/>
                  </a:gs>
                </a:gsLst>
                <a:lin ang="18900000" scaled="1"/>
              </a:gradFill>
              <a:ln w="50800">
                <a:solidFill>
                  <a:schemeClr val="bg2"/>
                </a:solidFill>
                <a:round/>
                <a:headEnd/>
                <a:tailEnd/>
              </a:ln>
            </p:spPr>
            <p:txBody>
              <a:bodyPr wrap="none" anchor="ctr"/>
              <a:lstStyle/>
              <a:p>
                <a:pPr eaLnBrk="1" hangingPunct="1"/>
                <a:endParaRPr lang="en-US"/>
              </a:p>
            </p:txBody>
          </p:sp>
          <p:sp>
            <p:nvSpPr>
              <p:cNvPr id="29703" name="Rectangle 5"/>
              <p:cNvSpPr>
                <a:spLocks noChangeArrowheads="1"/>
              </p:cNvSpPr>
              <p:nvPr/>
            </p:nvSpPr>
            <p:spPr bwMode="auto">
              <a:xfrm>
                <a:off x="434" y="270"/>
                <a:ext cx="2483" cy="442"/>
              </a:xfrm>
              <a:prstGeom prst="rect">
                <a:avLst/>
              </a:prstGeom>
              <a:noFill/>
              <a:ln>
                <a:noFill/>
              </a:ln>
              <a:extLst>
                <a:ext uri="{909E8E84-426E-40DD-AFC4-6F175D3DCCD1}"/>
                <a:ext uri="{91240B29-F687-4F45-9708-019B960494DF}"/>
              </a:extLst>
            </p:spPr>
            <p:txBody>
              <a:bodyPr lIns="92075" tIns="46038" rIns="92075" bIns="46038">
                <a:spAutoFit/>
              </a:bodyPr>
              <a:lstStyle/>
              <a:p>
                <a:pPr algn="ctr" eaLnBrk="1" hangingPunct="1">
                  <a:spcBef>
                    <a:spcPct val="50000"/>
                  </a:spcBef>
                  <a:defRPr/>
                </a:pPr>
                <a:r>
                  <a:rPr lang="es-ES" sz="2000" b="1" i="1">
                    <a:solidFill>
                      <a:schemeClr val="bg1"/>
                    </a:solidFill>
                    <a:effectLst>
                      <a:outerShdw blurRad="38100" dist="38100" dir="2700000" algn="tl">
                        <a:srgbClr val="C0C0C0"/>
                      </a:outerShdw>
                    </a:effectLst>
                    <a:latin typeface="Bookman Old Style" pitchFamily="18" charset="0"/>
                  </a:rPr>
                  <a:t>ESTRATEGIA                                              DE DEFENSA NACIONAL </a:t>
                </a:r>
              </a:p>
            </p:txBody>
          </p:sp>
        </p:grpSp>
        <p:grpSp>
          <p:nvGrpSpPr>
            <p:cNvPr id="4" name="Group 8"/>
            <p:cNvGrpSpPr>
              <a:grpSpLocks/>
            </p:cNvGrpSpPr>
            <p:nvPr/>
          </p:nvGrpSpPr>
          <p:grpSpPr bwMode="auto">
            <a:xfrm>
              <a:off x="1117" y="1879"/>
              <a:ext cx="2574" cy="1149"/>
              <a:chOff x="0" y="0"/>
              <a:chExt cx="2574" cy="1149"/>
            </a:xfrm>
          </p:grpSpPr>
          <p:sp>
            <p:nvSpPr>
              <p:cNvPr id="26634" name="Oval 7"/>
              <p:cNvSpPr>
                <a:spLocks noChangeArrowheads="1"/>
              </p:cNvSpPr>
              <p:nvPr/>
            </p:nvSpPr>
            <p:spPr bwMode="auto">
              <a:xfrm>
                <a:off x="0" y="0"/>
                <a:ext cx="2574" cy="1149"/>
              </a:xfrm>
              <a:prstGeom prst="ellipse">
                <a:avLst/>
              </a:prstGeom>
              <a:gradFill rotWithShape="0">
                <a:gsLst>
                  <a:gs pos="0">
                    <a:srgbClr val="404000"/>
                  </a:gs>
                  <a:gs pos="50000">
                    <a:srgbClr val="808000"/>
                  </a:gs>
                  <a:gs pos="100000">
                    <a:srgbClr val="404000"/>
                  </a:gs>
                </a:gsLst>
                <a:lin ang="2700000" scaled="1"/>
              </a:gradFill>
              <a:ln w="50800">
                <a:solidFill>
                  <a:schemeClr val="bg2"/>
                </a:solidFill>
                <a:round/>
                <a:headEnd/>
                <a:tailEnd/>
              </a:ln>
            </p:spPr>
            <p:txBody>
              <a:bodyPr wrap="none" anchor="ctr"/>
              <a:lstStyle/>
              <a:p>
                <a:pPr algn="ctr" eaLnBrk="1" hangingPunct="1"/>
                <a:endParaRPr lang="en-US"/>
              </a:p>
            </p:txBody>
          </p:sp>
          <p:sp>
            <p:nvSpPr>
              <p:cNvPr id="29706" name="Rectangle 8"/>
              <p:cNvSpPr>
                <a:spLocks noChangeArrowheads="1"/>
              </p:cNvSpPr>
              <p:nvPr/>
            </p:nvSpPr>
            <p:spPr bwMode="auto">
              <a:xfrm>
                <a:off x="118" y="366"/>
                <a:ext cx="2337" cy="442"/>
              </a:xfrm>
              <a:prstGeom prst="rect">
                <a:avLst/>
              </a:prstGeom>
              <a:noFill/>
              <a:ln>
                <a:noFill/>
              </a:ln>
              <a:extLst>
                <a:ext uri="{909E8E84-426E-40DD-AFC4-6F175D3DCCD1}"/>
                <a:ext uri="{91240B29-F687-4F45-9708-019B960494DF}"/>
              </a:extLst>
            </p:spPr>
            <p:txBody>
              <a:bodyPr lIns="92075" tIns="46038" rIns="92075" bIns="46038">
                <a:spAutoFit/>
              </a:bodyPr>
              <a:lstStyle/>
              <a:p>
                <a:pPr algn="ctr" eaLnBrk="1" hangingPunct="1">
                  <a:spcBef>
                    <a:spcPct val="50000"/>
                  </a:spcBef>
                  <a:defRPr/>
                </a:pPr>
                <a:r>
                  <a:rPr lang="es-ES" sz="2000" b="1" i="1">
                    <a:solidFill>
                      <a:schemeClr val="bg1"/>
                    </a:solidFill>
                    <a:effectLst>
                      <a:outerShdw blurRad="38100" dist="38100" dir="2700000" algn="tl">
                        <a:srgbClr val="C0C0C0"/>
                      </a:outerShdw>
                    </a:effectLst>
                    <a:latin typeface="Bookman Old Style" pitchFamily="18" charset="0"/>
                  </a:rPr>
                  <a:t>ESTRATEGIA                                               MILITAR  NACIONAL</a:t>
                </a:r>
              </a:p>
            </p:txBody>
          </p:sp>
        </p:grpSp>
      </p:grpSp>
      <p:grpSp>
        <p:nvGrpSpPr>
          <p:cNvPr id="5" name="Group 11"/>
          <p:cNvGrpSpPr>
            <a:grpSpLocks/>
          </p:cNvGrpSpPr>
          <p:nvPr/>
        </p:nvGrpSpPr>
        <p:grpSpPr bwMode="auto">
          <a:xfrm>
            <a:off x="179388" y="187325"/>
            <a:ext cx="8856662" cy="1657350"/>
            <a:chOff x="0" y="0"/>
            <a:chExt cx="4800" cy="615"/>
          </a:xfrm>
        </p:grpSpPr>
        <p:sp>
          <p:nvSpPr>
            <p:cNvPr id="26628" name="Rectangle 10"/>
            <p:cNvSpPr>
              <a:spLocks noChangeArrowheads="1"/>
            </p:cNvSpPr>
            <p:nvPr/>
          </p:nvSpPr>
          <p:spPr bwMode="auto">
            <a:xfrm>
              <a:off x="0" y="0"/>
              <a:ext cx="4800" cy="601"/>
            </a:xfrm>
            <a:prstGeom prst="rect">
              <a:avLst/>
            </a:prstGeom>
            <a:solidFill>
              <a:schemeClr val="tx1"/>
            </a:solidFill>
            <a:ln w="38100">
              <a:solidFill>
                <a:schemeClr val="bg1"/>
              </a:solidFill>
              <a:miter lim="800000"/>
              <a:headEnd/>
              <a:tailEnd/>
            </a:ln>
            <a:effectLst>
              <a:outerShdw dist="20000" dir="5400000" algn="ctr" rotWithShape="0">
                <a:srgbClr val="000000">
                  <a:alpha val="26999"/>
                </a:srgbClr>
              </a:outerShdw>
            </a:effectLst>
          </p:spPr>
          <p:txBody>
            <a:bodyPr lIns="92075" tIns="46038" rIns="92075" bIns="46038">
              <a:spAutoFit/>
            </a:bodyPr>
            <a:lstStyle/>
            <a:p>
              <a:pPr algn="ctr" eaLnBrk="1" hangingPunct="1">
                <a:spcBef>
                  <a:spcPct val="50000"/>
                </a:spcBef>
                <a:defRPr/>
              </a:pPr>
              <a:r>
                <a:rPr lang="es-ES" altLang="en-US" sz="3200" b="1">
                  <a:solidFill>
                    <a:schemeClr val="bg1"/>
                  </a:solidFill>
                </a:rPr>
                <a:t>Las fuentes principales de la arquitectura de seguridad estadounidense son las siguientes estrategias: </a:t>
              </a:r>
            </a:p>
          </p:txBody>
        </p:sp>
        <p:sp>
          <p:nvSpPr>
            <p:cNvPr id="26629" name="Rectangle 11"/>
            <p:cNvSpPr>
              <a:spLocks noChangeArrowheads="1"/>
            </p:cNvSpPr>
            <p:nvPr/>
          </p:nvSpPr>
          <p:spPr bwMode="auto">
            <a:xfrm>
              <a:off x="662" y="384"/>
              <a:ext cx="3562" cy="231"/>
            </a:xfrm>
            <a:prstGeom prst="rect">
              <a:avLst/>
            </a:prstGeom>
            <a:noFill/>
            <a:ln w="9525">
              <a:noFill/>
              <a:miter lim="800000"/>
              <a:headEnd/>
              <a:tailEnd/>
            </a:ln>
          </p:spPr>
          <p:txBody>
            <a:bodyPr lIns="92075" tIns="46038" rIns="92075" bIns="46038">
              <a:spAutoFit/>
            </a:bodyPr>
            <a:lstStyle/>
            <a:p>
              <a:pPr eaLnBrk="1" hangingPunct="1">
                <a:spcBef>
                  <a:spcPct val="50000"/>
                </a:spcBef>
              </a:pPr>
              <a:endParaRPr lang="en-US" sz="200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14291"/>
            <a:ext cx="7815290" cy="500065"/>
          </a:xfrm>
          <a:ln w="38100">
            <a:solidFill>
              <a:srgbClr val="FF0000"/>
            </a:solidFill>
          </a:ln>
        </p:spPr>
        <p:txBody>
          <a:bodyPr>
            <a:normAutofit fontScale="90000"/>
          </a:bodyPr>
          <a:lstStyle/>
          <a:p>
            <a:r>
              <a:rPr lang="es-ES_tradnl" dirty="0" smtClean="0">
                <a:solidFill>
                  <a:srgbClr val="C00000"/>
                </a:solidFill>
                <a:latin typeface="Tahoma" panose="020B0604030504040204" pitchFamily="34" charset="0"/>
                <a:ea typeface="Tahoma" panose="020B0604030504040204" pitchFamily="34" charset="0"/>
                <a:cs typeface="Tahoma" panose="020B0604030504040204" pitchFamily="34" charset="0"/>
              </a:rPr>
              <a:t>Objetivos</a:t>
            </a:r>
            <a:r>
              <a:rPr lang="en-US" dirty="0" smtClean="0">
                <a:solidFill>
                  <a:srgbClr val="C00000"/>
                </a:solidFill>
                <a:latin typeface="Tahoma" panose="020B0604030504040204" pitchFamily="34" charset="0"/>
                <a:ea typeface="Tahoma" panose="020B0604030504040204" pitchFamily="34" charset="0"/>
                <a:cs typeface="Tahoma" panose="020B0604030504040204" pitchFamily="34" charset="0"/>
              </a:rPr>
              <a:t> de la clase: </a:t>
            </a:r>
            <a:endParaRPr lang="es-ES" dirty="0"/>
          </a:p>
        </p:txBody>
      </p:sp>
      <p:sp>
        <p:nvSpPr>
          <p:cNvPr id="3" name="2 Subtítulo"/>
          <p:cNvSpPr>
            <a:spLocks noGrp="1"/>
          </p:cNvSpPr>
          <p:nvPr>
            <p:ph type="subTitle" idx="1"/>
          </p:nvPr>
        </p:nvSpPr>
        <p:spPr>
          <a:xfrm>
            <a:off x="214282" y="928670"/>
            <a:ext cx="8643998" cy="5715040"/>
          </a:xfrm>
          <a:ln w="38100">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p>
            <a:pPr marL="514350" indent="-514350" algn="just">
              <a:lnSpc>
                <a:spcPct val="150000"/>
              </a:lnSpc>
              <a:spcBef>
                <a:spcPts val="0"/>
              </a:spcBef>
              <a:buFont typeface="+mj-lt"/>
              <a:buAutoNum type="arabicPeriod"/>
              <a:defRPr/>
            </a:pPr>
            <a:r>
              <a:rPr lang="en-US" sz="2800" b="1" dirty="0">
                <a:solidFill>
                  <a:schemeClr val="tx1"/>
                </a:solidFill>
                <a:latin typeface="Arial" pitchFamily="34" charset="0"/>
                <a:cs typeface="Arial" pitchFamily="34" charset="0"/>
              </a:rPr>
              <a:t>Caracterizar el </a:t>
            </a:r>
            <a:r>
              <a:rPr lang="es-ES" sz="2800" b="1" dirty="0" smtClean="0">
                <a:solidFill>
                  <a:schemeClr val="tx1"/>
                </a:solidFill>
                <a:latin typeface="Arial" pitchFamily="34" charset="0"/>
                <a:cs typeface="Arial" pitchFamily="34" charset="0"/>
              </a:rPr>
              <a:t>papel</a:t>
            </a:r>
            <a:r>
              <a:rPr lang="en-US" sz="2800" b="1" dirty="0" smtClean="0">
                <a:solidFill>
                  <a:schemeClr val="tx1"/>
                </a:solidFill>
                <a:latin typeface="Arial" pitchFamily="34" charset="0"/>
                <a:cs typeface="Arial" pitchFamily="34" charset="0"/>
              </a:rPr>
              <a:t> </a:t>
            </a:r>
            <a:r>
              <a:rPr lang="en-US" sz="2800" b="1" dirty="0">
                <a:solidFill>
                  <a:schemeClr val="tx1"/>
                </a:solidFill>
                <a:latin typeface="Arial" pitchFamily="34" charset="0"/>
                <a:cs typeface="Arial" pitchFamily="34" charset="0"/>
              </a:rPr>
              <a:t>de la </a:t>
            </a:r>
            <a:r>
              <a:rPr lang="es-ES" sz="2800" b="1" dirty="0" smtClean="0">
                <a:solidFill>
                  <a:schemeClr val="tx1"/>
                </a:solidFill>
                <a:latin typeface="Arial" pitchFamily="34" charset="0"/>
                <a:cs typeface="Arial" pitchFamily="34" charset="0"/>
              </a:rPr>
              <a:t>Asignatura</a:t>
            </a:r>
            <a:r>
              <a:rPr lang="en-US" sz="2800" b="1" dirty="0" smtClean="0">
                <a:solidFill>
                  <a:schemeClr val="tx1"/>
                </a:solidFill>
                <a:latin typeface="Arial" pitchFamily="34" charset="0"/>
                <a:cs typeface="Arial" pitchFamily="34" charset="0"/>
              </a:rPr>
              <a:t> </a:t>
            </a:r>
            <a:r>
              <a:rPr lang="es-ES" sz="2800" b="1" dirty="0" smtClean="0">
                <a:solidFill>
                  <a:schemeClr val="tx1"/>
                </a:solidFill>
                <a:latin typeface="Arial" pitchFamily="34" charset="0"/>
                <a:cs typeface="Arial" pitchFamily="34" charset="0"/>
              </a:rPr>
              <a:t>Seguridad</a:t>
            </a:r>
            <a:r>
              <a:rPr lang="en-US" sz="2800" b="1" dirty="0" smtClean="0">
                <a:solidFill>
                  <a:schemeClr val="tx1"/>
                </a:solidFill>
                <a:latin typeface="Arial" pitchFamily="34" charset="0"/>
                <a:cs typeface="Arial" pitchFamily="34" charset="0"/>
              </a:rPr>
              <a:t> Nacional como parte de la disciplina </a:t>
            </a:r>
            <a:r>
              <a:rPr lang="en-US" sz="2800" b="1" dirty="0">
                <a:solidFill>
                  <a:schemeClr val="tx1"/>
                </a:solidFill>
                <a:latin typeface="Arial" pitchFamily="34" charset="0"/>
                <a:cs typeface="Arial" pitchFamily="34" charset="0"/>
              </a:rPr>
              <a:t>Preparación para la Defensa </a:t>
            </a:r>
            <a:r>
              <a:rPr lang="en-US" sz="2800" b="1" dirty="0" smtClean="0">
                <a:solidFill>
                  <a:schemeClr val="tx1"/>
                </a:solidFill>
                <a:latin typeface="Arial" pitchFamily="34" charset="0"/>
                <a:cs typeface="Arial" pitchFamily="34" charset="0"/>
              </a:rPr>
              <a:t> en la formación del futuro especialista en Contabilidad y Finanzas.</a:t>
            </a:r>
          </a:p>
          <a:p>
            <a:pPr marL="514350" indent="-514350" algn="just">
              <a:lnSpc>
                <a:spcPct val="150000"/>
              </a:lnSpc>
              <a:spcBef>
                <a:spcPts val="0"/>
              </a:spcBef>
              <a:buFont typeface="+mj-lt"/>
              <a:buAutoNum type="arabicPeriod"/>
              <a:defRPr/>
            </a:pPr>
            <a:r>
              <a:rPr lang="es-ES" altLang="en-US" sz="2800" b="1" dirty="0" smtClean="0">
                <a:solidFill>
                  <a:schemeClr val="tx1"/>
                </a:solidFill>
                <a:latin typeface="Arial" pitchFamily="34" charset="0"/>
                <a:cs typeface="Arial" pitchFamily="34" charset="0"/>
              </a:rPr>
              <a:t>Valorar las ideas y criterios básicos en que se fundamenta la Seguridad Nacional e Internacional, así como la Estrategia de Seguridad Nacional de los EE.UU.</a:t>
            </a:r>
          </a:p>
          <a:p>
            <a:pPr marL="514350" indent="-514350" algn="just">
              <a:lnSpc>
                <a:spcPct val="150000"/>
              </a:lnSpc>
              <a:spcBef>
                <a:spcPts val="0"/>
              </a:spcBef>
              <a:buFont typeface="+mj-lt"/>
              <a:buAutoNum type="arabicPeriod"/>
              <a:defRPr/>
            </a:pPr>
            <a:endParaRPr lang="es-ES_tradnl" altLang="en-US" sz="2800" b="1" dirty="0" smtClean="0">
              <a:solidFill>
                <a:schemeClr val="tx1"/>
              </a:solidFill>
              <a:latin typeface="Arial" pitchFamily="34" charset="0"/>
              <a:cs typeface="Arial" pitchFamily="34" charset="0"/>
            </a:endParaRPr>
          </a:p>
          <a:p>
            <a:pPr algn="just">
              <a:lnSpc>
                <a:spcPct val="150000"/>
              </a:lnSpc>
              <a:spcBef>
                <a:spcPts val="0"/>
              </a:spcBef>
              <a:defRPr/>
            </a:pPr>
            <a:endParaRPr lang="en-US" sz="2800"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a:p>
            <a:endParaRPr lang="es-ES" sz="2800" dirty="0"/>
          </a:p>
        </p:txBody>
      </p:sp>
      <p:cxnSp>
        <p:nvCxnSpPr>
          <p:cNvPr id="5" name="4 Conector recto"/>
          <p:cNvCxnSpPr/>
          <p:nvPr/>
        </p:nvCxnSpPr>
        <p:spPr>
          <a:xfrm>
            <a:off x="9429784" y="1928802"/>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76200" y="5334000"/>
            <a:ext cx="8839200" cy="1309688"/>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338138" indent="-338138" algn="ctr" defTabSz="449263" eaLnBrk="1" hangingPunct="1">
              <a:spcBef>
                <a:spcPts val="1000"/>
              </a:spcBef>
              <a:buClr>
                <a:srgbClr val="E3E3FF"/>
              </a:buClr>
              <a:buSzPct val="100000"/>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s-ES_tradnl" sz="3200" dirty="0">
                <a:latin typeface="Tahoma" pitchFamily="34" charset="0"/>
                <a:cs typeface="Tahoma" pitchFamily="34" charset="0"/>
              </a:rPr>
              <a:t>para proteger, preservar y promover, sus </a:t>
            </a:r>
            <a:r>
              <a:rPr lang="es-ES_tradnl" sz="3200" b="1" dirty="0">
                <a:solidFill>
                  <a:srgbClr val="C00000"/>
                </a:solidFill>
                <a:latin typeface="Tahoma" pitchFamily="34" charset="0"/>
                <a:cs typeface="Tahoma" pitchFamily="34" charset="0"/>
              </a:rPr>
              <a:t>intereses y valores.</a:t>
            </a:r>
          </a:p>
        </p:txBody>
      </p:sp>
      <p:sp>
        <p:nvSpPr>
          <p:cNvPr id="5" name="Text Box 2"/>
          <p:cNvSpPr txBox="1">
            <a:spLocks noChangeArrowheads="1"/>
          </p:cNvSpPr>
          <p:nvPr/>
        </p:nvSpPr>
        <p:spPr bwMode="auto">
          <a:xfrm>
            <a:off x="2714625" y="357188"/>
            <a:ext cx="6200775" cy="1371600"/>
          </a:xfrm>
          <a:prstGeom prst="rect">
            <a:avLst/>
          </a:prstGeom>
          <a:ln>
            <a:headEnd/>
            <a:tailEnd/>
          </a:ln>
        </p:spPr>
        <p:style>
          <a:lnRef idx="3">
            <a:schemeClr val="lt1"/>
          </a:lnRef>
          <a:fillRef idx="1">
            <a:schemeClr val="dk1"/>
          </a:fillRef>
          <a:effectRef idx="1">
            <a:schemeClr val="dk1"/>
          </a:effectRef>
          <a:fontRef idx="minor">
            <a:schemeClr val="lt1"/>
          </a:fontRef>
        </p:style>
        <p:txBody>
          <a:bodyPr anchor="ctr"/>
          <a:lstStyle/>
          <a:p>
            <a:pPr algn="ctr" defTabSz="449263" eaLnBrk="1" hangingPunct="1">
              <a:buClr>
                <a:srgbClr val="33CCCC"/>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4200" b="1" dirty="0">
                <a:solidFill>
                  <a:schemeClr val="bg1"/>
                </a:solidFill>
                <a:latin typeface="Tahoma" pitchFamily="34" charset="0"/>
                <a:ea typeface="Tahoma" pitchFamily="34" charset="0"/>
                <a:cs typeface="Tahoma" pitchFamily="34" charset="0"/>
              </a:rPr>
              <a:t> </a:t>
            </a:r>
            <a:br>
              <a:rPr lang="es-ES_tradnl" sz="4200" b="1" dirty="0">
                <a:solidFill>
                  <a:schemeClr val="bg1"/>
                </a:solidFill>
                <a:latin typeface="Tahoma" pitchFamily="34" charset="0"/>
                <a:ea typeface="Tahoma" pitchFamily="34" charset="0"/>
                <a:cs typeface="Tahoma" pitchFamily="34" charset="0"/>
              </a:rPr>
            </a:br>
            <a:r>
              <a:rPr lang="es-ES_tradnl" sz="3200" b="1" dirty="0">
                <a:solidFill>
                  <a:schemeClr val="bg1"/>
                </a:solidFill>
                <a:latin typeface="Tahoma" pitchFamily="34" charset="0"/>
                <a:ea typeface="Tahoma" pitchFamily="34" charset="0"/>
                <a:cs typeface="Tahoma" pitchFamily="34" charset="0"/>
              </a:rPr>
              <a:t>1.</a:t>
            </a:r>
            <a:r>
              <a:rPr lang="es-ES_tradnl" sz="4200" b="1" dirty="0">
                <a:solidFill>
                  <a:schemeClr val="bg1"/>
                </a:solidFill>
                <a:latin typeface="Tahoma" pitchFamily="34" charset="0"/>
                <a:ea typeface="Tahoma" pitchFamily="34" charset="0"/>
                <a:cs typeface="Tahoma" pitchFamily="34" charset="0"/>
              </a:rPr>
              <a:t> </a:t>
            </a:r>
            <a:r>
              <a:rPr lang="es-ES_tradnl" sz="3200" b="1" dirty="0">
                <a:solidFill>
                  <a:schemeClr val="bg1"/>
                </a:solidFill>
                <a:latin typeface="Tahoma" pitchFamily="34" charset="0"/>
                <a:ea typeface="Tahoma" pitchFamily="34" charset="0"/>
                <a:cs typeface="Tahoma" pitchFamily="34" charset="0"/>
              </a:rPr>
              <a:t>Estrategia de Seguridad Nacional de EUA</a:t>
            </a:r>
            <a:r>
              <a:rPr lang="es-ES_tradnl" sz="4600" b="1" dirty="0">
                <a:solidFill>
                  <a:schemeClr val="bg1"/>
                </a:solidFill>
                <a:latin typeface="Tahoma" pitchFamily="34" charset="0"/>
                <a:ea typeface="Tahoma" pitchFamily="34" charset="0"/>
                <a:cs typeface="Tahoma" pitchFamily="34" charset="0"/>
              </a:rPr>
              <a:t/>
            </a:r>
            <a:br>
              <a:rPr lang="es-ES_tradnl" sz="4600" b="1" dirty="0">
                <a:solidFill>
                  <a:schemeClr val="bg1"/>
                </a:solidFill>
                <a:latin typeface="Tahoma" pitchFamily="34" charset="0"/>
                <a:ea typeface="Tahoma" pitchFamily="34" charset="0"/>
                <a:cs typeface="Tahoma" pitchFamily="34" charset="0"/>
              </a:rPr>
            </a:br>
            <a:endParaRPr lang="es-ES_tradnl" sz="4600" b="1" dirty="0">
              <a:solidFill>
                <a:schemeClr val="bg1"/>
              </a:solidFill>
              <a:latin typeface="Tahoma" pitchFamily="34" charset="0"/>
              <a:ea typeface="Tahoma" pitchFamily="34" charset="0"/>
              <a:cs typeface="Tahoma" pitchFamily="34" charset="0"/>
            </a:endParaRPr>
          </a:p>
        </p:txBody>
      </p:sp>
      <p:sp>
        <p:nvSpPr>
          <p:cNvPr id="6" name="5 Rectángulo"/>
          <p:cNvSpPr/>
          <p:nvPr/>
        </p:nvSpPr>
        <p:spPr>
          <a:xfrm>
            <a:off x="0" y="2787650"/>
            <a:ext cx="4071938" cy="157003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eaLnBrk="1" hangingPunct="1">
              <a:defRPr/>
            </a:pPr>
            <a:r>
              <a:rPr lang="es-ES_tradnl" sz="3200" dirty="0">
                <a:latin typeface="Tahoma" pitchFamily="34" charset="0"/>
                <a:cs typeface="Tahoma" pitchFamily="34" charset="0"/>
              </a:rPr>
              <a:t>Es el </a:t>
            </a:r>
            <a:r>
              <a:rPr lang="es-ES_tradnl" sz="3200" dirty="0">
                <a:solidFill>
                  <a:srgbClr val="0033CC"/>
                </a:solidFill>
                <a:latin typeface="Tahoma" pitchFamily="34" charset="0"/>
                <a:cs typeface="Tahoma" pitchFamily="34" charset="0"/>
              </a:rPr>
              <a:t>plan</a:t>
            </a:r>
            <a:r>
              <a:rPr lang="es-ES_tradnl" sz="3200" dirty="0">
                <a:latin typeface="Tahoma" pitchFamily="34" charset="0"/>
                <a:cs typeface="Tahoma" pitchFamily="34" charset="0"/>
              </a:rPr>
              <a:t> a través del cual, </a:t>
            </a:r>
            <a:r>
              <a:rPr lang="es-ES_tradnl" sz="3200" dirty="0">
                <a:solidFill>
                  <a:srgbClr val="0033CC"/>
                </a:solidFill>
                <a:latin typeface="Tahoma" pitchFamily="34" charset="0"/>
                <a:cs typeface="Tahoma" pitchFamily="34" charset="0"/>
              </a:rPr>
              <a:t>el gobierno  </a:t>
            </a:r>
            <a:r>
              <a:rPr lang="es-ES_tradnl" sz="3200" dirty="0">
                <a:latin typeface="Tahoma" pitchFamily="34" charset="0"/>
                <a:cs typeface="Tahoma" pitchFamily="34" charset="0"/>
              </a:rPr>
              <a:t>moviliza </a:t>
            </a:r>
            <a:endParaRPr lang="es-ES" sz="3200" dirty="0"/>
          </a:p>
        </p:txBody>
      </p:sp>
      <p:sp>
        <p:nvSpPr>
          <p:cNvPr id="7" name="6 Rectángulo"/>
          <p:cNvSpPr/>
          <p:nvPr/>
        </p:nvSpPr>
        <p:spPr>
          <a:xfrm>
            <a:off x="5143500" y="2224088"/>
            <a:ext cx="3643313" cy="206216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eaLnBrk="1" hangingPunct="1">
              <a:defRPr/>
            </a:pPr>
            <a:r>
              <a:rPr lang="es-ES_tradnl" sz="3200" dirty="0">
                <a:latin typeface="Tahoma" pitchFamily="34" charset="0"/>
                <a:cs typeface="Tahoma" pitchFamily="34" charset="0"/>
              </a:rPr>
              <a:t>recursos morales y físicos que conforman el poderío del país, </a:t>
            </a:r>
            <a:endParaRPr lang="es-ES" sz="3200" dirty="0"/>
          </a:p>
        </p:txBody>
      </p:sp>
      <p:pic>
        <p:nvPicPr>
          <p:cNvPr id="8" name="Imagen 15" descr="AG00090_"/>
          <p:cNvPicPr>
            <a:picLocks noChangeAspect="1" noChangeArrowheads="1" noCrop="1"/>
          </p:cNvPicPr>
          <p:nvPr/>
        </p:nvPicPr>
        <p:blipFill>
          <a:blip r:embed="rId3"/>
          <a:srcRect/>
          <a:stretch>
            <a:fillRect/>
          </a:stretch>
        </p:blipFill>
        <p:spPr bwMode="auto">
          <a:xfrm rot="-5400000">
            <a:off x="4268787" y="3082926"/>
            <a:ext cx="792163" cy="900112"/>
          </a:xfrm>
          <a:prstGeom prst="rect">
            <a:avLst/>
          </a:prstGeom>
          <a:noFill/>
          <a:ln w="9525">
            <a:noFill/>
            <a:miter lim="800000"/>
            <a:headEnd/>
            <a:tailEnd/>
          </a:ln>
        </p:spPr>
      </p:pic>
      <p:pic>
        <p:nvPicPr>
          <p:cNvPr id="9" name="Imagen 15" descr="AG00090_"/>
          <p:cNvPicPr>
            <a:picLocks noChangeAspect="1" noChangeArrowheads="1" noCrop="1"/>
          </p:cNvPicPr>
          <p:nvPr/>
        </p:nvPicPr>
        <p:blipFill>
          <a:blip r:embed="rId3"/>
          <a:srcRect/>
          <a:stretch>
            <a:fillRect/>
          </a:stretch>
        </p:blipFill>
        <p:spPr bwMode="auto">
          <a:xfrm>
            <a:off x="6429375" y="4457700"/>
            <a:ext cx="792163" cy="900113"/>
          </a:xfrm>
          <a:prstGeom prst="rect">
            <a:avLst/>
          </a:prstGeom>
          <a:noFill/>
          <a:ln w="9525">
            <a:noFill/>
            <a:miter lim="800000"/>
            <a:headEnd/>
            <a:tailEnd/>
          </a:ln>
        </p:spPr>
      </p:pic>
      <p:pic>
        <p:nvPicPr>
          <p:cNvPr id="32776" name="Imagen 5"/>
          <p:cNvPicPr>
            <a:picLocks noChangeArrowheads="1"/>
          </p:cNvPicPr>
          <p:nvPr/>
        </p:nvPicPr>
        <p:blipFill>
          <a:blip r:embed="rId4"/>
          <a:srcRect/>
          <a:stretch>
            <a:fillRect/>
          </a:stretch>
        </p:blipFill>
        <p:spPr bwMode="auto">
          <a:xfrm>
            <a:off x="406400" y="241300"/>
            <a:ext cx="1919288" cy="2187575"/>
          </a:xfrm>
          <a:prstGeom prst="rect">
            <a:avLst/>
          </a:prstGeom>
          <a:solidFill>
            <a:schemeClr val="bg2"/>
          </a:solid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604"/>
                                        </p:tgtEl>
                                        <p:attrNameLst>
                                          <p:attrName>style.visibility</p:attrName>
                                        </p:attrNameLst>
                                      </p:cBhvr>
                                      <p:to>
                                        <p:strVal val="visible"/>
                                      </p:to>
                                    </p:set>
                                    <p:anim calcmode="lin" valueType="num">
                                      <p:cBhvr additive="base">
                                        <p:cTn id="33" dur="500" fill="hold"/>
                                        <p:tgtEl>
                                          <p:spTgt spid="25604"/>
                                        </p:tgtEl>
                                        <p:attrNameLst>
                                          <p:attrName>ppt_x</p:attrName>
                                        </p:attrNameLst>
                                      </p:cBhvr>
                                      <p:tavLst>
                                        <p:tav tm="0">
                                          <p:val>
                                            <p:strVal val="#ppt_x"/>
                                          </p:val>
                                        </p:tav>
                                        <p:tav tm="100000">
                                          <p:val>
                                            <p:strVal val="#ppt_x"/>
                                          </p:val>
                                        </p:tav>
                                      </p:tavLst>
                                    </p:anim>
                                    <p:anim calcmode="lin" valueType="num">
                                      <p:cBhvr additive="base">
                                        <p:cTn id="34"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268413"/>
            <a:ext cx="8229600" cy="4033837"/>
          </a:xfrm>
          <a:ln w="38100" cap="flat">
            <a:solidFill>
              <a:srgbClr val="FF0000"/>
            </a:solidFill>
          </a:ln>
        </p:spPr>
        <p:txBody>
          <a:bodyPr lIns="90170" tIns="46990" rIns="90170" bIns="46990"/>
          <a:lstStyle/>
          <a:p>
            <a:pPr algn="just"/>
            <a:r>
              <a:rPr lang="en-US" sz="4000"/>
              <a:t>En su Introducción, el documento señala la importancia para Estados Unidos de utilizar dicha estrategia </a:t>
            </a:r>
            <a:r>
              <a:rPr lang="en-US">
                <a:solidFill>
                  <a:srgbClr val="FF0000"/>
                </a:solidFill>
              </a:rPr>
              <a:t>como vehículo para asegurar su poder e influencia </a:t>
            </a:r>
            <a:r>
              <a:rPr lang="en-US" u="sng">
                <a:solidFill>
                  <a:srgbClr val="FF0000"/>
                </a:solidFill>
              </a:rPr>
              <a:t>en el mundo</a:t>
            </a:r>
            <a:r>
              <a:rPr lang="en-US">
                <a:solidFill>
                  <a:srgbClr val="FF0000"/>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3"/>
          <p:cNvSpPr>
            <a:spLocks/>
          </p:cNvSpPr>
          <p:nvPr/>
        </p:nvSpPr>
        <p:spPr bwMode="auto">
          <a:xfrm>
            <a:off x="2576513" y="5170488"/>
            <a:ext cx="20637" cy="22225"/>
          </a:xfrm>
          <a:custGeom>
            <a:avLst/>
            <a:gdLst>
              <a:gd name="T0" fmla="*/ 30241146 w 13"/>
              <a:gd name="T1" fmla="*/ 30241879 h 14"/>
              <a:gd name="T2" fmla="*/ 22680063 w 13"/>
              <a:gd name="T3" fmla="*/ 32762828 h 14"/>
              <a:gd name="T4" fmla="*/ 17639874 w 13"/>
              <a:gd name="T5" fmla="*/ 30241879 h 14"/>
              <a:gd name="T6" fmla="*/ 12599682 w 13"/>
              <a:gd name="T7" fmla="*/ 25201562 h 14"/>
              <a:gd name="T8" fmla="*/ 0 w 13"/>
              <a:gd name="T9" fmla="*/ 15120940 h 14"/>
              <a:gd name="T10" fmla="*/ 0 w 13"/>
              <a:gd name="T11" fmla="*/ 0 h 14"/>
              <a:gd name="T12" fmla="*/ 12599682 w 13"/>
              <a:gd name="T13" fmla="*/ 5040313 h 14"/>
              <a:gd name="T14" fmla="*/ 20160762 w 13"/>
              <a:gd name="T15" fmla="*/ 15120940 h 14"/>
              <a:gd name="T16" fmla="*/ 27720258 w 13"/>
              <a:gd name="T17" fmla="*/ 25201562 h 14"/>
              <a:gd name="T18" fmla="*/ 30241146 w 13"/>
              <a:gd name="T19" fmla="*/ 30241879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4"/>
              <a:gd name="T32" fmla="*/ 13 w 1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4">
                <a:moveTo>
                  <a:pt x="12" y="12"/>
                </a:moveTo>
                <a:lnTo>
                  <a:pt x="9" y="13"/>
                </a:lnTo>
                <a:lnTo>
                  <a:pt x="7" y="12"/>
                </a:lnTo>
                <a:lnTo>
                  <a:pt x="5" y="10"/>
                </a:lnTo>
                <a:lnTo>
                  <a:pt x="0" y="6"/>
                </a:lnTo>
                <a:lnTo>
                  <a:pt x="0" y="0"/>
                </a:lnTo>
                <a:lnTo>
                  <a:pt x="5" y="2"/>
                </a:lnTo>
                <a:lnTo>
                  <a:pt x="8" y="6"/>
                </a:lnTo>
                <a:lnTo>
                  <a:pt x="11" y="10"/>
                </a:lnTo>
                <a:lnTo>
                  <a:pt x="12" y="12"/>
                </a:lnTo>
              </a:path>
            </a:pathLst>
          </a:custGeom>
          <a:solidFill>
            <a:srgbClr val="000000"/>
          </a:solidFill>
          <a:ln w="9525">
            <a:noFill/>
            <a:round/>
            <a:headEnd/>
            <a:tailEnd/>
          </a:ln>
        </p:spPr>
        <p:txBody>
          <a:bodyPr/>
          <a:lstStyle/>
          <a:p>
            <a:endParaRPr lang="es-ES"/>
          </a:p>
        </p:txBody>
      </p:sp>
      <p:sp>
        <p:nvSpPr>
          <p:cNvPr id="30723" name="Rectangle 4"/>
          <p:cNvSpPr>
            <a:spLocks noChangeArrowheads="1"/>
          </p:cNvSpPr>
          <p:nvPr/>
        </p:nvSpPr>
        <p:spPr bwMode="auto">
          <a:xfrm>
            <a:off x="142875" y="1828800"/>
            <a:ext cx="8858250" cy="2032000"/>
          </a:xfrm>
          <a:prstGeom prst="rect">
            <a:avLst/>
          </a:prstGeom>
          <a:solidFill>
            <a:srgbClr val="A6A6A6"/>
          </a:solidFill>
          <a:ln w="38100">
            <a:solidFill>
              <a:schemeClr val="bg1"/>
            </a:solidFill>
            <a:miter lim="800000"/>
            <a:headEnd/>
            <a:tailEnd/>
          </a:ln>
          <a:effectLst>
            <a:outerShdw dist="20000" dir="5400000" algn="ctr" rotWithShape="0">
              <a:srgbClr val="000000">
                <a:alpha val="26999"/>
              </a:srgbClr>
            </a:outerShdw>
          </a:effectLst>
        </p:spPr>
        <p:txBody>
          <a:bodyPr lIns="92075" tIns="46038" rIns="92075" bIns="46038">
            <a:spAutoFit/>
          </a:bodyPr>
          <a:lstStyle/>
          <a:p>
            <a:pPr algn="ctr" eaLnBrk="1" hangingPunct="1">
              <a:spcBef>
                <a:spcPct val="50000"/>
              </a:spcBef>
              <a:defRPr/>
            </a:pPr>
            <a:r>
              <a:rPr lang="es-ES" altLang="en-US" sz="2800" b="1">
                <a:solidFill>
                  <a:srgbClr val="0000FF"/>
                </a:solidFill>
                <a:sym typeface="Arial" pitchFamily="34" charset="0"/>
              </a:rPr>
              <a:t>Por ello la “relanzó” (la hizo pública la Casa Blanca) en febrero de 2015. </a:t>
            </a:r>
          </a:p>
          <a:p>
            <a:pPr algn="ctr" eaLnBrk="1" hangingPunct="1">
              <a:spcBef>
                <a:spcPct val="50000"/>
              </a:spcBef>
              <a:defRPr/>
            </a:pPr>
            <a:r>
              <a:rPr lang="es-ES" altLang="en-US" sz="2800" b="1">
                <a:solidFill>
                  <a:srgbClr val="572423"/>
                </a:solidFill>
                <a:sym typeface="Arial" pitchFamily="34" charset="0"/>
              </a:rPr>
              <a:t>Es una actualización de la ESN del 2010</a:t>
            </a:r>
            <a:r>
              <a:rPr lang="es-ES" altLang="en-US" sz="2800" b="1">
                <a:solidFill>
                  <a:srgbClr val="572423"/>
                </a:solidFill>
              </a:rPr>
              <a:t>: (Segunda de Obama)</a:t>
            </a:r>
          </a:p>
        </p:txBody>
      </p:sp>
      <p:sp>
        <p:nvSpPr>
          <p:cNvPr id="30724" name="Rectangle 6"/>
          <p:cNvSpPr>
            <a:spLocks noChangeArrowheads="1"/>
          </p:cNvSpPr>
          <p:nvPr/>
        </p:nvSpPr>
        <p:spPr bwMode="auto">
          <a:xfrm>
            <a:off x="2609850" y="1500188"/>
            <a:ext cx="6311900" cy="3438525"/>
          </a:xfrm>
          <a:prstGeom prst="rect">
            <a:avLst/>
          </a:prstGeom>
          <a:noFill/>
          <a:ln w="9525">
            <a:noFill/>
            <a:miter lim="800000"/>
            <a:headEnd/>
            <a:tailEnd/>
          </a:ln>
        </p:spPr>
        <p:txBody>
          <a:bodyPr wrap="none" lIns="0" tIns="0" rIns="0" bIns="0" anchor="ctr"/>
          <a:lstStyle/>
          <a:p>
            <a:pPr eaLnBrk="1" hangingPunct="1"/>
            <a:endParaRPr lang="en-US" sz="1800"/>
          </a:p>
        </p:txBody>
      </p:sp>
      <p:sp>
        <p:nvSpPr>
          <p:cNvPr id="30725" name="7 Rectángulo"/>
          <p:cNvSpPr>
            <a:spLocks noChangeArrowheads="1"/>
          </p:cNvSpPr>
          <p:nvPr/>
        </p:nvSpPr>
        <p:spPr bwMode="auto">
          <a:xfrm>
            <a:off x="214313" y="5594350"/>
            <a:ext cx="5653087" cy="954088"/>
          </a:xfrm>
          <a:prstGeom prst="rect">
            <a:avLst/>
          </a:prstGeom>
          <a:gradFill rotWithShape="1">
            <a:gsLst>
              <a:gs pos="0">
                <a:srgbClr val="DAFDA7"/>
              </a:gs>
              <a:gs pos="35001">
                <a:srgbClr val="E4FDC2"/>
              </a:gs>
              <a:gs pos="100000">
                <a:srgbClr val="F5FFE6"/>
              </a:gs>
            </a:gsLst>
            <a:lin ang="5400000" scaled="1"/>
          </a:gradFill>
          <a:ln w="9525">
            <a:solidFill>
              <a:srgbClr val="98B954"/>
            </a:solidFill>
            <a:miter lim="800000"/>
            <a:headEnd/>
            <a:tailEnd/>
          </a:ln>
          <a:effectLst>
            <a:outerShdw dist="20000" dir="5400000" algn="ctr" rotWithShape="0">
              <a:srgbClr val="000000">
                <a:alpha val="26999"/>
              </a:srgbClr>
            </a:outerShdw>
          </a:effectLst>
        </p:spPr>
        <p:txBody>
          <a:bodyPr>
            <a:spAutoFit/>
          </a:bodyPr>
          <a:lstStyle/>
          <a:p>
            <a:pPr algn="ctr" eaLnBrk="1" hangingPunct="1">
              <a:buFont typeface="Wingdings" pitchFamily="2" charset="2"/>
              <a:buNone/>
              <a:defRPr/>
            </a:pPr>
            <a:r>
              <a:rPr lang="es-ES" sz="2800" b="1">
                <a:solidFill>
                  <a:srgbClr val="632523"/>
                </a:solidFill>
              </a:rPr>
              <a:t>La firma el Presidente de los EUA.</a:t>
            </a:r>
          </a:p>
        </p:txBody>
      </p:sp>
      <p:pic>
        <p:nvPicPr>
          <p:cNvPr id="30726" name="Picture Frame 1025"/>
          <p:cNvPicPr>
            <a:picLocks noChangeAspect="1" noChangeArrowheads="1"/>
          </p:cNvPicPr>
          <p:nvPr/>
        </p:nvPicPr>
        <p:blipFill>
          <a:blip r:embed="rId2"/>
          <a:srcRect/>
          <a:stretch>
            <a:fillRect/>
          </a:stretch>
        </p:blipFill>
        <p:spPr bwMode="auto">
          <a:xfrm>
            <a:off x="6516688" y="5407025"/>
            <a:ext cx="1968500" cy="1335088"/>
          </a:xfrm>
          <a:prstGeom prst="rect">
            <a:avLst/>
          </a:prstGeom>
          <a:noFill/>
          <a:ln w="9525">
            <a:noFill/>
            <a:miter lim="800000"/>
            <a:headEnd/>
            <a:tailEnd/>
          </a:ln>
        </p:spPr>
      </p:pic>
      <p:sp>
        <p:nvSpPr>
          <p:cNvPr id="30727" name="Text Box 7"/>
          <p:cNvSpPr txBox="1">
            <a:spLocks noChangeArrowheads="1"/>
          </p:cNvSpPr>
          <p:nvPr/>
        </p:nvSpPr>
        <p:spPr bwMode="auto">
          <a:xfrm>
            <a:off x="323850" y="4029075"/>
            <a:ext cx="8424863" cy="1200150"/>
          </a:xfrm>
          <a:prstGeom prst="rect">
            <a:avLst/>
          </a:prstGeom>
          <a:noFill/>
          <a:ln w="9525">
            <a:noFill/>
            <a:miter lim="800000"/>
            <a:headEnd/>
            <a:tailEnd/>
          </a:ln>
        </p:spPr>
        <p:txBody>
          <a:bodyPr>
            <a:spAutoFit/>
          </a:bodyPr>
          <a:lstStyle/>
          <a:p>
            <a:pPr algn="ctr"/>
            <a:r>
              <a:rPr lang="es-ES" sz="2400" b="1">
                <a:sym typeface="Arial" pitchFamily="34" charset="0"/>
              </a:rPr>
              <a:t>Al hacerlo, Obama planteó que </a:t>
            </a:r>
            <a:r>
              <a:rPr lang="es-ES" sz="2400" b="1" u="sng">
                <a:solidFill>
                  <a:srgbClr val="990000"/>
                </a:solidFill>
                <a:sym typeface="Arial" pitchFamily="34" charset="0"/>
              </a:rPr>
              <a:t>el crecimiento económico de su país</a:t>
            </a:r>
            <a:r>
              <a:rPr lang="es-ES" sz="2400" b="1">
                <a:sym typeface="Arial" pitchFamily="34" charset="0"/>
              </a:rPr>
              <a:t> es la base de su Seguridad Nacional.</a:t>
            </a:r>
            <a:endParaRPr lang="es-ES" sz="2400" b="1">
              <a:solidFill>
                <a:srgbClr val="7F7F7F"/>
              </a:solidFill>
              <a:sym typeface="Arial" pitchFamily="34" charset="0"/>
            </a:endParaRPr>
          </a:p>
        </p:txBody>
      </p:sp>
      <p:pic>
        <p:nvPicPr>
          <p:cNvPr id="33800" name="2 Rectángulo"/>
          <p:cNvPicPr>
            <a:picLocks noChangeArrowheads="1"/>
          </p:cNvPicPr>
          <p:nvPr/>
        </p:nvPicPr>
        <p:blipFill>
          <a:blip r:embed="rId3"/>
          <a:srcRect/>
          <a:stretch>
            <a:fillRect/>
          </a:stretch>
        </p:blipFill>
        <p:spPr bwMode="auto">
          <a:xfrm>
            <a:off x="103188" y="274638"/>
            <a:ext cx="8937625" cy="10779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fade">
                                      <p:cBhvr>
                                        <p:cTn id="7" dur="770" decel="100000"/>
                                        <p:tgtEl>
                                          <p:spTgt spid="33800"/>
                                        </p:tgtEl>
                                      </p:cBhvr>
                                    </p:animEffect>
                                    <p:animScale>
                                      <p:cBhvr>
                                        <p:cTn id="8" dur="770" decel="100000"/>
                                        <p:tgtEl>
                                          <p:spTgt spid="33800"/>
                                        </p:tgtEl>
                                      </p:cBhvr>
                                      <p:from x="10000" y="10000"/>
                                      <p:to x="200000" y="450000"/>
                                    </p:animScale>
                                    <p:animScale>
                                      <p:cBhvr>
                                        <p:cTn id="9" dur="1230" accel="100000" fill="hold">
                                          <p:stCondLst>
                                            <p:cond delay="770"/>
                                          </p:stCondLst>
                                        </p:cTn>
                                        <p:tgtEl>
                                          <p:spTgt spid="33800"/>
                                        </p:tgtEl>
                                      </p:cBhvr>
                                      <p:from x="200000" y="450000"/>
                                      <p:to x="100000" y="100000"/>
                                    </p:animScale>
                                    <p:set>
                                      <p:cBhvr>
                                        <p:cTn id="10" dur="770" fill="hold"/>
                                        <p:tgtEl>
                                          <p:spTgt spid="33800"/>
                                        </p:tgtEl>
                                        <p:attrNameLst>
                                          <p:attrName>ppt_x</p:attrName>
                                        </p:attrNameLst>
                                      </p:cBhvr>
                                      <p:to>
                                        <p:strVal val="(0.5)"/>
                                      </p:to>
                                    </p:set>
                                    <p:anim from="(0.5)" to="(#ppt_x)" calcmode="lin" valueType="num">
                                      <p:cBhvr>
                                        <p:cTn id="11" dur="1230" accel="100000" fill="hold">
                                          <p:stCondLst>
                                            <p:cond delay="770"/>
                                          </p:stCondLst>
                                        </p:cTn>
                                        <p:tgtEl>
                                          <p:spTgt spid="33800"/>
                                        </p:tgtEl>
                                        <p:attrNameLst>
                                          <p:attrName>ppt_x</p:attrName>
                                        </p:attrNameLst>
                                      </p:cBhvr>
                                    </p:anim>
                                    <p:set>
                                      <p:cBhvr>
                                        <p:cTn id="12" dur="770" fill="hold"/>
                                        <p:tgtEl>
                                          <p:spTgt spid="33800"/>
                                        </p:tgtEl>
                                        <p:attrNameLst>
                                          <p:attrName>ppt_y</p:attrName>
                                        </p:attrNameLst>
                                      </p:cBhvr>
                                      <p:to>
                                        <p:strVal val="(#ppt_y+0.4)"/>
                                      </p:to>
                                    </p:set>
                                    <p:anim from="(#ppt_y+0.4)" to="(#ppt_y)" calcmode="lin" valueType="num">
                                      <p:cBhvr>
                                        <p:cTn id="13" dur="1230" accel="100000" fill="hold">
                                          <p:stCondLst>
                                            <p:cond delay="770"/>
                                          </p:stCondLst>
                                        </p:cTn>
                                        <p:tgtEl>
                                          <p:spTgt spid="338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ángulo 1"/>
          <p:cNvSpPr>
            <a:spLocks noChangeArrowheads="1"/>
          </p:cNvSpPr>
          <p:nvPr/>
        </p:nvSpPr>
        <p:spPr bwMode="auto">
          <a:xfrm>
            <a:off x="142875" y="2036763"/>
            <a:ext cx="8858250" cy="4056062"/>
          </a:xfrm>
          <a:prstGeom prst="rect">
            <a:avLst/>
          </a:prstGeom>
          <a:noFill/>
          <a:ln w="9525">
            <a:noFill/>
            <a:miter lim="800000"/>
            <a:headEnd/>
            <a:tailEnd/>
          </a:ln>
        </p:spPr>
        <p:txBody>
          <a:bodyPr>
            <a:spAutoFit/>
          </a:bodyPr>
          <a:lstStyle/>
          <a:p>
            <a:pPr marL="342900" indent="-342900" algn="just">
              <a:lnSpc>
                <a:spcPct val="115000"/>
              </a:lnSpc>
              <a:buFont typeface="Calibri" pitchFamily="34" charset="0"/>
              <a:buAutoNum type="arabicPeriod"/>
            </a:pPr>
            <a:r>
              <a:rPr lang="es-ES" altLang="en-US" sz="2800">
                <a:cs typeface="Times New Roman" pitchFamily="18" charset="0"/>
              </a:rPr>
              <a:t>Los ataques catastróficos a la </a:t>
            </a:r>
            <a:r>
              <a:rPr lang="es-ES" altLang="en-US" sz="2800" i="1">
                <a:cs typeface="Times New Roman" pitchFamily="18" charset="0"/>
              </a:rPr>
              <a:t>¨infraestructura crítica del país¨. </a:t>
            </a:r>
            <a:endParaRPr lang="en-US" sz="2800" i="1"/>
          </a:p>
          <a:p>
            <a:pPr marL="342900" indent="-342900" algn="just">
              <a:lnSpc>
                <a:spcPct val="115000"/>
              </a:lnSpc>
              <a:buFont typeface="Calibri" pitchFamily="34" charset="0"/>
              <a:buAutoNum type="arabicPeriod"/>
            </a:pPr>
            <a:r>
              <a:rPr lang="es-ES" altLang="en-US" sz="2800">
                <a:cs typeface="Times New Roman" pitchFamily="18" charset="0"/>
              </a:rPr>
              <a:t>Las amenazas de ataques contra ciudadanos estadounidenses fuera de Estados Unidos y contra sus aliados. </a:t>
            </a:r>
            <a:endParaRPr lang="en-US" sz="2800"/>
          </a:p>
          <a:p>
            <a:pPr marL="342900" indent="-342900" algn="just">
              <a:lnSpc>
                <a:spcPct val="115000"/>
              </a:lnSpc>
              <a:buFont typeface="Calibri" pitchFamily="34" charset="0"/>
              <a:buAutoNum type="arabicPeriod"/>
            </a:pPr>
            <a:r>
              <a:rPr lang="es-ES" altLang="en-US" sz="2800">
                <a:cs typeface="Times New Roman" pitchFamily="18" charset="0"/>
              </a:rPr>
              <a:t>El incremento en la crisis económica a escala mundial y los procesos de decrecimiento en las economías.</a:t>
            </a:r>
            <a:endParaRPr lang="en-US" sz="2800"/>
          </a:p>
        </p:txBody>
      </p:sp>
      <p:sp>
        <p:nvSpPr>
          <p:cNvPr id="31747" name="Rectangle 4"/>
          <p:cNvSpPr>
            <a:spLocks noChangeArrowheads="1"/>
          </p:cNvSpPr>
          <p:nvPr/>
        </p:nvSpPr>
        <p:spPr bwMode="auto">
          <a:xfrm>
            <a:off x="142875" y="115888"/>
            <a:ext cx="8858250" cy="1385887"/>
          </a:xfrm>
          <a:prstGeom prst="rect">
            <a:avLst/>
          </a:prstGeom>
          <a:solidFill>
            <a:schemeClr val="tx1"/>
          </a:solidFill>
          <a:ln w="38100">
            <a:solidFill>
              <a:schemeClr val="bg1"/>
            </a:solidFill>
            <a:miter lim="800000"/>
            <a:headEnd/>
            <a:tailEnd/>
          </a:ln>
          <a:effectLst>
            <a:outerShdw dist="20000" dir="5400000" algn="ctr" rotWithShape="0">
              <a:srgbClr val="000000">
                <a:alpha val="26999"/>
              </a:srgbClr>
            </a:outerShdw>
          </a:effectLst>
        </p:spPr>
        <p:txBody>
          <a:bodyPr lIns="92075" tIns="46038" rIns="92075" bIns="46038">
            <a:spAutoFit/>
          </a:bodyPr>
          <a:lstStyle/>
          <a:p>
            <a:pPr algn="ctr" eaLnBrk="1" hangingPunct="1">
              <a:spcBef>
                <a:spcPct val="50000"/>
              </a:spcBef>
              <a:defRPr/>
            </a:pPr>
            <a:r>
              <a:rPr lang="es-ES" altLang="en-US" sz="2800" b="1">
                <a:solidFill>
                  <a:schemeClr val="bg1"/>
                </a:solidFill>
                <a:sym typeface="Arial" pitchFamily="34" charset="0"/>
              </a:rPr>
              <a:t>En ella se establecen como </a:t>
            </a:r>
            <a:r>
              <a:rPr lang="es-ES" altLang="en-US" sz="2800" b="1" u="sng">
                <a:solidFill>
                  <a:srgbClr val="FFFF00"/>
                </a:solidFill>
                <a:sym typeface="Arial" pitchFamily="34" charset="0"/>
              </a:rPr>
              <a:t>prioridades</a:t>
            </a:r>
            <a:r>
              <a:rPr lang="es-ES" altLang="en-US" sz="2800" b="1">
                <a:solidFill>
                  <a:schemeClr val="bg1"/>
                </a:solidFill>
                <a:sym typeface="Arial" pitchFamily="34" charset="0"/>
              </a:rPr>
              <a:t> lo que se consideran son los </a:t>
            </a:r>
            <a:r>
              <a:rPr lang="es-ES" altLang="en-US" sz="2800" b="1" u="sng">
                <a:solidFill>
                  <a:srgbClr val="FFC000"/>
                </a:solidFill>
                <a:sym typeface="Arial" pitchFamily="34" charset="0"/>
              </a:rPr>
              <a:t>princip</a:t>
            </a:r>
            <a:r>
              <a:rPr lang="es-US" altLang="en-US" sz="2800" b="1" u="sng">
                <a:solidFill>
                  <a:srgbClr val="FFC000"/>
                </a:solidFill>
                <a:sym typeface="Arial" pitchFamily="34" charset="0"/>
              </a:rPr>
              <a:t>ales</a:t>
            </a:r>
            <a:r>
              <a:rPr lang="es-ES" altLang="en-US" sz="2800" b="1" u="sng">
                <a:solidFill>
                  <a:srgbClr val="FFC000"/>
                </a:solidFill>
                <a:sym typeface="Arial" pitchFamily="34" charset="0"/>
              </a:rPr>
              <a:t> riesgos </a:t>
            </a:r>
            <a:r>
              <a:rPr lang="es-ES" altLang="en-US" sz="2800" b="1">
                <a:solidFill>
                  <a:schemeClr val="bg1"/>
                </a:solidFill>
                <a:sym typeface="Arial" pitchFamily="34" charset="0"/>
              </a:rPr>
              <a:t>a los intereses de Estados Unidos</a:t>
            </a:r>
            <a:endParaRPr lang="es-ES" altLang="en-US" sz="2800" b="1">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ángulo 1"/>
          <p:cNvSpPr>
            <a:spLocks noChangeArrowheads="1"/>
          </p:cNvSpPr>
          <p:nvPr/>
        </p:nvSpPr>
        <p:spPr bwMode="auto">
          <a:xfrm>
            <a:off x="142875" y="471488"/>
            <a:ext cx="8858250" cy="4616648"/>
          </a:xfrm>
          <a:prstGeom prst="rect">
            <a:avLst/>
          </a:prstGeom>
          <a:noFill/>
          <a:ln w="9525">
            <a:noFill/>
            <a:miter lim="800000"/>
            <a:headEnd/>
            <a:tailEnd/>
          </a:ln>
        </p:spPr>
        <p:txBody>
          <a:bodyPr>
            <a:spAutoFit/>
          </a:bodyPr>
          <a:lstStyle/>
          <a:p>
            <a:pPr algn="just">
              <a:lnSpc>
                <a:spcPct val="150000"/>
              </a:lnSpc>
            </a:pPr>
            <a:r>
              <a:rPr lang="es-ES" altLang="en-US" sz="2800" dirty="0">
                <a:cs typeface="Times New Roman" pitchFamily="18" charset="0"/>
              </a:rPr>
              <a:t>4. La proliferación y uso de armas de destrucción masiva. </a:t>
            </a:r>
            <a:endParaRPr lang="en-US" sz="2800" dirty="0"/>
          </a:p>
          <a:p>
            <a:pPr algn="just">
              <a:lnSpc>
                <a:spcPct val="150000"/>
              </a:lnSpc>
            </a:pPr>
            <a:r>
              <a:rPr lang="es-ES" altLang="en-US" sz="2800" dirty="0">
                <a:cs typeface="Times New Roman" pitchFamily="18" charset="0"/>
              </a:rPr>
              <a:t>5. El desarrollo de enfermedades infecciosas. </a:t>
            </a:r>
            <a:endParaRPr lang="en-US" sz="2800" dirty="0"/>
          </a:p>
          <a:p>
            <a:pPr algn="just">
              <a:lnSpc>
                <a:spcPct val="150000"/>
              </a:lnSpc>
            </a:pPr>
            <a:r>
              <a:rPr lang="es-ES" altLang="en-US" sz="2800" dirty="0">
                <a:cs typeface="Times New Roman" pitchFamily="18" charset="0"/>
              </a:rPr>
              <a:t>6. </a:t>
            </a:r>
            <a:r>
              <a:rPr lang="en-US" sz="2800" dirty="0">
                <a:cs typeface="Times New Roman" pitchFamily="18" charset="0"/>
              </a:rPr>
              <a:t>El cambio climático</a:t>
            </a:r>
            <a:r>
              <a:rPr lang="es-ES" altLang="en-US" sz="2800" dirty="0">
                <a:cs typeface="Times New Roman" pitchFamily="18" charset="0"/>
              </a:rPr>
              <a:t>.</a:t>
            </a:r>
            <a:r>
              <a:rPr lang="en-US" sz="2800" dirty="0">
                <a:cs typeface="Times New Roman" pitchFamily="18" charset="0"/>
              </a:rPr>
              <a:t> </a:t>
            </a:r>
            <a:endParaRPr lang="en-US" sz="2800" dirty="0"/>
          </a:p>
          <a:p>
            <a:pPr algn="just">
              <a:lnSpc>
                <a:spcPct val="150000"/>
              </a:lnSpc>
            </a:pPr>
            <a:r>
              <a:rPr lang="es-ES" altLang="en-US" sz="2800" dirty="0" smtClean="0">
                <a:cs typeface="Times New Roman" pitchFamily="18" charset="0"/>
              </a:rPr>
              <a:t>7.</a:t>
            </a:r>
            <a:r>
              <a:rPr lang="es-US" altLang="en-US" sz="2800" dirty="0" smtClean="0">
                <a:cs typeface="Times New Roman" pitchFamily="18" charset="0"/>
              </a:rPr>
              <a:t>I</a:t>
            </a:r>
            <a:r>
              <a:rPr lang="es-ES" altLang="en-US" sz="2800" dirty="0" err="1" smtClean="0">
                <a:cs typeface="Times New Roman" pitchFamily="18" charset="0"/>
              </a:rPr>
              <a:t>nterrupciones</a:t>
            </a:r>
            <a:r>
              <a:rPr lang="es-ES" altLang="en-US" sz="2800" dirty="0" smtClean="0">
                <a:cs typeface="Times New Roman" pitchFamily="18" charset="0"/>
              </a:rPr>
              <a:t> </a:t>
            </a:r>
            <a:r>
              <a:rPr lang="es-ES" altLang="en-US" sz="2800" dirty="0">
                <a:cs typeface="Times New Roman" pitchFamily="18" charset="0"/>
              </a:rPr>
              <a:t>en los mercados de productos energéticos.</a:t>
            </a:r>
            <a:endParaRPr lang="en-US" sz="2800" dirty="0"/>
          </a:p>
          <a:p>
            <a:pPr algn="just">
              <a:lnSpc>
                <a:spcPct val="150000"/>
              </a:lnSpc>
            </a:pPr>
            <a:r>
              <a:rPr lang="es-ES" altLang="en-US" sz="2800" dirty="0" smtClean="0">
                <a:cs typeface="Times New Roman" pitchFamily="18" charset="0"/>
              </a:rPr>
              <a:t>8.Los </a:t>
            </a:r>
            <a:r>
              <a:rPr lang="es-ES" altLang="en-US" sz="2800" dirty="0">
                <a:cs typeface="Times New Roman" pitchFamily="18" charset="0"/>
              </a:rPr>
              <a:t>problemas que presentan para la humanidad los llamados ¨Estados Fallidos¨</a:t>
            </a:r>
            <a:r>
              <a:rPr lang="es-US" altLang="en-US" sz="2800" dirty="0">
                <a:cs typeface="Times New Roman" pitchFamily="18" charset="0"/>
              </a:rPr>
              <a:t> (</a:t>
            </a:r>
            <a:r>
              <a:rPr lang="es-ES" altLang="en-US" sz="2800" dirty="0">
                <a:cs typeface="Times New Roman" pitchFamily="18" charset="0"/>
              </a:rPr>
              <a:t>asesinatos en masa, crimen organizado</a:t>
            </a:r>
            <a:r>
              <a:rPr lang="es-US" altLang="en-US" sz="2800" dirty="0">
                <a:cs typeface="Times New Roman" pitchFamily="18" charset="0"/>
              </a:rPr>
              <a:t>, </a:t>
            </a:r>
            <a:r>
              <a:rPr lang="es-US" altLang="en-US" sz="2800" dirty="0" err="1">
                <a:cs typeface="Times New Roman" pitchFamily="18" charset="0"/>
              </a:rPr>
              <a:t>etc</a:t>
            </a:r>
            <a:r>
              <a:rPr lang="es-US" altLang="en-US" sz="2800" dirty="0">
                <a:cs typeface="Times New Roman" pitchFamily="18" charset="0"/>
              </a:rPr>
              <a:t>)</a:t>
            </a:r>
            <a:r>
              <a:rPr lang="es-ES" altLang="en-US" sz="2800" dirty="0">
                <a:cs typeface="Times New Roman" pitchFamily="18" charset="0"/>
              </a:rPr>
              <a:t>.</a:t>
            </a:r>
            <a:endParaRPr lang="en-US" sz="28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250825" y="1600200"/>
            <a:ext cx="8713788" cy="4276725"/>
          </a:xfrm>
        </p:spPr>
        <p:txBody>
          <a:bodyPr/>
          <a:lstStyle/>
          <a:p>
            <a:pPr>
              <a:lnSpc>
                <a:spcPct val="150000"/>
              </a:lnSpc>
              <a:spcBef>
                <a:spcPct val="0"/>
              </a:spcBef>
            </a:pPr>
            <a:r>
              <a:rPr lang="en-US" sz="2800" smtClean="0">
                <a:latin typeface="Arial" pitchFamily="34" charset="0"/>
                <a:cs typeface="Arial" pitchFamily="34" charset="0"/>
              </a:rPr>
              <a:t>Poderío militar. </a:t>
            </a:r>
          </a:p>
          <a:p>
            <a:pPr>
              <a:lnSpc>
                <a:spcPct val="150000"/>
              </a:lnSpc>
              <a:spcBef>
                <a:spcPct val="0"/>
              </a:spcBef>
            </a:pPr>
            <a:r>
              <a:rPr lang="en-US" sz="2800" smtClean="0">
                <a:latin typeface="Arial" pitchFamily="34" charset="0"/>
                <a:cs typeface="Arial" pitchFamily="34" charset="0"/>
              </a:rPr>
              <a:t>Crecimiento de la economía estaounidense.</a:t>
            </a:r>
          </a:p>
          <a:p>
            <a:pPr>
              <a:lnSpc>
                <a:spcPct val="150000"/>
              </a:lnSpc>
              <a:spcBef>
                <a:spcPct val="0"/>
              </a:spcBef>
            </a:pPr>
            <a:r>
              <a:rPr lang="en-US" sz="2800" smtClean="0">
                <a:latin typeface="Arial" pitchFamily="34" charset="0"/>
                <a:cs typeface="Arial" pitchFamily="34" charset="0"/>
              </a:rPr>
              <a:t>El respeto de los valores universales en el país y en todo el mundo. </a:t>
            </a:r>
          </a:p>
          <a:p>
            <a:pPr>
              <a:lnSpc>
                <a:spcPct val="150000"/>
              </a:lnSpc>
              <a:spcBef>
                <a:spcPct val="0"/>
              </a:spcBef>
            </a:pPr>
            <a:r>
              <a:rPr lang="en-US" sz="2800" smtClean="0">
                <a:latin typeface="Arial" pitchFamily="34" charset="0"/>
                <a:cs typeface="Arial" pitchFamily="34" charset="0"/>
              </a:rPr>
              <a:t>Liderazgo de Estados Unidos, y mayor cooperación para enfrentar  los desafios mundiales.</a:t>
            </a:r>
          </a:p>
        </p:txBody>
      </p:sp>
      <p:sp>
        <p:nvSpPr>
          <p:cNvPr id="34819" name="Rectángulo 1"/>
          <p:cNvSpPr>
            <a:spLocks noChangeArrowheads="1"/>
          </p:cNvSpPr>
          <p:nvPr/>
        </p:nvSpPr>
        <p:spPr bwMode="auto">
          <a:xfrm>
            <a:off x="250825" y="188913"/>
            <a:ext cx="8435975" cy="646112"/>
          </a:xfrm>
          <a:prstGeom prst="rect">
            <a:avLst/>
          </a:prstGeom>
          <a:solidFill>
            <a:schemeClr val="tx1"/>
          </a:solidFill>
          <a:ln w="57150">
            <a:solidFill>
              <a:schemeClr val="bg1"/>
            </a:solidFill>
            <a:miter lim="800000"/>
            <a:headEnd/>
            <a:tailEnd/>
          </a:ln>
        </p:spPr>
        <p:txBody>
          <a:bodyPr>
            <a:spAutoFit/>
          </a:bodyPr>
          <a:lstStyle/>
          <a:p>
            <a:pPr algn="ctr"/>
            <a:r>
              <a:rPr lang="en-US" sz="3600">
                <a:solidFill>
                  <a:schemeClr val="bg1"/>
                </a:solidFill>
              </a:rPr>
              <a:t>Criterios básicos de la ESN EUA/2015</a:t>
            </a:r>
            <a:endParaRPr lang="en-US" sz="400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Marcador de contenido"/>
          <p:cNvSpPr>
            <a:spLocks noGrp="1"/>
          </p:cNvSpPr>
          <p:nvPr>
            <p:ph idx="4294967295"/>
          </p:nvPr>
        </p:nvSpPr>
        <p:spPr>
          <a:xfrm>
            <a:off x="107950" y="2285992"/>
            <a:ext cx="8858250" cy="4167196"/>
          </a:xfrm>
        </p:spPr>
        <p:txBody>
          <a:bodyPr/>
          <a:lstStyle/>
          <a:p>
            <a:pPr algn="just">
              <a:buFont typeface="Arial" pitchFamily="34" charset="0"/>
              <a:buNone/>
            </a:pPr>
            <a:r>
              <a:rPr lang="es-PR" altLang="en-US" b="1" dirty="0" smtClean="0">
                <a:solidFill>
                  <a:srgbClr val="C00000"/>
                </a:solidFill>
                <a:latin typeface="Arial" pitchFamily="34" charset="0"/>
                <a:cs typeface="Arial" pitchFamily="34" charset="0"/>
              </a:rPr>
              <a:t>   Los desafíos que planteamos requieren </a:t>
            </a:r>
            <a:r>
              <a:rPr lang="es-PR" altLang="en-US" b="1" dirty="0" smtClean="0">
                <a:solidFill>
                  <a:srgbClr val="0000FF"/>
                </a:solidFill>
                <a:latin typeface="Arial" pitchFamily="34" charset="0"/>
                <a:cs typeface="Arial" pitchFamily="34" charset="0"/>
              </a:rPr>
              <a:t>paciencia estratégica y persistencia</a:t>
            </a:r>
            <a:r>
              <a:rPr lang="es-PR" altLang="en-US" b="1" dirty="0" smtClean="0">
                <a:solidFill>
                  <a:srgbClr val="C00000"/>
                </a:solidFill>
                <a:latin typeface="Arial" pitchFamily="34" charset="0"/>
                <a:cs typeface="Arial" pitchFamily="34" charset="0"/>
              </a:rPr>
              <a:t>. Ellos requieren tomar seriamente nuestras responsabilidades y darle una </a:t>
            </a:r>
            <a:r>
              <a:rPr lang="es-PR" altLang="en-US" b="1" u="sng" dirty="0" smtClean="0">
                <a:solidFill>
                  <a:srgbClr val="C00000"/>
                </a:solidFill>
                <a:latin typeface="Arial" pitchFamily="34" charset="0"/>
                <a:cs typeface="Arial" pitchFamily="34" charset="0"/>
              </a:rPr>
              <a:t>envoltura inteligente </a:t>
            </a:r>
            <a:r>
              <a:rPr lang="es-PR" altLang="en-US" b="1" dirty="0" smtClean="0">
                <a:solidFill>
                  <a:srgbClr val="C00000"/>
                </a:solidFill>
                <a:latin typeface="Arial" pitchFamily="34" charset="0"/>
                <a:cs typeface="Arial" pitchFamily="34" charset="0"/>
              </a:rPr>
              <a:t>a los cimientos de nuestro poder nacional.</a:t>
            </a:r>
          </a:p>
        </p:txBody>
      </p:sp>
      <p:sp>
        <p:nvSpPr>
          <p:cNvPr id="5" name="Rectángulo 1"/>
          <p:cNvSpPr>
            <a:spLocks noChangeArrowheads="1"/>
          </p:cNvSpPr>
          <p:nvPr/>
        </p:nvSpPr>
        <p:spPr bwMode="auto">
          <a:xfrm>
            <a:off x="179388" y="188913"/>
            <a:ext cx="8640762" cy="1076325"/>
          </a:xfrm>
          <a:prstGeom prst="rect">
            <a:avLst/>
          </a:prstGeom>
          <a:solidFill>
            <a:schemeClr val="tx1"/>
          </a:solidFill>
          <a:ln w="19050">
            <a:solidFill>
              <a:schemeClr val="bg1"/>
            </a:solidFill>
            <a:miter lim="800000"/>
            <a:headEnd/>
            <a:tailEnd/>
          </a:ln>
        </p:spPr>
        <p:txBody>
          <a:bodyPr>
            <a:spAutoFit/>
          </a:bodyPr>
          <a:lstStyle/>
          <a:p>
            <a:pPr algn="ctr"/>
            <a:r>
              <a:rPr lang="en-US" sz="3200" b="1">
                <a:solidFill>
                  <a:schemeClr val="bg1"/>
                </a:solidFill>
              </a:rPr>
              <a:t>Nótese la introducción del término de “paciencia estratégica”</a:t>
            </a:r>
            <a:endParaRPr lang="en-US" sz="3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diamond(in)">
                                      <p:cBhvr>
                                        <p:cTn id="7" dur="2000"/>
                                        <p:tgtEl>
                                          <p:spTgt spid="39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ángulo 3"/>
          <p:cNvSpPr>
            <a:spLocks noChangeArrowheads="1"/>
          </p:cNvSpPr>
          <p:nvPr/>
        </p:nvSpPr>
        <p:spPr bwMode="auto">
          <a:xfrm>
            <a:off x="323850" y="765175"/>
            <a:ext cx="8496300" cy="4808538"/>
          </a:xfrm>
          <a:prstGeom prst="rect">
            <a:avLst/>
          </a:prstGeom>
          <a:noFill/>
          <a:ln w="9525">
            <a:noFill/>
            <a:miter lim="800000"/>
            <a:headEnd/>
            <a:tailEnd/>
          </a:ln>
        </p:spPr>
        <p:txBody>
          <a:bodyPr>
            <a:spAutoFit/>
          </a:bodyPr>
          <a:lstStyle/>
          <a:p>
            <a:pPr algn="just">
              <a:lnSpc>
                <a:spcPct val="115000"/>
              </a:lnSpc>
              <a:spcAft>
                <a:spcPts val="1000"/>
              </a:spcAft>
            </a:pPr>
            <a:r>
              <a:rPr lang="es-US" altLang="en-US" sz="2800">
                <a:cs typeface="Times New Roman" pitchFamily="18" charset="0"/>
              </a:rPr>
              <a:t>Plantea</a:t>
            </a:r>
            <a:r>
              <a:rPr lang="es-ES" altLang="en-US" sz="2800">
                <a:cs typeface="Times New Roman" pitchFamily="18" charset="0"/>
              </a:rPr>
              <a:t> </a:t>
            </a:r>
            <a:r>
              <a:rPr lang="es-US" altLang="en-US" sz="2800">
                <a:cs typeface="Times New Roman" pitchFamily="18" charset="0"/>
              </a:rPr>
              <a:t>que </a:t>
            </a:r>
            <a:r>
              <a:rPr lang="es-ES" altLang="en-US" sz="2800" b="1">
                <a:solidFill>
                  <a:srgbClr val="0000FF"/>
                </a:solidFill>
                <a:cs typeface="Times New Roman" pitchFamily="18" charset="0"/>
              </a:rPr>
              <a:t>el uso de la fuerza por Estados Unidos se hará en forma selectiva</a:t>
            </a:r>
            <a:r>
              <a:rPr lang="es-ES" altLang="en-US" sz="2800">
                <a:cs typeface="Times New Roman" pitchFamily="18" charset="0"/>
              </a:rPr>
              <a:t>. </a:t>
            </a:r>
            <a:r>
              <a:rPr lang="es-US" altLang="en-US" sz="2800">
                <a:cs typeface="Times New Roman" pitchFamily="18" charset="0"/>
              </a:rPr>
              <a:t>Q</a:t>
            </a:r>
            <a:r>
              <a:rPr lang="es-ES" altLang="en-US" sz="2800">
                <a:cs typeface="Times New Roman" pitchFamily="18" charset="0"/>
              </a:rPr>
              <a:t>ue no es la primera opción, </a:t>
            </a:r>
            <a:r>
              <a:rPr lang="es-ES" altLang="en-US" sz="2800" b="1">
                <a:solidFill>
                  <a:srgbClr val="0000FF"/>
                </a:solidFill>
                <a:cs typeface="Times New Roman" pitchFamily="18" charset="0"/>
              </a:rPr>
              <a:t>pero </a:t>
            </a:r>
            <a:r>
              <a:rPr lang="es-US" altLang="en-US" sz="2800" b="1">
                <a:solidFill>
                  <a:srgbClr val="0000FF"/>
                </a:solidFill>
                <a:cs typeface="Times New Roman" pitchFamily="18" charset="0"/>
              </a:rPr>
              <a:t>…</a:t>
            </a:r>
            <a:r>
              <a:rPr lang="es-ES" altLang="en-US" sz="2800" b="1">
                <a:solidFill>
                  <a:srgbClr val="0000FF"/>
                </a:solidFill>
                <a:cs typeface="Times New Roman" pitchFamily="18" charset="0"/>
              </a:rPr>
              <a:t>habrá ocasiones en que sí pueda serlo. </a:t>
            </a:r>
            <a:endParaRPr lang="en-US" sz="2800" b="1">
              <a:solidFill>
                <a:srgbClr val="0000FF"/>
              </a:solidFill>
            </a:endParaRPr>
          </a:p>
          <a:p>
            <a:pPr algn="just">
              <a:lnSpc>
                <a:spcPct val="115000"/>
              </a:lnSpc>
              <a:spcAft>
                <a:spcPts val="1000"/>
              </a:spcAft>
            </a:pPr>
            <a:endParaRPr lang="es-ES" altLang="en-US" sz="2800">
              <a:cs typeface="Times New Roman" pitchFamily="18" charset="0"/>
            </a:endParaRPr>
          </a:p>
          <a:p>
            <a:pPr algn="just">
              <a:lnSpc>
                <a:spcPct val="115000"/>
              </a:lnSpc>
              <a:spcAft>
                <a:spcPts val="1000"/>
              </a:spcAft>
            </a:pPr>
            <a:r>
              <a:rPr lang="es-US" altLang="en-US" sz="2800">
                <a:cs typeface="Times New Roman" pitchFamily="18" charset="0"/>
              </a:rPr>
              <a:t>En la letra del documento se aprecia </a:t>
            </a:r>
            <a:r>
              <a:rPr lang="es-ES" altLang="en-US" sz="2800">
                <a:cs typeface="Times New Roman" pitchFamily="18" charset="0"/>
              </a:rPr>
              <a:t>el </a:t>
            </a:r>
            <a:r>
              <a:rPr lang="es-ES" altLang="en-US" sz="2800" b="1">
                <a:solidFill>
                  <a:srgbClr val="0000FF"/>
                </a:solidFill>
                <a:cs typeface="Times New Roman" pitchFamily="18" charset="0"/>
              </a:rPr>
              <a:t>alegado derecho de Estados Unidos a la utilización unilateral de la fuerza</a:t>
            </a:r>
            <a:r>
              <a:rPr lang="es-ES" altLang="en-US" sz="2800">
                <a:cs typeface="Times New Roman" pitchFamily="18" charset="0"/>
              </a:rPr>
              <a:t> cuando así lo entienda necesario para la defensa de sus intereses.</a:t>
            </a:r>
            <a:endParaRPr lang="en-US" sz="280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ángulo 1"/>
          <p:cNvSpPr>
            <a:spLocks noChangeArrowheads="1"/>
          </p:cNvSpPr>
          <p:nvPr/>
        </p:nvSpPr>
        <p:spPr bwMode="auto">
          <a:xfrm>
            <a:off x="142875" y="404813"/>
            <a:ext cx="8858250" cy="2554287"/>
          </a:xfrm>
          <a:prstGeom prst="rect">
            <a:avLst/>
          </a:prstGeom>
          <a:noFill/>
          <a:ln w="9525">
            <a:noFill/>
            <a:miter lim="800000"/>
            <a:headEnd/>
            <a:tailEnd/>
          </a:ln>
        </p:spPr>
        <p:txBody>
          <a:bodyPr>
            <a:spAutoFit/>
          </a:bodyPr>
          <a:lstStyle/>
          <a:p>
            <a:pPr algn="ctr"/>
            <a:r>
              <a:rPr lang="es-ES" altLang="en-US" sz="3200">
                <a:cs typeface="Times New Roman" pitchFamily="18" charset="0"/>
              </a:rPr>
              <a:t>EUA continuará equipando y entrenando a los que consideran ¨</a:t>
            </a:r>
            <a:r>
              <a:rPr lang="es-ES" altLang="en-US" sz="3200" i="1">
                <a:cs typeface="Times New Roman" pitchFamily="18" charset="0"/>
              </a:rPr>
              <a:t>combatientes moderados de la oposición</a:t>
            </a:r>
            <a:r>
              <a:rPr lang="es-ES" altLang="en-US" sz="3200">
                <a:cs typeface="Times New Roman" pitchFamily="18" charset="0"/>
              </a:rPr>
              <a:t>¨, en su </a:t>
            </a:r>
            <a:r>
              <a:rPr lang="es-ES" altLang="en-US" sz="3200" b="1">
                <a:solidFill>
                  <a:srgbClr val="0000FF"/>
                </a:solidFill>
                <a:cs typeface="Times New Roman" pitchFamily="18" charset="0"/>
              </a:rPr>
              <a:t>propósito de derrocar al gobierno constitucional de Bashar al-Assad en Siria</a:t>
            </a:r>
            <a:r>
              <a:rPr lang="es-ES" altLang="en-US" sz="3200">
                <a:solidFill>
                  <a:srgbClr val="0000FF"/>
                </a:solidFill>
                <a:cs typeface="Times New Roman" pitchFamily="18" charset="0"/>
              </a:rPr>
              <a:t>.</a:t>
            </a:r>
            <a:endParaRPr lang="en-US" sz="9600">
              <a:solidFill>
                <a:srgbClr val="0000FF"/>
              </a:solidFill>
            </a:endParaRPr>
          </a:p>
        </p:txBody>
      </p:sp>
      <p:sp>
        <p:nvSpPr>
          <p:cNvPr id="38915" name="Rectángulo 2"/>
          <p:cNvSpPr>
            <a:spLocks noChangeArrowheads="1"/>
          </p:cNvSpPr>
          <p:nvPr/>
        </p:nvSpPr>
        <p:spPr bwMode="auto">
          <a:xfrm>
            <a:off x="395288" y="3789363"/>
            <a:ext cx="8353425" cy="2062162"/>
          </a:xfrm>
          <a:prstGeom prst="rect">
            <a:avLst/>
          </a:prstGeom>
          <a:noFill/>
          <a:ln w="9525">
            <a:noFill/>
            <a:miter lim="800000"/>
            <a:headEnd/>
            <a:tailEnd/>
          </a:ln>
        </p:spPr>
        <p:txBody>
          <a:bodyPr>
            <a:spAutoFit/>
          </a:bodyPr>
          <a:lstStyle/>
          <a:p>
            <a:pPr algn="ctr"/>
            <a:r>
              <a:rPr lang="es-ES" altLang="en-US" sz="3200">
                <a:cs typeface="Times New Roman" pitchFamily="18" charset="0"/>
              </a:rPr>
              <a:t>Trata las </a:t>
            </a:r>
            <a:r>
              <a:rPr lang="es-ES" altLang="en-US" sz="3200" b="1">
                <a:solidFill>
                  <a:srgbClr val="0000FF"/>
                </a:solidFill>
                <a:cs typeface="Times New Roman" pitchFamily="18" charset="0"/>
              </a:rPr>
              <a:t>contradicciones y diferencias actuales con la Federación Rusa</a:t>
            </a:r>
            <a:r>
              <a:rPr lang="es-ES" altLang="en-US" sz="3200">
                <a:solidFill>
                  <a:srgbClr val="0000FF"/>
                </a:solidFill>
                <a:cs typeface="Times New Roman" pitchFamily="18" charset="0"/>
              </a:rPr>
              <a:t> </a:t>
            </a:r>
            <a:r>
              <a:rPr lang="es-ES" altLang="en-US" sz="3200">
                <a:cs typeface="Times New Roman" pitchFamily="18" charset="0"/>
              </a:rPr>
              <a:t>(como anunciando la víspera del inicio de una nueva Guerra Fría entre ambos Estados)</a:t>
            </a:r>
            <a:endParaRPr lang="en-US" sz="960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ángulo 4"/>
          <p:cNvSpPr>
            <a:spLocks noChangeArrowheads="1"/>
          </p:cNvSpPr>
          <p:nvPr/>
        </p:nvSpPr>
        <p:spPr bwMode="auto">
          <a:xfrm>
            <a:off x="142875" y="1557338"/>
            <a:ext cx="8750300" cy="1562100"/>
          </a:xfrm>
          <a:prstGeom prst="rect">
            <a:avLst/>
          </a:prstGeom>
          <a:noFill/>
          <a:ln w="9525">
            <a:noFill/>
            <a:miter lim="800000"/>
            <a:headEnd/>
            <a:tailEnd/>
          </a:ln>
        </p:spPr>
        <p:txBody>
          <a:bodyPr>
            <a:spAutoFit/>
          </a:bodyPr>
          <a:lstStyle/>
          <a:p>
            <a:pPr algn="ctr">
              <a:lnSpc>
                <a:spcPct val="115000"/>
              </a:lnSpc>
              <a:spcAft>
                <a:spcPts val="1000"/>
              </a:spcAft>
            </a:pPr>
            <a:r>
              <a:rPr lang="es-ES" altLang="en-US" sz="2800">
                <a:cs typeface="Times New Roman" pitchFamily="18" charset="0"/>
              </a:rPr>
              <a:t>Trae a colación  la amenaza que representa </a:t>
            </a:r>
            <a:r>
              <a:rPr lang="es-ES" altLang="en-US" sz="2800" b="1">
                <a:solidFill>
                  <a:srgbClr val="0000FF"/>
                </a:solidFill>
                <a:cs typeface="Times New Roman" pitchFamily="18" charset="0"/>
              </a:rPr>
              <a:t>el desarrollo de enfermedades infecciosas</a:t>
            </a:r>
            <a:r>
              <a:rPr lang="es-ES" altLang="en-US" sz="2800">
                <a:cs typeface="Times New Roman" pitchFamily="18" charset="0"/>
              </a:rPr>
              <a:t>, como es el caso del Ébola, así como el VIH/SIDA,</a:t>
            </a:r>
            <a:endParaRPr lang="en-US" sz="2400">
              <a:latin typeface="Calibri" pitchFamily="34" charset="0"/>
              <a:cs typeface="Calibri" pitchFamily="34" charset="0"/>
            </a:endParaRPr>
          </a:p>
        </p:txBody>
      </p:sp>
      <p:sp>
        <p:nvSpPr>
          <p:cNvPr id="39939" name="Rectángulo 6"/>
          <p:cNvSpPr>
            <a:spLocks noChangeArrowheads="1"/>
          </p:cNvSpPr>
          <p:nvPr/>
        </p:nvSpPr>
        <p:spPr bwMode="auto">
          <a:xfrm>
            <a:off x="142875" y="3573463"/>
            <a:ext cx="8750300" cy="2246312"/>
          </a:xfrm>
          <a:prstGeom prst="rect">
            <a:avLst/>
          </a:prstGeom>
          <a:noFill/>
          <a:ln w="9525">
            <a:noFill/>
            <a:miter lim="800000"/>
            <a:headEnd/>
            <a:tailEnd/>
          </a:ln>
        </p:spPr>
        <p:txBody>
          <a:bodyPr>
            <a:spAutoFit/>
          </a:bodyPr>
          <a:lstStyle/>
          <a:p>
            <a:pPr algn="ctr"/>
            <a:r>
              <a:rPr lang="es-US" altLang="en-US" sz="2800">
                <a:cs typeface="Times New Roman" pitchFamily="18" charset="0"/>
              </a:rPr>
              <a:t>S</a:t>
            </a:r>
            <a:r>
              <a:rPr lang="es-ES" altLang="en-US" sz="2800">
                <a:cs typeface="Times New Roman" pitchFamily="18" charset="0"/>
              </a:rPr>
              <a:t>eñala que uno de los enfoques de Estados Unidos será </a:t>
            </a:r>
            <a:r>
              <a:rPr lang="es-ES" altLang="en-US" sz="2800" b="1">
                <a:solidFill>
                  <a:srgbClr val="0000FF"/>
                </a:solidFill>
                <a:cs typeface="Times New Roman" pitchFamily="18" charset="0"/>
              </a:rPr>
              <a:t>establecer relaciones con gente joven a lo largo del planeta</a:t>
            </a:r>
            <a:r>
              <a:rPr lang="es-ES" altLang="en-US" sz="2800">
                <a:cs typeface="Times New Roman" pitchFamily="18" charset="0"/>
              </a:rPr>
              <a:t> </a:t>
            </a:r>
            <a:r>
              <a:rPr lang="es-US" altLang="en-US" sz="2800">
                <a:cs typeface="Times New Roman" pitchFamily="18" charset="0"/>
              </a:rPr>
              <a:t>para </a:t>
            </a:r>
            <a:r>
              <a:rPr lang="es-ES" altLang="en-US" sz="2800" b="1">
                <a:solidFill>
                  <a:srgbClr val="0000FF"/>
                </a:solidFill>
                <a:cs typeface="Times New Roman" pitchFamily="18" charset="0"/>
              </a:rPr>
              <a:t>identificar,  quiénes serán los dirigentes políticos, empresariales y de la sociedad civil del futuro</a:t>
            </a:r>
            <a:endParaRPr lang="en-US" sz="8800" b="1">
              <a:solidFill>
                <a:srgbClr val="0000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Grp="1" noChangeArrowheads="1"/>
          </p:cNvSpPr>
          <p:nvPr>
            <p:ph type="ctrTitle"/>
          </p:nvPr>
        </p:nvSpPr>
        <p:spPr bwMode="auto">
          <a:xfrm>
            <a:off x="685800" y="642919"/>
            <a:ext cx="7772400" cy="714379"/>
          </a:xfrm>
          <a:prstGeom prst="downArrowCallout">
            <a:avLst>
              <a:gd name="adj1" fmla="val 261373"/>
              <a:gd name="adj2" fmla="val 261373"/>
              <a:gd name="adj3" fmla="val 16667"/>
              <a:gd name="adj4" fmla="val 56440"/>
            </a:avLst>
          </a:prstGeom>
          <a:solidFill>
            <a:srgbClr val="FF0066"/>
          </a:solidFill>
          <a:ln w="9525" cmpd="sng">
            <a:solidFill>
              <a:srgbClr val="000000"/>
            </a:solidFill>
            <a:miter lim="800000"/>
            <a:headEnd/>
            <a:tailEnd/>
          </a:ln>
        </p:spPr>
        <p:txBody>
          <a:bodyPr wrap="none" anchor="ctr">
            <a:noAutofit/>
          </a:bodyPr>
          <a:lstStyle/>
          <a:p>
            <a:pPr algn="ctr">
              <a:spcBef>
                <a:spcPct val="0"/>
              </a:spcBef>
            </a:pPr>
            <a:r>
              <a:rPr lang="es-ES_tradnl" altLang="en-US" sz="4800" b="1" dirty="0">
                <a:latin typeface="Arial" pitchFamily="34" charset="0"/>
                <a:cs typeface="Arial" pitchFamily="34" charset="0"/>
              </a:rPr>
              <a:t>Sumario</a:t>
            </a:r>
          </a:p>
        </p:txBody>
      </p:sp>
      <p:sp>
        <p:nvSpPr>
          <p:cNvPr id="3" name="2 Subtítulo"/>
          <p:cNvSpPr>
            <a:spLocks noGrp="1"/>
          </p:cNvSpPr>
          <p:nvPr>
            <p:ph type="subTitle" idx="1"/>
          </p:nvPr>
        </p:nvSpPr>
        <p:spPr>
          <a:xfrm>
            <a:off x="500034" y="1500174"/>
            <a:ext cx="8143932" cy="5000660"/>
          </a:xfrm>
          <a:ln w="38100">
            <a:solidFill>
              <a:srgbClr val="FF0066"/>
            </a:solidFill>
          </a:ln>
        </p:spPr>
        <p:txBody>
          <a:bodyPr>
            <a:normAutofit fontScale="85000" lnSpcReduction="20000"/>
          </a:bodyPr>
          <a:lstStyle/>
          <a:p>
            <a:pPr marL="457200" indent="-457200" algn="just">
              <a:buFont typeface="Arial" pitchFamily="34" charset="0"/>
              <a:buAutoNum type="arabicPeriod"/>
            </a:pPr>
            <a:r>
              <a:rPr lang="es-ES" altLang="en-US" dirty="0" smtClean="0">
                <a:solidFill>
                  <a:srgbClr val="161616"/>
                </a:solidFill>
                <a:latin typeface="Arial" pitchFamily="34" charset="0"/>
                <a:cs typeface="Arial" pitchFamily="34" charset="0"/>
              </a:rPr>
              <a:t>La asignatura Seguridad Nacional como parte de la Disciplina Preparación para la Defensa.</a:t>
            </a:r>
          </a:p>
          <a:p>
            <a:pPr marL="457200" indent="-457200" algn="just">
              <a:buFont typeface="Arial" pitchFamily="34" charset="0"/>
              <a:buAutoNum type="arabicPeriod"/>
            </a:pPr>
            <a:r>
              <a:rPr lang="es-ES" altLang="en-US" dirty="0" smtClean="0">
                <a:solidFill>
                  <a:srgbClr val="161616"/>
                </a:solidFill>
                <a:latin typeface="Arial" pitchFamily="34" charset="0"/>
                <a:cs typeface="Arial" pitchFamily="34" charset="0"/>
              </a:rPr>
              <a:t>Definición de Seguridad Nacional e Internacional. Relación de la</a:t>
            </a:r>
            <a:r>
              <a:rPr lang="es-ES_tradnl" altLang="en-US" dirty="0" smtClean="0">
                <a:solidFill>
                  <a:srgbClr val="161616"/>
                </a:solidFill>
                <a:latin typeface="Arial" pitchFamily="34" charset="0"/>
                <a:cs typeface="Arial" pitchFamily="34" charset="0"/>
              </a:rPr>
              <a:t> Seguridad Nacional </a:t>
            </a:r>
            <a:r>
              <a:rPr lang="es-ES" altLang="en-US" dirty="0" smtClean="0">
                <a:solidFill>
                  <a:srgbClr val="161616"/>
                </a:solidFill>
                <a:latin typeface="Arial" pitchFamily="34" charset="0"/>
                <a:cs typeface="Arial" pitchFamily="34" charset="0"/>
              </a:rPr>
              <a:t>con la </a:t>
            </a:r>
            <a:r>
              <a:rPr lang="es-ES_tradnl" altLang="en-US" dirty="0" smtClean="0">
                <a:solidFill>
                  <a:srgbClr val="161616"/>
                </a:solidFill>
                <a:latin typeface="Arial" pitchFamily="34" charset="0"/>
                <a:cs typeface="Arial" pitchFamily="34" charset="0"/>
              </a:rPr>
              <a:t>Internacional</a:t>
            </a:r>
            <a:r>
              <a:rPr lang="es-ES" altLang="en-US" dirty="0" smtClean="0">
                <a:solidFill>
                  <a:srgbClr val="161616"/>
                </a:solidFill>
                <a:latin typeface="Arial" pitchFamily="34" charset="0"/>
                <a:cs typeface="Arial" pitchFamily="34" charset="0"/>
              </a:rPr>
              <a:t> en el contexto político militar actual</a:t>
            </a:r>
            <a:r>
              <a:rPr lang="es-ES_tradnl" altLang="en-US" dirty="0" smtClean="0">
                <a:solidFill>
                  <a:srgbClr val="161616"/>
                </a:solidFill>
                <a:latin typeface="Arial" pitchFamily="34" charset="0"/>
                <a:cs typeface="Arial" pitchFamily="34" charset="0"/>
              </a:rPr>
              <a:t>.</a:t>
            </a:r>
          </a:p>
          <a:p>
            <a:pPr marL="457200" indent="-457200" algn="just">
              <a:buFont typeface="Arial" pitchFamily="34" charset="0"/>
              <a:buAutoNum type="arabicPeriod"/>
            </a:pPr>
            <a:r>
              <a:rPr lang="es-ES" altLang="en-US" dirty="0" smtClean="0">
                <a:solidFill>
                  <a:srgbClr val="161616"/>
                </a:solidFill>
                <a:latin typeface="Arial" pitchFamily="34" charset="0"/>
                <a:cs typeface="Arial" pitchFamily="34" charset="0"/>
              </a:rPr>
              <a:t>La </a:t>
            </a:r>
            <a:r>
              <a:rPr lang="es-ES_tradnl" altLang="en-US" dirty="0" smtClean="0">
                <a:solidFill>
                  <a:srgbClr val="161616"/>
                </a:solidFill>
                <a:latin typeface="Arial" pitchFamily="34" charset="0"/>
                <a:cs typeface="Arial" pitchFamily="34" charset="0"/>
              </a:rPr>
              <a:t>Estrategia de Seguridad Nacional de </a:t>
            </a:r>
            <a:r>
              <a:rPr lang="es-ES" altLang="en-US" dirty="0" smtClean="0">
                <a:solidFill>
                  <a:srgbClr val="161616"/>
                </a:solidFill>
                <a:latin typeface="Arial" pitchFamily="34" charset="0"/>
                <a:cs typeface="Arial" pitchFamily="34" charset="0"/>
              </a:rPr>
              <a:t>los </a:t>
            </a:r>
            <a:r>
              <a:rPr lang="es-ES_tradnl" altLang="en-US" dirty="0" smtClean="0">
                <a:solidFill>
                  <a:srgbClr val="161616"/>
                </a:solidFill>
                <a:latin typeface="Arial" pitchFamily="34" charset="0"/>
                <a:cs typeface="Arial" pitchFamily="34" charset="0"/>
              </a:rPr>
              <a:t>EE.UU</a:t>
            </a:r>
            <a:r>
              <a:rPr lang="es-ES" altLang="en-US" dirty="0" smtClean="0">
                <a:solidFill>
                  <a:srgbClr val="161616"/>
                </a:solidFill>
                <a:latin typeface="Arial" pitchFamily="34" charset="0"/>
                <a:cs typeface="Arial" pitchFamily="34" charset="0"/>
              </a:rPr>
              <a:t> y sus implicaciones para el mundo</a:t>
            </a:r>
            <a:r>
              <a:rPr lang="es-ES_tradnl" altLang="en-US" dirty="0" smtClean="0">
                <a:solidFill>
                  <a:srgbClr val="161616"/>
                </a:solidFill>
                <a:latin typeface="Arial" pitchFamily="34" charset="0"/>
                <a:cs typeface="Arial" pitchFamily="34" charset="0"/>
              </a:rPr>
              <a:t>.</a:t>
            </a:r>
            <a:r>
              <a:rPr lang="es-ES" altLang="en-US" dirty="0" smtClean="0">
                <a:solidFill>
                  <a:srgbClr val="161616"/>
                </a:solidFill>
                <a:latin typeface="Arial" pitchFamily="34" charset="0"/>
                <a:cs typeface="Arial" pitchFamily="34" charset="0"/>
              </a:rPr>
              <a:t> Sus fundamentos históricos y teóricos, lineamientos y fuentes principales de su arquitectura.</a:t>
            </a:r>
          </a:p>
          <a:p>
            <a:pPr marL="457200" indent="-457200" algn="just">
              <a:buFont typeface="Arial" pitchFamily="34" charset="0"/>
              <a:buAutoNum type="arabicPeriod"/>
            </a:pPr>
            <a:r>
              <a:rPr lang="es-ES" altLang="en-US" dirty="0" smtClean="0">
                <a:solidFill>
                  <a:srgbClr val="161616"/>
                </a:solidFill>
                <a:latin typeface="Arial" pitchFamily="34" charset="0"/>
                <a:cs typeface="Arial" pitchFamily="34" charset="0"/>
              </a:rPr>
              <a:t>El enfoque cubano de la seguridad nacional e internacional y el rol del líder histórico de la revolución cubana en su conformación.</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linds(horizontal)">
                                      <p:cBhvr>
                                        <p:cTn id="7" dur="500"/>
                                        <p:tgtEl>
                                          <p:spTgt spid="4">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Rectángulo"/>
          <p:cNvSpPr>
            <a:spLocks noChangeArrowheads="1"/>
          </p:cNvSpPr>
          <p:nvPr/>
        </p:nvSpPr>
        <p:spPr bwMode="auto">
          <a:xfrm>
            <a:off x="285750" y="908050"/>
            <a:ext cx="8643938" cy="2678113"/>
          </a:xfrm>
          <a:prstGeom prst="rect">
            <a:avLst/>
          </a:prstGeom>
          <a:gradFill rotWithShape="1">
            <a:gsLst>
              <a:gs pos="0">
                <a:srgbClr val="DFE5F0"/>
              </a:gs>
              <a:gs pos="50000">
                <a:srgbClr val="D3DBEA"/>
              </a:gs>
              <a:gs pos="100000">
                <a:srgbClr val="CCD7E9"/>
              </a:gs>
            </a:gsLst>
            <a:lin ang="5400000"/>
          </a:gradFill>
          <a:ln w="6350">
            <a:solidFill>
              <a:srgbClr val="B2C1DB"/>
            </a:solidFill>
            <a:miter lim="800000"/>
            <a:headEnd/>
            <a:tailEnd/>
          </a:ln>
        </p:spPr>
        <p:txBody>
          <a:bodyPr>
            <a:spAutoFit/>
          </a:bodyPr>
          <a:lstStyle/>
          <a:p>
            <a:pPr algn="ctr" eaLnBrk="1" hangingPunct="1">
              <a:lnSpc>
                <a:spcPct val="150000"/>
              </a:lnSpc>
            </a:pPr>
            <a:r>
              <a:rPr lang="es-ES" altLang="en-US" sz="2800">
                <a:solidFill>
                  <a:srgbClr val="0D0D0D"/>
                </a:solidFill>
              </a:rPr>
              <a:t>No existe «atenuación» ni «cambio» alguno en los riesgos, amenazas y agresiones de su política exterior contra Cuba, </a:t>
            </a:r>
            <a:r>
              <a:rPr lang="es-ES" altLang="en-US" sz="2800" b="1">
                <a:solidFill>
                  <a:srgbClr val="0000FF"/>
                </a:solidFill>
              </a:rPr>
              <a:t>la que persigue los mismos objetivos con el empleo de otros métodos.</a:t>
            </a:r>
          </a:p>
        </p:txBody>
      </p:sp>
      <p:sp>
        <p:nvSpPr>
          <p:cNvPr id="53251" name="2 Rectángulo"/>
          <p:cNvSpPr>
            <a:spLocks noChangeArrowheads="1"/>
          </p:cNvSpPr>
          <p:nvPr/>
        </p:nvSpPr>
        <p:spPr bwMode="auto">
          <a:xfrm>
            <a:off x="357188" y="3860800"/>
            <a:ext cx="7527925" cy="2862263"/>
          </a:xfrm>
          <a:prstGeom prst="rect">
            <a:avLst/>
          </a:prstGeom>
          <a:solidFill>
            <a:srgbClr val="D9D9D9"/>
          </a:solidFill>
          <a:ln w="9525">
            <a:solidFill>
              <a:srgbClr val="BE4B48"/>
            </a:solidFill>
            <a:miter lim="800000"/>
            <a:headEnd/>
            <a:tailEnd/>
          </a:ln>
          <a:effectLst>
            <a:outerShdw dist="20000" dir="5400000" algn="ctr" rotWithShape="0">
              <a:srgbClr val="000000">
                <a:alpha val="26999"/>
              </a:srgbClr>
            </a:outerShdw>
          </a:effectLst>
        </p:spPr>
        <p:txBody>
          <a:bodyPr>
            <a:spAutoFit/>
          </a:bodyPr>
          <a:lstStyle/>
          <a:p>
            <a:pPr algn="ctr" eaLnBrk="1" hangingPunct="1">
              <a:lnSpc>
                <a:spcPct val="150000"/>
              </a:lnSpc>
              <a:defRPr/>
            </a:pPr>
            <a:r>
              <a:rPr lang="es-ES" altLang="en-US" sz="2400" b="1" u="sng">
                <a:solidFill>
                  <a:srgbClr val="000000"/>
                </a:solidFill>
                <a:latin typeface="Tahoma" pitchFamily="34" charset="0"/>
                <a:cs typeface="Tahoma" pitchFamily="34" charset="0"/>
              </a:rPr>
              <a:t>Por lo que no podemos ser ingenuos: </a:t>
            </a:r>
          </a:p>
          <a:p>
            <a:pPr algn="ctr" eaLnBrk="1" hangingPunct="1">
              <a:lnSpc>
                <a:spcPct val="150000"/>
              </a:lnSpc>
              <a:defRPr/>
            </a:pPr>
            <a:r>
              <a:rPr lang="es-US" altLang="en-US" sz="2400">
                <a:solidFill>
                  <a:srgbClr val="000000"/>
                </a:solidFill>
                <a:latin typeface="Tahoma" pitchFamily="34" charset="0"/>
                <a:cs typeface="Tahoma" pitchFamily="34" charset="0"/>
              </a:rPr>
              <a:t>La letra y el espíritu de estos documentos </a:t>
            </a:r>
            <a:r>
              <a:rPr lang="es-ES" altLang="en-US" sz="2400">
                <a:solidFill>
                  <a:srgbClr val="000000"/>
                </a:solidFill>
                <a:latin typeface="Tahoma" pitchFamily="34" charset="0"/>
                <a:cs typeface="Tahoma" pitchFamily="34" charset="0"/>
              </a:rPr>
              <a:t>continuan apuntando a la </a:t>
            </a:r>
            <a:r>
              <a:rPr lang="es-ES" altLang="en-US" sz="2400" b="1" i="1">
                <a:solidFill>
                  <a:srgbClr val="C00000"/>
                </a:solidFill>
                <a:latin typeface="Tahoma" pitchFamily="34" charset="0"/>
                <a:cs typeface="Tahoma" pitchFamily="34" charset="0"/>
              </a:rPr>
              <a:t>posibilidad latente de una agresión militar contra nuestro país cuando lo consideren necesario.</a:t>
            </a:r>
            <a:endParaRPr lang="es-ES" altLang="en-US" sz="2400" b="1">
              <a:solidFill>
                <a:srgbClr val="C00000"/>
              </a:solidFill>
              <a:latin typeface="Tahoma" pitchFamily="34" charset="0"/>
              <a:cs typeface="Tahoma" pitchFamily="34" charset="0"/>
            </a:endParaRPr>
          </a:p>
        </p:txBody>
      </p:sp>
      <p:sp>
        <p:nvSpPr>
          <p:cNvPr id="56324" name="TextBox 1"/>
          <p:cNvSpPr txBox="1">
            <a:spLocks noChangeArrowheads="1"/>
          </p:cNvSpPr>
          <p:nvPr/>
        </p:nvSpPr>
        <p:spPr bwMode="auto">
          <a:xfrm>
            <a:off x="1428750" y="188913"/>
            <a:ext cx="6243638" cy="523875"/>
          </a:xfrm>
          <a:prstGeom prst="rect">
            <a:avLst/>
          </a:prstGeom>
          <a:solidFill>
            <a:schemeClr val="tx1"/>
          </a:solidFill>
          <a:ln w="38100">
            <a:solidFill>
              <a:schemeClr val="bg1"/>
            </a:solidFill>
            <a:miter lim="800000"/>
            <a:headEnd/>
            <a:tailEnd/>
          </a:ln>
          <a:effectLst>
            <a:outerShdw dist="20000" dir="5400000" algn="ctr" rotWithShape="0">
              <a:srgbClr val="000000">
                <a:alpha val="26999"/>
              </a:srgbClr>
            </a:outerShdw>
          </a:effectLst>
        </p:spPr>
        <p:txBody>
          <a:bodyPr>
            <a:spAutoFit/>
          </a:bodyPr>
          <a:lstStyle/>
          <a:p>
            <a:pPr algn="ctr" eaLnBrk="1" hangingPunct="1">
              <a:defRPr/>
            </a:pPr>
            <a:r>
              <a:rPr lang="es-ES" sz="2800" b="1">
                <a:solidFill>
                  <a:schemeClr val="bg1"/>
                </a:solidFill>
                <a:latin typeface="Tahoma" pitchFamily="34" charset="0"/>
                <a:cs typeface="Tahoma" pitchFamily="34" charset="0"/>
              </a:rPr>
              <a:t>Y con relación a Cuba: </a:t>
            </a:r>
          </a:p>
        </p:txBody>
      </p:sp>
      <p:pic>
        <p:nvPicPr>
          <p:cNvPr id="53253" name="Imagen 4" descr="FOE.png"/>
          <p:cNvPicPr>
            <a:picLocks noChangeArrowheads="1"/>
          </p:cNvPicPr>
          <p:nvPr/>
        </p:nvPicPr>
        <p:blipFill>
          <a:blip r:embed="rId2"/>
          <a:srcRect/>
          <a:stretch>
            <a:fillRect/>
          </a:stretch>
        </p:blipFill>
        <p:spPr bwMode="auto">
          <a:xfrm>
            <a:off x="7848600" y="4292600"/>
            <a:ext cx="1295400" cy="1916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457200" y="261938"/>
            <a:ext cx="8229600" cy="6480175"/>
          </a:xfrm>
        </p:spPr>
        <p:txBody>
          <a:bodyPr>
            <a:normAutofit lnSpcReduction="10000"/>
          </a:bodyPr>
          <a:lstStyle/>
          <a:p>
            <a:pPr algn="ctr">
              <a:lnSpc>
                <a:spcPct val="80000"/>
              </a:lnSpc>
              <a:buNone/>
            </a:pPr>
            <a:r>
              <a:rPr lang="en-US" sz="2800" dirty="0" err="1" smtClean="0"/>
              <a:t>Conclusiones</a:t>
            </a:r>
            <a:endParaRPr lang="en-US" sz="2800" dirty="0" smtClean="0"/>
          </a:p>
          <a:p>
            <a:pPr algn="just">
              <a:lnSpc>
                <a:spcPct val="80000"/>
              </a:lnSpc>
            </a:pPr>
            <a:endParaRPr lang="en-US" sz="2800" dirty="0" smtClean="0"/>
          </a:p>
          <a:p>
            <a:pPr algn="just">
              <a:lnSpc>
                <a:spcPct val="80000"/>
              </a:lnSpc>
            </a:pPr>
            <a:r>
              <a:rPr lang="en-US" sz="2800" dirty="0" smtClean="0"/>
              <a:t>La </a:t>
            </a:r>
            <a:r>
              <a:rPr lang="en-US" sz="2800" dirty="0" err="1" smtClean="0"/>
              <a:t>llamada</a:t>
            </a:r>
            <a:r>
              <a:rPr lang="en-US" sz="2800" dirty="0" smtClean="0"/>
              <a:t> ¨</a:t>
            </a:r>
            <a:r>
              <a:rPr lang="en-US" sz="2800" dirty="0" err="1" smtClean="0"/>
              <a:t>nueva</a:t>
            </a:r>
            <a:r>
              <a:rPr lang="en-US" sz="2800" dirty="0" smtClean="0"/>
              <a:t>¨ </a:t>
            </a:r>
            <a:r>
              <a:rPr lang="en-US" sz="2800" dirty="0" err="1" smtClean="0"/>
              <a:t>estrategia</a:t>
            </a:r>
            <a:r>
              <a:rPr lang="en-US" sz="2800" dirty="0" smtClean="0"/>
              <a:t> de </a:t>
            </a:r>
            <a:r>
              <a:rPr lang="en-US" sz="2800" dirty="0" err="1" smtClean="0"/>
              <a:t>Estados</a:t>
            </a:r>
            <a:r>
              <a:rPr lang="en-US" sz="2800" dirty="0" smtClean="0"/>
              <a:t> </a:t>
            </a:r>
            <a:r>
              <a:rPr lang="en-US" sz="2800" dirty="0" err="1" smtClean="0"/>
              <a:t>Unidos</a:t>
            </a:r>
            <a:r>
              <a:rPr lang="en-US" sz="2800" dirty="0" smtClean="0"/>
              <a:t> no </a:t>
            </a:r>
            <a:r>
              <a:rPr lang="en-US" sz="2800" dirty="0" err="1" smtClean="0"/>
              <a:t>es</a:t>
            </a:r>
            <a:r>
              <a:rPr lang="en-US" sz="2800" dirty="0" smtClean="0"/>
              <a:t> </a:t>
            </a:r>
            <a:r>
              <a:rPr lang="en-US" sz="2800" dirty="0" err="1" smtClean="0"/>
              <a:t>sino</a:t>
            </a:r>
            <a:r>
              <a:rPr lang="en-US" sz="2800" dirty="0" smtClean="0"/>
              <a:t> </a:t>
            </a:r>
            <a:r>
              <a:rPr lang="en-US" sz="2800" dirty="0" err="1" smtClean="0"/>
              <a:t>una</a:t>
            </a:r>
            <a:r>
              <a:rPr lang="en-US" sz="2800" dirty="0" smtClean="0"/>
              <a:t> </a:t>
            </a:r>
            <a:r>
              <a:rPr lang="en-US" sz="2800" dirty="0" err="1" smtClean="0"/>
              <a:t>copia</a:t>
            </a:r>
            <a:r>
              <a:rPr lang="en-US" sz="2800" dirty="0" smtClean="0"/>
              <a:t> de la anterior.</a:t>
            </a:r>
          </a:p>
          <a:p>
            <a:pPr algn="just">
              <a:lnSpc>
                <a:spcPct val="80000"/>
              </a:lnSpc>
            </a:pPr>
            <a:endParaRPr lang="en-US" sz="2800" dirty="0" smtClean="0"/>
          </a:p>
          <a:p>
            <a:pPr algn="just">
              <a:lnSpc>
                <a:spcPct val="80000"/>
              </a:lnSpc>
            </a:pPr>
            <a:r>
              <a:rPr lang="en-US" sz="2800" dirty="0" smtClean="0"/>
              <a:t>Como </a:t>
            </a:r>
            <a:r>
              <a:rPr lang="en-US" sz="2800" dirty="0" err="1" smtClean="0"/>
              <a:t>podemos</a:t>
            </a:r>
            <a:r>
              <a:rPr lang="en-US" sz="2800" dirty="0" smtClean="0"/>
              <a:t> </a:t>
            </a:r>
            <a:r>
              <a:rPr lang="en-US" sz="2800" dirty="0" err="1" smtClean="0"/>
              <a:t>ver</a:t>
            </a:r>
            <a:r>
              <a:rPr lang="en-US" sz="2800" dirty="0" smtClean="0"/>
              <a:t>, </a:t>
            </a:r>
            <a:r>
              <a:rPr lang="en-US" sz="2800" dirty="0" err="1" smtClean="0">
                <a:solidFill>
                  <a:srgbClr val="FF0000"/>
                </a:solidFill>
              </a:rPr>
              <a:t>lejos</a:t>
            </a:r>
            <a:r>
              <a:rPr lang="en-US" sz="2800" dirty="0" smtClean="0">
                <a:solidFill>
                  <a:srgbClr val="FF0000"/>
                </a:solidFill>
              </a:rPr>
              <a:t> de </a:t>
            </a:r>
            <a:r>
              <a:rPr lang="en-US" sz="2800" dirty="0" err="1" smtClean="0">
                <a:solidFill>
                  <a:srgbClr val="FF0000"/>
                </a:solidFill>
              </a:rPr>
              <a:t>tratarse</a:t>
            </a:r>
            <a:r>
              <a:rPr lang="en-US" sz="2800" dirty="0" smtClean="0">
                <a:solidFill>
                  <a:srgbClr val="FF0000"/>
                </a:solidFill>
              </a:rPr>
              <a:t> de </a:t>
            </a:r>
            <a:r>
              <a:rPr lang="en-US" sz="2800" dirty="0" err="1" smtClean="0">
                <a:solidFill>
                  <a:srgbClr val="FF0000"/>
                </a:solidFill>
              </a:rPr>
              <a:t>una</a:t>
            </a:r>
            <a:r>
              <a:rPr lang="en-US" sz="2800" dirty="0" smtClean="0">
                <a:solidFill>
                  <a:srgbClr val="FF0000"/>
                </a:solidFill>
              </a:rPr>
              <a:t> </a:t>
            </a:r>
            <a:r>
              <a:rPr lang="en-US" sz="2800" dirty="0" err="1" smtClean="0">
                <a:solidFill>
                  <a:srgbClr val="FF0000"/>
                </a:solidFill>
              </a:rPr>
              <a:t>estrategia</a:t>
            </a:r>
            <a:r>
              <a:rPr lang="en-US" sz="2800" dirty="0" smtClean="0">
                <a:solidFill>
                  <a:srgbClr val="FF0000"/>
                </a:solidFill>
              </a:rPr>
              <a:t> </a:t>
            </a:r>
            <a:r>
              <a:rPr lang="en-US" sz="2800" dirty="0" err="1" smtClean="0">
                <a:solidFill>
                  <a:srgbClr val="FF0000"/>
                </a:solidFill>
              </a:rPr>
              <a:t>nacional</a:t>
            </a:r>
            <a:r>
              <a:rPr lang="en-US" sz="2800" dirty="0" smtClean="0">
                <a:solidFill>
                  <a:srgbClr val="FF0000"/>
                </a:solidFill>
              </a:rPr>
              <a:t> </a:t>
            </a:r>
            <a:r>
              <a:rPr lang="en-US" sz="2800" dirty="0" err="1" smtClean="0">
                <a:solidFill>
                  <a:srgbClr val="FF0000"/>
                </a:solidFill>
              </a:rPr>
              <a:t>quinquenal</a:t>
            </a:r>
            <a:r>
              <a:rPr lang="en-US" sz="2800" dirty="0" smtClean="0">
                <a:solidFill>
                  <a:srgbClr val="FF0000"/>
                </a:solidFill>
              </a:rPr>
              <a:t> </a:t>
            </a:r>
            <a:r>
              <a:rPr lang="en-US" sz="2800" u="sng" dirty="0" err="1" smtClean="0">
                <a:solidFill>
                  <a:srgbClr val="FF0000"/>
                </a:solidFill>
              </a:rPr>
              <a:t>dirigida</a:t>
            </a:r>
            <a:r>
              <a:rPr lang="en-US" sz="2800" u="sng" dirty="0" smtClean="0">
                <a:solidFill>
                  <a:srgbClr val="FF0000"/>
                </a:solidFill>
              </a:rPr>
              <a:t> a </a:t>
            </a:r>
            <a:r>
              <a:rPr lang="en-US" sz="2800" u="sng" dirty="0" err="1" smtClean="0">
                <a:solidFill>
                  <a:srgbClr val="FF0000"/>
                </a:solidFill>
              </a:rPr>
              <a:t>procurar</a:t>
            </a:r>
            <a:r>
              <a:rPr lang="en-US" sz="2800" u="sng" dirty="0" smtClean="0">
                <a:solidFill>
                  <a:srgbClr val="FF0000"/>
                </a:solidFill>
              </a:rPr>
              <a:t> la </a:t>
            </a:r>
            <a:r>
              <a:rPr lang="en-US" sz="2800" u="sng" dirty="0" err="1" smtClean="0">
                <a:solidFill>
                  <a:srgbClr val="FF0000"/>
                </a:solidFill>
              </a:rPr>
              <a:t>seguridad</a:t>
            </a:r>
            <a:r>
              <a:rPr lang="en-US" sz="2800" u="sng" dirty="0" smtClean="0">
                <a:solidFill>
                  <a:srgbClr val="FF0000"/>
                </a:solidFill>
              </a:rPr>
              <a:t> </a:t>
            </a:r>
            <a:r>
              <a:rPr lang="en-US" sz="2800" u="sng" dirty="0" err="1" smtClean="0">
                <a:solidFill>
                  <a:srgbClr val="FF0000"/>
                </a:solidFill>
              </a:rPr>
              <a:t>interna</a:t>
            </a:r>
            <a:r>
              <a:rPr lang="en-US" sz="2800" u="sng" dirty="0" smtClean="0">
                <a:solidFill>
                  <a:srgbClr val="FF0000"/>
                </a:solidFill>
              </a:rPr>
              <a:t> de </a:t>
            </a:r>
            <a:r>
              <a:rPr lang="en-US" sz="2800" u="sng" dirty="0" err="1" smtClean="0">
                <a:solidFill>
                  <a:srgbClr val="FF0000"/>
                </a:solidFill>
              </a:rPr>
              <a:t>Estados</a:t>
            </a:r>
            <a:r>
              <a:rPr lang="en-US" sz="2800" u="sng" dirty="0" smtClean="0">
                <a:solidFill>
                  <a:srgbClr val="FF0000"/>
                </a:solidFill>
              </a:rPr>
              <a:t> </a:t>
            </a:r>
            <a:r>
              <a:rPr lang="en-US" sz="2800" u="sng" dirty="0" err="1" smtClean="0">
                <a:solidFill>
                  <a:srgbClr val="FF0000"/>
                </a:solidFill>
              </a:rPr>
              <a:t>Unidos</a:t>
            </a:r>
            <a:r>
              <a:rPr lang="en-US" sz="2800" dirty="0" smtClean="0"/>
              <a:t>; </a:t>
            </a:r>
            <a:r>
              <a:rPr lang="en-US" sz="2800" dirty="0" smtClean="0">
                <a:solidFill>
                  <a:srgbClr val="FF0000"/>
                </a:solidFill>
              </a:rPr>
              <a:t>se </a:t>
            </a:r>
            <a:r>
              <a:rPr lang="en-US" sz="2800" dirty="0" err="1" smtClean="0">
                <a:solidFill>
                  <a:srgbClr val="FF0000"/>
                </a:solidFill>
              </a:rPr>
              <a:t>trata</a:t>
            </a:r>
            <a:r>
              <a:rPr lang="en-US" sz="2800" dirty="0" smtClean="0">
                <a:solidFill>
                  <a:srgbClr val="FF0000"/>
                </a:solidFill>
              </a:rPr>
              <a:t> </a:t>
            </a:r>
            <a:r>
              <a:rPr lang="en-US" sz="2800" u="sng" dirty="0" smtClean="0">
                <a:solidFill>
                  <a:srgbClr val="FF0000"/>
                </a:solidFill>
              </a:rPr>
              <a:t>de </a:t>
            </a:r>
            <a:r>
              <a:rPr lang="en-US" sz="2800" u="sng" dirty="0" err="1" smtClean="0">
                <a:solidFill>
                  <a:srgbClr val="FF0000"/>
                </a:solidFill>
              </a:rPr>
              <a:t>cómo</a:t>
            </a:r>
            <a:r>
              <a:rPr lang="en-US" sz="2800" u="sng" dirty="0" smtClean="0">
                <a:solidFill>
                  <a:srgbClr val="FF0000"/>
                </a:solidFill>
              </a:rPr>
              <a:t> un </a:t>
            </a:r>
            <a:r>
              <a:rPr lang="en-US" sz="2800" u="sng" dirty="0" err="1" smtClean="0">
                <a:solidFill>
                  <a:srgbClr val="FF0000"/>
                </a:solidFill>
              </a:rPr>
              <a:t>imperio</a:t>
            </a:r>
            <a:r>
              <a:rPr lang="en-US" sz="2800" u="sng" dirty="0" smtClean="0">
                <a:solidFill>
                  <a:srgbClr val="FF0000"/>
                </a:solidFill>
              </a:rPr>
              <a:t> </a:t>
            </a:r>
            <a:r>
              <a:rPr lang="en-US" sz="2800" u="sng" dirty="0" err="1" smtClean="0">
                <a:solidFill>
                  <a:srgbClr val="FF0000"/>
                </a:solidFill>
              </a:rPr>
              <a:t>que</a:t>
            </a:r>
            <a:r>
              <a:rPr lang="en-US" sz="2800" u="sng" dirty="0" smtClean="0">
                <a:solidFill>
                  <a:srgbClr val="FF0000"/>
                </a:solidFill>
              </a:rPr>
              <a:t> se </a:t>
            </a:r>
            <a:r>
              <a:rPr lang="en-US" sz="2800" u="sng" dirty="0" err="1" smtClean="0">
                <a:solidFill>
                  <a:srgbClr val="FF0000"/>
                </a:solidFill>
              </a:rPr>
              <a:t>considera</a:t>
            </a:r>
            <a:r>
              <a:rPr lang="en-US" sz="2800" u="sng" dirty="0" smtClean="0">
                <a:solidFill>
                  <a:srgbClr val="FF0000"/>
                </a:solidFill>
              </a:rPr>
              <a:t> a </a:t>
            </a:r>
            <a:r>
              <a:rPr lang="en-US" sz="2800" u="sng" dirty="0" err="1" smtClean="0">
                <a:solidFill>
                  <a:srgbClr val="FF0000"/>
                </a:solidFill>
              </a:rPr>
              <a:t>sí</a:t>
            </a:r>
            <a:r>
              <a:rPr lang="en-US" sz="2800" u="sng" dirty="0" smtClean="0">
                <a:solidFill>
                  <a:srgbClr val="FF0000"/>
                </a:solidFill>
              </a:rPr>
              <a:t> </a:t>
            </a:r>
            <a:r>
              <a:rPr lang="en-US" sz="2800" u="sng" dirty="0" err="1" smtClean="0">
                <a:solidFill>
                  <a:srgbClr val="FF0000"/>
                </a:solidFill>
              </a:rPr>
              <a:t>mismo</a:t>
            </a:r>
            <a:r>
              <a:rPr lang="en-US" sz="2800" u="sng" dirty="0" smtClean="0">
                <a:solidFill>
                  <a:srgbClr val="FF0000"/>
                </a:solidFill>
              </a:rPr>
              <a:t> </a:t>
            </a:r>
            <a:r>
              <a:rPr lang="en-US" sz="2800" u="sng" dirty="0" err="1" smtClean="0">
                <a:solidFill>
                  <a:srgbClr val="FF0000"/>
                </a:solidFill>
              </a:rPr>
              <a:t>dueño</a:t>
            </a:r>
            <a:r>
              <a:rPr lang="en-US" sz="2800" u="sng" dirty="0" smtClean="0">
                <a:solidFill>
                  <a:srgbClr val="FF0000"/>
                </a:solidFill>
              </a:rPr>
              <a:t> o </a:t>
            </a:r>
            <a:r>
              <a:rPr lang="en-US" sz="2800" u="sng" dirty="0" err="1" smtClean="0">
                <a:solidFill>
                  <a:srgbClr val="FF0000"/>
                </a:solidFill>
              </a:rPr>
              <a:t>señor</a:t>
            </a:r>
            <a:r>
              <a:rPr lang="en-US" sz="2800" u="sng" dirty="0" smtClean="0">
                <a:solidFill>
                  <a:srgbClr val="FF0000"/>
                </a:solidFill>
              </a:rPr>
              <a:t> del </a:t>
            </a:r>
            <a:r>
              <a:rPr lang="en-US" sz="2800" u="sng" dirty="0" err="1" smtClean="0">
                <a:solidFill>
                  <a:srgbClr val="FF0000"/>
                </a:solidFill>
              </a:rPr>
              <a:t>mundo</a:t>
            </a:r>
            <a:r>
              <a:rPr lang="en-US" sz="2800" u="sng" dirty="0" smtClean="0">
                <a:solidFill>
                  <a:srgbClr val="FF0000"/>
                </a:solidFill>
              </a:rPr>
              <a:t>, </a:t>
            </a:r>
            <a:r>
              <a:rPr lang="en-US" sz="2800" u="sng" dirty="0" err="1" smtClean="0">
                <a:solidFill>
                  <a:srgbClr val="FF0000"/>
                </a:solidFill>
              </a:rPr>
              <a:t>perfila</a:t>
            </a:r>
            <a:r>
              <a:rPr lang="en-US" sz="2800" u="sng" dirty="0" smtClean="0">
                <a:solidFill>
                  <a:srgbClr val="FF0000"/>
                </a:solidFill>
              </a:rPr>
              <a:t> </a:t>
            </a:r>
            <a:r>
              <a:rPr lang="en-US" sz="2800" u="sng" dirty="0" err="1" smtClean="0">
                <a:solidFill>
                  <a:srgbClr val="FF0000"/>
                </a:solidFill>
              </a:rPr>
              <a:t>sus</a:t>
            </a:r>
            <a:r>
              <a:rPr lang="en-US" sz="2800" u="sng" dirty="0" smtClean="0">
                <a:solidFill>
                  <a:srgbClr val="FF0000"/>
                </a:solidFill>
              </a:rPr>
              <a:t> </a:t>
            </a:r>
            <a:r>
              <a:rPr lang="en-US" sz="2800" u="sng" dirty="0" err="1" smtClean="0">
                <a:solidFill>
                  <a:srgbClr val="FF0000"/>
                </a:solidFill>
              </a:rPr>
              <a:t>movimientos</a:t>
            </a:r>
            <a:r>
              <a:rPr lang="en-US" sz="2800" u="sng" dirty="0" smtClean="0">
                <a:solidFill>
                  <a:srgbClr val="FF0000"/>
                </a:solidFill>
              </a:rPr>
              <a:t> </a:t>
            </a:r>
            <a:r>
              <a:rPr lang="en-US" sz="2800" u="sng" dirty="0" err="1" smtClean="0">
                <a:solidFill>
                  <a:srgbClr val="FF0000"/>
                </a:solidFill>
              </a:rPr>
              <a:t>futuros</a:t>
            </a:r>
            <a:r>
              <a:rPr lang="en-US" sz="2800" u="sng" dirty="0" smtClean="0">
                <a:solidFill>
                  <a:srgbClr val="FF0000"/>
                </a:solidFill>
              </a:rPr>
              <a:t> </a:t>
            </a:r>
            <a:r>
              <a:rPr lang="en-US" sz="2800" u="sng" dirty="0" err="1" smtClean="0">
                <a:solidFill>
                  <a:srgbClr val="FF0000"/>
                </a:solidFill>
              </a:rPr>
              <a:t>para</a:t>
            </a:r>
            <a:r>
              <a:rPr lang="en-US" sz="2800" u="sng" dirty="0" smtClean="0">
                <a:solidFill>
                  <a:srgbClr val="FF0000"/>
                </a:solidFill>
              </a:rPr>
              <a:t> </a:t>
            </a:r>
            <a:r>
              <a:rPr lang="en-US" sz="2800" u="sng" dirty="0" err="1" smtClean="0">
                <a:solidFill>
                  <a:srgbClr val="FF0000"/>
                </a:solidFill>
              </a:rPr>
              <a:t>que</a:t>
            </a:r>
            <a:r>
              <a:rPr lang="en-US" sz="2800" u="sng" dirty="0" smtClean="0">
                <a:solidFill>
                  <a:srgbClr val="FF0000"/>
                </a:solidFill>
              </a:rPr>
              <a:t> sea a </a:t>
            </a:r>
            <a:r>
              <a:rPr lang="en-US" sz="2800" u="sng" dirty="0" err="1" smtClean="0">
                <a:solidFill>
                  <a:srgbClr val="FF0000"/>
                </a:solidFill>
              </a:rPr>
              <a:t>partir</a:t>
            </a:r>
            <a:r>
              <a:rPr lang="en-US" sz="2800" u="sng" dirty="0" smtClean="0">
                <a:solidFill>
                  <a:srgbClr val="FF0000"/>
                </a:solidFill>
              </a:rPr>
              <a:t> de </a:t>
            </a:r>
            <a:r>
              <a:rPr lang="en-US" sz="2800" u="sng" dirty="0" err="1" smtClean="0">
                <a:solidFill>
                  <a:srgbClr val="FF0000"/>
                </a:solidFill>
              </a:rPr>
              <a:t>sus</a:t>
            </a:r>
            <a:r>
              <a:rPr lang="en-US" sz="2800" u="sng" dirty="0" smtClean="0">
                <a:solidFill>
                  <a:srgbClr val="FF0000"/>
                </a:solidFill>
              </a:rPr>
              <a:t> </a:t>
            </a:r>
            <a:r>
              <a:rPr lang="en-US" sz="2800" u="sng" dirty="0" err="1" smtClean="0">
                <a:solidFill>
                  <a:srgbClr val="FF0000"/>
                </a:solidFill>
              </a:rPr>
              <a:t>intereses</a:t>
            </a:r>
            <a:r>
              <a:rPr lang="en-US" sz="2800" u="sng" dirty="0" smtClean="0">
                <a:solidFill>
                  <a:srgbClr val="FF0000"/>
                </a:solidFill>
              </a:rPr>
              <a:t>, </a:t>
            </a:r>
            <a:r>
              <a:rPr lang="en-US" sz="2800" u="sng" dirty="0" err="1" smtClean="0">
                <a:solidFill>
                  <a:srgbClr val="FF0000"/>
                </a:solidFill>
              </a:rPr>
              <a:t>que</a:t>
            </a:r>
            <a:r>
              <a:rPr lang="en-US" sz="2800" u="sng" dirty="0" smtClean="0">
                <a:solidFill>
                  <a:srgbClr val="FF0000"/>
                </a:solidFill>
              </a:rPr>
              <a:t> no </a:t>
            </a:r>
            <a:r>
              <a:rPr lang="en-US" sz="2800" u="sng" dirty="0" err="1" smtClean="0">
                <a:solidFill>
                  <a:srgbClr val="FF0000"/>
                </a:solidFill>
              </a:rPr>
              <a:t>necesariamente</a:t>
            </a:r>
            <a:r>
              <a:rPr lang="en-US" sz="2800" u="sng" dirty="0" smtClean="0">
                <a:solidFill>
                  <a:srgbClr val="FF0000"/>
                </a:solidFill>
              </a:rPr>
              <a:t> son los </a:t>
            </a:r>
            <a:r>
              <a:rPr lang="en-US" sz="2800" u="sng" dirty="0" err="1" smtClean="0">
                <a:solidFill>
                  <a:srgbClr val="FF0000"/>
                </a:solidFill>
              </a:rPr>
              <a:t>intereses</a:t>
            </a:r>
            <a:r>
              <a:rPr lang="en-US" sz="2800" u="sng" dirty="0" smtClean="0">
                <a:solidFill>
                  <a:srgbClr val="FF0000"/>
                </a:solidFill>
              </a:rPr>
              <a:t> de los pueblos, la forma de </a:t>
            </a:r>
            <a:r>
              <a:rPr lang="en-US" sz="2800" u="sng" dirty="0" err="1" smtClean="0">
                <a:solidFill>
                  <a:srgbClr val="FF0000"/>
                </a:solidFill>
              </a:rPr>
              <a:t>fortalecer</a:t>
            </a:r>
            <a:r>
              <a:rPr lang="en-US" sz="2800" u="sng" dirty="0" smtClean="0">
                <a:solidFill>
                  <a:srgbClr val="FF0000"/>
                </a:solidFill>
              </a:rPr>
              <a:t> </a:t>
            </a:r>
            <a:r>
              <a:rPr lang="en-US" sz="2800" u="sng" dirty="0" err="1" smtClean="0">
                <a:solidFill>
                  <a:srgbClr val="FF0000"/>
                </a:solidFill>
              </a:rPr>
              <a:t>su</a:t>
            </a:r>
            <a:r>
              <a:rPr lang="en-US" sz="2800" u="sng" dirty="0" smtClean="0">
                <a:solidFill>
                  <a:srgbClr val="FF0000"/>
                </a:solidFill>
              </a:rPr>
              <a:t> </a:t>
            </a:r>
            <a:r>
              <a:rPr lang="en-US" sz="2800" u="sng" dirty="0" err="1" smtClean="0">
                <a:solidFill>
                  <a:srgbClr val="FF0000"/>
                </a:solidFill>
              </a:rPr>
              <a:t>posición</a:t>
            </a:r>
            <a:r>
              <a:rPr lang="en-US" sz="2800" u="sng" dirty="0" smtClean="0">
                <a:solidFill>
                  <a:srgbClr val="FF0000"/>
                </a:solidFill>
              </a:rPr>
              <a:t> </a:t>
            </a:r>
            <a:r>
              <a:rPr lang="en-US" sz="2800" u="sng" dirty="0" err="1" smtClean="0">
                <a:solidFill>
                  <a:srgbClr val="FF0000"/>
                </a:solidFill>
              </a:rPr>
              <a:t>hegemónica</a:t>
            </a:r>
            <a:r>
              <a:rPr lang="en-US" sz="2800" u="sng" dirty="0" smtClean="0"/>
              <a:t>.</a:t>
            </a:r>
            <a:r>
              <a:rPr lang="en-US" sz="2800" dirty="0" smtClean="0"/>
              <a:t> En la </a:t>
            </a:r>
            <a:r>
              <a:rPr lang="en-US" sz="2800" dirty="0" err="1" smtClean="0"/>
              <a:t>formulación</a:t>
            </a:r>
            <a:r>
              <a:rPr lang="en-US" sz="2800" dirty="0" smtClean="0"/>
              <a:t> de tales </a:t>
            </a:r>
            <a:r>
              <a:rPr lang="en-US" sz="2800" dirty="0" err="1" smtClean="0"/>
              <a:t>políticas</a:t>
            </a:r>
            <a:r>
              <a:rPr lang="en-US" sz="2800" dirty="0" smtClean="0"/>
              <a:t> o </a:t>
            </a:r>
            <a:r>
              <a:rPr lang="en-US" sz="2800" dirty="0" err="1" smtClean="0"/>
              <a:t>estrategias</a:t>
            </a:r>
            <a:r>
              <a:rPr lang="en-US" sz="2800" dirty="0" smtClean="0"/>
              <a:t>, de nada </a:t>
            </a:r>
            <a:r>
              <a:rPr lang="en-US" sz="2800" dirty="0" err="1" smtClean="0"/>
              <a:t>valen</a:t>
            </a:r>
            <a:r>
              <a:rPr lang="en-US" sz="2800" dirty="0" smtClean="0"/>
              <a:t> </a:t>
            </a:r>
            <a:r>
              <a:rPr lang="en-US" sz="2800" dirty="0" err="1" smtClean="0"/>
              <a:t>las</a:t>
            </a:r>
            <a:r>
              <a:rPr lang="en-US" sz="2800" dirty="0" smtClean="0"/>
              <a:t> </a:t>
            </a:r>
            <a:r>
              <a:rPr lang="en-US" sz="2800" dirty="0" err="1" smtClean="0"/>
              <a:t>miserias</a:t>
            </a:r>
            <a:r>
              <a:rPr lang="en-US" sz="2800" dirty="0" smtClean="0"/>
              <a:t> y </a:t>
            </a:r>
            <a:r>
              <a:rPr lang="en-US" sz="2800" dirty="0" err="1" smtClean="0"/>
              <a:t>necesidades</a:t>
            </a:r>
            <a:r>
              <a:rPr lang="en-US" sz="2800" dirty="0" smtClean="0"/>
              <a:t> </a:t>
            </a:r>
            <a:r>
              <a:rPr lang="en-US" sz="2800" dirty="0" err="1" smtClean="0"/>
              <a:t>que</a:t>
            </a:r>
            <a:r>
              <a:rPr lang="en-US" sz="2800" dirty="0" smtClean="0"/>
              <a:t> a lo largo de los </a:t>
            </a:r>
            <a:r>
              <a:rPr lang="en-US" sz="2800" dirty="0" err="1" smtClean="0"/>
              <a:t>años</a:t>
            </a:r>
            <a:r>
              <a:rPr lang="en-US" sz="2800" dirty="0" smtClean="0"/>
              <a:t>, </a:t>
            </a:r>
            <a:r>
              <a:rPr lang="en-US" sz="2800" dirty="0" err="1" smtClean="0"/>
              <a:t>precisamente</a:t>
            </a:r>
            <a:r>
              <a:rPr lang="en-US" sz="2800" dirty="0" smtClean="0"/>
              <a:t> tales </a:t>
            </a:r>
            <a:r>
              <a:rPr lang="en-US" sz="2800" dirty="0" err="1" smtClean="0"/>
              <a:t>estrategias</a:t>
            </a:r>
            <a:r>
              <a:rPr lang="en-US" sz="2800" dirty="0" smtClean="0"/>
              <a:t> </a:t>
            </a:r>
            <a:r>
              <a:rPr lang="en-US" sz="2800" dirty="0" err="1" smtClean="0"/>
              <a:t>imperiales</a:t>
            </a:r>
            <a:r>
              <a:rPr lang="en-US" sz="2800" dirty="0" smtClean="0"/>
              <a:t> </a:t>
            </a:r>
            <a:r>
              <a:rPr lang="en-US" sz="2800" dirty="0" err="1" smtClean="0"/>
              <a:t>causen</a:t>
            </a:r>
            <a:r>
              <a:rPr lang="en-US" sz="2800" dirty="0" smtClean="0"/>
              <a:t> a </a:t>
            </a:r>
            <a:r>
              <a:rPr lang="en-US" sz="2800" dirty="0" err="1" smtClean="0"/>
              <a:t>otros</a:t>
            </a:r>
            <a:r>
              <a:rPr lang="en-US" sz="2800" dirty="0" smtClean="0"/>
              <a:t> </a:t>
            </a:r>
            <a:r>
              <a:rPr lang="en-US" sz="2800" dirty="0" err="1" smtClean="0"/>
              <a:t>países</a:t>
            </a:r>
            <a:r>
              <a:rPr lang="en-US" sz="2800" dirty="0" smtClean="0"/>
              <a:t> y </a:t>
            </a:r>
            <a:r>
              <a:rPr lang="en-US" sz="2800" dirty="0" err="1" smtClean="0"/>
              <a:t>poblaciones</a:t>
            </a:r>
            <a:r>
              <a:rPr lang="en-US" sz="2800" dirty="0" smtClean="0"/>
              <a:t>. </a:t>
            </a:r>
            <a:r>
              <a:rPr lang="en-US" sz="2800" dirty="0" smtClean="0">
                <a:solidFill>
                  <a:srgbClr val="FF0000"/>
                </a:solidFill>
              </a:rPr>
              <a:t>De </a:t>
            </a:r>
            <a:r>
              <a:rPr lang="en-US" sz="2800" dirty="0" err="1" smtClean="0">
                <a:solidFill>
                  <a:srgbClr val="FF0000"/>
                </a:solidFill>
              </a:rPr>
              <a:t>ahí</a:t>
            </a:r>
            <a:r>
              <a:rPr lang="en-US" sz="2800" dirty="0" smtClean="0">
                <a:solidFill>
                  <a:srgbClr val="FF0000"/>
                </a:solidFill>
              </a:rPr>
              <a:t> la </a:t>
            </a:r>
            <a:r>
              <a:rPr lang="en-US" sz="2800" dirty="0" err="1" smtClean="0">
                <a:solidFill>
                  <a:srgbClr val="FF0000"/>
                </a:solidFill>
              </a:rPr>
              <a:t>importancia</a:t>
            </a:r>
            <a:r>
              <a:rPr lang="en-US" sz="2800" dirty="0" smtClean="0">
                <a:solidFill>
                  <a:srgbClr val="FF0000"/>
                </a:solidFill>
              </a:rPr>
              <a:t> y </a:t>
            </a:r>
            <a:r>
              <a:rPr lang="en-US" sz="2800" dirty="0" err="1" smtClean="0">
                <a:solidFill>
                  <a:srgbClr val="FF0000"/>
                </a:solidFill>
              </a:rPr>
              <a:t>vigencia</a:t>
            </a:r>
            <a:r>
              <a:rPr lang="en-US" sz="2800" dirty="0" smtClean="0">
                <a:solidFill>
                  <a:srgbClr val="FF0000"/>
                </a:solidFill>
              </a:rPr>
              <a:t> de la </a:t>
            </a:r>
            <a:r>
              <a:rPr lang="en-US" sz="2800" dirty="0" err="1" smtClean="0">
                <a:solidFill>
                  <a:srgbClr val="FF0000"/>
                </a:solidFill>
              </a:rPr>
              <a:t>lucha</a:t>
            </a:r>
            <a:r>
              <a:rPr lang="en-US" sz="2800" dirty="0" smtClean="0">
                <a:solidFill>
                  <a:srgbClr val="FF0000"/>
                </a:solidFill>
              </a:rPr>
              <a:t> </a:t>
            </a:r>
            <a:r>
              <a:rPr lang="en-US" sz="2800" dirty="0" err="1" smtClean="0">
                <a:solidFill>
                  <a:srgbClr val="FF0000"/>
                </a:solidFill>
              </a:rPr>
              <a:t>antiimperialista</a:t>
            </a:r>
            <a:r>
              <a:rPr lang="en-US" sz="2800" dirty="0" smtClean="0">
                <a:solidFill>
                  <a:srgbClr val="FF0000"/>
                </a:solidFill>
              </a:rPr>
              <a:t>.</a:t>
            </a:r>
          </a:p>
          <a:p>
            <a:pPr algn="just">
              <a:lnSpc>
                <a:spcPct val="80000"/>
              </a:lnSpc>
            </a:pPr>
            <a:endParaRPr lang="en-US" sz="2800" dirty="0" smtClean="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611188" y="692150"/>
            <a:ext cx="8281987" cy="720725"/>
          </a:xfrm>
          <a:prstGeom prst="downArrowCallout">
            <a:avLst>
              <a:gd name="adj1" fmla="val 287280"/>
              <a:gd name="adj2" fmla="val 287280"/>
              <a:gd name="adj3" fmla="val 16667"/>
              <a:gd name="adj4" fmla="val 56440"/>
            </a:avLst>
          </a:prstGeom>
          <a:solidFill>
            <a:schemeClr val="folHlink"/>
          </a:solidFill>
          <a:ln w="9525" cmpd="sng">
            <a:solidFill>
              <a:srgbClr val="000000"/>
            </a:solidFill>
            <a:miter lim="800000"/>
            <a:headEnd/>
            <a:tailEnd/>
          </a:ln>
        </p:spPr>
        <p:txBody>
          <a:bodyPr wrap="none" anchor="ctr"/>
          <a:lstStyle/>
          <a:p>
            <a:pPr algn="ctr">
              <a:spcBef>
                <a:spcPct val="0"/>
              </a:spcBef>
            </a:pPr>
            <a:r>
              <a:rPr lang="es-ES_tradnl" altLang="en-US" sz="4800" b="1" dirty="0">
                <a:solidFill>
                  <a:srgbClr val="000000"/>
                </a:solidFill>
              </a:rPr>
              <a:t>Punto No. </a:t>
            </a:r>
            <a:r>
              <a:rPr lang="es-ES_tradnl" altLang="en-US" sz="4800" b="1" dirty="0" smtClean="0">
                <a:solidFill>
                  <a:srgbClr val="000000"/>
                </a:solidFill>
              </a:rPr>
              <a:t>4</a:t>
            </a:r>
            <a:endParaRPr lang="es-ES_tradnl" altLang="en-US" sz="4800" b="1" dirty="0">
              <a:solidFill>
                <a:srgbClr val="000000"/>
              </a:solidFill>
            </a:endParaRPr>
          </a:p>
        </p:txBody>
      </p:sp>
      <p:sp>
        <p:nvSpPr>
          <p:cNvPr id="49155" name="Text Box 3"/>
          <p:cNvSpPr txBox="1">
            <a:spLocks noChangeArrowheads="1"/>
          </p:cNvSpPr>
          <p:nvPr/>
        </p:nvSpPr>
        <p:spPr bwMode="auto">
          <a:xfrm>
            <a:off x="571500" y="1773238"/>
            <a:ext cx="7921625" cy="4338637"/>
          </a:xfrm>
          <a:prstGeom prst="rect">
            <a:avLst/>
          </a:prstGeom>
          <a:noFill/>
          <a:ln w="9525">
            <a:noFill/>
            <a:miter lim="800000"/>
            <a:headEnd/>
            <a:tailEnd/>
          </a:ln>
        </p:spPr>
        <p:txBody>
          <a:bodyPr>
            <a:spAutoFit/>
          </a:bodyPr>
          <a:lstStyle/>
          <a:p>
            <a:pPr marL="457200" indent="-457200" algn="just"/>
            <a:r>
              <a:rPr lang="es-ES" altLang="en-US" sz="3600">
                <a:solidFill>
                  <a:srgbClr val="161616"/>
                </a:solidFill>
              </a:rPr>
              <a:t>El enfoque cubano de la seguridad nacional e internacional y el rol del lider historico de la revolución cubana en su conformación.</a:t>
            </a:r>
          </a:p>
          <a:p>
            <a:pPr marL="457200" indent="-457200" algn="just"/>
            <a:endParaRPr lang="es-ES_tradnl" altLang="en-US" sz="3600">
              <a:solidFill>
                <a:srgbClr val="161616"/>
              </a:solidFill>
            </a:endParaRPr>
          </a:p>
          <a:p>
            <a:pPr marL="457200" indent="-457200" algn="ctr"/>
            <a:endParaRPr lang="es-ES_tradnl" altLang="en-US" sz="5400" b="1">
              <a:solidFill>
                <a:srgbClr val="000000"/>
              </a:solidFill>
            </a:endParaRPr>
          </a:p>
        </p:txBody>
      </p:sp>
      <p:pic>
        <p:nvPicPr>
          <p:cNvPr id="49156" name="Object 2"/>
          <p:cNvPicPr>
            <a:picLocks noChangeAspect="1" noChangeArrowheads="1"/>
          </p:cNvPicPr>
          <p:nvPr/>
        </p:nvPicPr>
        <p:blipFill>
          <a:blip r:embed="rId2"/>
          <a:srcRect/>
          <a:stretch>
            <a:fillRect/>
          </a:stretch>
        </p:blipFill>
        <p:spPr bwMode="auto">
          <a:xfrm>
            <a:off x="857250" y="4167188"/>
            <a:ext cx="7543800" cy="26908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9154">
                                            <p:bg/>
                                          </p:spTgt>
                                        </p:tgtEl>
                                        <p:attrNameLst>
                                          <p:attrName>style.visibility</p:attrName>
                                        </p:attrNameLst>
                                      </p:cBhvr>
                                      <p:to>
                                        <p:strVal val="visible"/>
                                      </p:to>
                                    </p:set>
                                    <p:animEffect transition="in" filter="blinds(horizontal)">
                                      <p:cBhvr>
                                        <p:cTn id="7" dur="500"/>
                                        <p:tgtEl>
                                          <p:spTgt spid="49154">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9154">
                                            <p:txEl>
                                              <p:pRg st="0" end="0"/>
                                            </p:txEl>
                                          </p:spTgt>
                                        </p:tgtEl>
                                        <p:attrNameLst>
                                          <p:attrName>style.visibility</p:attrName>
                                        </p:attrNameLst>
                                      </p:cBhvr>
                                      <p:to>
                                        <p:strVal val="visible"/>
                                      </p:to>
                                    </p:set>
                                    <p:animEffect transition="in" filter="blinds(horizontal)">
                                      <p:cBhvr>
                                        <p:cTn id="11" dur="500"/>
                                        <p:tgtEl>
                                          <p:spTgt spid="49154">
                                            <p:txEl>
                                              <p:pRg st="0" end="0"/>
                                            </p:txEl>
                                          </p:spTgt>
                                        </p:tgtEl>
                                      </p:cBhvr>
                                    </p:animEffect>
                                  </p:childTnLst>
                                </p:cTn>
                              </p:par>
                            </p:childTnLst>
                          </p:cTn>
                        </p:par>
                        <p:par>
                          <p:cTn id="12" fill="hold">
                            <p:stCondLst>
                              <p:cond delay="1000"/>
                            </p:stCondLst>
                            <p:childTnLst>
                              <p:par>
                                <p:cTn id="13" presetID="23" presetClass="entr" presetSubtype="528" fill="hold" grpId="0" nodeType="afterEffect">
                                  <p:stCondLst>
                                    <p:cond delay="0"/>
                                  </p:stCondLst>
                                  <p:childTnLst>
                                    <p:set>
                                      <p:cBhvr>
                                        <p:cTn id="14" dur="1" fill="hold">
                                          <p:stCondLst>
                                            <p:cond delay="0"/>
                                          </p:stCondLst>
                                        </p:cTn>
                                        <p:tgtEl>
                                          <p:spTgt spid="49155"/>
                                        </p:tgtEl>
                                        <p:attrNameLst>
                                          <p:attrName>style.visibility</p:attrName>
                                        </p:attrNameLst>
                                      </p:cBhvr>
                                      <p:to>
                                        <p:strVal val="visible"/>
                                      </p:to>
                                    </p:set>
                                    <p:anim calcmode="lin" valueType="num">
                                      <p:cBhvr>
                                        <p:cTn id="15" dur="500" fill="hold"/>
                                        <p:tgtEl>
                                          <p:spTgt spid="49155"/>
                                        </p:tgtEl>
                                        <p:attrNameLst>
                                          <p:attrName>ppt_w</p:attrName>
                                        </p:attrNameLst>
                                      </p:cBhvr>
                                      <p:tavLst>
                                        <p:tav tm="0">
                                          <p:val>
                                            <p:strVal val="0.000000"/>
                                          </p:val>
                                        </p:tav>
                                        <p:tav tm="100000">
                                          <p:val>
                                            <p:strVal val="#ppt_w"/>
                                          </p:val>
                                        </p:tav>
                                      </p:tavLst>
                                    </p:anim>
                                    <p:anim calcmode="lin" valueType="num">
                                      <p:cBhvr>
                                        <p:cTn id="16" dur="500" fill="hold"/>
                                        <p:tgtEl>
                                          <p:spTgt spid="49155"/>
                                        </p:tgtEl>
                                        <p:attrNameLst>
                                          <p:attrName>ppt_h</p:attrName>
                                        </p:attrNameLst>
                                      </p:cBhvr>
                                      <p:tavLst>
                                        <p:tav tm="0">
                                          <p:val>
                                            <p:strVal val="0.000000"/>
                                          </p:val>
                                        </p:tav>
                                        <p:tav tm="100000">
                                          <p:val>
                                            <p:strVal val="#ppt_h"/>
                                          </p:val>
                                        </p:tav>
                                      </p:tavLst>
                                    </p:anim>
                                    <p:anim calcmode="lin" valueType="num">
                                      <p:cBhvr>
                                        <p:cTn id="17" dur="500" fill="hold"/>
                                        <p:tgtEl>
                                          <p:spTgt spid="49155"/>
                                        </p:tgtEl>
                                        <p:attrNameLst>
                                          <p:attrName>ppt_x</p:attrName>
                                        </p:attrNameLst>
                                      </p:cBhvr>
                                      <p:tavLst>
                                        <p:tav tm="0">
                                          <p:val>
                                            <p:strVal val="0.500000"/>
                                          </p:val>
                                        </p:tav>
                                        <p:tav tm="100000">
                                          <p:val>
                                            <p:strVal val="#ppt_x"/>
                                          </p:val>
                                        </p:tav>
                                      </p:tavLst>
                                    </p:anim>
                                    <p:anim calcmode="lin" valueType="num">
                                      <p:cBhvr>
                                        <p:cTn id="18" dur="500" fill="hold"/>
                                        <p:tgtEl>
                                          <p:spTgt spid="49155"/>
                                        </p:tgtEl>
                                        <p:attrNameLst>
                                          <p:attrName>ppt_y</p:attrName>
                                        </p:attrNameLst>
                                      </p:cBhvr>
                                      <p:tavLst>
                                        <p:tav tm="0">
                                          <p:val>
                                            <p:strVal val="0.500000"/>
                                          </p:val>
                                        </p:tav>
                                        <p:tav tm="100000">
                                          <p:val>
                                            <p:strVal val="#ppt_y"/>
                                          </p:val>
                                        </p:tav>
                                      </p:tavLst>
                                    </p:anim>
                                  </p:childTnLst>
                                </p:cTn>
                              </p:par>
                            </p:childTnLst>
                          </p:cTn>
                        </p:par>
                        <p:par>
                          <p:cTn id="19" fill="hold">
                            <p:stCondLst>
                              <p:cond delay="1500"/>
                            </p:stCondLst>
                            <p:childTnLst>
                              <p:par>
                                <p:cTn id="20" presetID="23" presetClass="entr" presetSubtype="528" fill="hold" nodeType="afterEffect">
                                  <p:stCondLst>
                                    <p:cond delay="0"/>
                                  </p:stCondLst>
                                  <p:childTnLst>
                                    <p:set>
                                      <p:cBhvr>
                                        <p:cTn id="21" dur="1" fill="hold">
                                          <p:stCondLst>
                                            <p:cond delay="0"/>
                                          </p:stCondLst>
                                        </p:cTn>
                                        <p:tgtEl>
                                          <p:spTgt spid="49156"/>
                                        </p:tgtEl>
                                        <p:attrNameLst>
                                          <p:attrName>style.visibility</p:attrName>
                                        </p:attrNameLst>
                                      </p:cBhvr>
                                      <p:to>
                                        <p:strVal val="visible"/>
                                      </p:to>
                                    </p:set>
                                    <p:anim calcmode="lin" valueType="num">
                                      <p:cBhvr>
                                        <p:cTn id="22" dur="500" fill="hold"/>
                                        <p:tgtEl>
                                          <p:spTgt spid="49156"/>
                                        </p:tgtEl>
                                        <p:attrNameLst>
                                          <p:attrName>ppt_w</p:attrName>
                                        </p:attrNameLst>
                                      </p:cBhvr>
                                      <p:tavLst>
                                        <p:tav tm="0">
                                          <p:val>
                                            <p:strVal val="0.000000"/>
                                          </p:val>
                                        </p:tav>
                                        <p:tav tm="100000">
                                          <p:val>
                                            <p:strVal val="#ppt_w"/>
                                          </p:val>
                                        </p:tav>
                                      </p:tavLst>
                                    </p:anim>
                                    <p:anim calcmode="lin" valueType="num">
                                      <p:cBhvr>
                                        <p:cTn id="23" dur="500" fill="hold"/>
                                        <p:tgtEl>
                                          <p:spTgt spid="49156"/>
                                        </p:tgtEl>
                                        <p:attrNameLst>
                                          <p:attrName>ppt_h</p:attrName>
                                        </p:attrNameLst>
                                      </p:cBhvr>
                                      <p:tavLst>
                                        <p:tav tm="0">
                                          <p:val>
                                            <p:strVal val="0.000000"/>
                                          </p:val>
                                        </p:tav>
                                        <p:tav tm="100000">
                                          <p:val>
                                            <p:strVal val="#ppt_h"/>
                                          </p:val>
                                        </p:tav>
                                      </p:tavLst>
                                    </p:anim>
                                    <p:anim calcmode="lin" valueType="num">
                                      <p:cBhvr>
                                        <p:cTn id="24" dur="500" fill="hold"/>
                                        <p:tgtEl>
                                          <p:spTgt spid="49156"/>
                                        </p:tgtEl>
                                        <p:attrNameLst>
                                          <p:attrName>ppt_x</p:attrName>
                                        </p:attrNameLst>
                                      </p:cBhvr>
                                      <p:tavLst>
                                        <p:tav tm="0">
                                          <p:val>
                                            <p:strVal val="0.500000"/>
                                          </p:val>
                                        </p:tav>
                                        <p:tav tm="100000">
                                          <p:val>
                                            <p:strVal val="#ppt_x"/>
                                          </p:val>
                                        </p:tav>
                                      </p:tavLst>
                                    </p:anim>
                                    <p:anim calcmode="lin" valueType="num">
                                      <p:cBhvr>
                                        <p:cTn id="25" dur="500" fill="hold"/>
                                        <p:tgtEl>
                                          <p:spTgt spid="49156"/>
                                        </p:tgtEl>
                                        <p:attrNameLst>
                                          <p:attrName>ppt_y</p:attrName>
                                        </p:attrNameLst>
                                      </p:cBhvr>
                                      <p:tavLst>
                                        <p:tav tm="0">
                                          <p:val>
                                            <p:str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nimBg="1" autoUpdateAnimBg="0" advAuto="0"/>
      <p:bldP spid="4915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285750" y="1357313"/>
            <a:ext cx="8429625" cy="3409950"/>
          </a:xfrm>
          <a:prstGeom prst="rect">
            <a:avLst/>
          </a:prstGeom>
          <a:solidFill>
            <a:srgbClr val="CCECFF"/>
          </a:solidFill>
          <a:ln w="38100" cmpd="sng">
            <a:solidFill>
              <a:schemeClr val="tx1"/>
            </a:solidFill>
            <a:miter lim="800000"/>
            <a:headEnd/>
            <a:tailEnd/>
          </a:ln>
        </p:spPr>
        <p:txBody>
          <a:bodyPr>
            <a:spAutoFit/>
          </a:bodyPr>
          <a:lstStyle/>
          <a:p>
            <a:pPr algn="just">
              <a:lnSpc>
                <a:spcPct val="110000"/>
              </a:lnSpc>
            </a:pPr>
            <a:r>
              <a:rPr lang="es-ES_tradnl" altLang="en-US" sz="2800" b="1">
                <a:solidFill>
                  <a:schemeClr val="tx1"/>
                </a:solidFill>
              </a:rPr>
              <a:t>“La </a:t>
            </a:r>
            <a:r>
              <a:rPr lang="es-ES_tradnl" altLang="en-US" sz="2800" b="1"/>
              <a:t>condición necesaria </a:t>
            </a:r>
            <a:r>
              <a:rPr lang="es-ES_tradnl" altLang="en-US" sz="2800" b="1">
                <a:solidFill>
                  <a:schemeClr val="tx1"/>
                </a:solidFill>
              </a:rPr>
              <a:t>alcanzada por el país en correspondencia con su </a:t>
            </a:r>
            <a:r>
              <a:rPr lang="es-ES_tradnl" altLang="en-US" sz="2800" b="1"/>
              <a:t>poderío nacional</a:t>
            </a:r>
            <a:r>
              <a:rPr lang="es-ES_tradnl" altLang="en-US" sz="2800" b="1">
                <a:solidFill>
                  <a:schemeClr val="tx1"/>
                </a:solidFill>
              </a:rPr>
              <a:t>, que le permite</a:t>
            </a:r>
            <a:r>
              <a:rPr lang="es-ES_tradnl" altLang="en-US" sz="2800" b="1"/>
              <a:t> prever</a:t>
            </a:r>
            <a:r>
              <a:rPr lang="es-ES_tradnl" altLang="en-US" sz="2800" b="1">
                <a:solidFill>
                  <a:schemeClr val="tx1"/>
                </a:solidFill>
              </a:rPr>
              <a:t> y acometer acciones para el logro y la preservación de sus</a:t>
            </a:r>
            <a:r>
              <a:rPr lang="es-ES_tradnl" altLang="en-US" sz="2800" b="1"/>
              <a:t> intereses y objetivos nacionales</a:t>
            </a:r>
            <a:r>
              <a:rPr lang="es-ES_tradnl" altLang="en-US" sz="2800" b="1">
                <a:solidFill>
                  <a:schemeClr val="tx1"/>
                </a:solidFill>
              </a:rPr>
              <a:t>, pese a los </a:t>
            </a:r>
            <a:r>
              <a:rPr lang="es-ES_tradnl" altLang="en-US" sz="2800" b="1"/>
              <a:t>riesgos, amenazas y agresiones</a:t>
            </a:r>
            <a:r>
              <a:rPr lang="es-ES_tradnl" altLang="en-US" sz="2800" b="1">
                <a:solidFill>
                  <a:schemeClr val="tx1"/>
                </a:solidFill>
              </a:rPr>
              <a:t> de carácter interno y externo”. </a:t>
            </a:r>
          </a:p>
        </p:txBody>
      </p:sp>
      <p:sp>
        <p:nvSpPr>
          <p:cNvPr id="50179" name="Text Box 2"/>
          <p:cNvSpPr txBox="1">
            <a:spLocks noChangeArrowheads="1"/>
          </p:cNvSpPr>
          <p:nvPr/>
        </p:nvSpPr>
        <p:spPr bwMode="auto">
          <a:xfrm>
            <a:off x="0" y="0"/>
            <a:ext cx="9144000" cy="954088"/>
          </a:xfrm>
          <a:prstGeom prst="rect">
            <a:avLst/>
          </a:prstGeom>
          <a:solidFill>
            <a:srgbClr val="FFFF00"/>
          </a:solidFill>
          <a:ln w="9525" cmpd="sng">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r>
              <a:rPr lang="es-ES_tradnl" altLang="en-US" sz="2800" b="1" dirty="0">
                <a:solidFill>
                  <a:schemeClr val="tx1"/>
                </a:solidFill>
                <a:cs typeface="Arial" pitchFamily="34" charset="0"/>
              </a:rPr>
              <a:t>SEGURIDAD NACIONAL DE CUBA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arn(inHorizontal)">
                                      <p:cBhvr>
                                        <p:cTn id="7" dur="500"/>
                                        <p:tgtEl>
                                          <p:spTgt spid="50178"/>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50179"/>
                                        </p:tgtEl>
                                        <p:attrNameLst>
                                          <p:attrName>style.visibility</p:attrName>
                                        </p:attrNameLst>
                                      </p:cBhvr>
                                      <p:to>
                                        <p:strVal val="visible"/>
                                      </p:to>
                                    </p:set>
                                    <p:anim calcmode="lin" valueType="num">
                                      <p:cBhvr>
                                        <p:cTn id="11" dur="500" fill="hold"/>
                                        <p:tgtEl>
                                          <p:spTgt spid="50179"/>
                                        </p:tgtEl>
                                        <p:attrNameLst>
                                          <p:attrName>ppt_w</p:attrName>
                                        </p:attrNameLst>
                                      </p:cBhvr>
                                      <p:tavLst>
                                        <p:tav tm="0">
                                          <p:val>
                                            <p:strVal val="0.000000"/>
                                          </p:val>
                                        </p:tav>
                                        <p:tav tm="100000">
                                          <p:val>
                                            <p:strVal val="#ppt_w"/>
                                          </p:val>
                                        </p:tav>
                                      </p:tavLst>
                                    </p:anim>
                                    <p:anim calcmode="lin" valueType="num">
                                      <p:cBhvr>
                                        <p:cTn id="12" dur="500" fill="hold"/>
                                        <p:tgtEl>
                                          <p:spTgt spid="50179"/>
                                        </p:tgtEl>
                                        <p:attrNameLst>
                                          <p:attrName>ppt_h</p:attrName>
                                        </p:attrNameLst>
                                      </p:cBhvr>
                                      <p:tavLst>
                                        <p:tav tm="0">
                                          <p:val>
                                            <p:strVal val="0.000000"/>
                                          </p:val>
                                        </p:tav>
                                        <p:tav tm="100000">
                                          <p:val>
                                            <p:strVal val="#ppt_h"/>
                                          </p:val>
                                        </p:tav>
                                      </p:tavLst>
                                    </p:anim>
                                    <p:anim calcmode="lin" valueType="num">
                                      <p:cBhvr>
                                        <p:cTn id="13" dur="500" fill="hold"/>
                                        <p:tgtEl>
                                          <p:spTgt spid="50179"/>
                                        </p:tgtEl>
                                        <p:attrNameLst>
                                          <p:attrName>ppt_x</p:attrName>
                                        </p:attrNameLst>
                                      </p:cBhvr>
                                      <p:tavLst>
                                        <p:tav tm="0">
                                          <p:val>
                                            <p:strVal val="0.500000"/>
                                          </p:val>
                                        </p:tav>
                                        <p:tav tm="100000">
                                          <p:val>
                                            <p:strVal val="#ppt_x"/>
                                          </p:val>
                                        </p:tav>
                                      </p:tavLst>
                                    </p:anim>
                                    <p:anim calcmode="lin" valueType="num">
                                      <p:cBhvr>
                                        <p:cTn id="14" dur="500" fill="hold"/>
                                        <p:tgtEl>
                                          <p:spTgt spid="50179"/>
                                        </p:tgtEl>
                                        <p:attrNameLst>
                                          <p:attrName>ppt_y</p:attrName>
                                        </p:attrNameLst>
                                      </p:cBhvr>
                                      <p:tavLst>
                                        <p:tav tm="0">
                                          <p:val>
                                            <p:str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autoUpdateAnimBg="0"/>
      <p:bldP spid="50179"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428625" y="1571625"/>
            <a:ext cx="8382000" cy="3884613"/>
          </a:xfrm>
          <a:prstGeom prst="rect">
            <a:avLst/>
          </a:prstGeom>
          <a:noFill/>
          <a:ln w="9525">
            <a:noFill/>
            <a:miter lim="800000"/>
            <a:headEnd/>
            <a:tailEnd/>
          </a:ln>
        </p:spPr>
        <p:txBody>
          <a:bodyPr>
            <a:spAutoFit/>
          </a:bodyPr>
          <a:lstStyle/>
          <a:p>
            <a:pPr algn="just">
              <a:lnSpc>
                <a:spcPct val="110000"/>
              </a:lnSpc>
            </a:pPr>
            <a:r>
              <a:rPr lang="es-ES_tradnl" altLang="en-US" sz="3200">
                <a:solidFill>
                  <a:schemeClr val="tx1"/>
                </a:solidFill>
              </a:rPr>
              <a:t>Tiene su fundamento en la </a:t>
            </a:r>
            <a:r>
              <a:rPr lang="es-ES_tradnl" altLang="en-US" sz="3200"/>
              <a:t>Constitución de la República</a:t>
            </a:r>
            <a:r>
              <a:rPr lang="es-ES_tradnl" altLang="en-US" sz="3200">
                <a:solidFill>
                  <a:schemeClr val="tx1"/>
                </a:solidFill>
              </a:rPr>
              <a:t>, los principios éticos que sustentaron el origen de la nación y el respeto al Derecho Internacional</a:t>
            </a:r>
          </a:p>
        </p:txBody>
      </p:sp>
      <p:sp>
        <p:nvSpPr>
          <p:cNvPr id="51203" name="Text Box 2"/>
          <p:cNvSpPr txBox="1">
            <a:spLocks noChangeArrowheads="1"/>
          </p:cNvSpPr>
          <p:nvPr/>
        </p:nvSpPr>
        <p:spPr bwMode="auto">
          <a:xfrm>
            <a:off x="0" y="0"/>
            <a:ext cx="9144000" cy="954088"/>
          </a:xfrm>
          <a:prstGeom prst="rect">
            <a:avLst/>
          </a:prstGeom>
          <a:solidFill>
            <a:srgbClr val="FFFF00"/>
          </a:solidFill>
          <a:ln w="9525" cmpd="sng">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r>
              <a:rPr lang="es-ES_tradnl" altLang="en-US" sz="2800" b="1">
                <a:solidFill>
                  <a:schemeClr val="tx1"/>
                </a:solidFill>
                <a:cs typeface="Arial" pitchFamily="34" charset="0"/>
              </a:rPr>
              <a:t>SEGURIDAD NACIONAL DE CUBA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linds(horizontal)">
                                      <p:cBhvr>
                                        <p:cTn id="7" dur="500"/>
                                        <p:tgtEl>
                                          <p:spTgt spid="51202"/>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51203"/>
                                        </p:tgtEl>
                                        <p:attrNameLst>
                                          <p:attrName>style.visibility</p:attrName>
                                        </p:attrNameLst>
                                      </p:cBhvr>
                                      <p:to>
                                        <p:strVal val="visible"/>
                                      </p:to>
                                    </p:set>
                                    <p:anim calcmode="lin" valueType="num">
                                      <p:cBhvr>
                                        <p:cTn id="11" dur="500" fill="hold"/>
                                        <p:tgtEl>
                                          <p:spTgt spid="51203"/>
                                        </p:tgtEl>
                                        <p:attrNameLst>
                                          <p:attrName>ppt_w</p:attrName>
                                        </p:attrNameLst>
                                      </p:cBhvr>
                                      <p:tavLst>
                                        <p:tav tm="0">
                                          <p:val>
                                            <p:strVal val="0.000000"/>
                                          </p:val>
                                        </p:tav>
                                        <p:tav tm="100000">
                                          <p:val>
                                            <p:strVal val="#ppt_w"/>
                                          </p:val>
                                        </p:tav>
                                      </p:tavLst>
                                    </p:anim>
                                    <p:anim calcmode="lin" valueType="num">
                                      <p:cBhvr>
                                        <p:cTn id="12" dur="500" fill="hold"/>
                                        <p:tgtEl>
                                          <p:spTgt spid="51203"/>
                                        </p:tgtEl>
                                        <p:attrNameLst>
                                          <p:attrName>ppt_h</p:attrName>
                                        </p:attrNameLst>
                                      </p:cBhvr>
                                      <p:tavLst>
                                        <p:tav tm="0">
                                          <p:val>
                                            <p:strVal val="0.000000"/>
                                          </p:val>
                                        </p:tav>
                                        <p:tav tm="100000">
                                          <p:val>
                                            <p:strVal val="#ppt_h"/>
                                          </p:val>
                                        </p:tav>
                                      </p:tavLst>
                                    </p:anim>
                                    <p:anim calcmode="lin" valueType="num">
                                      <p:cBhvr>
                                        <p:cTn id="13" dur="500" fill="hold"/>
                                        <p:tgtEl>
                                          <p:spTgt spid="51203"/>
                                        </p:tgtEl>
                                        <p:attrNameLst>
                                          <p:attrName>ppt_x</p:attrName>
                                        </p:attrNameLst>
                                      </p:cBhvr>
                                      <p:tavLst>
                                        <p:tav tm="0">
                                          <p:val>
                                            <p:strVal val="0.500000"/>
                                          </p:val>
                                        </p:tav>
                                        <p:tav tm="100000">
                                          <p:val>
                                            <p:strVal val="#ppt_x"/>
                                          </p:val>
                                        </p:tav>
                                      </p:tavLst>
                                    </p:anim>
                                    <p:anim calcmode="lin" valueType="num">
                                      <p:cBhvr>
                                        <p:cTn id="14" dur="500" fill="hold"/>
                                        <p:tgtEl>
                                          <p:spTgt spid="51203"/>
                                        </p:tgtEl>
                                        <p:attrNameLst>
                                          <p:attrName>ppt_y</p:attrName>
                                        </p:attrNameLst>
                                      </p:cBhvr>
                                      <p:tavLst>
                                        <p:tav tm="0">
                                          <p:val>
                                            <p:str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85750" y="1428750"/>
            <a:ext cx="8382000" cy="4114800"/>
          </a:xfrm>
          <a:prstGeom prst="rect">
            <a:avLst/>
          </a:prstGeom>
          <a:noFill/>
          <a:ln w="9525">
            <a:noFill/>
            <a:miter lim="800000"/>
            <a:headEnd/>
            <a:tailEnd/>
          </a:ln>
        </p:spPr>
        <p:txBody>
          <a:bodyPr>
            <a:spAutoFit/>
          </a:bodyPr>
          <a:lstStyle/>
          <a:p>
            <a:pPr algn="just">
              <a:lnSpc>
                <a:spcPct val="110000"/>
              </a:lnSpc>
            </a:pPr>
            <a:r>
              <a:rPr lang="es-ES_tradnl" altLang="en-US" sz="3000">
                <a:solidFill>
                  <a:schemeClr val="tx1"/>
                </a:solidFill>
              </a:rPr>
              <a:t>y es garantizada por el </a:t>
            </a:r>
            <a:r>
              <a:rPr lang="es-ES_tradnl" altLang="en-US" sz="3000">
                <a:solidFill>
                  <a:srgbClr val="CC0000"/>
                </a:solidFill>
              </a:rPr>
              <a:t>Estado</a:t>
            </a:r>
            <a:r>
              <a:rPr lang="es-ES_tradnl" altLang="en-US" sz="3000">
                <a:solidFill>
                  <a:schemeClr val="tx1"/>
                </a:solidFill>
              </a:rPr>
              <a:t> con la participación activa del </a:t>
            </a:r>
            <a:r>
              <a:rPr lang="es-ES_tradnl" altLang="en-US" sz="3000">
                <a:solidFill>
                  <a:srgbClr val="CC0000"/>
                </a:solidFill>
              </a:rPr>
              <a:t>pueblo</a:t>
            </a:r>
            <a:r>
              <a:rPr lang="es-ES_tradnl" altLang="en-US" sz="3000">
                <a:solidFill>
                  <a:schemeClr val="tx1"/>
                </a:solidFill>
              </a:rPr>
              <a:t>, bajo la dirección del </a:t>
            </a:r>
            <a:r>
              <a:rPr lang="es-ES_tradnl" altLang="en-US" sz="3000">
                <a:solidFill>
                  <a:srgbClr val="CC0000"/>
                </a:solidFill>
              </a:rPr>
              <a:t>PCC</a:t>
            </a:r>
            <a:r>
              <a:rPr lang="es-ES_tradnl" altLang="en-US" sz="3000">
                <a:solidFill>
                  <a:schemeClr val="tx1"/>
                </a:solidFill>
              </a:rPr>
              <a:t>, a través del ejercicio de las funciones y atribuciones que les confiere la ley y otras disposiciones legales. </a:t>
            </a:r>
          </a:p>
        </p:txBody>
      </p:sp>
      <p:sp>
        <p:nvSpPr>
          <p:cNvPr id="52227" name="Text Box 2"/>
          <p:cNvSpPr txBox="1">
            <a:spLocks noChangeArrowheads="1"/>
          </p:cNvSpPr>
          <p:nvPr/>
        </p:nvSpPr>
        <p:spPr bwMode="auto">
          <a:xfrm>
            <a:off x="0" y="0"/>
            <a:ext cx="9144000" cy="954088"/>
          </a:xfrm>
          <a:prstGeom prst="rect">
            <a:avLst/>
          </a:prstGeom>
          <a:solidFill>
            <a:srgbClr val="FFFF00"/>
          </a:solidFill>
          <a:ln w="9525" cmpd="sng">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r>
              <a:rPr lang="es-ES_tradnl" altLang="en-US" sz="2800" b="1">
                <a:solidFill>
                  <a:schemeClr val="tx1"/>
                </a:solidFill>
                <a:cs typeface="Arial" pitchFamily="34" charset="0"/>
              </a:rPr>
              <a:t>SEGURIDAD NACIONAL DE CUBA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52227"/>
                                        </p:tgtEl>
                                        <p:attrNameLst>
                                          <p:attrName>style.visibility</p:attrName>
                                        </p:attrNameLst>
                                      </p:cBhvr>
                                      <p:to>
                                        <p:strVal val="visible"/>
                                      </p:to>
                                    </p:set>
                                    <p:anim calcmode="lin" valueType="num">
                                      <p:cBhvr>
                                        <p:cTn id="11" dur="500" fill="hold"/>
                                        <p:tgtEl>
                                          <p:spTgt spid="52227"/>
                                        </p:tgtEl>
                                        <p:attrNameLst>
                                          <p:attrName>ppt_w</p:attrName>
                                        </p:attrNameLst>
                                      </p:cBhvr>
                                      <p:tavLst>
                                        <p:tav tm="0">
                                          <p:val>
                                            <p:strVal val="0.000000"/>
                                          </p:val>
                                        </p:tav>
                                        <p:tav tm="100000">
                                          <p:val>
                                            <p:strVal val="#ppt_w"/>
                                          </p:val>
                                        </p:tav>
                                      </p:tavLst>
                                    </p:anim>
                                    <p:anim calcmode="lin" valueType="num">
                                      <p:cBhvr>
                                        <p:cTn id="12" dur="500" fill="hold"/>
                                        <p:tgtEl>
                                          <p:spTgt spid="52227"/>
                                        </p:tgtEl>
                                        <p:attrNameLst>
                                          <p:attrName>ppt_h</p:attrName>
                                        </p:attrNameLst>
                                      </p:cBhvr>
                                      <p:tavLst>
                                        <p:tav tm="0">
                                          <p:val>
                                            <p:strVal val="0.000000"/>
                                          </p:val>
                                        </p:tav>
                                        <p:tav tm="100000">
                                          <p:val>
                                            <p:strVal val="#ppt_h"/>
                                          </p:val>
                                        </p:tav>
                                      </p:tavLst>
                                    </p:anim>
                                    <p:anim calcmode="lin" valueType="num">
                                      <p:cBhvr>
                                        <p:cTn id="13" dur="500" fill="hold"/>
                                        <p:tgtEl>
                                          <p:spTgt spid="52227"/>
                                        </p:tgtEl>
                                        <p:attrNameLst>
                                          <p:attrName>ppt_x</p:attrName>
                                        </p:attrNameLst>
                                      </p:cBhvr>
                                      <p:tavLst>
                                        <p:tav tm="0">
                                          <p:val>
                                            <p:strVal val="0.500000"/>
                                          </p:val>
                                        </p:tav>
                                        <p:tav tm="100000">
                                          <p:val>
                                            <p:strVal val="#ppt_x"/>
                                          </p:val>
                                        </p:tav>
                                      </p:tavLst>
                                    </p:anim>
                                    <p:anim calcmode="lin" valueType="num">
                                      <p:cBhvr>
                                        <p:cTn id="14" dur="500" fill="hold"/>
                                        <p:tgtEl>
                                          <p:spTgt spid="52227"/>
                                        </p:tgtEl>
                                        <p:attrNameLst>
                                          <p:attrName>ppt_y</p:attrName>
                                        </p:attrNameLst>
                                      </p:cBhvr>
                                      <p:tavLst>
                                        <p:tav tm="0">
                                          <p:val>
                                            <p:str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28604"/>
            <a:ext cx="7772400" cy="5715039"/>
          </a:xfrm>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s-ES" dirty="0" smtClean="0"/>
              <a:t/>
            </a:r>
            <a:br>
              <a:rPr lang="es-ES" dirty="0" smtClean="0"/>
            </a:br>
            <a:r>
              <a:rPr lang="es-ES" dirty="0" smtClean="0"/>
              <a:t>“[…] pienso que Partido, Pueblo y Fuerzas Armadas constituyen un todo inseparable, único, tú no puedes hablar del Partido sin hablar de las Fuerzas Armadas y no puedes hablar de las Fuerzas Armadas sin hablar de Pueblo, no puedes hablar de Pueblo sin hablar de millones de combatientes […] ”  </a:t>
            </a:r>
            <a:br>
              <a:rPr lang="es-ES" dirty="0" smtClean="0"/>
            </a:b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85728"/>
            <a:ext cx="8286808" cy="6215105"/>
          </a:xfrm>
        </p:spPr>
        <p:txBody>
          <a:bodyPr>
            <a:noAutofit/>
          </a:bodyPr>
          <a:lstStyle/>
          <a:p>
            <a:pPr algn="just"/>
            <a:r>
              <a:rPr lang="es-ES" sz="3600" dirty="0" smtClean="0"/>
              <a:t>“La organización de vanguardia es fundamental. ¿Saben ustedes lo que le da </a:t>
            </a:r>
            <a:r>
              <a:rPr lang="es-ES" sz="3600" dirty="0" smtClean="0">
                <a:solidFill>
                  <a:srgbClr val="FF0000"/>
                </a:solidFill>
              </a:rPr>
              <a:t>seguridad a la Revolución</a:t>
            </a:r>
            <a:r>
              <a:rPr lang="es-ES" sz="3600" dirty="0" smtClean="0"/>
              <a:t>? </a:t>
            </a:r>
            <a:r>
              <a:rPr lang="es-ES" sz="3600" b="1" dirty="0" smtClean="0"/>
              <a:t>El Partido</a:t>
            </a:r>
            <a:r>
              <a:rPr lang="es-ES" sz="3600" dirty="0" smtClean="0"/>
              <a:t>, ¿saben ustedes lo que le da </a:t>
            </a:r>
            <a:r>
              <a:rPr lang="es-ES" sz="3600" dirty="0" smtClean="0">
                <a:solidFill>
                  <a:srgbClr val="FF0000"/>
                </a:solidFill>
              </a:rPr>
              <a:t>perennidad a la Revolución</a:t>
            </a:r>
            <a:r>
              <a:rPr lang="es-ES" sz="3600" dirty="0" smtClean="0"/>
              <a:t>? </a:t>
            </a:r>
            <a:r>
              <a:rPr lang="es-ES" sz="3600" b="1" dirty="0" smtClean="0"/>
              <a:t>El Partido</a:t>
            </a:r>
            <a:r>
              <a:rPr lang="es-ES" sz="3600" dirty="0" smtClean="0"/>
              <a:t>, ¿saben ustedes lo que le da </a:t>
            </a:r>
            <a:r>
              <a:rPr lang="es-ES" sz="3600" dirty="0" smtClean="0">
                <a:solidFill>
                  <a:srgbClr val="FF0000"/>
                </a:solidFill>
              </a:rPr>
              <a:t>futuro a la Revolución</a:t>
            </a:r>
            <a:r>
              <a:rPr lang="es-ES" sz="3600" dirty="0" smtClean="0"/>
              <a:t>, lo que le da </a:t>
            </a:r>
            <a:r>
              <a:rPr lang="es-ES" sz="3600" dirty="0" smtClean="0">
                <a:solidFill>
                  <a:srgbClr val="FF0000"/>
                </a:solidFill>
              </a:rPr>
              <a:t>vida a la Revolución</a:t>
            </a:r>
            <a:r>
              <a:rPr lang="es-ES" sz="3600" dirty="0" smtClean="0"/>
              <a:t>, lo que le da </a:t>
            </a:r>
            <a:r>
              <a:rPr lang="es-ES" sz="3600" dirty="0" smtClean="0">
                <a:solidFill>
                  <a:srgbClr val="FF0000"/>
                </a:solidFill>
              </a:rPr>
              <a:t>porvenir a la Revolución</a:t>
            </a:r>
            <a:r>
              <a:rPr lang="es-ES" sz="3600" dirty="0" smtClean="0"/>
              <a:t>?  </a:t>
            </a:r>
            <a:r>
              <a:rPr lang="es-ES" sz="3600" b="1" dirty="0" smtClean="0"/>
              <a:t>El Partido</a:t>
            </a:r>
            <a:r>
              <a:rPr lang="es-ES" sz="3600" dirty="0" smtClean="0"/>
              <a:t>, </a:t>
            </a:r>
            <a:r>
              <a:rPr lang="es-ES" sz="3600" b="1" dirty="0" smtClean="0">
                <a:solidFill>
                  <a:srgbClr val="FF0000"/>
                </a:solidFill>
              </a:rPr>
              <a:t>sin el Partido no podría existir la Revolución, sin el Partido nada podría darle continuidad a la Revolución".</a:t>
            </a:r>
            <a:endParaRPr lang="es-ES" sz="3600"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28604"/>
            <a:ext cx="7772400" cy="5929353"/>
          </a:xfrm>
          <a:ln w="38100"/>
        </p:spPr>
        <p:style>
          <a:lnRef idx="2">
            <a:schemeClr val="accent2"/>
          </a:lnRef>
          <a:fillRef idx="1">
            <a:schemeClr val="lt1"/>
          </a:fillRef>
          <a:effectRef idx="0">
            <a:schemeClr val="accent2"/>
          </a:effectRef>
          <a:fontRef idx="minor">
            <a:schemeClr val="dk1"/>
          </a:fontRef>
        </p:style>
        <p:txBody>
          <a:bodyPr>
            <a:noAutofit/>
          </a:bodyPr>
          <a:lstStyle/>
          <a:p>
            <a:pPr algn="just"/>
            <a:r>
              <a:rPr lang="es-ES" sz="3200" dirty="0" smtClean="0">
                <a:latin typeface="Arial" pitchFamily="34" charset="0"/>
                <a:cs typeface="Arial" pitchFamily="34" charset="0"/>
              </a:rPr>
              <a:t/>
            </a:r>
            <a:br>
              <a:rPr lang="es-ES" sz="3200" dirty="0" smtClean="0">
                <a:latin typeface="Arial" pitchFamily="34" charset="0"/>
                <a:cs typeface="Arial" pitchFamily="34" charset="0"/>
              </a:rPr>
            </a:br>
            <a:r>
              <a:rPr lang="es-ES" sz="3200" dirty="0" smtClean="0">
                <a:latin typeface="Arial" pitchFamily="34" charset="0"/>
                <a:cs typeface="Arial" pitchFamily="34" charset="0"/>
              </a:rPr>
              <a:t>En las Naciones Unidas planteo 7.9.2000: “</a:t>
            </a:r>
            <a:r>
              <a:rPr lang="es-ES" sz="3200" b="1" dirty="0" smtClean="0">
                <a:latin typeface="Arial" pitchFamily="34" charset="0"/>
                <a:cs typeface="Arial" pitchFamily="34" charset="0"/>
              </a:rPr>
              <a:t>El objetivo fundamental de las Naciones Unidas en el siglo apremiante que comienza es el de salvar al mundo no solo de la guerra, sino también del subdesarrollo, el hambre, las enfermedades, la pobreza y la destrucción de los medios naturales indispensables para la existencia humana y debe hacerlo con premura antes de que sea demasiado tarde”.</a:t>
            </a:r>
            <a:r>
              <a:rPr lang="es-ES" sz="3200" dirty="0" smtClean="0">
                <a:latin typeface="Arial" pitchFamily="34" charset="0"/>
                <a:cs typeface="Arial" pitchFamily="34" charset="0"/>
              </a:rPr>
              <a:t/>
            </a:r>
            <a:br>
              <a:rPr lang="es-ES" sz="3200" dirty="0" smtClean="0">
                <a:latin typeface="Arial" pitchFamily="34" charset="0"/>
                <a:cs typeface="Arial" pitchFamily="34" charset="0"/>
              </a:rPr>
            </a:br>
            <a:endParaRPr lang="es-E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215106"/>
          </a:xfrm>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lvl="0"/>
            <a:endParaRPr lang="es-ES" i="1" dirty="0" smtClean="0">
              <a:latin typeface="Arial" pitchFamily="34" charset="0"/>
              <a:cs typeface="Arial" pitchFamily="34" charset="0"/>
            </a:endParaRPr>
          </a:p>
          <a:p>
            <a:pPr lvl="0" algn="ctr">
              <a:buNone/>
            </a:pPr>
            <a:r>
              <a:rPr lang="es-ES" b="1" i="1" dirty="0" smtClean="0">
                <a:latin typeface="Arial" pitchFamily="34" charset="0"/>
                <a:cs typeface="Arial" pitchFamily="34" charset="0"/>
              </a:rPr>
              <a:t>Otras ideas</a:t>
            </a:r>
          </a:p>
          <a:p>
            <a:pPr lvl="0" algn="just"/>
            <a:r>
              <a:rPr lang="es-ES" sz="5100" dirty="0" smtClean="0">
                <a:latin typeface="Arial" pitchFamily="34" charset="0"/>
                <a:cs typeface="Arial" pitchFamily="34" charset="0"/>
              </a:rPr>
              <a:t>“Nuestros objetivos y nuestros sueños: crear la sociedad más fraternal y humana que pueda concebirse, donde todas las fuerzas y todos los recursos sean puestos al servicio del hombre”.</a:t>
            </a:r>
          </a:p>
          <a:p>
            <a:pPr lvl="0" algn="just"/>
            <a:r>
              <a:rPr lang="es-ES" sz="5100" dirty="0" smtClean="0">
                <a:latin typeface="Arial" pitchFamily="34" charset="0"/>
                <a:cs typeface="Arial" pitchFamily="34" charset="0"/>
              </a:rPr>
              <a:t>“Tenemos que asegurar la supervivencia de nuestra Revolución contra cualquier desvío, contra cualquier peligro, externo o interno, hoy, mañana y siempre”.</a:t>
            </a:r>
          </a:p>
          <a:p>
            <a:pPr lvl="0" algn="just"/>
            <a:r>
              <a:rPr lang="es-ES" sz="5100" dirty="0" smtClean="0">
                <a:latin typeface="Arial" pitchFamily="34" charset="0"/>
                <a:cs typeface="Arial" pitchFamily="34" charset="0"/>
              </a:rPr>
              <a:t>“Lo primero que haré siempre cuando vea en peligro la Revolución será llamar al pueblo”.</a:t>
            </a:r>
          </a:p>
          <a:p>
            <a:pPr lvl="0" algn="just"/>
            <a:r>
              <a:rPr lang="es-ES" sz="5100" dirty="0" smtClean="0">
                <a:latin typeface="Arial" pitchFamily="34" charset="0"/>
                <a:cs typeface="Arial" pitchFamily="34" charset="0"/>
              </a:rPr>
              <a:t>“Las ideas pueden más que las armas por poderosas y sofisticadas que estas sean”.</a:t>
            </a:r>
          </a:p>
          <a:p>
            <a:pPr lvl="0" algn="just"/>
            <a:r>
              <a:rPr lang="es-ES" sz="5100" dirty="0" smtClean="0">
                <a:latin typeface="Arial" pitchFamily="34" charset="0"/>
                <a:cs typeface="Arial" pitchFamily="34" charset="0"/>
              </a:rPr>
              <a:t>“Mientras exista el imperialismo, el Partido, el Estado y el pueblo les prestarán a los servicios de la defensa la máxima atención. La guardia revolucionaria no se descuidará jamás. La historia enseña con demasiada elocuencia que los que olvidan este principio no sobreviven al error”.</a:t>
            </a:r>
          </a:p>
          <a:p>
            <a:r>
              <a:rPr lang="es-ES" sz="5100" dirty="0" smtClean="0">
                <a:latin typeface="Arial" pitchFamily="34" charset="0"/>
                <a:cs typeface="Arial" pitchFamily="34" charset="0"/>
              </a:rPr>
              <a:t> </a:t>
            </a:r>
          </a:p>
          <a:p>
            <a:endParaRPr lang="es-ES"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38100"/>
        </p:spPr>
        <p:style>
          <a:lnRef idx="2">
            <a:schemeClr val="accent2"/>
          </a:lnRef>
          <a:fillRef idx="1">
            <a:schemeClr val="lt1"/>
          </a:fillRef>
          <a:effectRef idx="0">
            <a:schemeClr val="accent2"/>
          </a:effectRef>
          <a:fontRef idx="minor">
            <a:schemeClr val="dk1"/>
          </a:fontRef>
        </p:style>
        <p:txBody>
          <a:bodyPr/>
          <a:lstStyle/>
          <a:p>
            <a:r>
              <a:rPr lang="es-ES" b="1" dirty="0" smtClean="0"/>
              <a:t>Bibliografía</a:t>
            </a:r>
            <a:endParaRPr lang="es-ES" b="1" dirty="0"/>
          </a:p>
        </p:txBody>
      </p:sp>
      <p:sp>
        <p:nvSpPr>
          <p:cNvPr id="3" name="2 Marcador de contenido"/>
          <p:cNvSpPr>
            <a:spLocks noGrp="1"/>
          </p:cNvSpPr>
          <p:nvPr>
            <p:ph idx="1"/>
          </p:nvPr>
        </p:nvSpPr>
        <p:spPr>
          <a:ln w="38100"/>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r>
              <a:rPr lang="es-ES" sz="3000" b="1" dirty="0" smtClean="0">
                <a:latin typeface="Arial" pitchFamily="34" charset="0"/>
                <a:cs typeface="Arial" pitchFamily="34" charset="0"/>
              </a:rPr>
              <a:t>Colectivo de autores DIEM MES. Texto para el curso básico en seguridad nacional y defensa nacional para los estudiantes de la Educación Superior. 2012</a:t>
            </a:r>
          </a:p>
          <a:p>
            <a:pPr algn="just"/>
            <a:r>
              <a:rPr lang="es-ES" sz="3000" b="1" dirty="0" smtClean="0">
                <a:latin typeface="Arial" pitchFamily="34" charset="0"/>
                <a:cs typeface="Arial" pitchFamily="34" charset="0"/>
              </a:rPr>
              <a:t>Artículo: La seguridad internacional y su fundamentación ante los riesgos y amenazas  a escala global.</a:t>
            </a:r>
          </a:p>
          <a:p>
            <a:pPr algn="just"/>
            <a:r>
              <a:rPr lang="es-ES" sz="3000" b="1" dirty="0" smtClean="0">
                <a:latin typeface="Arial" pitchFamily="34" charset="0"/>
                <a:cs typeface="Arial" pitchFamily="34" charset="0"/>
              </a:rPr>
              <a:t>Estrategia de Seguridad Nacional de los Estados Unidos (2015)</a:t>
            </a:r>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785926"/>
            <a:ext cx="8715404" cy="4832092"/>
          </a:xfrm>
          <a:prstGeom prst="rect">
            <a:avLst/>
          </a:prstGeom>
        </p:spPr>
        <p:txBody>
          <a:bodyPr wrap="square">
            <a:spAutoFit/>
          </a:bodyPr>
          <a:lstStyle/>
          <a:p>
            <a:pPr algn="just"/>
            <a:r>
              <a:rPr lang="es-ES_tradnl" sz="3200" dirty="0" smtClean="0"/>
              <a:t>La situación actual de las relaciones Estados </a:t>
            </a:r>
            <a:r>
              <a:rPr lang="es-ES_tradnl" sz="3200" dirty="0" smtClean="0"/>
              <a:t>Unidos (EE.UU.) </a:t>
            </a:r>
            <a:r>
              <a:rPr lang="es-ES_tradnl" sz="3200" dirty="0" smtClean="0"/>
              <a:t>– Cuba y las nuevas amenazas, peligros y agresiones. Posibles formas y tipos de </a:t>
            </a:r>
            <a:r>
              <a:rPr lang="es-ES_tradnl" sz="3200" dirty="0" smtClean="0"/>
              <a:t>agresión contra Cuba. </a:t>
            </a:r>
            <a:r>
              <a:rPr lang="es-ES_tradnl" sz="3200" dirty="0" smtClean="0"/>
              <a:t>Los nuevos problemas de Seguridad Nacional </a:t>
            </a:r>
            <a:r>
              <a:rPr lang="es-ES_tradnl" sz="3200" dirty="0" smtClean="0"/>
              <a:t>(SN) y </a:t>
            </a:r>
            <a:r>
              <a:rPr lang="es-ES_tradnl" sz="3200" dirty="0" smtClean="0"/>
              <a:t>la concepción del Comandante en jefe Fidel Castro Ruz</a:t>
            </a:r>
            <a:r>
              <a:rPr lang="es-ES_tradnl" sz="3200" dirty="0" smtClean="0"/>
              <a:t>. </a:t>
            </a:r>
          </a:p>
          <a:p>
            <a:pPr algn="just"/>
            <a:endParaRPr lang="es-ES_tradnl" sz="3200" b="1" u="sng" dirty="0" smtClean="0"/>
          </a:p>
          <a:p>
            <a:pPr algn="just"/>
            <a:r>
              <a:rPr lang="es-ES_tradnl" sz="2800" b="1" u="sng" dirty="0" smtClean="0"/>
              <a:t>(abordar los sucesos acaecidos el 11 y 12 de julio del 2021 y el papel de los jóvenes universitarios ante estos hechos como parte de nuestra SN).</a:t>
            </a:r>
            <a:endParaRPr lang="es-ES" sz="2800" b="1" u="sng" dirty="0"/>
          </a:p>
        </p:txBody>
      </p:sp>
      <p:sp>
        <p:nvSpPr>
          <p:cNvPr id="3" name="2 CuadroTexto"/>
          <p:cNvSpPr txBox="1"/>
          <p:nvPr/>
        </p:nvSpPr>
        <p:spPr>
          <a:xfrm>
            <a:off x="500034" y="285728"/>
            <a:ext cx="8429684" cy="954107"/>
          </a:xfrm>
          <a:prstGeom prst="rect">
            <a:avLst/>
          </a:prstGeom>
          <a:noFill/>
        </p:spPr>
        <p:txBody>
          <a:bodyPr wrap="square" rtlCol="0">
            <a:spAutoFit/>
          </a:bodyPr>
          <a:lstStyle/>
          <a:p>
            <a:r>
              <a:rPr lang="es-ES" sz="2800" b="1" u="sng" dirty="0" smtClean="0"/>
              <a:t>Elaborar un trabajo práctico  de tres cuartillas sobre el siguiente tema (entregar en la ultima clase del tema 1).  </a:t>
            </a:r>
            <a:endParaRPr lang="es-ES" sz="2800" b="1"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Grp="1" noChangeArrowheads="1"/>
          </p:cNvSpPr>
          <p:nvPr>
            <p:ph type="title"/>
          </p:nvPr>
        </p:nvSpPr>
        <p:spPr bwMode="auto">
          <a:prstGeom prst="downArrowCallout">
            <a:avLst>
              <a:gd name="adj1" fmla="val 143640"/>
              <a:gd name="adj2" fmla="val 143640"/>
              <a:gd name="adj3" fmla="val 16667"/>
              <a:gd name="adj4" fmla="val 56440"/>
            </a:avLst>
          </a:prstGeom>
          <a:solidFill>
            <a:schemeClr val="folHlink"/>
          </a:solidFill>
          <a:ln w="9525" cmpd="sng">
            <a:solidFill>
              <a:srgbClr val="FF0066"/>
            </a:solidFill>
            <a:miter lim="800000"/>
            <a:headEnd/>
            <a:tailEnd/>
          </a:ln>
        </p:spPr>
        <p:txBody>
          <a:bodyPr wrap="none" anchor="ctr">
            <a:normAutofit fontScale="90000"/>
          </a:bodyPr>
          <a:lstStyle/>
          <a:p>
            <a:pPr algn="ctr">
              <a:spcBef>
                <a:spcPct val="0"/>
              </a:spcBef>
            </a:pPr>
            <a:r>
              <a:rPr lang="es-ES_tradnl" altLang="en-US" sz="4800" b="1" dirty="0"/>
              <a:t>Punto No. 1</a:t>
            </a:r>
          </a:p>
        </p:txBody>
      </p:sp>
      <p:sp>
        <p:nvSpPr>
          <p:cNvPr id="3" name="2 Marcador de contenido"/>
          <p:cNvSpPr>
            <a:spLocks noGrp="1"/>
          </p:cNvSpPr>
          <p:nvPr>
            <p:ph idx="1"/>
          </p:nvPr>
        </p:nvSpPr>
        <p:spPr>
          <a:xfrm>
            <a:off x="457200" y="2643183"/>
            <a:ext cx="8229600" cy="2714644"/>
          </a:xfrm>
          <a:ln w="38100">
            <a:solidFill>
              <a:srgbClr val="FF0066"/>
            </a:solidFill>
          </a:ln>
        </p:spPr>
        <p:style>
          <a:lnRef idx="2">
            <a:schemeClr val="accent5"/>
          </a:lnRef>
          <a:fillRef idx="1">
            <a:schemeClr val="lt1"/>
          </a:fillRef>
          <a:effectRef idx="0">
            <a:schemeClr val="accent5"/>
          </a:effectRef>
          <a:fontRef idx="minor">
            <a:schemeClr val="dk1"/>
          </a:fontRef>
        </p:style>
        <p:txBody>
          <a:bodyPr/>
          <a:lstStyle/>
          <a:p>
            <a:pPr algn="just"/>
            <a:r>
              <a:rPr lang="es-ES" altLang="en-US" sz="4000" b="1" dirty="0" smtClean="0">
                <a:solidFill>
                  <a:srgbClr val="161616"/>
                </a:solidFill>
                <a:latin typeface="Arial" pitchFamily="34" charset="0"/>
                <a:cs typeface="Arial" pitchFamily="34" charset="0"/>
              </a:rPr>
              <a:t>La asignatura Seguridad Nacional como parte de la Disciplina.</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linds(horizontal)">
                                      <p:cBhvr>
                                        <p:cTn id="7" dur="500"/>
                                        <p:tgtEl>
                                          <p:spTgt spid="4">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82660"/>
          </a:xfrm>
        </p:spPr>
        <p:txBody>
          <a:bodyPr>
            <a:normAutofit/>
          </a:bodyPr>
          <a:lstStyle/>
          <a:p>
            <a:r>
              <a:rPr lang="es-ES" sz="3200" b="1" dirty="0" smtClean="0">
                <a:solidFill>
                  <a:srgbClr val="C00000"/>
                </a:solidFill>
                <a:effectLst>
                  <a:outerShdw blurRad="38100" dist="38100" dir="2700000" algn="tl">
                    <a:srgbClr val="000000">
                      <a:alpha val="43137"/>
                    </a:srgbClr>
                  </a:outerShdw>
                </a:effectLst>
              </a:rPr>
              <a:t>DISTRIBUCIÓN DEL TIEMPO DE LA ASIGNATURA</a:t>
            </a:r>
            <a:br>
              <a:rPr lang="es-ES" sz="3200" b="1" dirty="0" smtClean="0">
                <a:solidFill>
                  <a:srgbClr val="C00000"/>
                </a:solidFill>
                <a:effectLst>
                  <a:outerShdw blurRad="38100" dist="38100" dir="2700000" algn="tl">
                    <a:srgbClr val="000000">
                      <a:alpha val="43137"/>
                    </a:srgbClr>
                  </a:outerShdw>
                </a:effectLst>
              </a:rPr>
            </a:br>
            <a:endParaRPr lang="es-ES" sz="3200" dirty="0"/>
          </a:p>
        </p:txBody>
      </p:sp>
      <p:graphicFrame>
        <p:nvGraphicFramePr>
          <p:cNvPr id="4" name="3 Marcador de contenido"/>
          <p:cNvGraphicFramePr>
            <a:graphicFrameLocks noGrp="1"/>
          </p:cNvGraphicFramePr>
          <p:nvPr>
            <p:ph idx="1"/>
          </p:nvPr>
        </p:nvGraphicFramePr>
        <p:xfrm>
          <a:off x="785786" y="1571612"/>
          <a:ext cx="6858049" cy="4857817"/>
        </p:xfrm>
        <a:graphic>
          <a:graphicData uri="http://schemas.openxmlformats.org/drawingml/2006/table">
            <a:tbl>
              <a:tblPr firstRow="1" bandRow="1">
                <a:tableStyleId>{5C22544A-7EE6-4342-B048-85BDC9FD1C3A}</a:tableStyleId>
              </a:tblPr>
              <a:tblGrid>
                <a:gridCol w="1224651"/>
                <a:gridCol w="612326"/>
                <a:gridCol w="734791"/>
                <a:gridCol w="489861"/>
                <a:gridCol w="612326"/>
                <a:gridCol w="489861"/>
                <a:gridCol w="979721"/>
                <a:gridCol w="979721"/>
                <a:gridCol w="734791"/>
              </a:tblGrid>
              <a:tr h="1190867">
                <a:tc>
                  <a:txBody>
                    <a:bodyPr/>
                    <a:lstStyle/>
                    <a:p>
                      <a:pPr algn="ctr"/>
                      <a:r>
                        <a:rPr lang="es-ES" sz="1800" dirty="0" smtClean="0">
                          <a:solidFill>
                            <a:schemeClr val="bg1"/>
                          </a:solidFill>
                          <a:effectLst/>
                        </a:rPr>
                        <a:t>Disciplina</a:t>
                      </a:r>
                      <a:endParaRPr lang="es-ES" sz="1800" dirty="0">
                        <a:solidFill>
                          <a:schemeClr val="bg1"/>
                        </a:solidFill>
                        <a:effectLst/>
                      </a:endParaRPr>
                    </a:p>
                  </a:txBody>
                  <a:tcPr anchor="ctr"/>
                </a:tc>
                <a:tc>
                  <a:txBody>
                    <a:bodyPr/>
                    <a:lstStyle/>
                    <a:p>
                      <a:pPr algn="ctr"/>
                      <a:r>
                        <a:rPr lang="es-ES" sz="1800" dirty="0" smtClean="0">
                          <a:solidFill>
                            <a:schemeClr val="bg1"/>
                          </a:solidFill>
                          <a:effectLst/>
                        </a:rPr>
                        <a:t>Año</a:t>
                      </a:r>
                      <a:endParaRPr lang="es-ES" sz="1800" dirty="0">
                        <a:solidFill>
                          <a:schemeClr val="bg1"/>
                        </a:solidFill>
                        <a:effectLst/>
                      </a:endParaRPr>
                    </a:p>
                  </a:txBody>
                  <a:tcPr anchor="ctr"/>
                </a:tc>
                <a:tc>
                  <a:txBody>
                    <a:bodyPr/>
                    <a:lstStyle/>
                    <a:p>
                      <a:pPr algn="ctr"/>
                      <a:r>
                        <a:rPr lang="es-ES" sz="1800" dirty="0" smtClean="0">
                          <a:solidFill>
                            <a:schemeClr val="bg1"/>
                          </a:solidFill>
                          <a:effectLst/>
                        </a:rPr>
                        <a:t>Total</a:t>
                      </a:r>
                    </a:p>
                    <a:p>
                      <a:pPr algn="ctr"/>
                      <a:r>
                        <a:rPr lang="es-ES" sz="1800" dirty="0" smtClean="0">
                          <a:solidFill>
                            <a:schemeClr val="bg1"/>
                          </a:solidFill>
                          <a:effectLst/>
                        </a:rPr>
                        <a:t>horas</a:t>
                      </a:r>
                      <a:endParaRPr lang="es-ES" sz="1800" dirty="0">
                        <a:solidFill>
                          <a:schemeClr val="bg1"/>
                        </a:solidFill>
                        <a:effectLst/>
                      </a:endParaRPr>
                    </a:p>
                  </a:txBody>
                  <a:tcPr anchor="ctr"/>
                </a:tc>
                <a:tc>
                  <a:txBody>
                    <a:bodyPr/>
                    <a:lstStyle/>
                    <a:p>
                      <a:pPr algn="ctr"/>
                      <a:r>
                        <a:rPr lang="es-ES" sz="1800" dirty="0" smtClean="0">
                          <a:solidFill>
                            <a:schemeClr val="bg1"/>
                          </a:solidFill>
                          <a:effectLst/>
                        </a:rPr>
                        <a:t>C</a:t>
                      </a:r>
                      <a:endParaRPr lang="es-ES" sz="1800" dirty="0">
                        <a:solidFill>
                          <a:schemeClr val="bg1"/>
                        </a:solidFill>
                        <a:effectLst/>
                      </a:endParaRPr>
                    </a:p>
                  </a:txBody>
                  <a:tcPr anchor="ctr"/>
                </a:tc>
                <a:tc>
                  <a:txBody>
                    <a:bodyPr/>
                    <a:lstStyle/>
                    <a:p>
                      <a:pPr algn="ctr"/>
                      <a:r>
                        <a:rPr lang="es-ES" sz="1800" dirty="0" smtClean="0">
                          <a:solidFill>
                            <a:schemeClr val="bg1"/>
                          </a:solidFill>
                          <a:effectLst/>
                        </a:rPr>
                        <a:t>S</a:t>
                      </a:r>
                      <a:endParaRPr lang="es-ES" sz="1800" dirty="0">
                        <a:solidFill>
                          <a:schemeClr val="bg1"/>
                        </a:solidFill>
                        <a:effectLst/>
                      </a:endParaRPr>
                    </a:p>
                  </a:txBody>
                  <a:tcPr anchor="ctr"/>
                </a:tc>
                <a:tc>
                  <a:txBody>
                    <a:bodyPr/>
                    <a:lstStyle/>
                    <a:p>
                      <a:pPr algn="ctr"/>
                      <a:r>
                        <a:rPr lang="es-ES" sz="1800" dirty="0" smtClean="0">
                          <a:solidFill>
                            <a:schemeClr val="bg1"/>
                          </a:solidFill>
                          <a:effectLst/>
                        </a:rPr>
                        <a:t>CP</a:t>
                      </a:r>
                      <a:endParaRPr lang="es-ES" sz="1800" dirty="0">
                        <a:solidFill>
                          <a:schemeClr val="bg1"/>
                        </a:solidFill>
                        <a:effectLst/>
                      </a:endParaRPr>
                    </a:p>
                  </a:txBody>
                  <a:tcPr anchor="ctr"/>
                </a:tc>
                <a:tc>
                  <a:txBody>
                    <a:bodyPr/>
                    <a:lstStyle/>
                    <a:p>
                      <a:pPr algn="ctr">
                        <a:spcAft>
                          <a:spcPts val="0"/>
                        </a:spcAft>
                      </a:pPr>
                      <a:r>
                        <a:rPr lang="en-US" sz="1800" b="1" dirty="0">
                          <a:latin typeface="+mj-lt"/>
                          <a:ea typeface="Times New Roman"/>
                          <a:cs typeface="Arial" pitchFamily="34" charset="0"/>
                        </a:rPr>
                        <a:t>Total</a:t>
                      </a:r>
                      <a:endParaRPr lang="es-ES" sz="1800" dirty="0">
                        <a:latin typeface="+mj-lt"/>
                        <a:ea typeface="Times New Roman"/>
                        <a:cs typeface="Arial" pitchFamily="34" charset="0"/>
                      </a:endParaRPr>
                    </a:p>
                    <a:p>
                      <a:pPr algn="ctr">
                        <a:lnSpc>
                          <a:spcPct val="115000"/>
                        </a:lnSpc>
                        <a:spcAft>
                          <a:spcPts val="1000"/>
                        </a:spcAft>
                      </a:pPr>
                      <a:r>
                        <a:rPr lang="en-US" sz="1800" b="1" dirty="0">
                          <a:latin typeface="+mj-lt"/>
                          <a:ea typeface="Times New Roman"/>
                          <a:cs typeface="Arial" pitchFamily="34" charset="0"/>
                        </a:rPr>
                        <a:t>h/pres.</a:t>
                      </a:r>
                      <a:endParaRPr lang="es-ES" sz="1800" dirty="0">
                        <a:latin typeface="+mj-lt"/>
                        <a:ea typeface="Times New Roman"/>
                        <a:cs typeface="Arial" pitchFamily="34" charset="0"/>
                      </a:endParaRPr>
                    </a:p>
                  </a:txBody>
                  <a:tcPr marL="68580" marR="68580" marT="0" marB="0" anchor="ctr"/>
                </a:tc>
                <a:tc>
                  <a:txBody>
                    <a:bodyPr/>
                    <a:lstStyle/>
                    <a:p>
                      <a:pPr algn="ctr"/>
                      <a:r>
                        <a:rPr lang="es-ES" sz="1800" dirty="0" err="1" smtClean="0">
                          <a:solidFill>
                            <a:schemeClr val="bg1"/>
                          </a:solidFill>
                          <a:effectLst/>
                        </a:rPr>
                        <a:t>Exam</a:t>
                      </a:r>
                      <a:endParaRPr lang="es-ES" sz="1800" dirty="0" smtClean="0">
                        <a:solidFill>
                          <a:schemeClr val="bg1"/>
                        </a:solidFill>
                        <a:effectLst/>
                      </a:endParaRPr>
                    </a:p>
                    <a:p>
                      <a:pPr algn="ctr"/>
                      <a:r>
                        <a:rPr lang="es-ES" sz="1800" dirty="0" smtClean="0">
                          <a:solidFill>
                            <a:schemeClr val="bg1"/>
                          </a:solidFill>
                          <a:effectLst/>
                        </a:rPr>
                        <a:t>Final</a:t>
                      </a:r>
                      <a:endParaRPr lang="es-ES" sz="1800" dirty="0">
                        <a:solidFill>
                          <a:schemeClr val="bg1"/>
                        </a:solidFill>
                        <a:effectLst/>
                      </a:endParaRPr>
                    </a:p>
                  </a:txBody>
                  <a:tcPr anchor="ctr"/>
                </a:tc>
                <a:tc>
                  <a:txBody>
                    <a:bodyPr/>
                    <a:lstStyle/>
                    <a:p>
                      <a:pPr algn="ctr"/>
                      <a:r>
                        <a:rPr lang="es-ES" sz="1800" dirty="0" err="1" smtClean="0">
                          <a:solidFill>
                            <a:schemeClr val="bg1"/>
                          </a:solidFill>
                          <a:effectLst/>
                        </a:rPr>
                        <a:t>Trab</a:t>
                      </a:r>
                      <a:endParaRPr lang="es-ES" sz="1800" dirty="0" smtClean="0">
                        <a:solidFill>
                          <a:schemeClr val="bg1"/>
                        </a:solidFill>
                        <a:effectLst/>
                      </a:endParaRPr>
                    </a:p>
                    <a:p>
                      <a:pPr algn="ctr"/>
                      <a:r>
                        <a:rPr lang="es-ES" sz="1800" dirty="0" err="1" smtClean="0">
                          <a:solidFill>
                            <a:schemeClr val="bg1"/>
                          </a:solidFill>
                          <a:effectLst/>
                        </a:rPr>
                        <a:t>Ind</a:t>
                      </a:r>
                      <a:r>
                        <a:rPr lang="es-ES" sz="1800" dirty="0" smtClean="0">
                          <a:solidFill>
                            <a:schemeClr val="bg1"/>
                          </a:solidFill>
                          <a:effectLst/>
                        </a:rPr>
                        <a:t>.</a:t>
                      </a:r>
                      <a:endParaRPr lang="es-ES" sz="1800" dirty="0">
                        <a:solidFill>
                          <a:schemeClr val="bg1"/>
                        </a:solidFill>
                        <a:effectLst/>
                      </a:endParaRPr>
                    </a:p>
                  </a:txBody>
                  <a:tcPr anchor="ctr"/>
                </a:tc>
              </a:tr>
              <a:tr h="1023711">
                <a:tc>
                  <a:txBody>
                    <a:bodyPr/>
                    <a:lstStyle/>
                    <a:p>
                      <a:pPr algn="ctr"/>
                      <a:r>
                        <a:rPr lang="es-ES" sz="1800" b="1" dirty="0" smtClean="0">
                          <a:solidFill>
                            <a:srgbClr val="C00000"/>
                          </a:solidFill>
                        </a:rPr>
                        <a:t>Asignatura</a:t>
                      </a:r>
                      <a:endParaRPr lang="es-ES" sz="1800" b="1" dirty="0">
                        <a:solidFill>
                          <a:srgbClr val="C00000"/>
                        </a:solidFill>
                      </a:endParaRPr>
                    </a:p>
                  </a:txBody>
                  <a:tcPr anchor="ctr"/>
                </a:tc>
                <a:tc>
                  <a:txBody>
                    <a:bodyPr/>
                    <a:lstStyle/>
                    <a:p>
                      <a:pPr algn="ctr"/>
                      <a:r>
                        <a:rPr lang="es-ES" sz="1800" b="1" dirty="0" smtClean="0">
                          <a:solidFill>
                            <a:srgbClr val="C00000"/>
                          </a:solidFill>
                        </a:rPr>
                        <a:t>1</a:t>
                      </a:r>
                      <a:endParaRPr lang="es-ES" sz="1800" b="1" dirty="0">
                        <a:solidFill>
                          <a:srgbClr val="C00000"/>
                        </a:solidFill>
                      </a:endParaRPr>
                    </a:p>
                  </a:txBody>
                  <a:tcPr anchor="ct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pPr algn="ctr">
                        <a:lnSpc>
                          <a:spcPct val="115000"/>
                        </a:lnSpc>
                        <a:spcAft>
                          <a:spcPts val="1000"/>
                        </a:spcAft>
                      </a:pPr>
                      <a:endParaRPr lang="es-ES" sz="1200" dirty="0">
                        <a:latin typeface="Arial" pitchFamily="34" charset="0"/>
                        <a:ea typeface="Times New Roman"/>
                        <a:cs typeface="Arial" pitchFamily="34" charset="0"/>
                      </a:endParaRPr>
                    </a:p>
                  </a:txBody>
                  <a:tcPr marL="68580" marR="68580" marT="0" marB="0" anchor="ctr"/>
                </a:tc>
                <a:tc>
                  <a:txBody>
                    <a:bodyPr/>
                    <a:lstStyle/>
                    <a:p>
                      <a:endParaRPr lang="es-ES" dirty="0"/>
                    </a:p>
                  </a:txBody>
                  <a:tcPr/>
                </a:tc>
                <a:tc>
                  <a:txBody>
                    <a:bodyPr/>
                    <a:lstStyle/>
                    <a:p>
                      <a:endParaRPr lang="es-ES"/>
                    </a:p>
                  </a:txBody>
                  <a:tcPr/>
                </a:tc>
              </a:tr>
              <a:tr h="1366613">
                <a:tc>
                  <a:txBody>
                    <a:bodyPr/>
                    <a:lstStyle/>
                    <a:p>
                      <a:pPr algn="l"/>
                      <a:r>
                        <a:rPr lang="es-ES" sz="1800" dirty="0" smtClean="0"/>
                        <a:t>Seguridad</a:t>
                      </a:r>
                    </a:p>
                    <a:p>
                      <a:pPr algn="l"/>
                      <a:r>
                        <a:rPr lang="es-ES" sz="1800" dirty="0" smtClean="0"/>
                        <a:t>Nacional</a:t>
                      </a:r>
                    </a:p>
                  </a:txBody>
                  <a:tcPr anchor="ctr"/>
                </a:tc>
                <a:tc>
                  <a:txBody>
                    <a:bodyPr/>
                    <a:lstStyle/>
                    <a:p>
                      <a:pPr algn="ctr"/>
                      <a:r>
                        <a:rPr lang="es-ES" sz="1800" dirty="0" smtClean="0"/>
                        <a:t>I</a:t>
                      </a:r>
                    </a:p>
                    <a:p>
                      <a:pPr algn="ctr"/>
                      <a:r>
                        <a:rPr lang="es-ES" sz="1800" dirty="0" err="1" smtClean="0"/>
                        <a:t>Sem</a:t>
                      </a:r>
                      <a:endParaRPr lang="es-ES" sz="1800" dirty="0"/>
                    </a:p>
                  </a:txBody>
                  <a:tcPr anchor="ctr"/>
                </a:tc>
                <a:tc>
                  <a:txBody>
                    <a:bodyPr/>
                    <a:lstStyle/>
                    <a:p>
                      <a:pPr algn="ctr"/>
                      <a:r>
                        <a:rPr lang="es-ES" sz="1800" b="0" dirty="0" smtClean="0">
                          <a:latin typeface="Arial" pitchFamily="34" charset="0"/>
                          <a:cs typeface="Arial" pitchFamily="34" charset="0"/>
                        </a:rPr>
                        <a:t>34</a:t>
                      </a:r>
                      <a:endParaRPr lang="es-ES" sz="1800" b="0" dirty="0">
                        <a:latin typeface="Arial" pitchFamily="34" charset="0"/>
                        <a:cs typeface="Arial" pitchFamily="34" charset="0"/>
                      </a:endParaRPr>
                    </a:p>
                  </a:txBody>
                  <a:tcPr anchor="ctr"/>
                </a:tc>
                <a:tc>
                  <a:txBody>
                    <a:bodyPr/>
                    <a:lstStyle/>
                    <a:p>
                      <a:pPr algn="ctr"/>
                      <a:r>
                        <a:rPr lang="es-ES" sz="1800" b="0" dirty="0" smtClean="0">
                          <a:latin typeface="Arial" pitchFamily="34" charset="0"/>
                          <a:cs typeface="Arial" pitchFamily="34" charset="0"/>
                        </a:rPr>
                        <a:t>5</a:t>
                      </a:r>
                      <a:endParaRPr lang="es-ES" sz="1800" b="0" dirty="0">
                        <a:latin typeface="Arial" pitchFamily="34" charset="0"/>
                        <a:cs typeface="Arial" pitchFamily="34" charset="0"/>
                      </a:endParaRPr>
                    </a:p>
                  </a:txBody>
                  <a:tcPr anchor="ctr"/>
                </a:tc>
                <a:tc>
                  <a:txBody>
                    <a:bodyPr/>
                    <a:lstStyle/>
                    <a:p>
                      <a:pPr algn="ctr"/>
                      <a:r>
                        <a:rPr lang="es-ES" sz="1800" b="0" dirty="0" smtClean="0">
                          <a:latin typeface="Arial" pitchFamily="34" charset="0"/>
                          <a:cs typeface="Arial" pitchFamily="34" charset="0"/>
                        </a:rPr>
                        <a:t>9</a:t>
                      </a:r>
                      <a:endParaRPr lang="es-ES" sz="1800" b="0" dirty="0">
                        <a:latin typeface="Arial" pitchFamily="34" charset="0"/>
                        <a:cs typeface="Arial" pitchFamily="34" charset="0"/>
                      </a:endParaRPr>
                    </a:p>
                  </a:txBody>
                  <a:tcPr anchor="ctr"/>
                </a:tc>
                <a:tc>
                  <a:txBody>
                    <a:bodyPr/>
                    <a:lstStyle/>
                    <a:p>
                      <a:pPr algn="ctr"/>
                      <a:r>
                        <a:rPr lang="es-ES" sz="1800" b="0" dirty="0" smtClean="0">
                          <a:latin typeface="Arial" pitchFamily="34" charset="0"/>
                          <a:cs typeface="Arial" pitchFamily="34" charset="0"/>
                        </a:rPr>
                        <a:t>3</a:t>
                      </a:r>
                      <a:endParaRPr lang="es-ES" sz="1800" b="0" dirty="0">
                        <a:latin typeface="Arial" pitchFamily="34" charset="0"/>
                        <a:cs typeface="Arial" pitchFamily="34" charset="0"/>
                      </a:endParaRPr>
                    </a:p>
                  </a:txBody>
                  <a:tcPr anchor="ctr"/>
                </a:tc>
                <a:tc>
                  <a:txBody>
                    <a:bodyPr/>
                    <a:lstStyle/>
                    <a:p>
                      <a:pPr algn="ctr">
                        <a:lnSpc>
                          <a:spcPct val="115000"/>
                        </a:lnSpc>
                        <a:spcBef>
                          <a:spcPts val="300"/>
                        </a:spcBef>
                        <a:spcAft>
                          <a:spcPts val="200"/>
                        </a:spcAft>
                      </a:pPr>
                      <a:endParaRPr lang="es-ES" sz="1800" b="0" dirty="0" smtClean="0">
                        <a:latin typeface="Arial" pitchFamily="34" charset="0"/>
                        <a:ea typeface="Times New Roman"/>
                        <a:cs typeface="Arial" pitchFamily="34" charset="0"/>
                      </a:endParaRPr>
                    </a:p>
                    <a:p>
                      <a:pPr algn="ctr">
                        <a:lnSpc>
                          <a:spcPct val="115000"/>
                        </a:lnSpc>
                        <a:spcBef>
                          <a:spcPts val="300"/>
                        </a:spcBef>
                        <a:spcAft>
                          <a:spcPts val="200"/>
                        </a:spcAft>
                      </a:pPr>
                      <a:r>
                        <a:rPr lang="es-ES" sz="1800" b="0" dirty="0" smtClean="0">
                          <a:latin typeface="Arial" pitchFamily="34" charset="0"/>
                          <a:ea typeface="Times New Roman"/>
                          <a:cs typeface="Arial" pitchFamily="34" charset="0"/>
                        </a:rPr>
                        <a:t>17</a:t>
                      </a:r>
                    </a:p>
                    <a:p>
                      <a:pPr algn="ctr">
                        <a:lnSpc>
                          <a:spcPct val="115000"/>
                        </a:lnSpc>
                        <a:spcBef>
                          <a:spcPts val="300"/>
                        </a:spcBef>
                        <a:spcAft>
                          <a:spcPts val="200"/>
                        </a:spcAft>
                      </a:pPr>
                      <a:endParaRPr lang="es-ES" sz="1800" b="0" dirty="0" smtClean="0">
                        <a:latin typeface="Arial" pitchFamily="34" charset="0"/>
                        <a:ea typeface="Times New Roman"/>
                        <a:cs typeface="Arial" pitchFamily="34" charset="0"/>
                      </a:endParaRPr>
                    </a:p>
                    <a:p>
                      <a:pPr algn="ctr">
                        <a:lnSpc>
                          <a:spcPct val="115000"/>
                        </a:lnSpc>
                        <a:spcBef>
                          <a:spcPts val="300"/>
                        </a:spcBef>
                        <a:spcAft>
                          <a:spcPts val="200"/>
                        </a:spcAft>
                      </a:pPr>
                      <a:endParaRPr lang="es-ES" sz="1800" b="0" dirty="0">
                        <a:latin typeface="Arial" pitchFamily="34" charset="0"/>
                        <a:ea typeface="Times New Roman"/>
                        <a:cs typeface="Arial" pitchFamily="34" charset="0"/>
                      </a:endParaRPr>
                    </a:p>
                  </a:txBody>
                  <a:tcPr marL="68580" marR="68580" marT="0" marB="0"/>
                </a:tc>
                <a:tc>
                  <a:txBody>
                    <a:bodyPr/>
                    <a:lstStyle/>
                    <a:p>
                      <a:pPr algn="ctr"/>
                      <a:r>
                        <a:rPr lang="es-ES" sz="1800" b="0" dirty="0" smtClean="0">
                          <a:latin typeface="Arial" pitchFamily="34" charset="0"/>
                          <a:cs typeface="Arial" pitchFamily="34" charset="0"/>
                        </a:rPr>
                        <a:t>6</a:t>
                      </a:r>
                      <a:endParaRPr lang="es-ES" sz="1800" b="0" dirty="0">
                        <a:latin typeface="Arial" pitchFamily="34" charset="0"/>
                        <a:cs typeface="Arial" pitchFamily="34" charset="0"/>
                      </a:endParaRPr>
                    </a:p>
                  </a:txBody>
                  <a:tcPr anchor="ctr"/>
                </a:tc>
                <a:tc>
                  <a:txBody>
                    <a:bodyPr/>
                    <a:lstStyle/>
                    <a:p>
                      <a:pPr algn="ctr"/>
                      <a:r>
                        <a:rPr lang="es-ES" sz="1800" b="0" dirty="0" smtClean="0">
                          <a:latin typeface="Arial" pitchFamily="34" charset="0"/>
                          <a:cs typeface="Arial" pitchFamily="34" charset="0"/>
                        </a:rPr>
                        <a:t>80</a:t>
                      </a:r>
                      <a:endParaRPr lang="es-ES" sz="1800" b="0" dirty="0">
                        <a:latin typeface="Arial" pitchFamily="34" charset="0"/>
                        <a:cs typeface="Arial" pitchFamily="34" charset="0"/>
                      </a:endParaRPr>
                    </a:p>
                  </a:txBody>
                  <a:tcPr anchor="ctr"/>
                </a:tc>
              </a:tr>
              <a:tr h="1190867">
                <a:tc>
                  <a:txBody>
                    <a:bodyPr/>
                    <a:lstStyle/>
                    <a:p>
                      <a:pPr algn="l"/>
                      <a:r>
                        <a:rPr lang="es-ES" sz="1800" b="1" dirty="0" smtClean="0">
                          <a:effectLst/>
                        </a:rPr>
                        <a:t>Total</a:t>
                      </a:r>
                      <a:endParaRPr lang="es-ES" sz="1800" b="1" dirty="0">
                        <a:effectLst/>
                      </a:endParaRPr>
                    </a:p>
                  </a:txBody>
                  <a:tcPr/>
                </a:tc>
                <a:tc>
                  <a:txBody>
                    <a:bodyPr/>
                    <a:lstStyle/>
                    <a:p>
                      <a:pPr algn="ctr"/>
                      <a:endParaRPr lang="es-ES" sz="1800" dirty="0">
                        <a:effectLst/>
                      </a:endParaRPr>
                    </a:p>
                  </a:txBody>
                  <a:tcPr/>
                </a:tc>
                <a:tc>
                  <a:txBody>
                    <a:bodyPr/>
                    <a:lstStyle/>
                    <a:p>
                      <a:pPr algn="ctr"/>
                      <a:r>
                        <a:rPr lang="es-ES" sz="1800" b="0" dirty="0" smtClean="0">
                          <a:effectLst/>
                          <a:latin typeface="Arial" pitchFamily="34" charset="0"/>
                          <a:cs typeface="Arial" pitchFamily="34" charset="0"/>
                        </a:rPr>
                        <a:t>34</a:t>
                      </a:r>
                      <a:endParaRPr lang="es-ES" sz="1800" b="0" dirty="0">
                        <a:effectLst/>
                        <a:latin typeface="Arial" pitchFamily="34" charset="0"/>
                        <a:cs typeface="Arial" pitchFamily="34" charset="0"/>
                      </a:endParaRPr>
                    </a:p>
                  </a:txBody>
                  <a:tcPr/>
                </a:tc>
                <a:tc>
                  <a:txBody>
                    <a:bodyPr/>
                    <a:lstStyle/>
                    <a:p>
                      <a:pPr algn="ctr"/>
                      <a:r>
                        <a:rPr lang="es-ES" sz="1800" b="0" dirty="0" smtClean="0">
                          <a:effectLst/>
                          <a:latin typeface="Arial" pitchFamily="34" charset="0"/>
                          <a:cs typeface="Arial" pitchFamily="34" charset="0"/>
                        </a:rPr>
                        <a:t>10</a:t>
                      </a:r>
                      <a:endParaRPr lang="es-ES" sz="1800" b="0" dirty="0">
                        <a:effectLst/>
                        <a:latin typeface="Arial" pitchFamily="34" charset="0"/>
                        <a:cs typeface="Arial" pitchFamily="34" charset="0"/>
                      </a:endParaRPr>
                    </a:p>
                  </a:txBody>
                  <a:tcPr/>
                </a:tc>
                <a:tc>
                  <a:txBody>
                    <a:bodyPr/>
                    <a:lstStyle/>
                    <a:p>
                      <a:pPr algn="ctr"/>
                      <a:r>
                        <a:rPr lang="es-ES" sz="1800" b="0" dirty="0" smtClean="0">
                          <a:effectLst/>
                          <a:latin typeface="Arial" pitchFamily="34" charset="0"/>
                          <a:cs typeface="Arial" pitchFamily="34" charset="0"/>
                        </a:rPr>
                        <a:t>18</a:t>
                      </a:r>
                      <a:endParaRPr lang="es-ES" sz="1800" b="0" dirty="0">
                        <a:effectLst/>
                        <a:latin typeface="Arial" pitchFamily="34" charset="0"/>
                        <a:cs typeface="Arial" pitchFamily="34" charset="0"/>
                      </a:endParaRPr>
                    </a:p>
                  </a:txBody>
                  <a:tcPr/>
                </a:tc>
                <a:tc>
                  <a:txBody>
                    <a:bodyPr/>
                    <a:lstStyle/>
                    <a:p>
                      <a:pPr algn="ctr"/>
                      <a:r>
                        <a:rPr lang="es-ES" sz="1800" b="0" dirty="0" smtClean="0">
                          <a:effectLst/>
                          <a:latin typeface="Arial" pitchFamily="34" charset="0"/>
                          <a:cs typeface="Arial" pitchFamily="34" charset="0"/>
                        </a:rPr>
                        <a:t>6</a:t>
                      </a:r>
                      <a:endParaRPr lang="es-ES" sz="1800" b="0" dirty="0">
                        <a:effectLst/>
                        <a:latin typeface="Arial" pitchFamily="34" charset="0"/>
                        <a:cs typeface="Arial" pitchFamily="34" charset="0"/>
                      </a:endParaRPr>
                    </a:p>
                  </a:txBody>
                  <a:tcPr/>
                </a:tc>
                <a:tc>
                  <a:txBody>
                    <a:bodyPr/>
                    <a:lstStyle/>
                    <a:p>
                      <a:pPr algn="ctr">
                        <a:lnSpc>
                          <a:spcPct val="115000"/>
                        </a:lnSpc>
                        <a:spcBef>
                          <a:spcPts val="300"/>
                        </a:spcBef>
                        <a:spcAft>
                          <a:spcPts val="200"/>
                        </a:spcAft>
                      </a:pPr>
                      <a:r>
                        <a:rPr lang="es-ES_tradnl" sz="1800" b="0" dirty="0">
                          <a:latin typeface="Arial" pitchFamily="34" charset="0"/>
                          <a:ea typeface="Times New Roman"/>
                          <a:cs typeface="Arial" pitchFamily="34" charset="0"/>
                        </a:rPr>
                        <a:t>34</a:t>
                      </a:r>
                      <a:endParaRPr lang="es-ES" sz="1800" b="0" dirty="0">
                        <a:latin typeface="Arial" pitchFamily="34" charset="0"/>
                        <a:ea typeface="Times New Roman"/>
                        <a:cs typeface="Arial" pitchFamily="34" charset="0"/>
                      </a:endParaRPr>
                    </a:p>
                  </a:txBody>
                  <a:tcPr marL="68580" marR="68580" marT="0" marB="0"/>
                </a:tc>
                <a:tc>
                  <a:txBody>
                    <a:bodyPr/>
                    <a:lstStyle/>
                    <a:p>
                      <a:pPr algn="ctr"/>
                      <a:r>
                        <a:rPr lang="es-ES" sz="1800" b="0" dirty="0" smtClean="0">
                          <a:effectLst/>
                          <a:latin typeface="Arial" pitchFamily="34" charset="0"/>
                          <a:cs typeface="Arial" pitchFamily="34" charset="0"/>
                        </a:rPr>
                        <a:t>6</a:t>
                      </a:r>
                      <a:endParaRPr lang="es-ES" sz="1800" b="0" dirty="0">
                        <a:effectLst/>
                        <a:latin typeface="Arial" pitchFamily="34" charset="0"/>
                        <a:cs typeface="Arial" pitchFamily="34" charset="0"/>
                      </a:endParaRPr>
                    </a:p>
                  </a:txBody>
                  <a:tcPr/>
                </a:tc>
                <a:tc>
                  <a:txBody>
                    <a:bodyPr/>
                    <a:lstStyle/>
                    <a:p>
                      <a:pPr algn="ctr"/>
                      <a:r>
                        <a:rPr lang="es-ES" sz="1800" b="0" dirty="0" smtClean="0">
                          <a:effectLst/>
                          <a:latin typeface="Arial" pitchFamily="34" charset="0"/>
                          <a:cs typeface="Arial" pitchFamily="34" charset="0"/>
                        </a:rPr>
                        <a:t>80</a:t>
                      </a:r>
                      <a:endParaRPr lang="es-ES" sz="1800" b="0" dirty="0">
                        <a:effectLst/>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229600" cy="1285884"/>
          </a:xfrm>
          <a:ln w="38100">
            <a:solidFill>
              <a:srgbClr val="FF0000"/>
            </a:solidFill>
          </a:ln>
        </p:spPr>
        <p:txBody>
          <a:bodyPr>
            <a:normAutofit fontScale="90000"/>
          </a:bodyPr>
          <a:lstStyle/>
          <a:p>
            <a:r>
              <a:rPr lang="es-ES" altLang="en-US" sz="3200" b="1" dirty="0" smtClean="0">
                <a:solidFill>
                  <a:srgbClr val="161616"/>
                </a:solidFill>
                <a:latin typeface="Arial" pitchFamily="34" charset="0"/>
                <a:cs typeface="Arial" pitchFamily="34" charset="0"/>
              </a:rPr>
              <a:t>La asignatura Seguridad Nacional como parte de la Disciplina.</a:t>
            </a:r>
            <a:br>
              <a:rPr lang="es-ES" altLang="en-US" sz="3200" b="1" dirty="0" smtClean="0">
                <a:solidFill>
                  <a:srgbClr val="161616"/>
                </a:solidFill>
                <a:latin typeface="Arial" pitchFamily="34" charset="0"/>
                <a:cs typeface="Arial" pitchFamily="34" charset="0"/>
              </a:rPr>
            </a:br>
            <a:endParaRPr lang="es-ES" sz="3200" b="1" dirty="0"/>
          </a:p>
        </p:txBody>
      </p:sp>
      <p:sp>
        <p:nvSpPr>
          <p:cNvPr id="3" name="2 Marcador de contenido"/>
          <p:cNvSpPr>
            <a:spLocks noGrp="1"/>
          </p:cNvSpPr>
          <p:nvPr>
            <p:ph idx="1"/>
          </p:nvPr>
        </p:nvSpPr>
        <p:spPr>
          <a:xfrm>
            <a:off x="457200" y="1857364"/>
            <a:ext cx="8229600" cy="4643470"/>
          </a:xfrm>
        </p:spPr>
        <p:txBody>
          <a:bodyPr>
            <a:normAutofit fontScale="85000" lnSpcReduction="20000"/>
          </a:bodyPr>
          <a:lstStyle/>
          <a:p>
            <a:pPr algn="just"/>
            <a:r>
              <a:rPr lang="es-ES" sz="2800" b="1" dirty="0" smtClean="0">
                <a:latin typeface="Arial" pitchFamily="34" charset="0"/>
                <a:cs typeface="Arial" pitchFamily="34" charset="0"/>
              </a:rPr>
              <a:t>TEMA 1</a:t>
            </a:r>
            <a:r>
              <a:rPr lang="es-ES" sz="2800" dirty="0" smtClean="0">
                <a:latin typeface="Arial" pitchFamily="34" charset="0"/>
                <a:cs typeface="Arial" pitchFamily="34" charset="0"/>
              </a:rPr>
              <a:t>: Introducción al estudio de la Seguridad Nacional y la relación entre la Seguridad Nacional y la Seguridad Internacional. (8h) (2C) (4CP) (2S)</a:t>
            </a:r>
          </a:p>
          <a:p>
            <a:pPr algn="just"/>
            <a:r>
              <a:rPr lang="es-ES" sz="2800" b="1" dirty="0" smtClean="0">
                <a:latin typeface="Arial" pitchFamily="34" charset="0"/>
                <a:cs typeface="Arial" pitchFamily="34" charset="0"/>
              </a:rPr>
              <a:t>TEMA 2</a:t>
            </a:r>
            <a:r>
              <a:rPr lang="es-ES" sz="2800" dirty="0" smtClean="0">
                <a:latin typeface="Arial" pitchFamily="34" charset="0"/>
                <a:cs typeface="Arial" pitchFamily="34" charset="0"/>
              </a:rPr>
              <a:t>: La Seguridad Nacional de Cuba.(10h)</a:t>
            </a:r>
          </a:p>
          <a:p>
            <a:pPr algn="just"/>
            <a:r>
              <a:rPr lang="es-ES" sz="2800" dirty="0" smtClean="0">
                <a:latin typeface="Arial" pitchFamily="34" charset="0"/>
                <a:cs typeface="Arial" pitchFamily="34" charset="0"/>
              </a:rPr>
              <a:t>(2C) (6CP) (2S)</a:t>
            </a:r>
          </a:p>
          <a:p>
            <a:pPr algn="just"/>
            <a:r>
              <a:rPr lang="es-ES" sz="2800" b="1" dirty="0" smtClean="0">
                <a:latin typeface="Arial" pitchFamily="34" charset="0"/>
                <a:cs typeface="Arial" pitchFamily="34" charset="0"/>
              </a:rPr>
              <a:t>TEMA 3: </a:t>
            </a:r>
            <a:r>
              <a:rPr lang="es-ES" sz="2800" dirty="0" smtClean="0">
                <a:latin typeface="Arial" pitchFamily="34" charset="0"/>
                <a:cs typeface="Arial" pitchFamily="34" charset="0"/>
              </a:rPr>
              <a:t>Sistema de defensa civil de Cuba en tiempo de paz como expresión de la Seguridad Nacional.(6h) (2C) (2CP) (2S)</a:t>
            </a:r>
          </a:p>
          <a:p>
            <a:pPr algn="just"/>
            <a:r>
              <a:rPr lang="es-ES" sz="2800" b="1" dirty="0" smtClean="0">
                <a:latin typeface="Arial" pitchFamily="34" charset="0"/>
                <a:cs typeface="Arial" pitchFamily="34" charset="0"/>
              </a:rPr>
              <a:t>TEMA 4: </a:t>
            </a:r>
            <a:r>
              <a:rPr lang="es-ES" sz="2800" dirty="0" smtClean="0">
                <a:latin typeface="Arial" pitchFamily="34" charset="0"/>
                <a:cs typeface="Arial" pitchFamily="34" charset="0"/>
              </a:rPr>
              <a:t>Organización y dirección del proceso de reducción de desastres y su impacto en la Seguridad Nacional de Cuba.(6h) (2C) (4CP)</a:t>
            </a:r>
          </a:p>
          <a:p>
            <a:pPr algn="just"/>
            <a:r>
              <a:rPr lang="es-ES" sz="2800" b="1" dirty="0" smtClean="0">
                <a:latin typeface="Arial" pitchFamily="34" charset="0"/>
                <a:cs typeface="Arial" pitchFamily="34" charset="0"/>
              </a:rPr>
              <a:t>TEMA 5: </a:t>
            </a:r>
            <a:r>
              <a:rPr lang="es-ES" sz="2800" dirty="0" smtClean="0">
                <a:latin typeface="Arial" pitchFamily="34" charset="0"/>
                <a:cs typeface="Arial" pitchFamily="34" charset="0"/>
              </a:rPr>
              <a:t>Los Derechos Humanos en el contexto de la Seguridad Nacional y las posiciones de Cuba.(4h) (2C) (2CP)</a:t>
            </a:r>
          </a:p>
          <a:p>
            <a:pPr algn="just"/>
            <a:endParaRPr lang="es-ES" dirty="0" smtClean="0">
              <a:latin typeface="Arial" pitchFamily="34" charset="0"/>
              <a:cs typeface="Arial" pitchFamily="34" charset="0"/>
            </a:endParaRPr>
          </a:p>
          <a:p>
            <a:pPr algn="just"/>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611188" y="763588"/>
            <a:ext cx="8281987" cy="1441450"/>
          </a:xfrm>
          <a:prstGeom prst="downArrowCallout">
            <a:avLst>
              <a:gd name="adj1" fmla="val 143640"/>
              <a:gd name="adj2" fmla="val 143640"/>
              <a:gd name="adj3" fmla="val 16667"/>
              <a:gd name="adj4" fmla="val 56440"/>
            </a:avLst>
          </a:prstGeom>
          <a:solidFill>
            <a:schemeClr val="folHlink"/>
          </a:solidFill>
          <a:ln w="9525" cmpd="sng">
            <a:solidFill>
              <a:srgbClr val="000000"/>
            </a:solidFill>
            <a:miter lim="800000"/>
            <a:headEnd/>
            <a:tailEnd/>
          </a:ln>
        </p:spPr>
        <p:txBody>
          <a:bodyPr wrap="none" anchor="ctr"/>
          <a:lstStyle/>
          <a:p>
            <a:pPr algn="ctr">
              <a:spcBef>
                <a:spcPct val="0"/>
              </a:spcBef>
            </a:pPr>
            <a:r>
              <a:rPr lang="es-ES_tradnl" altLang="en-US" sz="4800" b="1" dirty="0">
                <a:solidFill>
                  <a:srgbClr val="000000"/>
                </a:solidFill>
              </a:rPr>
              <a:t>Punto No. </a:t>
            </a:r>
            <a:r>
              <a:rPr lang="es-ES_tradnl" altLang="en-US" sz="4800" b="1" dirty="0" smtClean="0">
                <a:solidFill>
                  <a:srgbClr val="000000"/>
                </a:solidFill>
              </a:rPr>
              <a:t>2</a:t>
            </a:r>
            <a:endParaRPr lang="es-ES_tradnl" altLang="en-US" sz="4800" b="1" dirty="0">
              <a:solidFill>
                <a:srgbClr val="000000"/>
              </a:solidFill>
            </a:endParaRPr>
          </a:p>
        </p:txBody>
      </p:sp>
      <p:sp>
        <p:nvSpPr>
          <p:cNvPr id="31747" name="Text Box 3"/>
          <p:cNvSpPr txBox="1">
            <a:spLocks noChangeArrowheads="1"/>
          </p:cNvSpPr>
          <p:nvPr/>
        </p:nvSpPr>
        <p:spPr bwMode="auto">
          <a:xfrm>
            <a:off x="1185863" y="2754313"/>
            <a:ext cx="7273925" cy="2064668"/>
          </a:xfrm>
          <a:prstGeom prst="rect">
            <a:avLst/>
          </a:prstGeom>
          <a:noFill/>
          <a:ln w="38100" cap="flat" cmpd="sng">
            <a:solidFill>
              <a:srgbClr val="FF0000"/>
            </a:solidFill>
            <a:miter lim="800000"/>
            <a:headEnd/>
            <a:tailEnd/>
          </a:ln>
        </p:spPr>
        <p:txBody>
          <a:bodyPr lIns="90170" tIns="46990" rIns="90170" bIns="46990">
            <a:spAutoFit/>
          </a:bodyPr>
          <a:lstStyle/>
          <a:p>
            <a:pPr marL="457200" indent="-457200" algn="ctr"/>
            <a:r>
              <a:rPr lang="es-ES" altLang="en-US" sz="3200" dirty="0">
                <a:solidFill>
                  <a:srgbClr val="161616"/>
                </a:solidFill>
              </a:rPr>
              <a:t>Definición de Seguridad Nacional e Internacional. Relación de la</a:t>
            </a:r>
            <a:r>
              <a:rPr lang="es-ES_tradnl" altLang="en-US" sz="3200" dirty="0">
                <a:solidFill>
                  <a:srgbClr val="161616"/>
                </a:solidFill>
              </a:rPr>
              <a:t> Seguridad Nacional </a:t>
            </a:r>
            <a:r>
              <a:rPr lang="es-ES" altLang="en-US" sz="3200" dirty="0">
                <a:solidFill>
                  <a:srgbClr val="161616"/>
                </a:solidFill>
              </a:rPr>
              <a:t>con la </a:t>
            </a:r>
            <a:r>
              <a:rPr lang="es-ES_tradnl" altLang="en-US" sz="3200" dirty="0">
                <a:solidFill>
                  <a:srgbClr val="161616"/>
                </a:solidFill>
              </a:rPr>
              <a:t>Internacional</a:t>
            </a:r>
            <a:r>
              <a:rPr lang="es-ES" altLang="en-US" sz="3200" dirty="0">
                <a:solidFill>
                  <a:srgbClr val="161616"/>
                </a:solidFill>
              </a:rPr>
              <a:t> en el contexto </a:t>
            </a:r>
            <a:r>
              <a:rPr lang="es-ES" altLang="en-US" sz="3200" dirty="0" smtClean="0">
                <a:solidFill>
                  <a:srgbClr val="161616"/>
                </a:solidFill>
              </a:rPr>
              <a:t>político </a:t>
            </a:r>
            <a:r>
              <a:rPr lang="es-ES" altLang="en-US" sz="3200" dirty="0">
                <a:solidFill>
                  <a:srgbClr val="161616"/>
                </a:solidFill>
              </a:rPr>
              <a:t>militar actual</a:t>
            </a:r>
            <a:r>
              <a:rPr lang="es-ES_tradnl" altLang="en-US" sz="3200" dirty="0">
                <a:solidFill>
                  <a:srgbClr val="16161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746">
                                            <p:bg/>
                                          </p:spTgt>
                                        </p:tgtEl>
                                        <p:attrNameLst>
                                          <p:attrName>style.visibility</p:attrName>
                                        </p:attrNameLst>
                                      </p:cBhvr>
                                      <p:to>
                                        <p:strVal val="visible"/>
                                      </p:to>
                                    </p:set>
                                    <p:animEffect transition="in" filter="blinds(horizontal)">
                                      <p:cBhvr>
                                        <p:cTn id="7" dur="500"/>
                                        <p:tgtEl>
                                          <p:spTgt spid="31746">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1746">
                                            <p:txEl>
                                              <p:pRg st="0" end="0"/>
                                            </p:txEl>
                                          </p:spTgt>
                                        </p:tgtEl>
                                        <p:attrNameLst>
                                          <p:attrName>style.visibility</p:attrName>
                                        </p:attrNameLst>
                                      </p:cBhvr>
                                      <p:to>
                                        <p:strVal val="visible"/>
                                      </p:to>
                                    </p:set>
                                    <p:animEffect transition="in" filter="blinds(horizontal)">
                                      <p:cBhvr>
                                        <p:cTn id="11" dur="500"/>
                                        <p:tgtEl>
                                          <p:spTgt spid="31746">
                                            <p:txEl>
                                              <p:pRg st="0" end="0"/>
                                            </p:txEl>
                                          </p:spTgt>
                                        </p:tgtEl>
                                      </p:cBhvr>
                                    </p:animEffect>
                                  </p:childTnLst>
                                </p:cTn>
                              </p:par>
                            </p:childTnLst>
                          </p:cTn>
                        </p:par>
                        <p:par>
                          <p:cTn id="12" fill="hold">
                            <p:stCondLst>
                              <p:cond delay="1000"/>
                            </p:stCondLst>
                            <p:childTnLst>
                              <p:par>
                                <p:cTn id="13" presetID="23" presetClass="entr" presetSubtype="528" fill="hold" grpId="0" nodeType="afterEffect">
                                  <p:stCondLst>
                                    <p:cond delay="0"/>
                                  </p:stCondLst>
                                  <p:childTnLst>
                                    <p:set>
                                      <p:cBhvr>
                                        <p:cTn id="14" dur="1" fill="hold">
                                          <p:stCondLst>
                                            <p:cond delay="0"/>
                                          </p:stCondLst>
                                        </p:cTn>
                                        <p:tgtEl>
                                          <p:spTgt spid="31747"/>
                                        </p:tgtEl>
                                        <p:attrNameLst>
                                          <p:attrName>style.visibility</p:attrName>
                                        </p:attrNameLst>
                                      </p:cBhvr>
                                      <p:to>
                                        <p:strVal val="visible"/>
                                      </p:to>
                                    </p:set>
                                    <p:anim calcmode="lin" valueType="num">
                                      <p:cBhvr>
                                        <p:cTn id="15" dur="500" fill="hold"/>
                                        <p:tgtEl>
                                          <p:spTgt spid="31747"/>
                                        </p:tgtEl>
                                        <p:attrNameLst>
                                          <p:attrName>ppt_w</p:attrName>
                                        </p:attrNameLst>
                                      </p:cBhvr>
                                      <p:tavLst>
                                        <p:tav tm="0">
                                          <p:val>
                                            <p:strVal val="0.000000"/>
                                          </p:val>
                                        </p:tav>
                                        <p:tav tm="100000">
                                          <p:val>
                                            <p:strVal val="#ppt_w"/>
                                          </p:val>
                                        </p:tav>
                                      </p:tavLst>
                                    </p:anim>
                                    <p:anim calcmode="lin" valueType="num">
                                      <p:cBhvr>
                                        <p:cTn id="16" dur="500" fill="hold"/>
                                        <p:tgtEl>
                                          <p:spTgt spid="31747"/>
                                        </p:tgtEl>
                                        <p:attrNameLst>
                                          <p:attrName>ppt_h</p:attrName>
                                        </p:attrNameLst>
                                      </p:cBhvr>
                                      <p:tavLst>
                                        <p:tav tm="0">
                                          <p:val>
                                            <p:strVal val="0.000000"/>
                                          </p:val>
                                        </p:tav>
                                        <p:tav tm="100000">
                                          <p:val>
                                            <p:strVal val="#ppt_h"/>
                                          </p:val>
                                        </p:tav>
                                      </p:tavLst>
                                    </p:anim>
                                    <p:anim calcmode="lin" valueType="num">
                                      <p:cBhvr>
                                        <p:cTn id="17" dur="500" fill="hold"/>
                                        <p:tgtEl>
                                          <p:spTgt spid="31747"/>
                                        </p:tgtEl>
                                        <p:attrNameLst>
                                          <p:attrName>ppt_x</p:attrName>
                                        </p:attrNameLst>
                                      </p:cBhvr>
                                      <p:tavLst>
                                        <p:tav tm="0">
                                          <p:val>
                                            <p:strVal val="0.500000"/>
                                          </p:val>
                                        </p:tav>
                                        <p:tav tm="100000">
                                          <p:val>
                                            <p:strVal val="#ppt_x"/>
                                          </p:val>
                                        </p:tav>
                                      </p:tavLst>
                                    </p:anim>
                                    <p:anim calcmode="lin" valueType="num">
                                      <p:cBhvr>
                                        <p:cTn id="18" dur="500" fill="hold"/>
                                        <p:tgtEl>
                                          <p:spTgt spid="31747"/>
                                        </p:tgtEl>
                                        <p:attrNameLst>
                                          <p:attrName>ppt_y</p:attrName>
                                        </p:attrNameLst>
                                      </p:cBhvr>
                                      <p:tavLst>
                                        <p:tav tm="0">
                                          <p:val>
                                            <p:str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nimBg="1" autoUpdateAnimBg="0" advAuto="0"/>
      <p:bldP spid="31747"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301625" y="357167"/>
            <a:ext cx="8512175" cy="1071569"/>
          </a:xfrm>
          <a:ln w="38100" cap="flat">
            <a:solidFill>
              <a:srgbClr val="FF0000"/>
            </a:solidFill>
          </a:ln>
        </p:spPr>
        <p:txBody>
          <a:bodyPr lIns="90170" tIns="46990" rIns="90170" bIns="46990">
            <a:normAutofit fontScale="90000"/>
          </a:bodyPr>
          <a:lstStyle/>
          <a:p>
            <a:r>
              <a:rPr lang="en-US" sz="4000" b="1" dirty="0">
                <a:solidFill>
                  <a:srgbClr val="000508"/>
                </a:solidFill>
              </a:rPr>
              <a:t>El </a:t>
            </a:r>
            <a:r>
              <a:rPr lang="en-US" sz="4000" b="1" dirty="0" err="1">
                <a:solidFill>
                  <a:srgbClr val="000508"/>
                </a:solidFill>
              </a:rPr>
              <a:t>concepto</a:t>
            </a:r>
            <a:r>
              <a:rPr lang="en-US" sz="4000" b="1" dirty="0">
                <a:solidFill>
                  <a:srgbClr val="000508"/>
                </a:solidFill>
              </a:rPr>
              <a:t> de </a:t>
            </a:r>
            <a:r>
              <a:rPr lang="en-US" sz="4000" b="1" dirty="0" err="1">
                <a:solidFill>
                  <a:srgbClr val="000508"/>
                </a:solidFill>
              </a:rPr>
              <a:t>seguridad</a:t>
            </a:r>
            <a:r>
              <a:rPr lang="en-US" sz="4000" b="1" dirty="0">
                <a:solidFill>
                  <a:srgbClr val="000508"/>
                </a:solidFill>
              </a:rPr>
              <a:t> </a:t>
            </a:r>
            <a:r>
              <a:rPr lang="en-US" sz="4000" b="1" dirty="0" err="1">
                <a:solidFill>
                  <a:srgbClr val="000508"/>
                </a:solidFill>
              </a:rPr>
              <a:t>nacional</a:t>
            </a:r>
            <a:r>
              <a:rPr lang="en-US" sz="4000" b="1" dirty="0">
                <a:solidFill>
                  <a:srgbClr val="000508"/>
                </a:solidFill>
              </a:rPr>
              <a:t> </a:t>
            </a:r>
            <a:r>
              <a:rPr lang="en-US" sz="4000" b="1" dirty="0" err="1">
                <a:solidFill>
                  <a:srgbClr val="000508"/>
                </a:solidFill>
              </a:rPr>
              <a:t>tiene</a:t>
            </a:r>
            <a:r>
              <a:rPr lang="en-US" sz="4000" b="1" dirty="0">
                <a:solidFill>
                  <a:srgbClr val="000508"/>
                </a:solidFill>
              </a:rPr>
              <a:t> un </a:t>
            </a:r>
            <a:r>
              <a:rPr lang="en-US" sz="4000" b="1" dirty="0" err="1">
                <a:solidFill>
                  <a:srgbClr val="000508"/>
                </a:solidFill>
              </a:rPr>
              <a:t>contenido</a:t>
            </a:r>
            <a:r>
              <a:rPr lang="en-US" sz="4000" b="1" dirty="0">
                <a:solidFill>
                  <a:srgbClr val="000508"/>
                </a:solidFill>
              </a:rPr>
              <a:t> </a:t>
            </a:r>
            <a:r>
              <a:rPr lang="en-US" sz="4000" b="1" dirty="0" err="1">
                <a:solidFill>
                  <a:srgbClr val="000508"/>
                </a:solidFill>
              </a:rPr>
              <a:t>esencialmente</a:t>
            </a:r>
            <a:r>
              <a:rPr lang="en-US" sz="4000" b="1" dirty="0">
                <a:solidFill>
                  <a:srgbClr val="000508"/>
                </a:solidFill>
              </a:rPr>
              <a:t> </a:t>
            </a:r>
            <a:r>
              <a:rPr lang="en-US" sz="4000" b="1" dirty="0" err="1">
                <a:solidFill>
                  <a:srgbClr val="000508"/>
                </a:solidFill>
              </a:rPr>
              <a:t>clasista</a:t>
            </a:r>
            <a:r>
              <a:rPr lang="en-US" sz="4000" b="1" dirty="0">
                <a:solidFill>
                  <a:srgbClr val="000508"/>
                </a:solidFill>
              </a:rPr>
              <a:t>.</a:t>
            </a:r>
          </a:p>
        </p:txBody>
      </p:sp>
      <p:sp>
        <p:nvSpPr>
          <p:cNvPr id="3" name="Rectangle 1"/>
          <p:cNvSpPr>
            <a:spLocks noChangeArrowheads="1"/>
          </p:cNvSpPr>
          <p:nvPr/>
        </p:nvSpPr>
        <p:spPr bwMode="auto">
          <a:xfrm>
            <a:off x="214282" y="1643050"/>
            <a:ext cx="8715436" cy="5016758"/>
          </a:xfrm>
          <a:prstGeom prst="rect">
            <a:avLst/>
          </a:prstGeom>
          <a:ln w="381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Como señalaron Carlos Marx y Federico </a:t>
            </a:r>
            <a:r>
              <a:rPr kumimoji="0" lang="es-MX"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Engels</a:t>
            </a:r>
            <a:r>
              <a:rPr kumimoji="0" lang="es-MX"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“las ideas dominantes no son otra cosa que la expresión ideal de las relaciones materiales dominantes, las mismas relaciones materiales  dominantes concebidas como ideas: por tanto, las relaciones  que hacen de una determinada  clase la clase dominante  son también las que confieren el papel dominante a sus ideas”    </a:t>
            </a:r>
            <a:endParaRPr kumimoji="0" lang="es-MX"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TotalTime>
  <Words>2004</Words>
  <Application>Microsoft Office PowerPoint</Application>
  <PresentationFormat>Presentación en pantalla (4:3)</PresentationFormat>
  <Paragraphs>172</Paragraphs>
  <Slides>40</Slides>
  <Notes>1</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Tema: Introducción al estudio de la seguridad nacional y la relación entre la seguridad nacional e internacional</vt:lpstr>
      <vt:lpstr>Objetivos de la clase: </vt:lpstr>
      <vt:lpstr>Sumario</vt:lpstr>
      <vt:lpstr>Bibliografía</vt:lpstr>
      <vt:lpstr>Punto No. 1</vt:lpstr>
      <vt:lpstr>DISTRIBUCIÓN DEL TIEMPO DE LA ASIGNATURA </vt:lpstr>
      <vt:lpstr>La asignatura Seguridad Nacional como parte de la Disciplina. </vt:lpstr>
      <vt:lpstr>Diapositiva 8</vt:lpstr>
      <vt:lpstr>El concepto de seguridad nacional tiene un contenido esencialmente clasista.</vt:lpstr>
      <vt:lpstr>Diapositiva 10</vt:lpstr>
      <vt:lpstr>“La seguridad internacional es el resultado y la suma de la seguridad de todos y cada uno de los Estados miembros de la comunidad internacional; lo que exige la plena cooperación internacional”.</vt:lpstr>
      <vt:lpstr>Diapositiva 12</vt:lpstr>
      <vt:lpstr>Diapositiva 13</vt:lpstr>
      <vt:lpstr>Diapositiva 14</vt:lpstr>
      <vt:lpstr>Diapositiva 15</vt:lpstr>
      <vt:lpstr>Diapositiva 16</vt:lpstr>
      <vt:lpstr>Diapositiva 17</vt:lpstr>
      <vt:lpstr>Diapositiva 18</vt:lpstr>
      <vt:lpstr>Diapositiva 19</vt:lpstr>
      <vt:lpstr>Diapositiva 20</vt:lpstr>
      <vt:lpstr>En su Introducción, el documento señala la importancia para Estados Unidos de utilizar dicha estrategia como vehículo para asegurar su poder e influencia en el mundo. </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 “[…] pienso que Partido, Pueblo y Fuerzas Armadas constituyen un todo inseparable, único, tú no puedes hablar del Partido sin hablar de las Fuerzas Armadas y no puedes hablar de las Fuerzas Armadas sin hablar de Pueblo, no puedes hablar de Pueblo sin hablar de millones de combatientes […] ”   </vt:lpstr>
      <vt:lpstr>“La organización de vanguardia es fundamental. ¿Saben ustedes lo que le da seguridad a la Revolución? El Partido, ¿saben ustedes lo que le da perennidad a la Revolución? El Partido, ¿saben ustedes lo que le da futuro a la Revolución, lo que le da vida a la Revolución, lo que le da porvenir a la Revolución?  El Partido, sin el Partido no podría existir la Revolución, sin el Partido nada podría darle continuidad a la Revolución".</vt:lpstr>
      <vt:lpstr> En las Naciones Unidas planteo 7.9.2000: “El objetivo fundamental de las Naciones Unidas en el siglo apremiante que comienza es el de salvar al mundo no solo de la guerra, sino también del subdesarrollo, el hambre, las enfermedades, la pobreza y la destrucción de los medios naturales indispensables para la existencia humana y debe hacerlo con premura antes de que sea demasiado tarde”. </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Objetivos de la clase: </dc:title>
  <dc:creator>PPD</dc:creator>
  <cp:lastModifiedBy>trabajador</cp:lastModifiedBy>
  <cp:revision>117</cp:revision>
  <dcterms:created xsi:type="dcterms:W3CDTF">2016-11-17T08:01:26Z</dcterms:created>
  <dcterms:modified xsi:type="dcterms:W3CDTF">2022-05-09T06:58:05Z</dcterms:modified>
</cp:coreProperties>
</file>