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303" r:id="rId3"/>
    <p:sldId id="306" r:id="rId4"/>
    <p:sldId id="307" r:id="rId5"/>
    <p:sldId id="305" r:id="rId6"/>
    <p:sldId id="293" r:id="rId7"/>
    <p:sldId id="258" r:id="rId8"/>
    <p:sldId id="259" r:id="rId9"/>
    <p:sldId id="260" r:id="rId10"/>
    <p:sldId id="261" r:id="rId11"/>
    <p:sldId id="262" r:id="rId12"/>
    <p:sldId id="294" r:id="rId13"/>
    <p:sldId id="286" r:id="rId14"/>
    <p:sldId id="288" r:id="rId15"/>
    <p:sldId id="289" r:id="rId16"/>
    <p:sldId id="290" r:id="rId17"/>
    <p:sldId id="291" r:id="rId18"/>
    <p:sldId id="297" r:id="rId19"/>
    <p:sldId id="268" r:id="rId20"/>
    <p:sldId id="269" r:id="rId21"/>
    <p:sldId id="270" r:id="rId22"/>
    <p:sldId id="271" r:id="rId23"/>
    <p:sldId id="272" r:id="rId24"/>
    <p:sldId id="273" r:id="rId25"/>
    <p:sldId id="274" r:id="rId26"/>
    <p:sldId id="275" r:id="rId27"/>
    <p:sldId id="277" r:id="rId28"/>
    <p:sldId id="278" r:id="rId29"/>
    <p:sldId id="280" r:id="rId30"/>
    <p:sldId id="281" r:id="rId31"/>
    <p:sldId id="282" r:id="rId32"/>
    <p:sldId id="283" r:id="rId33"/>
    <p:sldId id="308" r:id="rId34"/>
    <p:sldId id="299" r:id="rId35"/>
    <p:sldId id="298" r:id="rId36"/>
    <p:sldId id="300" r:id="rId37"/>
    <p:sldId id="301" r:id="rId38"/>
    <p:sldId id="284" r:id="rId3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m-autie"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05-21T18:21:02.304" idx="1">
    <p:pos x="5742" y="1677"/>
    <p:text>“UW consists of the interrelated fields of guerrilla warfare, escape and evasion, and subversion
against hostile states.”
</p:text>
  </p:cm>
</p:cmLst>
</file>

<file path=ppt/drawings/_rels/vmlDrawing1.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87D314-0676-4381-B4B8-432ED2CF3B49}" type="datetimeFigureOut">
              <a:rPr lang="es-ES" smtClean="0"/>
              <a:pPr/>
              <a:t>04/10/2018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6AE5C7-9F47-4961-8E53-D9AC0A9BC0FF}"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51FE677-162C-4F69-8ED8-44CBF05CD3DA}" type="slidenum">
              <a:rPr lang="es-ES" smtClean="0"/>
              <a:pPr/>
              <a:t>19</a:t>
            </a:fld>
            <a:endParaRPr lang="es-E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s-ES_tradn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889D06B-3517-4E68-AD38-F6CFC159C553}" type="slidenum">
              <a:rPr lang="es-ES" smtClean="0"/>
              <a:pPr/>
              <a:t>20</a:t>
            </a:fld>
            <a:endParaRPr lang="es-ES" smtClean="0"/>
          </a:p>
        </p:txBody>
      </p:sp>
      <p:sp>
        <p:nvSpPr>
          <p:cNvPr id="62467" name="1 Marcador de imagen de diapositiva"/>
          <p:cNvSpPr>
            <a:spLocks noGrp="1" noRot="1" noChangeAspect="1" noTextEdit="1"/>
          </p:cNvSpPr>
          <p:nvPr>
            <p:ph type="sldImg"/>
          </p:nvPr>
        </p:nvSpPr>
        <p:spPr>
          <a:xfrm>
            <a:off x="1144588" y="685800"/>
            <a:ext cx="4572000" cy="3429000"/>
          </a:xfrm>
          <a:ln/>
        </p:spPr>
      </p:sp>
      <p:sp>
        <p:nvSpPr>
          <p:cNvPr id="62468" name="2 Marcador de notas"/>
          <p:cNvSpPr>
            <a:spLocks noGrp="1"/>
          </p:cNvSpPr>
          <p:nvPr>
            <p:ph type="body" idx="1"/>
          </p:nvPr>
        </p:nvSpPr>
        <p:spPr>
          <a:xfrm>
            <a:off x="686421" y="4342464"/>
            <a:ext cx="5485158" cy="4116049"/>
          </a:xfrm>
          <a:noFill/>
          <a:ln/>
        </p:spPr>
        <p:txBody>
          <a:bodyPr lIns="92350" tIns="46175" rIns="92350" bIns="46175"/>
          <a:lstStyle/>
          <a:p>
            <a:pPr eaLnBrk="1" hangingPunct="1">
              <a:spcBef>
                <a:spcPct val="0"/>
              </a:spcBef>
            </a:pPr>
            <a:endParaRPr lang="es-ES_tradnl" smtClean="0"/>
          </a:p>
        </p:txBody>
      </p:sp>
      <p:sp>
        <p:nvSpPr>
          <p:cNvPr id="62469" name="3 Marcador de número de diapositiva"/>
          <p:cNvSpPr txBox="1">
            <a:spLocks noGrp="1"/>
          </p:cNvSpPr>
          <p:nvPr/>
        </p:nvSpPr>
        <p:spPr bwMode="auto">
          <a:xfrm>
            <a:off x="3884027" y="8684926"/>
            <a:ext cx="2972421" cy="457513"/>
          </a:xfrm>
          <a:prstGeom prst="rect">
            <a:avLst/>
          </a:prstGeom>
          <a:noFill/>
          <a:ln w="9525">
            <a:noFill/>
            <a:miter lim="800000"/>
            <a:headEnd/>
            <a:tailEnd/>
          </a:ln>
        </p:spPr>
        <p:txBody>
          <a:bodyPr lIns="92350" tIns="46175" rIns="92350" bIns="46175" anchor="b"/>
          <a:lstStyle/>
          <a:p>
            <a:pPr algn="r"/>
            <a:fld id="{4B45CCEB-099C-4CD7-812E-26F42FC845F1}" type="slidenum">
              <a:rPr lang="es-ES" sz="1200">
                <a:latin typeface="Calibri" pitchFamily="34" charset="0"/>
              </a:rPr>
              <a:pPr algn="r"/>
              <a:t>20</a:t>
            </a:fld>
            <a:endParaRPr lang="es-ES" sz="1200" dirty="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2A506FAF-1D99-49A9-9A9F-2A054B39FFE3}" type="slidenum">
              <a:rPr lang="es-ES" smtClean="0"/>
              <a:pPr/>
              <a:t>21</a:t>
            </a:fld>
            <a:endParaRPr lang="es-ES" smtClean="0"/>
          </a:p>
        </p:txBody>
      </p:sp>
      <p:sp>
        <p:nvSpPr>
          <p:cNvPr id="63491" name="1 Marcador de imagen de diapositiva"/>
          <p:cNvSpPr>
            <a:spLocks noGrp="1" noRot="1" noChangeAspect="1" noTextEdit="1"/>
          </p:cNvSpPr>
          <p:nvPr>
            <p:ph type="sldImg"/>
          </p:nvPr>
        </p:nvSpPr>
        <p:spPr>
          <a:xfrm>
            <a:off x="1144588" y="685800"/>
            <a:ext cx="4572000" cy="3429000"/>
          </a:xfrm>
          <a:ln/>
        </p:spPr>
      </p:sp>
      <p:sp>
        <p:nvSpPr>
          <p:cNvPr id="63492" name="2 Marcador de notas"/>
          <p:cNvSpPr>
            <a:spLocks noGrp="1"/>
          </p:cNvSpPr>
          <p:nvPr>
            <p:ph type="body" idx="1"/>
          </p:nvPr>
        </p:nvSpPr>
        <p:spPr>
          <a:xfrm>
            <a:off x="686421" y="4342464"/>
            <a:ext cx="5485158" cy="4116049"/>
          </a:xfrm>
          <a:noFill/>
          <a:ln/>
        </p:spPr>
        <p:txBody>
          <a:bodyPr lIns="92350" tIns="46175" rIns="92350" bIns="46175"/>
          <a:lstStyle/>
          <a:p>
            <a:pPr eaLnBrk="1" hangingPunct="1">
              <a:spcBef>
                <a:spcPct val="0"/>
              </a:spcBef>
            </a:pPr>
            <a:endParaRPr lang="es-ES_tradnl" smtClean="0"/>
          </a:p>
        </p:txBody>
      </p:sp>
      <p:sp>
        <p:nvSpPr>
          <p:cNvPr id="63493" name="3 Marcador de número de diapositiva"/>
          <p:cNvSpPr txBox="1">
            <a:spLocks noGrp="1"/>
          </p:cNvSpPr>
          <p:nvPr/>
        </p:nvSpPr>
        <p:spPr bwMode="auto">
          <a:xfrm>
            <a:off x="3884027" y="8684926"/>
            <a:ext cx="2972421" cy="457513"/>
          </a:xfrm>
          <a:prstGeom prst="rect">
            <a:avLst/>
          </a:prstGeom>
          <a:noFill/>
          <a:ln w="9525">
            <a:noFill/>
            <a:miter lim="800000"/>
            <a:headEnd/>
            <a:tailEnd/>
          </a:ln>
        </p:spPr>
        <p:txBody>
          <a:bodyPr lIns="92350" tIns="46175" rIns="92350" bIns="46175" anchor="b"/>
          <a:lstStyle/>
          <a:p>
            <a:pPr algn="r"/>
            <a:fld id="{C9B91FD3-A4F8-436A-9871-AD0D1B0A112D}" type="slidenum">
              <a:rPr lang="es-ES_tradnl" sz="1200">
                <a:latin typeface="Calibri" pitchFamily="34" charset="0"/>
              </a:rPr>
              <a:pPr algn="r"/>
              <a:t>21</a:t>
            </a:fld>
            <a:endParaRPr lang="es-ES_tradnl" sz="1200" dirty="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68F6EA4-317D-41AE-97C8-96A2AD782990}" type="slidenum">
              <a:rPr lang="es-ES" smtClean="0"/>
              <a:pPr/>
              <a:t>22</a:t>
            </a:fld>
            <a:endParaRPr lang="es-ES" smtClean="0"/>
          </a:p>
        </p:txBody>
      </p:sp>
      <p:sp>
        <p:nvSpPr>
          <p:cNvPr id="64515" name="1 Marcador de imagen de diapositiva"/>
          <p:cNvSpPr>
            <a:spLocks noGrp="1" noRot="1" noChangeAspect="1" noTextEdit="1"/>
          </p:cNvSpPr>
          <p:nvPr>
            <p:ph type="sldImg"/>
          </p:nvPr>
        </p:nvSpPr>
        <p:spPr>
          <a:xfrm>
            <a:off x="1144588" y="685800"/>
            <a:ext cx="4572000" cy="3429000"/>
          </a:xfrm>
          <a:ln/>
        </p:spPr>
      </p:sp>
      <p:sp>
        <p:nvSpPr>
          <p:cNvPr id="64516" name="2 Marcador de notas"/>
          <p:cNvSpPr>
            <a:spLocks noGrp="1"/>
          </p:cNvSpPr>
          <p:nvPr>
            <p:ph type="body" idx="1"/>
          </p:nvPr>
        </p:nvSpPr>
        <p:spPr>
          <a:xfrm>
            <a:off x="686421" y="4342464"/>
            <a:ext cx="5485158" cy="4116049"/>
          </a:xfrm>
          <a:noFill/>
          <a:ln/>
        </p:spPr>
        <p:txBody>
          <a:bodyPr lIns="92350" tIns="46175" rIns="92350" bIns="46175"/>
          <a:lstStyle/>
          <a:p>
            <a:pPr eaLnBrk="1" hangingPunct="1">
              <a:spcBef>
                <a:spcPct val="0"/>
              </a:spcBef>
            </a:pPr>
            <a:endParaRPr lang="es-ES_tradnl" smtClean="0"/>
          </a:p>
        </p:txBody>
      </p:sp>
      <p:sp>
        <p:nvSpPr>
          <p:cNvPr id="64517" name="3 Marcador de número de diapositiva"/>
          <p:cNvSpPr txBox="1">
            <a:spLocks noGrp="1"/>
          </p:cNvSpPr>
          <p:nvPr/>
        </p:nvSpPr>
        <p:spPr bwMode="auto">
          <a:xfrm>
            <a:off x="3884027" y="8684926"/>
            <a:ext cx="2972421" cy="457513"/>
          </a:xfrm>
          <a:prstGeom prst="rect">
            <a:avLst/>
          </a:prstGeom>
          <a:noFill/>
          <a:ln w="9525">
            <a:noFill/>
            <a:miter lim="800000"/>
            <a:headEnd/>
            <a:tailEnd/>
          </a:ln>
        </p:spPr>
        <p:txBody>
          <a:bodyPr lIns="92350" tIns="46175" rIns="92350" bIns="46175" anchor="b"/>
          <a:lstStyle/>
          <a:p>
            <a:pPr algn="r"/>
            <a:fld id="{106BE5BC-F3A3-4C00-815E-472ED72167CE}" type="slidenum">
              <a:rPr lang="es-ES_tradnl" sz="1200">
                <a:latin typeface="Calibri" pitchFamily="34" charset="0"/>
              </a:rPr>
              <a:pPr algn="r"/>
              <a:t>22</a:t>
            </a:fld>
            <a:endParaRPr lang="es-ES_tradnl" sz="1200" dirty="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C288038C-A0E4-433C-8CBF-6FF810FE7FDA}" type="slidenum">
              <a:rPr lang="es-ES" smtClean="0"/>
              <a:pPr/>
              <a:t>23</a:t>
            </a:fld>
            <a:endParaRPr lang="es-ES" smtClean="0"/>
          </a:p>
        </p:txBody>
      </p:sp>
      <p:sp>
        <p:nvSpPr>
          <p:cNvPr id="66563" name="1 Marcador de imagen de diapositiva"/>
          <p:cNvSpPr>
            <a:spLocks noGrp="1" noRot="1" noChangeAspect="1" noTextEdit="1"/>
          </p:cNvSpPr>
          <p:nvPr>
            <p:ph type="sldImg"/>
          </p:nvPr>
        </p:nvSpPr>
        <p:spPr>
          <a:xfrm>
            <a:off x="1144588" y="685800"/>
            <a:ext cx="4572000" cy="3429000"/>
          </a:xfrm>
          <a:ln/>
        </p:spPr>
      </p:sp>
      <p:sp>
        <p:nvSpPr>
          <p:cNvPr id="66564" name="2 Marcador de notas"/>
          <p:cNvSpPr>
            <a:spLocks noGrp="1"/>
          </p:cNvSpPr>
          <p:nvPr>
            <p:ph type="body" idx="1"/>
          </p:nvPr>
        </p:nvSpPr>
        <p:spPr>
          <a:xfrm>
            <a:off x="686421" y="4342464"/>
            <a:ext cx="5485158" cy="4116049"/>
          </a:xfrm>
          <a:noFill/>
          <a:ln/>
        </p:spPr>
        <p:txBody>
          <a:bodyPr lIns="92350" tIns="46175" rIns="92350" bIns="46175"/>
          <a:lstStyle/>
          <a:p>
            <a:pPr eaLnBrk="1" hangingPunct="1">
              <a:spcBef>
                <a:spcPct val="0"/>
              </a:spcBef>
            </a:pPr>
            <a:endParaRPr lang="es-ES_tradnl" smtClean="0"/>
          </a:p>
        </p:txBody>
      </p:sp>
      <p:sp>
        <p:nvSpPr>
          <p:cNvPr id="66565" name="3 Marcador de número de diapositiva"/>
          <p:cNvSpPr txBox="1">
            <a:spLocks noGrp="1"/>
          </p:cNvSpPr>
          <p:nvPr/>
        </p:nvSpPr>
        <p:spPr bwMode="auto">
          <a:xfrm>
            <a:off x="3884027" y="8684926"/>
            <a:ext cx="2972421" cy="457513"/>
          </a:xfrm>
          <a:prstGeom prst="rect">
            <a:avLst/>
          </a:prstGeom>
          <a:noFill/>
          <a:ln w="9525">
            <a:noFill/>
            <a:miter lim="800000"/>
            <a:headEnd/>
            <a:tailEnd/>
          </a:ln>
        </p:spPr>
        <p:txBody>
          <a:bodyPr lIns="92350" tIns="46175" rIns="92350" bIns="46175" anchor="b"/>
          <a:lstStyle/>
          <a:p>
            <a:pPr algn="r"/>
            <a:fld id="{6533B36A-3547-40AA-AF06-8B3194D8299F}" type="slidenum">
              <a:rPr lang="es-ES_tradnl" sz="1200">
                <a:latin typeface="Calibri" pitchFamily="34" charset="0"/>
              </a:rPr>
              <a:pPr algn="r"/>
              <a:t>23</a:t>
            </a:fld>
            <a:endParaRPr lang="es-ES_tradnl" sz="1200" dirty="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D76A0A60-7412-4AFC-9481-D1D7074EDD5A}" type="slidenum">
              <a:rPr lang="es-ES" smtClean="0"/>
              <a:pPr/>
              <a:t>24</a:t>
            </a:fld>
            <a:endParaRPr lang="es-ES" smtClean="0"/>
          </a:p>
        </p:txBody>
      </p:sp>
      <p:sp>
        <p:nvSpPr>
          <p:cNvPr id="67587" name="1 Marcador de imagen de diapositiva"/>
          <p:cNvSpPr>
            <a:spLocks noGrp="1" noRot="1" noChangeAspect="1" noTextEdit="1"/>
          </p:cNvSpPr>
          <p:nvPr>
            <p:ph type="sldImg"/>
          </p:nvPr>
        </p:nvSpPr>
        <p:spPr>
          <a:xfrm>
            <a:off x="1144588" y="685800"/>
            <a:ext cx="4572000" cy="3429000"/>
          </a:xfrm>
          <a:ln/>
        </p:spPr>
      </p:sp>
      <p:sp>
        <p:nvSpPr>
          <p:cNvPr id="67588" name="2 Marcador de notas"/>
          <p:cNvSpPr>
            <a:spLocks noGrp="1"/>
          </p:cNvSpPr>
          <p:nvPr>
            <p:ph type="body" idx="1"/>
          </p:nvPr>
        </p:nvSpPr>
        <p:spPr>
          <a:xfrm>
            <a:off x="686421" y="4342464"/>
            <a:ext cx="5485158" cy="4116049"/>
          </a:xfrm>
          <a:noFill/>
          <a:ln/>
        </p:spPr>
        <p:txBody>
          <a:bodyPr lIns="92350" tIns="46175" rIns="92350" bIns="46175"/>
          <a:lstStyle/>
          <a:p>
            <a:pPr eaLnBrk="1" hangingPunct="1">
              <a:spcBef>
                <a:spcPct val="0"/>
              </a:spcBef>
            </a:pPr>
            <a:endParaRPr lang="es-ES_tradnl" smtClean="0"/>
          </a:p>
        </p:txBody>
      </p:sp>
      <p:sp>
        <p:nvSpPr>
          <p:cNvPr id="67589" name="3 Marcador de número de diapositiva"/>
          <p:cNvSpPr txBox="1">
            <a:spLocks noGrp="1"/>
          </p:cNvSpPr>
          <p:nvPr/>
        </p:nvSpPr>
        <p:spPr bwMode="auto">
          <a:xfrm>
            <a:off x="3884027" y="8684926"/>
            <a:ext cx="2972421" cy="457513"/>
          </a:xfrm>
          <a:prstGeom prst="rect">
            <a:avLst/>
          </a:prstGeom>
          <a:noFill/>
          <a:ln w="9525">
            <a:noFill/>
            <a:miter lim="800000"/>
            <a:headEnd/>
            <a:tailEnd/>
          </a:ln>
        </p:spPr>
        <p:txBody>
          <a:bodyPr lIns="92350" tIns="46175" rIns="92350" bIns="46175" anchor="b"/>
          <a:lstStyle/>
          <a:p>
            <a:pPr algn="r"/>
            <a:fld id="{DCC27E8B-D06A-451F-AE08-E9229D6270E7}" type="slidenum">
              <a:rPr lang="es-ES_tradnl" sz="1200">
                <a:latin typeface="Calibri" pitchFamily="34" charset="0"/>
              </a:rPr>
              <a:pPr algn="r"/>
              <a:t>24</a:t>
            </a:fld>
            <a:endParaRPr lang="es-ES_tradnl" sz="1200" dirty="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2E49AD3-1CD8-4BC6-A4C6-5E7EE8197C68}" type="slidenum">
              <a:rPr lang="es-ES" smtClean="0"/>
              <a:pPr/>
              <a:t>26</a:t>
            </a:fld>
            <a:endParaRPr lang="es-ES" smtClean="0"/>
          </a:p>
        </p:txBody>
      </p:sp>
      <p:sp>
        <p:nvSpPr>
          <p:cNvPr id="68611" name="1 Marcador de imagen de diapositiva"/>
          <p:cNvSpPr>
            <a:spLocks noGrp="1" noRot="1" noChangeAspect="1" noTextEdit="1"/>
          </p:cNvSpPr>
          <p:nvPr>
            <p:ph type="sldImg"/>
          </p:nvPr>
        </p:nvSpPr>
        <p:spPr>
          <a:xfrm>
            <a:off x="1144588" y="685800"/>
            <a:ext cx="4572000" cy="3429000"/>
          </a:xfrm>
          <a:ln/>
        </p:spPr>
      </p:sp>
      <p:sp>
        <p:nvSpPr>
          <p:cNvPr id="68612" name="2 Marcador de notas"/>
          <p:cNvSpPr>
            <a:spLocks noGrp="1"/>
          </p:cNvSpPr>
          <p:nvPr>
            <p:ph type="body" idx="1"/>
          </p:nvPr>
        </p:nvSpPr>
        <p:spPr>
          <a:xfrm>
            <a:off x="686421" y="4342464"/>
            <a:ext cx="5485158" cy="4116049"/>
          </a:xfrm>
          <a:noFill/>
          <a:ln/>
        </p:spPr>
        <p:txBody>
          <a:bodyPr lIns="92350" tIns="46175" rIns="92350" bIns="46175"/>
          <a:lstStyle/>
          <a:p>
            <a:pPr eaLnBrk="1" hangingPunct="1">
              <a:spcBef>
                <a:spcPct val="0"/>
              </a:spcBef>
            </a:pPr>
            <a:endParaRPr lang="es-ES_tradnl" smtClean="0"/>
          </a:p>
        </p:txBody>
      </p:sp>
      <p:sp>
        <p:nvSpPr>
          <p:cNvPr id="68613" name="3 Marcador de número de diapositiva"/>
          <p:cNvSpPr txBox="1">
            <a:spLocks noGrp="1"/>
          </p:cNvSpPr>
          <p:nvPr/>
        </p:nvSpPr>
        <p:spPr bwMode="auto">
          <a:xfrm>
            <a:off x="3884027" y="8684926"/>
            <a:ext cx="2972421" cy="457513"/>
          </a:xfrm>
          <a:prstGeom prst="rect">
            <a:avLst/>
          </a:prstGeom>
          <a:noFill/>
          <a:ln w="9525">
            <a:noFill/>
            <a:miter lim="800000"/>
            <a:headEnd/>
            <a:tailEnd/>
          </a:ln>
        </p:spPr>
        <p:txBody>
          <a:bodyPr lIns="92350" tIns="46175" rIns="92350" bIns="46175" anchor="b"/>
          <a:lstStyle/>
          <a:p>
            <a:pPr algn="r"/>
            <a:fld id="{645BB0BD-B2FF-45C7-89CA-8776B9449430}" type="slidenum">
              <a:rPr lang="es-ES_tradnl" sz="1200">
                <a:latin typeface="Calibri" pitchFamily="34" charset="0"/>
              </a:rPr>
              <a:pPr algn="r"/>
              <a:t>26</a:t>
            </a:fld>
            <a:endParaRPr lang="es-ES_tradnl" sz="1200" dirty="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8EE4E79-5496-419B-842F-AB53B2E2D435}" type="slidenum">
              <a:rPr lang="es-ES" smtClean="0"/>
              <a:pPr/>
              <a:t>27</a:t>
            </a:fld>
            <a:endParaRPr lang="es-ES" smtClean="0"/>
          </a:p>
        </p:txBody>
      </p:sp>
      <p:sp>
        <p:nvSpPr>
          <p:cNvPr id="69635" name="1 Marcador de imagen de diapositiva"/>
          <p:cNvSpPr>
            <a:spLocks noGrp="1" noRot="1" noChangeAspect="1" noTextEdit="1"/>
          </p:cNvSpPr>
          <p:nvPr>
            <p:ph type="sldImg"/>
          </p:nvPr>
        </p:nvSpPr>
        <p:spPr>
          <a:xfrm>
            <a:off x="1144588" y="685800"/>
            <a:ext cx="4572000" cy="3429000"/>
          </a:xfrm>
          <a:ln/>
        </p:spPr>
      </p:sp>
      <p:sp>
        <p:nvSpPr>
          <p:cNvPr id="69636" name="2 Marcador de notas"/>
          <p:cNvSpPr>
            <a:spLocks noGrp="1"/>
          </p:cNvSpPr>
          <p:nvPr>
            <p:ph type="body" idx="1"/>
          </p:nvPr>
        </p:nvSpPr>
        <p:spPr>
          <a:xfrm>
            <a:off x="686421" y="4342464"/>
            <a:ext cx="5485158" cy="4116049"/>
          </a:xfrm>
          <a:noFill/>
          <a:ln/>
        </p:spPr>
        <p:txBody>
          <a:bodyPr lIns="92350" tIns="46175" rIns="92350" bIns="46175"/>
          <a:lstStyle/>
          <a:p>
            <a:pPr eaLnBrk="1" hangingPunct="1">
              <a:spcBef>
                <a:spcPct val="0"/>
              </a:spcBef>
            </a:pPr>
            <a:endParaRPr lang="es-ES_tradnl" smtClean="0"/>
          </a:p>
        </p:txBody>
      </p:sp>
      <p:sp>
        <p:nvSpPr>
          <p:cNvPr id="69637" name="3 Marcador de número de diapositiva"/>
          <p:cNvSpPr txBox="1">
            <a:spLocks noGrp="1"/>
          </p:cNvSpPr>
          <p:nvPr/>
        </p:nvSpPr>
        <p:spPr bwMode="auto">
          <a:xfrm>
            <a:off x="3884027" y="8684926"/>
            <a:ext cx="2972421" cy="457513"/>
          </a:xfrm>
          <a:prstGeom prst="rect">
            <a:avLst/>
          </a:prstGeom>
          <a:noFill/>
          <a:ln w="9525">
            <a:noFill/>
            <a:miter lim="800000"/>
            <a:headEnd/>
            <a:tailEnd/>
          </a:ln>
        </p:spPr>
        <p:txBody>
          <a:bodyPr lIns="92350" tIns="46175" rIns="92350" bIns="46175" anchor="b"/>
          <a:lstStyle/>
          <a:p>
            <a:pPr algn="r"/>
            <a:fld id="{C6AD417D-3DD7-49F0-836A-0C45654FEE31}" type="slidenum">
              <a:rPr lang="es-ES" sz="1200">
                <a:latin typeface="Calibri" pitchFamily="34" charset="0"/>
              </a:rPr>
              <a:pPr algn="r"/>
              <a:t>27</a:t>
            </a:fld>
            <a:endParaRPr lang="es-ES" sz="1200" dirty="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D27302E-026B-45D4-9F18-CA500B32D57B}" type="slidenum">
              <a:rPr lang="es-ES" smtClean="0"/>
              <a:pPr/>
              <a:t>7</a:t>
            </a:fld>
            <a:endParaRPr lang="es-E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s-ES_trad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760FEF9E-F39F-4AA9-AF45-D74778276EAB}" type="slidenum">
              <a:rPr lang="es-ES" smtClean="0"/>
              <a:pPr/>
              <a:t>28</a:t>
            </a:fld>
            <a:endParaRPr lang="es-ES" smtClean="0"/>
          </a:p>
        </p:txBody>
      </p:sp>
      <p:sp>
        <p:nvSpPr>
          <p:cNvPr id="72707" name="1 Marcador de imagen de diapositiva"/>
          <p:cNvSpPr>
            <a:spLocks noGrp="1" noRot="1" noChangeAspect="1" noTextEdit="1"/>
          </p:cNvSpPr>
          <p:nvPr>
            <p:ph type="sldImg"/>
          </p:nvPr>
        </p:nvSpPr>
        <p:spPr>
          <a:xfrm>
            <a:off x="1156977" y="685488"/>
            <a:ext cx="4547152" cy="3429000"/>
          </a:xfrm>
          <a:ln/>
        </p:spPr>
      </p:sp>
      <p:sp>
        <p:nvSpPr>
          <p:cNvPr id="72708" name="2 Marcador de notas"/>
          <p:cNvSpPr>
            <a:spLocks noGrp="1"/>
          </p:cNvSpPr>
          <p:nvPr>
            <p:ph type="body" idx="1"/>
          </p:nvPr>
        </p:nvSpPr>
        <p:spPr>
          <a:xfrm>
            <a:off x="686421" y="4342464"/>
            <a:ext cx="5485158" cy="4116049"/>
          </a:xfrm>
          <a:noFill/>
          <a:ln/>
        </p:spPr>
        <p:txBody>
          <a:bodyPr lIns="92350" tIns="46175" rIns="92350" bIns="46175"/>
          <a:lstStyle/>
          <a:p>
            <a:pPr eaLnBrk="1" hangingPunct="1">
              <a:spcBef>
                <a:spcPct val="0"/>
              </a:spcBef>
            </a:pPr>
            <a:endParaRPr lang="es-ES_tradnl" smtClean="0"/>
          </a:p>
        </p:txBody>
      </p:sp>
      <p:sp>
        <p:nvSpPr>
          <p:cNvPr id="72709" name="3 Marcador de número de diapositiva"/>
          <p:cNvSpPr txBox="1">
            <a:spLocks noGrp="1"/>
          </p:cNvSpPr>
          <p:nvPr/>
        </p:nvSpPr>
        <p:spPr bwMode="auto">
          <a:xfrm>
            <a:off x="3884027" y="8684926"/>
            <a:ext cx="2972421" cy="457513"/>
          </a:xfrm>
          <a:prstGeom prst="rect">
            <a:avLst/>
          </a:prstGeom>
          <a:noFill/>
          <a:ln w="9525">
            <a:noFill/>
            <a:miter lim="800000"/>
            <a:headEnd/>
            <a:tailEnd/>
          </a:ln>
        </p:spPr>
        <p:txBody>
          <a:bodyPr lIns="92350" tIns="46175" rIns="92350" bIns="46175" anchor="b"/>
          <a:lstStyle/>
          <a:p>
            <a:pPr algn="r"/>
            <a:fld id="{1D5EAA22-875B-4F20-915B-5F31F298DF9B}" type="slidenum">
              <a:rPr lang="es-ES_tradnl" sz="1200">
                <a:latin typeface="Calibri" pitchFamily="34" charset="0"/>
              </a:rPr>
              <a:pPr algn="r"/>
              <a:t>28</a:t>
            </a:fld>
            <a:endParaRPr lang="es-ES_tradnl" sz="1200" dirty="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D095116-10CA-43B6-8AA6-6E84B01F941E}" type="slidenum">
              <a:rPr lang="es-ES" smtClean="0"/>
              <a:pPr/>
              <a:t>29</a:t>
            </a:fld>
            <a:endParaRPr lang="es-ES" smtClean="0"/>
          </a:p>
        </p:txBody>
      </p:sp>
      <p:sp>
        <p:nvSpPr>
          <p:cNvPr id="74755" name="1 Marcador de imagen de diapositiva"/>
          <p:cNvSpPr>
            <a:spLocks noGrp="1" noRot="1" noChangeAspect="1" noTextEdit="1"/>
          </p:cNvSpPr>
          <p:nvPr>
            <p:ph type="sldImg"/>
          </p:nvPr>
        </p:nvSpPr>
        <p:spPr>
          <a:xfrm>
            <a:off x="1144588" y="685800"/>
            <a:ext cx="4572000" cy="3429000"/>
          </a:xfrm>
          <a:ln/>
        </p:spPr>
      </p:sp>
      <p:sp>
        <p:nvSpPr>
          <p:cNvPr id="74756" name="2 Marcador de notas"/>
          <p:cNvSpPr>
            <a:spLocks noGrp="1"/>
          </p:cNvSpPr>
          <p:nvPr>
            <p:ph type="body" idx="1"/>
          </p:nvPr>
        </p:nvSpPr>
        <p:spPr>
          <a:xfrm>
            <a:off x="686421" y="4342464"/>
            <a:ext cx="5485158" cy="4116049"/>
          </a:xfrm>
          <a:noFill/>
          <a:ln/>
        </p:spPr>
        <p:txBody>
          <a:bodyPr lIns="92350" tIns="46175" rIns="92350" bIns="46175"/>
          <a:lstStyle/>
          <a:p>
            <a:pPr eaLnBrk="1" hangingPunct="1">
              <a:spcBef>
                <a:spcPct val="0"/>
              </a:spcBef>
            </a:pPr>
            <a:endParaRPr lang="es-ES_tradnl" smtClean="0"/>
          </a:p>
        </p:txBody>
      </p:sp>
      <p:sp>
        <p:nvSpPr>
          <p:cNvPr id="74757" name="3 Marcador de número de diapositiva"/>
          <p:cNvSpPr txBox="1">
            <a:spLocks noGrp="1"/>
          </p:cNvSpPr>
          <p:nvPr/>
        </p:nvSpPr>
        <p:spPr bwMode="auto">
          <a:xfrm>
            <a:off x="3884027" y="8684926"/>
            <a:ext cx="2972421" cy="457513"/>
          </a:xfrm>
          <a:prstGeom prst="rect">
            <a:avLst/>
          </a:prstGeom>
          <a:noFill/>
          <a:ln w="9525">
            <a:noFill/>
            <a:miter lim="800000"/>
            <a:headEnd/>
            <a:tailEnd/>
          </a:ln>
        </p:spPr>
        <p:txBody>
          <a:bodyPr lIns="92350" tIns="46175" rIns="92350" bIns="46175" anchor="b"/>
          <a:lstStyle/>
          <a:p>
            <a:pPr algn="r"/>
            <a:fld id="{A2C36A5E-62E4-4BA3-BB8E-7C11093F5979}" type="slidenum">
              <a:rPr lang="es-ES" sz="1200">
                <a:latin typeface="Calibri" pitchFamily="34" charset="0"/>
              </a:rPr>
              <a:pPr algn="r"/>
              <a:t>29</a:t>
            </a:fld>
            <a:endParaRPr lang="es-ES" sz="1200" dirty="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A44AB4D-026F-49F5-9968-51DAFAD8BB52}" type="slidenum">
              <a:rPr lang="es-ES" smtClean="0"/>
              <a:pPr/>
              <a:t>30</a:t>
            </a:fld>
            <a:endParaRPr lang="es-ES" smtClean="0"/>
          </a:p>
        </p:txBody>
      </p:sp>
      <p:sp>
        <p:nvSpPr>
          <p:cNvPr id="75779" name="1 Marcador de imagen de diapositiva"/>
          <p:cNvSpPr>
            <a:spLocks noGrp="1" noRot="1" noChangeAspect="1" noTextEdit="1"/>
          </p:cNvSpPr>
          <p:nvPr>
            <p:ph type="sldImg"/>
          </p:nvPr>
        </p:nvSpPr>
        <p:spPr>
          <a:xfrm>
            <a:off x="1144588" y="685800"/>
            <a:ext cx="4572000" cy="3429000"/>
          </a:xfrm>
          <a:ln/>
        </p:spPr>
      </p:sp>
      <p:sp>
        <p:nvSpPr>
          <p:cNvPr id="75780" name="2 Marcador de notas"/>
          <p:cNvSpPr>
            <a:spLocks noGrp="1"/>
          </p:cNvSpPr>
          <p:nvPr>
            <p:ph type="body" idx="1"/>
          </p:nvPr>
        </p:nvSpPr>
        <p:spPr>
          <a:xfrm>
            <a:off x="686421" y="4342464"/>
            <a:ext cx="5485158" cy="4116049"/>
          </a:xfrm>
          <a:noFill/>
          <a:ln/>
        </p:spPr>
        <p:txBody>
          <a:bodyPr lIns="92350" tIns="46175" rIns="92350" bIns="46175"/>
          <a:lstStyle/>
          <a:p>
            <a:pPr eaLnBrk="1" hangingPunct="1">
              <a:spcBef>
                <a:spcPct val="0"/>
              </a:spcBef>
            </a:pPr>
            <a:endParaRPr lang="es-ES_tradnl" smtClean="0"/>
          </a:p>
        </p:txBody>
      </p:sp>
      <p:sp>
        <p:nvSpPr>
          <p:cNvPr id="75781" name="3 Marcador de número de diapositiva"/>
          <p:cNvSpPr txBox="1">
            <a:spLocks noGrp="1"/>
          </p:cNvSpPr>
          <p:nvPr/>
        </p:nvSpPr>
        <p:spPr bwMode="auto">
          <a:xfrm>
            <a:off x="3884027" y="8684926"/>
            <a:ext cx="2972421" cy="457513"/>
          </a:xfrm>
          <a:prstGeom prst="rect">
            <a:avLst/>
          </a:prstGeom>
          <a:noFill/>
          <a:ln w="9525">
            <a:noFill/>
            <a:miter lim="800000"/>
            <a:headEnd/>
            <a:tailEnd/>
          </a:ln>
        </p:spPr>
        <p:txBody>
          <a:bodyPr lIns="92350" tIns="46175" rIns="92350" bIns="46175" anchor="b"/>
          <a:lstStyle/>
          <a:p>
            <a:pPr algn="r"/>
            <a:fld id="{81783C17-121F-45F1-ABA0-B0270E509E8C}" type="slidenum">
              <a:rPr lang="es-ES" sz="1200">
                <a:latin typeface="Calibri" pitchFamily="34" charset="0"/>
              </a:rPr>
              <a:pPr algn="r"/>
              <a:t>30</a:t>
            </a:fld>
            <a:endParaRPr lang="es-ES" sz="1200" dirty="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2C81138-1C50-4C89-9DE1-7C11E465337A}" type="slidenum">
              <a:rPr lang="es-ES" smtClean="0"/>
              <a:pPr/>
              <a:t>31</a:t>
            </a:fld>
            <a:endParaRPr lang="es-ES" smtClean="0"/>
          </a:p>
        </p:txBody>
      </p:sp>
      <p:sp>
        <p:nvSpPr>
          <p:cNvPr id="76803" name="1 Marcador de imagen de diapositiva"/>
          <p:cNvSpPr>
            <a:spLocks noGrp="1" noRot="1" noChangeAspect="1" noTextEdit="1"/>
          </p:cNvSpPr>
          <p:nvPr>
            <p:ph type="sldImg"/>
          </p:nvPr>
        </p:nvSpPr>
        <p:spPr>
          <a:xfrm>
            <a:off x="1144588" y="685800"/>
            <a:ext cx="4572000" cy="3429000"/>
          </a:xfrm>
          <a:ln/>
        </p:spPr>
      </p:sp>
      <p:sp>
        <p:nvSpPr>
          <p:cNvPr id="76804" name="2 Marcador de notas"/>
          <p:cNvSpPr>
            <a:spLocks noGrp="1"/>
          </p:cNvSpPr>
          <p:nvPr>
            <p:ph type="body" idx="1"/>
          </p:nvPr>
        </p:nvSpPr>
        <p:spPr>
          <a:xfrm>
            <a:off x="686421" y="4342464"/>
            <a:ext cx="5485158" cy="4116049"/>
          </a:xfrm>
          <a:noFill/>
          <a:ln/>
        </p:spPr>
        <p:txBody>
          <a:bodyPr lIns="92350" tIns="46175" rIns="92350" bIns="46175"/>
          <a:lstStyle/>
          <a:p>
            <a:pPr eaLnBrk="1" hangingPunct="1">
              <a:spcBef>
                <a:spcPct val="0"/>
              </a:spcBef>
            </a:pPr>
            <a:endParaRPr lang="es-ES_tradnl" smtClean="0"/>
          </a:p>
        </p:txBody>
      </p:sp>
      <p:sp>
        <p:nvSpPr>
          <p:cNvPr id="76805" name="3 Marcador de número de diapositiva"/>
          <p:cNvSpPr txBox="1">
            <a:spLocks noGrp="1"/>
          </p:cNvSpPr>
          <p:nvPr/>
        </p:nvSpPr>
        <p:spPr bwMode="auto">
          <a:xfrm>
            <a:off x="3884027" y="8684926"/>
            <a:ext cx="2972421" cy="457513"/>
          </a:xfrm>
          <a:prstGeom prst="rect">
            <a:avLst/>
          </a:prstGeom>
          <a:noFill/>
          <a:ln w="9525">
            <a:noFill/>
            <a:miter lim="800000"/>
            <a:headEnd/>
            <a:tailEnd/>
          </a:ln>
        </p:spPr>
        <p:txBody>
          <a:bodyPr lIns="92350" tIns="46175" rIns="92350" bIns="46175" anchor="b"/>
          <a:lstStyle/>
          <a:p>
            <a:pPr algn="r"/>
            <a:fld id="{2983D6C6-75C4-4E42-B1D1-D79C9B3F1635}" type="slidenum">
              <a:rPr lang="es-ES" sz="1200">
                <a:latin typeface="Calibri" pitchFamily="34" charset="0"/>
              </a:rPr>
              <a:pPr algn="r"/>
              <a:t>31</a:t>
            </a:fld>
            <a:endParaRPr lang="es-ES" sz="1200" dirty="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7F28FFA-07CA-47F8-86CF-3E7603627FA4}" type="slidenum">
              <a:rPr lang="es-ES" smtClean="0"/>
              <a:pPr/>
              <a:t>32</a:t>
            </a:fld>
            <a:endParaRPr lang="es-ES" smtClean="0"/>
          </a:p>
        </p:txBody>
      </p:sp>
      <p:sp>
        <p:nvSpPr>
          <p:cNvPr id="78851" name="1 Marcador de imagen de diapositiva"/>
          <p:cNvSpPr>
            <a:spLocks noGrp="1" noRot="1" noChangeAspect="1" noTextEdit="1"/>
          </p:cNvSpPr>
          <p:nvPr>
            <p:ph type="sldImg"/>
          </p:nvPr>
        </p:nvSpPr>
        <p:spPr>
          <a:xfrm>
            <a:off x="1144588" y="685800"/>
            <a:ext cx="4572000" cy="3429000"/>
          </a:xfrm>
          <a:ln/>
        </p:spPr>
      </p:sp>
      <p:sp>
        <p:nvSpPr>
          <p:cNvPr id="78852" name="2 Marcador de notas"/>
          <p:cNvSpPr>
            <a:spLocks noGrp="1"/>
          </p:cNvSpPr>
          <p:nvPr>
            <p:ph type="body" idx="1"/>
          </p:nvPr>
        </p:nvSpPr>
        <p:spPr>
          <a:xfrm>
            <a:off x="686421" y="4342464"/>
            <a:ext cx="5485158" cy="4116049"/>
          </a:xfrm>
          <a:noFill/>
          <a:ln/>
        </p:spPr>
        <p:txBody>
          <a:bodyPr lIns="92350" tIns="46175" rIns="92350" bIns="46175"/>
          <a:lstStyle/>
          <a:p>
            <a:pPr eaLnBrk="1" hangingPunct="1">
              <a:spcBef>
                <a:spcPct val="0"/>
              </a:spcBef>
            </a:pPr>
            <a:endParaRPr lang="es-ES_tradnl" smtClean="0"/>
          </a:p>
        </p:txBody>
      </p:sp>
      <p:sp>
        <p:nvSpPr>
          <p:cNvPr id="78853" name="3 Marcador de número de diapositiva"/>
          <p:cNvSpPr txBox="1">
            <a:spLocks noGrp="1"/>
          </p:cNvSpPr>
          <p:nvPr/>
        </p:nvSpPr>
        <p:spPr bwMode="auto">
          <a:xfrm>
            <a:off x="3884027" y="8684926"/>
            <a:ext cx="2972421" cy="457513"/>
          </a:xfrm>
          <a:prstGeom prst="rect">
            <a:avLst/>
          </a:prstGeom>
          <a:noFill/>
          <a:ln w="9525">
            <a:noFill/>
            <a:miter lim="800000"/>
            <a:headEnd/>
            <a:tailEnd/>
          </a:ln>
        </p:spPr>
        <p:txBody>
          <a:bodyPr lIns="92350" tIns="46175" rIns="92350" bIns="46175" anchor="b"/>
          <a:lstStyle/>
          <a:p>
            <a:pPr algn="r"/>
            <a:fld id="{17DF25D7-555E-48F4-8D60-31D216974CC6}" type="slidenum">
              <a:rPr lang="es-ES" sz="1200">
                <a:latin typeface="Calibri" pitchFamily="34" charset="0"/>
              </a:rPr>
              <a:pPr algn="r"/>
              <a:t>32</a:t>
            </a:fld>
            <a:endParaRPr lang="es-ES" sz="1200" dirty="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8C22FC4B-8AD8-4B9C-9676-DD176C9BF917}" type="slidenum">
              <a:rPr lang="es-ES" smtClean="0"/>
              <a:pPr/>
              <a:t>38</a:t>
            </a:fld>
            <a:endParaRPr lang="es-E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s-ES_trad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3E889FB-449A-4CED-BC81-0DCFDA59114D}" type="slidenum">
              <a:rPr lang="es-ES" smtClean="0"/>
              <a:pPr/>
              <a:t>8</a:t>
            </a:fld>
            <a:endParaRPr lang="es-E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s-ES" smtClean="0"/>
              <a:t>John F. Kennedy, May 25, 1961; quoted in Andrew F. Krepinevich Jr., </a:t>
            </a:r>
            <a:r>
              <a:rPr lang="es-ES" i="1" smtClean="0"/>
              <a:t>The Army and Vietnam </a:t>
            </a:r>
            <a:r>
              <a:rPr lang="es-ES" smtClean="0"/>
              <a:t>(Baltimore, Md., Johns Hopkins University Press, 1986), 29-30; quoted in Susan L. Marquis, </a:t>
            </a:r>
            <a:r>
              <a:rPr lang="es-ES" i="1" smtClean="0"/>
              <a:t>Unconventional Warfare: Rebuilding U.S. Special Operations Forces </a:t>
            </a:r>
            <a:r>
              <a:rPr lang="es-ES" smtClean="0"/>
              <a:t>(Washington, D.C.: Brookings</a:t>
            </a:r>
          </a:p>
          <a:p>
            <a:pPr eaLnBrk="1" hangingPunct="1"/>
            <a:r>
              <a:rPr lang="es-ES" smtClean="0"/>
              <a:t>Institution Press, 1997), 13.</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1EB9432-7338-45BA-A5DF-3F216B26BD84}" type="slidenum">
              <a:rPr lang="es-ES" smtClean="0"/>
              <a:pPr/>
              <a:t>9</a:t>
            </a:fld>
            <a:endParaRPr lang="es-E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s-ES_trad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17766956-1723-4F62-9CA4-3AB469D87FCB}" type="slidenum">
              <a:rPr lang="es-ES" smtClean="0"/>
              <a:pPr/>
              <a:t>10</a:t>
            </a:fld>
            <a:endParaRPr lang="es-E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s-ES_tradn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4A9AB39-6E76-47AB-B821-05B90E7C5CA0}" type="slidenum">
              <a:rPr lang="es-ES" smtClean="0"/>
              <a:pPr/>
              <a:t>11</a:t>
            </a:fld>
            <a:endParaRPr lang="es-E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s-ES_tradn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89730" tIns="44865" rIns="89730" bIns="44865" anchor="b"/>
          <a:lstStyle/>
          <a:p>
            <a:pPr algn="r" defTabSz="896938"/>
            <a:fld id="{A3F5CFE4-82EE-421F-AB2A-4D00F7E89EEE}" type="slidenum">
              <a:rPr lang="es-ES" sz="1200"/>
              <a:pPr algn="r" defTabSz="896938"/>
              <a:t>12</a:t>
            </a:fld>
            <a:endParaRPr lang="es-ES" sz="120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lIns="89730" tIns="44865" rIns="89730" bIns="44865"/>
          <a:lstStyle/>
          <a:p>
            <a:endParaRPr 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87069CA-4959-4DD9-83A4-9C6A4DCF3BF2}" type="slidenum">
              <a:rPr lang="es-MX" sz="1200"/>
              <a:pPr algn="r"/>
              <a:t>13</a:t>
            </a:fld>
            <a:endParaRPr lang="es-MX"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r>
              <a:rPr lang="es-MX" smtClean="0"/>
              <a:t>1939: Inicio de la II GM. </a:t>
            </a:r>
          </a:p>
          <a:p>
            <a:pPr eaLnBrk="1" hangingPunct="1"/>
            <a:r>
              <a:rPr lang="es-MX" smtClean="0"/>
              <a:t>1941: 8 Dic., entrada de EE.UU. en la II GM. </a:t>
            </a:r>
          </a:p>
          <a:p>
            <a:pPr eaLnBrk="1" hangingPunct="1"/>
            <a:endParaRPr lang="es-MX"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2F51D1D-8A1E-4FBE-83A8-4DC1378CADE0}" type="datetimeFigureOut">
              <a:rPr lang="es-ES" smtClean="0"/>
              <a:pPr/>
              <a:t>04/10/2018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9B72796-B00F-4201-B50D-7C4CD7DF15ED}"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2F51D1D-8A1E-4FBE-83A8-4DC1378CADE0}" type="datetimeFigureOut">
              <a:rPr lang="es-ES" smtClean="0"/>
              <a:pPr/>
              <a:t>04/10/2018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9B72796-B00F-4201-B50D-7C4CD7DF15ED}"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2F51D1D-8A1E-4FBE-83A8-4DC1378CADE0}" type="datetimeFigureOut">
              <a:rPr lang="es-ES" smtClean="0"/>
              <a:pPr/>
              <a:t>04/10/2018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9B72796-B00F-4201-B50D-7C4CD7DF15ED}"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2F51D1D-8A1E-4FBE-83A8-4DC1378CADE0}" type="datetimeFigureOut">
              <a:rPr lang="es-ES" smtClean="0"/>
              <a:pPr/>
              <a:t>04/10/2018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9B72796-B00F-4201-B50D-7C4CD7DF15ED}"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2F51D1D-8A1E-4FBE-83A8-4DC1378CADE0}" type="datetimeFigureOut">
              <a:rPr lang="es-ES" smtClean="0"/>
              <a:pPr/>
              <a:t>04/10/2018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9B72796-B00F-4201-B50D-7C4CD7DF15ED}"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2F51D1D-8A1E-4FBE-83A8-4DC1378CADE0}" type="datetimeFigureOut">
              <a:rPr lang="es-ES" smtClean="0"/>
              <a:pPr/>
              <a:t>04/10/2018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9B72796-B00F-4201-B50D-7C4CD7DF15ED}"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2F51D1D-8A1E-4FBE-83A8-4DC1378CADE0}" type="datetimeFigureOut">
              <a:rPr lang="es-ES" smtClean="0"/>
              <a:pPr/>
              <a:t>04/10/2018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B9B72796-B00F-4201-B50D-7C4CD7DF15ED}"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2F51D1D-8A1E-4FBE-83A8-4DC1378CADE0}" type="datetimeFigureOut">
              <a:rPr lang="es-ES" smtClean="0"/>
              <a:pPr/>
              <a:t>04/10/2018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B9B72796-B00F-4201-B50D-7C4CD7DF15ED}"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2F51D1D-8A1E-4FBE-83A8-4DC1378CADE0}" type="datetimeFigureOut">
              <a:rPr lang="es-ES" smtClean="0"/>
              <a:pPr/>
              <a:t>04/10/2018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B9B72796-B00F-4201-B50D-7C4CD7DF15ED}"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2F51D1D-8A1E-4FBE-83A8-4DC1378CADE0}" type="datetimeFigureOut">
              <a:rPr lang="es-ES" smtClean="0"/>
              <a:pPr/>
              <a:t>04/10/2018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9B72796-B00F-4201-B50D-7C4CD7DF15ED}"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2F51D1D-8A1E-4FBE-83A8-4DC1378CADE0}" type="datetimeFigureOut">
              <a:rPr lang="es-ES" smtClean="0"/>
              <a:pPr/>
              <a:t>04/10/2018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9B72796-B00F-4201-B50D-7C4CD7DF15ED}"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51D1D-8A1E-4FBE-83A8-4DC1378CADE0}" type="datetimeFigureOut">
              <a:rPr lang="es-ES" smtClean="0"/>
              <a:pPr/>
              <a:t>04/10/2018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72796-B00F-4201-B50D-7C4CD7DF15ED}"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slide" Target="slide32.xml"/><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4.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7.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ecured.cu/index.php/Archivo:Enrique_Jos%C3%A9_Varona.gif"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image" Target="../media/image6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85720" y="214290"/>
            <a:ext cx="8501122" cy="6500834"/>
          </a:xfrm>
          <a:ln w="76200">
            <a:solidFill>
              <a:schemeClr val="tx1"/>
            </a:solidFill>
          </a:ln>
        </p:spPr>
        <p:txBody>
          <a:bodyPr>
            <a:noAutofit/>
          </a:bodyPr>
          <a:lstStyle/>
          <a:p>
            <a:pPr algn="just"/>
            <a:r>
              <a:rPr lang="es-ES_tradnl" sz="2800" b="1" dirty="0">
                <a:latin typeface="Arial" pitchFamily="34" charset="0"/>
                <a:cs typeface="Arial" pitchFamily="34" charset="0"/>
              </a:rPr>
              <a:t>Tema 1</a:t>
            </a:r>
            <a:r>
              <a:rPr lang="es-ES_tradnl" sz="2800" dirty="0">
                <a:latin typeface="Arial" pitchFamily="34" charset="0"/>
                <a:cs typeface="Arial" pitchFamily="34" charset="0"/>
              </a:rPr>
              <a:t>: </a:t>
            </a:r>
            <a:r>
              <a:rPr lang="es-ES_tradnl" sz="2800" dirty="0" smtClean="0">
                <a:latin typeface="Arial" pitchFamily="34" charset="0"/>
                <a:cs typeface="Arial" pitchFamily="34" charset="0"/>
              </a:rPr>
              <a:t> </a:t>
            </a:r>
            <a:r>
              <a:rPr lang="es-ES_tradnl" sz="2800" b="1" dirty="0" smtClean="0">
                <a:latin typeface="Arial" pitchFamily="34" charset="0"/>
                <a:cs typeface="Arial" pitchFamily="34" charset="0"/>
              </a:rPr>
              <a:t>Introducción </a:t>
            </a:r>
            <a:r>
              <a:rPr lang="es-ES_tradnl" sz="2800" b="1" dirty="0">
                <a:latin typeface="Arial" pitchFamily="34" charset="0"/>
                <a:cs typeface="Arial" pitchFamily="34" charset="0"/>
              </a:rPr>
              <a:t>al  estudio de la Seguridad Nacional y la relación entre la Seguridad Nacional e Internacional.</a:t>
            </a:r>
            <a:r>
              <a:rPr lang="es-ES" sz="2800" dirty="0">
                <a:latin typeface="Arial" pitchFamily="34" charset="0"/>
                <a:cs typeface="Arial" pitchFamily="34" charset="0"/>
              </a:rPr>
              <a:t/>
            </a:r>
            <a:br>
              <a:rPr lang="es-ES" sz="2800" dirty="0">
                <a:latin typeface="Arial" pitchFamily="34" charset="0"/>
                <a:cs typeface="Arial" pitchFamily="34" charset="0"/>
              </a:rPr>
            </a:br>
            <a:r>
              <a:rPr lang="es-ES" sz="2800" dirty="0" smtClean="0">
                <a:latin typeface="Arial" pitchFamily="34" charset="0"/>
                <a:cs typeface="Arial" pitchFamily="34" charset="0"/>
              </a:rPr>
              <a:t> </a:t>
            </a:r>
            <a:r>
              <a:rPr lang="es-ES" sz="2800" dirty="0">
                <a:latin typeface="Arial" pitchFamily="34" charset="0"/>
                <a:cs typeface="Arial" pitchFamily="34" charset="0"/>
              </a:rPr>
              <a:t/>
            </a:r>
            <a:br>
              <a:rPr lang="es-ES" sz="2800" dirty="0">
                <a:latin typeface="Arial" pitchFamily="34" charset="0"/>
                <a:cs typeface="Arial" pitchFamily="34" charset="0"/>
              </a:rPr>
            </a:br>
            <a:r>
              <a:rPr lang="es-ES" sz="2800" b="1" dirty="0">
                <a:latin typeface="Arial" pitchFamily="34" charset="0"/>
                <a:cs typeface="Arial" pitchFamily="34" charset="0"/>
              </a:rPr>
              <a:t>Sumario:</a:t>
            </a:r>
            <a:r>
              <a:rPr lang="es-ES" sz="2800" dirty="0">
                <a:latin typeface="Arial" pitchFamily="34" charset="0"/>
                <a:cs typeface="Arial" pitchFamily="34" charset="0"/>
              </a:rPr>
              <a:t/>
            </a:r>
            <a:br>
              <a:rPr lang="es-ES" sz="2800" dirty="0">
                <a:latin typeface="Arial" pitchFamily="34" charset="0"/>
                <a:cs typeface="Arial" pitchFamily="34" charset="0"/>
              </a:rPr>
            </a:br>
            <a:r>
              <a:rPr lang="es-ES" sz="2800" dirty="0" smtClean="0">
                <a:latin typeface="Arial" pitchFamily="34" charset="0"/>
                <a:cs typeface="Arial" pitchFamily="34" charset="0"/>
              </a:rPr>
              <a:t/>
            </a:r>
            <a:br>
              <a:rPr lang="es-ES" sz="2800" dirty="0" smtClean="0">
                <a:latin typeface="Arial" pitchFamily="34" charset="0"/>
                <a:cs typeface="Arial" pitchFamily="34" charset="0"/>
              </a:rPr>
            </a:br>
            <a:r>
              <a:rPr lang="es-ES" sz="2800" dirty="0" smtClean="0">
                <a:latin typeface="Arial" pitchFamily="34" charset="0"/>
                <a:cs typeface="Arial" pitchFamily="34" charset="0"/>
              </a:rPr>
              <a:t>1.- Análisis y discusión del trabajo </a:t>
            </a:r>
            <a:r>
              <a:rPr lang="es-ES" sz="2800" dirty="0">
                <a:latin typeface="Arial" pitchFamily="34" charset="0"/>
                <a:cs typeface="Arial" pitchFamily="34" charset="0"/>
              </a:rPr>
              <a:t>práctico </a:t>
            </a:r>
            <a:r>
              <a:rPr lang="es-ES" sz="2800" dirty="0" smtClean="0">
                <a:latin typeface="Arial" pitchFamily="34" charset="0"/>
                <a:cs typeface="Arial" pitchFamily="34" charset="0"/>
              </a:rPr>
              <a:t>sobre </a:t>
            </a:r>
            <a:r>
              <a:rPr lang="es-ES" sz="2800" dirty="0">
                <a:latin typeface="Arial" pitchFamily="34" charset="0"/>
                <a:cs typeface="Arial" pitchFamily="34" charset="0"/>
              </a:rPr>
              <a:t>la situación actual de las relaciones Estados Unidos – Cuba y las nuevas amenazas, peligros y agresiones. Posibles  </a:t>
            </a:r>
            <a:r>
              <a:rPr lang="es-ES" sz="2800" dirty="0" smtClean="0">
                <a:latin typeface="Arial" pitchFamily="34" charset="0"/>
                <a:cs typeface="Arial" pitchFamily="34" charset="0"/>
              </a:rPr>
              <a:t>formas</a:t>
            </a:r>
            <a:br>
              <a:rPr lang="es-ES" sz="2800" dirty="0" smtClean="0">
                <a:latin typeface="Arial" pitchFamily="34" charset="0"/>
                <a:cs typeface="Arial" pitchFamily="34" charset="0"/>
              </a:rPr>
            </a:br>
            <a:r>
              <a:rPr lang="es-ES" sz="2800" dirty="0">
                <a:latin typeface="Arial" pitchFamily="34" charset="0"/>
                <a:cs typeface="Arial" pitchFamily="34" charset="0"/>
              </a:rPr>
              <a:t>y tipos de agresión.</a:t>
            </a:r>
            <a:r>
              <a:rPr lang="es-ES" sz="2800" dirty="0" smtClean="0">
                <a:latin typeface="Arial" pitchFamily="34" charset="0"/>
                <a:cs typeface="Arial" pitchFamily="34" charset="0"/>
              </a:rPr>
              <a:t/>
            </a:r>
            <a:br>
              <a:rPr lang="es-ES" sz="2800" dirty="0" smtClean="0">
                <a:latin typeface="Arial" pitchFamily="34" charset="0"/>
                <a:cs typeface="Arial" pitchFamily="34" charset="0"/>
              </a:rPr>
            </a:br>
            <a:r>
              <a:rPr lang="es-ES" sz="2800" dirty="0" smtClean="0">
                <a:latin typeface="Arial" pitchFamily="34" charset="0"/>
                <a:cs typeface="Arial" pitchFamily="34" charset="0"/>
              </a:rPr>
              <a:t>2.- Los </a:t>
            </a:r>
            <a:r>
              <a:rPr lang="es-ES" sz="2800" dirty="0">
                <a:latin typeface="Arial" pitchFamily="34" charset="0"/>
                <a:cs typeface="Arial" pitchFamily="34" charset="0"/>
              </a:rPr>
              <a:t>nuevos problemas de Seguridad Nacional y la concepción del Comandante en Jefe Fidel Castro Ruz.</a:t>
            </a:r>
            <a:r>
              <a:rPr lang="es-ES" sz="2800" dirty="0" smtClean="0">
                <a:latin typeface="Arial" pitchFamily="34" charset="0"/>
                <a:cs typeface="Arial" pitchFamily="34" charset="0"/>
              </a:rPr>
              <a:t/>
            </a:r>
            <a:br>
              <a:rPr lang="es-ES" sz="2800" dirty="0" smtClean="0">
                <a:latin typeface="Arial" pitchFamily="34" charset="0"/>
                <a:cs typeface="Arial" pitchFamily="34" charset="0"/>
              </a:rPr>
            </a:br>
            <a:endParaRPr lang="es-ES"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5 Marcador de número de diapositiva"/>
          <p:cNvSpPr>
            <a:spLocks noGrp="1"/>
          </p:cNvSpPr>
          <p:nvPr>
            <p:ph type="sldNum" sz="quarter" idx="12"/>
          </p:nvPr>
        </p:nvSpPr>
        <p:spPr>
          <a:noFill/>
        </p:spPr>
        <p:txBody>
          <a:bodyPr/>
          <a:lstStyle/>
          <a:p>
            <a:fld id="{8298F7A6-61EF-4278-AA91-086AA820B670}" type="slidenum">
              <a:rPr lang="es-ES" smtClean="0"/>
              <a:pPr/>
              <a:t>10</a:t>
            </a:fld>
            <a:endParaRPr lang="es-ES" smtClean="0"/>
          </a:p>
        </p:txBody>
      </p:sp>
      <p:sp>
        <p:nvSpPr>
          <p:cNvPr id="51207" name="Text Box 7"/>
          <p:cNvSpPr txBox="1">
            <a:spLocks noChangeArrowheads="1"/>
          </p:cNvSpPr>
          <p:nvPr/>
        </p:nvSpPr>
        <p:spPr bwMode="auto">
          <a:xfrm>
            <a:off x="107950" y="2538413"/>
            <a:ext cx="5976938" cy="2114550"/>
          </a:xfrm>
          <a:prstGeom prst="rect">
            <a:avLst/>
          </a:prstGeom>
          <a:noFill/>
          <a:ln w="9525" algn="ctr">
            <a:noFill/>
            <a:miter lim="800000"/>
            <a:headEnd/>
            <a:tailEnd/>
          </a:ln>
        </p:spPr>
        <p:txBody>
          <a:bodyPr>
            <a:spAutoFit/>
          </a:bodyPr>
          <a:lstStyle/>
          <a:p>
            <a:pPr marL="268288" indent="-268288" algn="just">
              <a:spcBef>
                <a:spcPct val="50000"/>
              </a:spcBef>
              <a:buFont typeface="Wingdings" pitchFamily="2" charset="2"/>
              <a:buChar char="q"/>
            </a:pPr>
            <a:r>
              <a:rPr lang="es-ES" sz="1900" b="1">
                <a:latin typeface="Arial Black" pitchFamily="34" charset="0"/>
              </a:rPr>
              <a:t> “…un amplio espectro de operaciones militares y paramilitares, normalmente de larga duración, predominantemente realizadas a través, con, o por fuerzas nativas, que son organizadas, entrenadas, equipadas, apoyadas y dirigidas por una entidad externa”. </a:t>
            </a:r>
          </a:p>
        </p:txBody>
      </p:sp>
      <p:sp>
        <p:nvSpPr>
          <p:cNvPr id="51208" name="Text Box 8"/>
          <p:cNvSpPr txBox="1">
            <a:spLocks noChangeArrowheads="1"/>
          </p:cNvSpPr>
          <p:nvPr/>
        </p:nvSpPr>
        <p:spPr bwMode="auto">
          <a:xfrm>
            <a:off x="395288" y="188913"/>
            <a:ext cx="8351837" cy="519112"/>
          </a:xfrm>
          <a:prstGeom prst="rect">
            <a:avLst/>
          </a:prstGeom>
          <a:noFill/>
          <a:ln w="9525" algn="ctr">
            <a:noFill/>
            <a:miter lim="800000"/>
            <a:headEnd/>
            <a:tailEnd/>
          </a:ln>
          <a:effectLst>
            <a:outerShdw dist="12700" dir="10800000" algn="ctr" rotWithShape="0">
              <a:schemeClr val="accent1">
                <a:alpha val="50000"/>
              </a:schemeClr>
            </a:outerShdw>
          </a:effectLst>
        </p:spPr>
        <p:txBody>
          <a:bodyPr>
            <a:spAutoFit/>
          </a:bodyPr>
          <a:lstStyle/>
          <a:p>
            <a:pPr algn="ctr">
              <a:spcBef>
                <a:spcPct val="50000"/>
              </a:spcBef>
              <a:defRPr/>
            </a:pPr>
            <a:r>
              <a:rPr lang="es-ES_tradnl" sz="2800" b="1" i="1">
                <a:effectLst>
                  <a:outerShdw blurRad="38100" dist="38100" dir="2700000" algn="tl">
                    <a:srgbClr val="FFFFFF"/>
                  </a:outerShdw>
                </a:effectLst>
                <a:latin typeface="Bookman Old Style" pitchFamily="18" charset="0"/>
              </a:rPr>
              <a:t>ELEMENTOS SOBRE LA GNC</a:t>
            </a:r>
            <a:endParaRPr lang="es-ES" sz="2800" b="1" i="1">
              <a:effectLst>
                <a:outerShdw blurRad="38100" dist="38100" dir="2700000" algn="tl">
                  <a:srgbClr val="FFFFFF"/>
                </a:outerShdw>
              </a:effectLst>
              <a:latin typeface="Bookman Old Style" pitchFamily="18" charset="0"/>
            </a:endParaRPr>
          </a:p>
        </p:txBody>
      </p:sp>
      <p:sp>
        <p:nvSpPr>
          <p:cNvPr id="51209" name="Rectangle 9"/>
          <p:cNvSpPr>
            <a:spLocks noChangeArrowheads="1"/>
          </p:cNvSpPr>
          <p:nvPr/>
        </p:nvSpPr>
        <p:spPr bwMode="auto">
          <a:xfrm>
            <a:off x="179388" y="1166813"/>
            <a:ext cx="8713787" cy="822325"/>
          </a:xfrm>
          <a:prstGeom prst="rect">
            <a:avLst/>
          </a:prstGeom>
          <a:noFill/>
          <a:ln w="9525" algn="ctr">
            <a:noFill/>
            <a:miter lim="800000"/>
            <a:headEnd/>
            <a:tailEnd/>
          </a:ln>
          <a:effectLst/>
        </p:spPr>
        <p:txBody>
          <a:bodyPr>
            <a:spAutoFit/>
          </a:bodyPr>
          <a:lstStyle/>
          <a:p>
            <a:pPr algn="just">
              <a:buFont typeface="Wingdings" pitchFamily="2" charset="2"/>
              <a:buNone/>
              <a:defRPr/>
            </a:pPr>
            <a:r>
              <a:rPr lang="es-ES" sz="2400" b="1">
                <a:effectLst>
                  <a:outerShdw blurRad="38100" dist="38100" dir="2700000" algn="tl">
                    <a:srgbClr val="FFFFFF"/>
                  </a:outerShdw>
                </a:effectLst>
                <a:latin typeface="Arial Black" pitchFamily="34" charset="0"/>
              </a:rPr>
              <a:t>Otros documentos del Departamento de Defensa de EEUU la definen como:</a:t>
            </a:r>
          </a:p>
        </p:txBody>
      </p:sp>
      <p:pic>
        <p:nvPicPr>
          <p:cNvPr id="13318" name="Picture 10"/>
          <p:cNvPicPr>
            <a:picLocks noChangeArrowheads="1"/>
          </p:cNvPicPr>
          <p:nvPr/>
        </p:nvPicPr>
        <p:blipFill>
          <a:blip r:embed="rId3"/>
          <a:srcRect/>
          <a:stretch>
            <a:fillRect/>
          </a:stretch>
        </p:blipFill>
        <p:spPr bwMode="auto">
          <a:xfrm>
            <a:off x="7923213" y="6494463"/>
            <a:ext cx="866775" cy="247650"/>
          </a:xfrm>
          <a:prstGeom prst="rect">
            <a:avLst/>
          </a:prstGeom>
          <a:noFill/>
          <a:ln w="9525">
            <a:noFill/>
            <a:miter lim="800000"/>
            <a:headEnd/>
            <a:tailEnd/>
          </a:ln>
        </p:spPr>
      </p:pic>
      <p:sp>
        <p:nvSpPr>
          <p:cNvPr id="51211" name="Rectangle 11"/>
          <p:cNvSpPr>
            <a:spLocks noChangeArrowheads="1"/>
          </p:cNvSpPr>
          <p:nvPr/>
        </p:nvSpPr>
        <p:spPr bwMode="auto">
          <a:xfrm>
            <a:off x="5899150" y="6453188"/>
            <a:ext cx="1912938" cy="304800"/>
          </a:xfrm>
          <a:prstGeom prst="rect">
            <a:avLst/>
          </a:prstGeom>
          <a:noFill/>
          <a:ln w="9525">
            <a:noFill/>
            <a:miter lim="800000"/>
            <a:headEnd/>
            <a:tailEnd/>
          </a:ln>
          <a:effectLst/>
        </p:spPr>
        <p:txBody>
          <a:bodyPr lIns="92075" tIns="46038" rIns="92075" bIns="46038">
            <a:spAutoFit/>
          </a:bodyPr>
          <a:lstStyle/>
          <a:p>
            <a:pPr algn="ctr">
              <a:spcBef>
                <a:spcPct val="50000"/>
              </a:spcBef>
              <a:defRPr/>
            </a:pPr>
            <a:r>
              <a:rPr lang="es-ES" sz="1400" b="1" i="1">
                <a:effectLst>
                  <a:outerShdw blurRad="38100" dist="38100" dir="2700000" algn="tl">
                    <a:srgbClr val="FFFFFF"/>
                  </a:outerShdw>
                </a:effectLst>
                <a:latin typeface="Stencil" pitchFamily="82" charset="0"/>
              </a:rPr>
              <a:t>Análisis concepto</a:t>
            </a:r>
          </a:p>
        </p:txBody>
      </p:sp>
      <p:sp>
        <p:nvSpPr>
          <p:cNvPr id="13320" name="Rectangle 15"/>
          <p:cNvSpPr>
            <a:spLocks noChangeArrowheads="1"/>
          </p:cNvSpPr>
          <p:nvPr/>
        </p:nvSpPr>
        <p:spPr bwMode="auto">
          <a:xfrm>
            <a:off x="2555875" y="5084763"/>
            <a:ext cx="6588125" cy="517525"/>
          </a:xfrm>
          <a:prstGeom prst="rect">
            <a:avLst/>
          </a:prstGeom>
          <a:noFill/>
          <a:ln w="9525">
            <a:noFill/>
            <a:miter lim="800000"/>
            <a:headEnd/>
            <a:tailEnd/>
          </a:ln>
        </p:spPr>
        <p:txBody>
          <a:bodyPr>
            <a:spAutoFit/>
          </a:bodyPr>
          <a:lstStyle/>
          <a:p>
            <a:pPr algn="r"/>
            <a:r>
              <a:rPr lang="es-ES" sz="1400" b="1"/>
              <a:t>JP 1-02. </a:t>
            </a:r>
            <a:r>
              <a:rPr lang="es-ES" sz="1400" b="1" u="sng"/>
              <a:t>Diccionario de Términos Militares y Asociados del Departamento de Defensa</a:t>
            </a:r>
            <a:r>
              <a:rPr lang="es-ES" sz="1400" b="1"/>
              <a:t>. 18 Abril 2001 (enmendado hasta el 4 de marzo de 2008). p.564</a:t>
            </a:r>
          </a:p>
        </p:txBody>
      </p:sp>
      <p:pic>
        <p:nvPicPr>
          <p:cNvPr id="13321" name="Picture 16"/>
          <p:cNvPicPr>
            <a:picLocks noChangeAspect="1" noChangeArrowheads="1"/>
          </p:cNvPicPr>
          <p:nvPr/>
        </p:nvPicPr>
        <p:blipFill>
          <a:blip r:embed="rId4"/>
          <a:srcRect/>
          <a:stretch>
            <a:fillRect/>
          </a:stretch>
        </p:blipFill>
        <p:spPr bwMode="auto">
          <a:xfrm>
            <a:off x="6156325" y="2747963"/>
            <a:ext cx="2808288" cy="1617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additive="base">
                                        <p:cTn id="7" dur="2000" fill="hold"/>
                                        <p:tgtEl>
                                          <p:spTgt spid="51207"/>
                                        </p:tgtEl>
                                        <p:attrNameLst>
                                          <p:attrName>ppt_x</p:attrName>
                                        </p:attrNameLst>
                                      </p:cBhvr>
                                      <p:tavLst>
                                        <p:tav tm="0">
                                          <p:val>
                                            <p:strVal val="#ppt_x"/>
                                          </p:val>
                                        </p:tav>
                                        <p:tav tm="100000">
                                          <p:val>
                                            <p:strVal val="#ppt_x"/>
                                          </p:val>
                                        </p:tav>
                                      </p:tavLst>
                                    </p:anim>
                                    <p:anim calcmode="lin" valueType="num">
                                      <p:cBhvr additive="base">
                                        <p:cTn id="8" dur="2000" fill="hold"/>
                                        <p:tgtEl>
                                          <p:spTgt spid="512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5 Marcador de número de diapositiva"/>
          <p:cNvSpPr>
            <a:spLocks noGrp="1"/>
          </p:cNvSpPr>
          <p:nvPr>
            <p:ph type="sldNum" sz="quarter" idx="12"/>
          </p:nvPr>
        </p:nvSpPr>
        <p:spPr>
          <a:noFill/>
        </p:spPr>
        <p:txBody>
          <a:bodyPr/>
          <a:lstStyle/>
          <a:p>
            <a:fld id="{204B5840-73F7-4B15-9A0F-1D4241C3A492}" type="slidenum">
              <a:rPr lang="es-ES" smtClean="0"/>
              <a:pPr/>
              <a:t>11</a:t>
            </a:fld>
            <a:endParaRPr lang="es-ES" smtClean="0"/>
          </a:p>
        </p:txBody>
      </p:sp>
      <p:sp>
        <p:nvSpPr>
          <p:cNvPr id="52230" name="Text Box 6"/>
          <p:cNvSpPr txBox="1">
            <a:spLocks noChangeArrowheads="1"/>
          </p:cNvSpPr>
          <p:nvPr/>
        </p:nvSpPr>
        <p:spPr bwMode="auto">
          <a:xfrm>
            <a:off x="1619250" y="1196975"/>
            <a:ext cx="5976938" cy="396875"/>
          </a:xfrm>
          <a:prstGeom prst="rect">
            <a:avLst/>
          </a:prstGeom>
          <a:noFill/>
          <a:ln w="9525" algn="ctr">
            <a:noFill/>
            <a:miter lim="800000"/>
            <a:headEnd/>
            <a:tailEnd/>
          </a:ln>
          <a:effectLst/>
        </p:spPr>
        <p:txBody>
          <a:bodyPr>
            <a:spAutoFit/>
          </a:bodyPr>
          <a:lstStyle/>
          <a:p>
            <a:pPr algn="just">
              <a:buFont typeface="Wingdings" pitchFamily="2" charset="2"/>
              <a:buNone/>
              <a:defRPr/>
            </a:pPr>
            <a:r>
              <a:rPr lang="es-ES_tradnl" sz="2000" b="1">
                <a:effectLst>
                  <a:outerShdw blurRad="38100" dist="38100" dir="2700000" algn="tl">
                    <a:srgbClr val="FFFFFF"/>
                  </a:outerShdw>
                </a:effectLst>
                <a:latin typeface="Arial Black" pitchFamily="34" charset="0"/>
              </a:rPr>
              <a:t>ANÁLISIS DEL CONCEPTO DE GNC</a:t>
            </a:r>
            <a:endParaRPr lang="es-ES" sz="2000" b="1">
              <a:effectLst>
                <a:outerShdw blurRad="38100" dist="38100" dir="2700000" algn="tl">
                  <a:srgbClr val="FFFFFF"/>
                </a:outerShdw>
              </a:effectLst>
              <a:latin typeface="Arial Black" pitchFamily="34" charset="0"/>
            </a:endParaRPr>
          </a:p>
        </p:txBody>
      </p:sp>
      <p:sp>
        <p:nvSpPr>
          <p:cNvPr id="14340" name="Text Box 8"/>
          <p:cNvSpPr txBox="1">
            <a:spLocks noChangeArrowheads="1"/>
          </p:cNvSpPr>
          <p:nvPr/>
        </p:nvSpPr>
        <p:spPr bwMode="auto">
          <a:xfrm>
            <a:off x="566738" y="2060575"/>
            <a:ext cx="8010525" cy="4108450"/>
          </a:xfrm>
          <a:prstGeom prst="rect">
            <a:avLst/>
          </a:prstGeom>
          <a:noFill/>
          <a:ln w="9525">
            <a:noFill/>
            <a:miter lim="800000"/>
            <a:headEnd/>
            <a:tailEnd/>
          </a:ln>
        </p:spPr>
        <p:txBody>
          <a:bodyPr>
            <a:spAutoFit/>
          </a:bodyPr>
          <a:lstStyle/>
          <a:p>
            <a:pPr marL="342900" indent="-342900">
              <a:spcBef>
                <a:spcPct val="50000"/>
              </a:spcBef>
              <a:buFontTx/>
              <a:buAutoNum type="arabicPeriod"/>
            </a:pPr>
            <a:r>
              <a:rPr lang="es-ES_tradnl" sz="2400" b="1">
                <a:latin typeface="Arial Black" pitchFamily="34" charset="0"/>
              </a:rPr>
              <a:t>OBJETIVO: derrocar gobiernos adversarios mediante la alteración del orden instituido.</a:t>
            </a:r>
          </a:p>
          <a:p>
            <a:pPr marL="342900" indent="-342900" algn="just">
              <a:spcBef>
                <a:spcPct val="50000"/>
              </a:spcBef>
              <a:buFontTx/>
              <a:buAutoNum type="arabicPeriod"/>
            </a:pPr>
            <a:r>
              <a:rPr lang="es-ES_tradnl" sz="2400" b="1">
                <a:latin typeface="Arial Black" pitchFamily="34" charset="0"/>
              </a:rPr>
              <a:t>PROTAGONISTA: población del país adversario.</a:t>
            </a:r>
          </a:p>
          <a:p>
            <a:pPr marL="342900" indent="-342900" algn="just">
              <a:spcBef>
                <a:spcPct val="50000"/>
              </a:spcBef>
              <a:buFontTx/>
              <a:buAutoNum type="arabicPeriod"/>
            </a:pPr>
            <a:r>
              <a:rPr lang="es-ES_tradnl" sz="2400" b="1">
                <a:latin typeface="Arial Black" pitchFamily="34" charset="0"/>
              </a:rPr>
              <a:t>PAPEL DE EEUU: ayudar y dirigir desde el exterior.</a:t>
            </a:r>
          </a:p>
          <a:p>
            <a:pPr marL="342900" indent="-342900">
              <a:spcBef>
                <a:spcPct val="50000"/>
              </a:spcBef>
              <a:buFontTx/>
              <a:buAutoNum type="arabicPeriod"/>
            </a:pPr>
            <a:r>
              <a:rPr lang="es-ES_tradnl" sz="2400" b="1">
                <a:latin typeface="Arial Black" pitchFamily="34" charset="0"/>
              </a:rPr>
              <a:t>DURACIÓN: prolongada.</a:t>
            </a:r>
          </a:p>
          <a:p>
            <a:pPr marL="342900" indent="-342900" algn="just">
              <a:spcBef>
                <a:spcPct val="50000"/>
              </a:spcBef>
              <a:buFontTx/>
              <a:buAutoNum type="arabicPeriod"/>
            </a:pPr>
            <a:r>
              <a:rPr lang="es-ES_tradnl" sz="2400" b="1">
                <a:latin typeface="Arial Black" pitchFamily="34" charset="0"/>
              </a:rPr>
              <a:t>ÉNFASIS: acción multidimensional sobre las vulnerabilidades del adversario.</a:t>
            </a:r>
            <a:endParaRPr lang="es-ES" b="1">
              <a:latin typeface="Arial Black" pitchFamily="34" charset="0"/>
            </a:endParaRPr>
          </a:p>
        </p:txBody>
      </p:sp>
      <p:sp>
        <p:nvSpPr>
          <p:cNvPr id="52234" name="Text Box 10"/>
          <p:cNvSpPr txBox="1">
            <a:spLocks noChangeArrowheads="1"/>
          </p:cNvSpPr>
          <p:nvPr/>
        </p:nvSpPr>
        <p:spPr bwMode="auto">
          <a:xfrm>
            <a:off x="395288" y="188913"/>
            <a:ext cx="8351837" cy="519112"/>
          </a:xfrm>
          <a:prstGeom prst="rect">
            <a:avLst/>
          </a:prstGeom>
          <a:noFill/>
          <a:ln w="9525" algn="ctr">
            <a:noFill/>
            <a:miter lim="800000"/>
            <a:headEnd/>
            <a:tailEnd/>
          </a:ln>
          <a:effectLst>
            <a:outerShdw dist="12700" dir="10800000" algn="ctr" rotWithShape="0">
              <a:schemeClr val="accent1">
                <a:alpha val="50000"/>
              </a:schemeClr>
            </a:outerShdw>
          </a:effectLst>
        </p:spPr>
        <p:txBody>
          <a:bodyPr>
            <a:spAutoFit/>
          </a:bodyPr>
          <a:lstStyle/>
          <a:p>
            <a:pPr algn="ctr">
              <a:spcBef>
                <a:spcPct val="50000"/>
              </a:spcBef>
              <a:defRPr/>
            </a:pPr>
            <a:r>
              <a:rPr lang="es-ES_tradnl" sz="2800" b="1" i="1">
                <a:effectLst>
                  <a:outerShdw blurRad="38100" dist="38100" dir="2700000" algn="tl">
                    <a:srgbClr val="FFFFFF"/>
                  </a:outerShdw>
                </a:effectLst>
                <a:latin typeface="Bookman Old Style" pitchFamily="18" charset="0"/>
              </a:rPr>
              <a:t>ELEMENTOS SOBRE LA GNC</a:t>
            </a:r>
            <a:endParaRPr lang="es-ES" sz="2800" b="1" i="1">
              <a:effectLst>
                <a:outerShdw blurRad="38100" dist="38100" dir="2700000" algn="tl">
                  <a:srgbClr val="FFFFFF"/>
                </a:outerShdw>
              </a:effectLst>
              <a:latin typeface="Bookman Old Style"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876925"/>
            <a:ext cx="8642350" cy="720725"/>
            <a:chOff x="158" y="3475"/>
            <a:chExt cx="5444" cy="454"/>
          </a:xfrm>
        </p:grpSpPr>
        <p:sp>
          <p:nvSpPr>
            <p:cNvPr id="158723" name="Rectangle 3"/>
            <p:cNvSpPr>
              <a:spLocks noChangeArrowheads="1"/>
            </p:cNvSpPr>
            <p:nvPr/>
          </p:nvSpPr>
          <p:spPr bwMode="auto">
            <a:xfrm>
              <a:off x="158" y="3475"/>
              <a:ext cx="5126" cy="227"/>
            </a:xfrm>
            <a:prstGeom prst="rect">
              <a:avLst/>
            </a:prstGeom>
            <a:solidFill>
              <a:schemeClr val="bg1"/>
            </a:solidFill>
            <a:ln w="9525">
              <a:noFill/>
              <a:miter lim="800000"/>
              <a:headEnd/>
              <a:tailEnd/>
            </a:ln>
          </p:spPr>
          <p:txBody>
            <a:bodyPr wrap="none" anchor="ctr"/>
            <a:lstStyle/>
            <a:p>
              <a:r>
                <a:rPr lang="es-ES_tradnl" sz="2400" b="1">
                  <a:solidFill>
                    <a:schemeClr val="tx2"/>
                  </a:solidFill>
                </a:rPr>
                <a:t>La doctrina de GNC no es nueva: se remonta a los años 50.</a:t>
              </a:r>
              <a:endParaRPr lang="es-ES" sz="2400" b="1">
                <a:solidFill>
                  <a:schemeClr val="tx2"/>
                </a:solidFill>
              </a:endParaRPr>
            </a:p>
          </p:txBody>
        </p:sp>
        <p:sp>
          <p:nvSpPr>
            <p:cNvPr id="158724" name="Rectangle 4"/>
            <p:cNvSpPr>
              <a:spLocks noChangeArrowheads="1"/>
            </p:cNvSpPr>
            <p:nvPr/>
          </p:nvSpPr>
          <p:spPr bwMode="auto">
            <a:xfrm>
              <a:off x="158" y="3702"/>
              <a:ext cx="5444" cy="227"/>
            </a:xfrm>
            <a:prstGeom prst="rect">
              <a:avLst/>
            </a:prstGeom>
            <a:solidFill>
              <a:schemeClr val="bg1"/>
            </a:solidFill>
            <a:ln w="9525">
              <a:noFill/>
              <a:miter lim="800000"/>
              <a:headEnd/>
              <a:tailEnd/>
            </a:ln>
          </p:spPr>
          <p:txBody>
            <a:bodyPr wrap="none" anchor="ctr"/>
            <a:lstStyle/>
            <a:p>
              <a:r>
                <a:rPr lang="es-ES_tradnl" sz="2400" b="1">
                  <a:solidFill>
                    <a:schemeClr val="tx2"/>
                  </a:solidFill>
                </a:rPr>
                <a:t>Fue aplicada desde la época de Vietnam y en otros conflictos</a:t>
              </a:r>
              <a:endParaRPr lang="es-ES" sz="2400" b="1">
                <a:solidFill>
                  <a:schemeClr val="tx2"/>
                </a:solidFill>
              </a:endParaRPr>
            </a:p>
          </p:txBody>
        </p:sp>
      </p:grpSp>
      <p:sp>
        <p:nvSpPr>
          <p:cNvPr id="158725" name="Text Box 12"/>
          <p:cNvSpPr txBox="1">
            <a:spLocks noChangeArrowheads="1"/>
          </p:cNvSpPr>
          <p:nvPr/>
        </p:nvSpPr>
        <p:spPr bwMode="auto">
          <a:xfrm>
            <a:off x="0" y="0"/>
            <a:ext cx="9144000" cy="701675"/>
          </a:xfrm>
          <a:prstGeom prst="rect">
            <a:avLst/>
          </a:prstGeom>
          <a:noFill/>
          <a:ln w="9525">
            <a:noFill/>
            <a:miter lim="800000"/>
            <a:headEnd/>
            <a:tailEnd/>
          </a:ln>
        </p:spPr>
        <p:txBody>
          <a:bodyPr>
            <a:spAutoFit/>
          </a:bodyPr>
          <a:lstStyle/>
          <a:p>
            <a:pPr algn="ctr">
              <a:spcBef>
                <a:spcPct val="50000"/>
              </a:spcBef>
            </a:pPr>
            <a:r>
              <a:rPr lang="es-ES_tradnl" sz="2000" b="1">
                <a:solidFill>
                  <a:schemeClr val="tx2"/>
                </a:solidFill>
              </a:rPr>
              <a:t>¿Este análisis está asociado únicamente a las deducciones extraídas de los acontecimientos en África del Norte y el Medio Oriente?</a:t>
            </a:r>
            <a:endParaRPr lang="es-ES" sz="2000" b="1">
              <a:solidFill>
                <a:schemeClr val="tx2"/>
              </a:solidFill>
            </a:endParaRPr>
          </a:p>
        </p:txBody>
      </p:sp>
      <p:sp>
        <p:nvSpPr>
          <p:cNvPr id="158726" name="AutoShape 14"/>
          <p:cNvSpPr>
            <a:spLocks noChangeArrowheads="1"/>
          </p:cNvSpPr>
          <p:nvPr/>
        </p:nvSpPr>
        <p:spPr bwMode="auto">
          <a:xfrm rot="10800000">
            <a:off x="971550" y="692150"/>
            <a:ext cx="6769100" cy="433388"/>
          </a:xfrm>
          <a:prstGeom prst="triangle">
            <a:avLst>
              <a:gd name="adj" fmla="val 50000"/>
            </a:avLst>
          </a:prstGeom>
          <a:solidFill>
            <a:srgbClr val="FF0000"/>
          </a:solidFill>
          <a:ln w="9525">
            <a:noFill/>
            <a:miter lim="800000"/>
            <a:headEnd/>
            <a:tailEnd/>
          </a:ln>
        </p:spPr>
        <p:txBody>
          <a:bodyPr rot="10800000" wrap="none" anchor="ctr"/>
          <a:lstStyle/>
          <a:p>
            <a:endParaRPr lang="es-ES"/>
          </a:p>
        </p:txBody>
      </p:sp>
      <p:pic>
        <p:nvPicPr>
          <p:cNvPr id="158727" name="Picture 5"/>
          <p:cNvPicPr>
            <a:picLocks noChangeAspect="1" noChangeArrowheads="1"/>
          </p:cNvPicPr>
          <p:nvPr/>
        </p:nvPicPr>
        <p:blipFill>
          <a:blip r:embed="rId3"/>
          <a:srcRect/>
          <a:stretch>
            <a:fillRect/>
          </a:stretch>
        </p:blipFill>
        <p:spPr bwMode="auto">
          <a:xfrm>
            <a:off x="0" y="1125538"/>
            <a:ext cx="1428750" cy="1798637"/>
          </a:xfrm>
          <a:prstGeom prst="rect">
            <a:avLst/>
          </a:prstGeom>
          <a:noFill/>
          <a:ln w="38100">
            <a:solidFill>
              <a:srgbClr val="000000"/>
            </a:solidFill>
            <a:miter lim="800000"/>
            <a:headEnd/>
            <a:tailEnd/>
          </a:ln>
        </p:spPr>
      </p:pic>
      <p:pic>
        <p:nvPicPr>
          <p:cNvPr id="158728" name="Picture 8"/>
          <p:cNvPicPr>
            <a:picLocks noChangeAspect="1" noChangeArrowheads="1"/>
          </p:cNvPicPr>
          <p:nvPr/>
        </p:nvPicPr>
        <p:blipFill>
          <a:blip r:embed="rId4"/>
          <a:srcRect l="54427" t="11610" r="5696" b="14561"/>
          <a:stretch>
            <a:fillRect/>
          </a:stretch>
        </p:blipFill>
        <p:spPr bwMode="auto">
          <a:xfrm>
            <a:off x="900113" y="1341438"/>
            <a:ext cx="2230437" cy="3095625"/>
          </a:xfrm>
          <a:prstGeom prst="rect">
            <a:avLst/>
          </a:prstGeom>
          <a:noFill/>
          <a:ln w="38100" algn="ctr">
            <a:solidFill>
              <a:srgbClr val="000000"/>
            </a:solidFill>
            <a:miter lim="800000"/>
            <a:headEnd/>
            <a:tailEnd/>
          </a:ln>
        </p:spPr>
      </p:pic>
      <p:sp>
        <p:nvSpPr>
          <p:cNvPr id="158729" name="AutoShape 9"/>
          <p:cNvSpPr>
            <a:spLocks noChangeArrowheads="1"/>
          </p:cNvSpPr>
          <p:nvPr/>
        </p:nvSpPr>
        <p:spPr bwMode="auto">
          <a:xfrm>
            <a:off x="3635375" y="1196975"/>
            <a:ext cx="5508625" cy="4608513"/>
          </a:xfrm>
          <a:prstGeom prst="wedgeRectCallout">
            <a:avLst>
              <a:gd name="adj1" fmla="val -38444"/>
              <a:gd name="adj2" fmla="val -30125"/>
            </a:avLst>
          </a:prstGeom>
          <a:solidFill>
            <a:schemeClr val="bg1"/>
          </a:solidFill>
          <a:ln w="9525">
            <a:solidFill>
              <a:srgbClr val="0000FF"/>
            </a:solidFill>
            <a:miter lim="800000"/>
            <a:headEnd/>
            <a:tailEnd/>
          </a:ln>
        </p:spPr>
        <p:txBody>
          <a:bodyPr/>
          <a:lstStyle/>
          <a:p>
            <a:pPr algn="ctr"/>
            <a:endParaRPr lang="es-ES"/>
          </a:p>
        </p:txBody>
      </p:sp>
      <p:sp>
        <p:nvSpPr>
          <p:cNvPr id="158730" name="Text Box 15"/>
          <p:cNvSpPr txBox="1">
            <a:spLocks noChangeArrowheads="1"/>
          </p:cNvSpPr>
          <p:nvPr/>
        </p:nvSpPr>
        <p:spPr bwMode="auto">
          <a:xfrm>
            <a:off x="3671888" y="1125538"/>
            <a:ext cx="5472112" cy="4665662"/>
          </a:xfrm>
          <a:prstGeom prst="rect">
            <a:avLst/>
          </a:prstGeom>
          <a:noFill/>
          <a:ln w="9525">
            <a:solidFill>
              <a:srgbClr val="FF0000"/>
            </a:solidFill>
            <a:miter lim="800000"/>
            <a:headEnd/>
            <a:tailEnd/>
          </a:ln>
        </p:spPr>
        <p:txBody>
          <a:bodyPr>
            <a:spAutoFit/>
          </a:bodyPr>
          <a:lstStyle/>
          <a:p>
            <a:pPr algn="just">
              <a:spcBef>
                <a:spcPct val="50000"/>
              </a:spcBef>
            </a:pPr>
            <a:r>
              <a:rPr lang="es-ES_tradnl" sz="2400" b="1" i="1">
                <a:solidFill>
                  <a:srgbClr val="000000"/>
                </a:solidFill>
                <a:latin typeface="Tahoma" pitchFamily="34" charset="0"/>
              </a:rPr>
              <a:t>“Hay otro tipo de guerra –nueva en su intensidad, antigua en su origen–; una guerra de guerrillas, subversiva, de insurgentes, de asesinatos; una guerra de emboscadas, en vez de combates; de infiltración en vez de agresión; que busca la victoria mediante la degradación y el agotamiento del enemigo en vez de enfrentarlo.   </a:t>
            </a:r>
            <a:r>
              <a:rPr lang="es-ES_tradnl" sz="2400" b="1" i="1" u="sng">
                <a:solidFill>
                  <a:srgbClr val="000000"/>
                </a:solidFill>
                <a:latin typeface="Tahoma" pitchFamily="34" charset="0"/>
              </a:rPr>
              <a:t>Se aprovecha de los disturbios</a:t>
            </a:r>
            <a:r>
              <a:rPr lang="es-ES_tradnl" sz="2400" b="1" i="1">
                <a:solidFill>
                  <a:srgbClr val="000000"/>
                </a:solidFill>
                <a:latin typeface="Tahoma" pitchFamily="34" charset="0"/>
              </a:rPr>
              <a:t>…”</a:t>
            </a:r>
          </a:p>
          <a:p>
            <a:pPr algn="just">
              <a:spcBef>
                <a:spcPct val="50000"/>
              </a:spcBef>
            </a:pPr>
            <a:r>
              <a:rPr lang="es-ES_tradnl" sz="2400" b="1" i="1">
                <a:solidFill>
                  <a:srgbClr val="000000"/>
                </a:solidFill>
                <a:latin typeface="Tahoma" pitchFamily="34" charset="0"/>
              </a:rPr>
              <a:t>                 John F. Kennedy, 1962</a:t>
            </a:r>
            <a:endParaRPr lang="es-ES" sz="2400" b="1" i="1">
              <a:solidFill>
                <a:srgbClr val="000000"/>
              </a:solidFill>
              <a:latin typeface="Tahoma" pitchFamily="34" charset="0"/>
            </a:endParaRPr>
          </a:p>
        </p:txBody>
      </p:sp>
      <p:sp>
        <p:nvSpPr>
          <p:cNvPr id="158731" name="AutoShape 11"/>
          <p:cNvSpPr>
            <a:spLocks/>
          </p:cNvSpPr>
          <p:nvPr/>
        </p:nvSpPr>
        <p:spPr bwMode="auto">
          <a:xfrm>
            <a:off x="8532813" y="549275"/>
            <a:ext cx="215900" cy="647700"/>
          </a:xfrm>
          <a:prstGeom prst="rightBrace">
            <a:avLst>
              <a:gd name="adj1" fmla="val 25000"/>
              <a:gd name="adj2" fmla="val 50000"/>
            </a:avLst>
          </a:prstGeom>
          <a:noFill/>
          <a:ln w="57150">
            <a:solidFill>
              <a:schemeClr val="tx1"/>
            </a:solidFill>
            <a:round/>
            <a:headEnd/>
            <a:tailEnd/>
          </a:ln>
        </p:spPr>
        <p:txBody>
          <a:bodyPr wrap="none" anchor="ctr"/>
          <a:lstStyle/>
          <a:p>
            <a:pPr algn="ctr"/>
            <a:endParaRPr lang="es-ES">
              <a:solidFill>
                <a:schemeClr val="tx2"/>
              </a:solidFill>
            </a:endParaRPr>
          </a:p>
        </p:txBody>
      </p:sp>
      <p:pic>
        <p:nvPicPr>
          <p:cNvPr id="88077" name="Picture 13" descr="Fidel Castro"/>
          <p:cNvPicPr>
            <a:picLocks noChangeAspect="1" noChangeArrowheads="1"/>
          </p:cNvPicPr>
          <p:nvPr/>
        </p:nvPicPr>
        <p:blipFill>
          <a:blip r:embed="rId5"/>
          <a:srcRect/>
          <a:stretch>
            <a:fillRect/>
          </a:stretch>
        </p:blipFill>
        <p:spPr bwMode="auto">
          <a:xfrm>
            <a:off x="0" y="3825875"/>
            <a:ext cx="3276600" cy="1965325"/>
          </a:xfrm>
          <a:prstGeom prst="rect">
            <a:avLst/>
          </a:prstGeom>
          <a:noFill/>
          <a:ln w="76200" cmpd="tri">
            <a:solidFill>
              <a:srgbClr val="FF0000"/>
            </a:solidFill>
            <a:miter lim="800000"/>
            <a:headEnd/>
            <a:tailEnd/>
          </a:ln>
        </p:spPr>
      </p:pic>
      <p:sp>
        <p:nvSpPr>
          <p:cNvPr id="158733" name="Text Box 13"/>
          <p:cNvSpPr txBox="1">
            <a:spLocks noChangeArrowheads="1"/>
          </p:cNvSpPr>
          <p:nvPr/>
        </p:nvSpPr>
        <p:spPr bwMode="auto">
          <a:xfrm>
            <a:off x="971550" y="1773238"/>
            <a:ext cx="2160588" cy="808037"/>
          </a:xfrm>
          <a:prstGeom prst="rect">
            <a:avLst/>
          </a:prstGeom>
          <a:noFill/>
          <a:ln w="28575">
            <a:solidFill>
              <a:srgbClr val="FF0000"/>
            </a:solidFill>
            <a:prstDash val="dash"/>
            <a:miter lim="800000"/>
            <a:headEnd/>
            <a:tailEnd/>
          </a:ln>
          <a:effectLst>
            <a:prstShdw prst="shdw13" dist="53882" dir="13500000">
              <a:schemeClr val="bg2">
                <a:alpha val="50000"/>
              </a:schemeClr>
            </a:prstShdw>
          </a:effectLst>
        </p:spPr>
        <p:txBody>
          <a:bodyPr>
            <a:spAutoFit/>
          </a:bodyPr>
          <a:lstStyle/>
          <a:p>
            <a:pPr>
              <a:spcBef>
                <a:spcPct val="50000"/>
              </a:spcBef>
            </a:pPr>
            <a:endParaRPr lang="es-MX"/>
          </a:p>
          <a:p>
            <a:pPr>
              <a:spcBef>
                <a:spcPct val="50000"/>
              </a:spcBef>
            </a:pPr>
            <a:endParaRPr lang="es-MX"/>
          </a:p>
        </p:txBody>
      </p:sp>
      <p:sp>
        <p:nvSpPr>
          <p:cNvPr id="158734" name="Freeform 14"/>
          <p:cNvSpPr>
            <a:spLocks/>
          </p:cNvSpPr>
          <p:nvPr/>
        </p:nvSpPr>
        <p:spPr bwMode="auto">
          <a:xfrm>
            <a:off x="3132138" y="2565400"/>
            <a:ext cx="503237" cy="3240088"/>
          </a:xfrm>
          <a:custGeom>
            <a:avLst/>
            <a:gdLst/>
            <a:ahLst/>
            <a:cxnLst>
              <a:cxn ang="0">
                <a:pos x="0" y="0"/>
              </a:cxn>
              <a:cxn ang="0">
                <a:pos x="187" y="650"/>
              </a:cxn>
              <a:cxn ang="0">
                <a:pos x="317" y="2041"/>
              </a:cxn>
            </a:cxnLst>
            <a:rect l="0" t="0" r="r" b="b"/>
            <a:pathLst>
              <a:path w="317" h="2041">
                <a:moveTo>
                  <a:pt x="0" y="0"/>
                </a:moveTo>
                <a:lnTo>
                  <a:pt x="187" y="650"/>
                </a:lnTo>
                <a:lnTo>
                  <a:pt x="317" y="2041"/>
                </a:lnTo>
              </a:path>
            </a:pathLst>
          </a:custGeom>
          <a:solidFill>
            <a:srgbClr val="F0F8A6"/>
          </a:solidFill>
          <a:ln w="28575" cap="flat" cmpd="sng">
            <a:solidFill>
              <a:srgbClr val="FF0000"/>
            </a:solidFill>
            <a:prstDash val="dash"/>
            <a:round/>
            <a:headEnd type="none" w="med" len="med"/>
            <a:tailEnd type="triangle" w="med" len="med"/>
          </a:ln>
          <a:effectLst>
            <a:prstShdw prst="shdw13" dist="53882" dir="13500000">
              <a:schemeClr val="bg2">
                <a:alpha val="50000"/>
              </a:schemeClr>
            </a:prstShdw>
          </a:effectLst>
        </p:spPr>
        <p:txBody>
          <a:bodyPr/>
          <a:lstStyle/>
          <a:p>
            <a:endParaRPr lang="es-ES"/>
          </a:p>
        </p:txBody>
      </p:sp>
      <p:sp>
        <p:nvSpPr>
          <p:cNvPr id="158735" name="Freeform 15"/>
          <p:cNvSpPr>
            <a:spLocks/>
          </p:cNvSpPr>
          <p:nvPr/>
        </p:nvSpPr>
        <p:spPr bwMode="auto">
          <a:xfrm>
            <a:off x="3203575" y="1173163"/>
            <a:ext cx="423863" cy="600075"/>
          </a:xfrm>
          <a:custGeom>
            <a:avLst/>
            <a:gdLst/>
            <a:ahLst/>
            <a:cxnLst>
              <a:cxn ang="0">
                <a:pos x="0" y="378"/>
              </a:cxn>
              <a:cxn ang="0">
                <a:pos x="65" y="106"/>
              </a:cxn>
              <a:cxn ang="0">
                <a:pos x="267" y="0"/>
              </a:cxn>
            </a:cxnLst>
            <a:rect l="0" t="0" r="r" b="b"/>
            <a:pathLst>
              <a:path w="267" h="378">
                <a:moveTo>
                  <a:pt x="0" y="378"/>
                </a:moveTo>
                <a:lnTo>
                  <a:pt x="65" y="106"/>
                </a:lnTo>
                <a:lnTo>
                  <a:pt x="267" y="0"/>
                </a:lnTo>
              </a:path>
            </a:pathLst>
          </a:custGeom>
          <a:solidFill>
            <a:srgbClr val="F0F8A6"/>
          </a:solidFill>
          <a:ln w="28575" cap="flat" cmpd="sng">
            <a:solidFill>
              <a:srgbClr val="FF0000"/>
            </a:solidFill>
            <a:prstDash val="dash"/>
            <a:round/>
            <a:headEnd type="none" w="med" len="med"/>
            <a:tailEnd type="triangle" w="med" len="med"/>
          </a:ln>
          <a:effectLst>
            <a:prstShdw prst="shdw13" dist="53882" dir="13500000">
              <a:schemeClr val="bg2">
                <a:alpha val="50000"/>
              </a:schemeClr>
            </a:prstShdw>
          </a:effectLst>
        </p:spPr>
        <p:txBody>
          <a:bodyPr/>
          <a:lstStyle/>
          <a:p>
            <a:endParaRPr lang="es-ES"/>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7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87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87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87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87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80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0" grpId="0" animBg="1"/>
      <p:bldP spid="158733" grpId="0" animBg="1"/>
      <p:bldP spid="158734" grpId="0" animBg="1"/>
      <p:bldP spid="1587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a:xfrm>
            <a:off x="0" y="260350"/>
            <a:ext cx="9144000" cy="73025"/>
          </a:xfrm>
        </p:spPr>
        <p:txBody>
          <a:bodyPr>
            <a:normAutofit fontScale="90000"/>
          </a:bodyPr>
          <a:lstStyle/>
          <a:p>
            <a:pPr eaLnBrk="1" hangingPunct="1"/>
            <a:r>
              <a:rPr lang="es-MX" sz="4000" smtClean="0"/>
              <a:t>Hegemonía de EE.UU. en 2013-2014</a:t>
            </a:r>
          </a:p>
        </p:txBody>
      </p:sp>
      <p:sp>
        <p:nvSpPr>
          <p:cNvPr id="173059" name="Text Box 3"/>
          <p:cNvSpPr txBox="1">
            <a:spLocks noChangeArrowheads="1"/>
          </p:cNvSpPr>
          <p:nvPr/>
        </p:nvSpPr>
        <p:spPr bwMode="auto">
          <a:xfrm>
            <a:off x="539750" y="4652963"/>
            <a:ext cx="749300" cy="396875"/>
          </a:xfrm>
          <a:prstGeom prst="rect">
            <a:avLst/>
          </a:prstGeom>
          <a:noFill/>
          <a:ln w="9525">
            <a:noFill/>
            <a:miter lim="800000"/>
            <a:headEnd/>
            <a:tailEnd/>
          </a:ln>
        </p:spPr>
        <p:txBody>
          <a:bodyPr wrap="none">
            <a:spAutoFit/>
          </a:bodyPr>
          <a:lstStyle/>
          <a:p>
            <a:r>
              <a:rPr lang="es-MX" sz="2000"/>
              <a:t>1945</a:t>
            </a:r>
          </a:p>
        </p:txBody>
      </p:sp>
      <p:sp>
        <p:nvSpPr>
          <p:cNvPr id="173060" name="Text Box 4"/>
          <p:cNvSpPr txBox="1">
            <a:spLocks noChangeArrowheads="1"/>
          </p:cNvSpPr>
          <p:nvPr/>
        </p:nvSpPr>
        <p:spPr bwMode="auto">
          <a:xfrm>
            <a:off x="2843213" y="3789363"/>
            <a:ext cx="749300" cy="396875"/>
          </a:xfrm>
          <a:prstGeom prst="rect">
            <a:avLst/>
          </a:prstGeom>
          <a:noFill/>
          <a:ln w="9525">
            <a:noFill/>
            <a:miter lim="800000"/>
            <a:headEnd/>
            <a:tailEnd/>
          </a:ln>
        </p:spPr>
        <p:txBody>
          <a:bodyPr wrap="none">
            <a:spAutoFit/>
          </a:bodyPr>
          <a:lstStyle/>
          <a:p>
            <a:r>
              <a:rPr lang="es-MX" sz="2000" b="1"/>
              <a:t>1970</a:t>
            </a:r>
          </a:p>
        </p:txBody>
      </p:sp>
      <p:sp>
        <p:nvSpPr>
          <p:cNvPr id="173061" name="Text Box 5"/>
          <p:cNvSpPr txBox="1">
            <a:spLocks noChangeArrowheads="1"/>
          </p:cNvSpPr>
          <p:nvPr/>
        </p:nvSpPr>
        <p:spPr bwMode="auto">
          <a:xfrm>
            <a:off x="4716463" y="4221163"/>
            <a:ext cx="749300" cy="396875"/>
          </a:xfrm>
          <a:prstGeom prst="rect">
            <a:avLst/>
          </a:prstGeom>
          <a:noFill/>
          <a:ln w="9525">
            <a:noFill/>
            <a:miter lim="800000"/>
            <a:headEnd/>
            <a:tailEnd/>
          </a:ln>
        </p:spPr>
        <p:txBody>
          <a:bodyPr wrap="none">
            <a:spAutoFit/>
          </a:bodyPr>
          <a:lstStyle/>
          <a:p>
            <a:r>
              <a:rPr lang="es-MX" sz="2000" b="1"/>
              <a:t>1991</a:t>
            </a:r>
          </a:p>
        </p:txBody>
      </p:sp>
      <p:sp>
        <p:nvSpPr>
          <p:cNvPr id="173062" name="Text Box 6"/>
          <p:cNvSpPr txBox="1">
            <a:spLocks noChangeArrowheads="1"/>
          </p:cNvSpPr>
          <p:nvPr/>
        </p:nvSpPr>
        <p:spPr bwMode="auto">
          <a:xfrm>
            <a:off x="6443663" y="3573463"/>
            <a:ext cx="749300" cy="396875"/>
          </a:xfrm>
          <a:prstGeom prst="rect">
            <a:avLst/>
          </a:prstGeom>
          <a:noFill/>
          <a:ln w="9525">
            <a:noFill/>
            <a:miter lim="800000"/>
            <a:headEnd/>
            <a:tailEnd/>
          </a:ln>
        </p:spPr>
        <p:txBody>
          <a:bodyPr wrap="none">
            <a:spAutoFit/>
          </a:bodyPr>
          <a:lstStyle/>
          <a:p>
            <a:r>
              <a:rPr lang="es-MX" sz="2000" b="1"/>
              <a:t>2001</a:t>
            </a:r>
          </a:p>
        </p:txBody>
      </p:sp>
      <p:sp>
        <p:nvSpPr>
          <p:cNvPr id="173063" name="Text Box 7"/>
          <p:cNvSpPr txBox="1">
            <a:spLocks noChangeArrowheads="1"/>
          </p:cNvSpPr>
          <p:nvPr/>
        </p:nvSpPr>
        <p:spPr bwMode="auto">
          <a:xfrm>
            <a:off x="7956550" y="2500313"/>
            <a:ext cx="749300" cy="396875"/>
          </a:xfrm>
          <a:prstGeom prst="rect">
            <a:avLst/>
          </a:prstGeom>
          <a:noFill/>
          <a:ln w="9525">
            <a:noFill/>
            <a:miter lim="800000"/>
            <a:headEnd/>
            <a:tailEnd/>
          </a:ln>
        </p:spPr>
        <p:txBody>
          <a:bodyPr wrap="none">
            <a:spAutoFit/>
          </a:bodyPr>
          <a:lstStyle/>
          <a:p>
            <a:r>
              <a:rPr lang="es-MX" sz="2000" b="1"/>
              <a:t>2011</a:t>
            </a:r>
          </a:p>
        </p:txBody>
      </p:sp>
      <p:sp>
        <p:nvSpPr>
          <p:cNvPr id="173064" name="Text Box 8"/>
          <p:cNvSpPr txBox="1">
            <a:spLocks noChangeArrowheads="1"/>
          </p:cNvSpPr>
          <p:nvPr/>
        </p:nvSpPr>
        <p:spPr bwMode="auto">
          <a:xfrm>
            <a:off x="8316913" y="3379788"/>
            <a:ext cx="749300" cy="396875"/>
          </a:xfrm>
          <a:prstGeom prst="rect">
            <a:avLst/>
          </a:prstGeom>
          <a:noFill/>
          <a:ln w="9525">
            <a:noFill/>
            <a:miter lim="800000"/>
            <a:headEnd/>
            <a:tailEnd/>
          </a:ln>
        </p:spPr>
        <p:txBody>
          <a:bodyPr wrap="none">
            <a:spAutoFit/>
          </a:bodyPr>
          <a:lstStyle/>
          <a:p>
            <a:r>
              <a:rPr lang="es-MX" sz="2000" b="1"/>
              <a:t>2014</a:t>
            </a:r>
          </a:p>
        </p:txBody>
      </p:sp>
      <p:sp>
        <p:nvSpPr>
          <p:cNvPr id="27657" name="Text Box 9"/>
          <p:cNvSpPr txBox="1">
            <a:spLocks noChangeArrowheads="1"/>
          </p:cNvSpPr>
          <p:nvPr/>
        </p:nvSpPr>
        <p:spPr bwMode="auto">
          <a:xfrm>
            <a:off x="1258888" y="5157788"/>
            <a:ext cx="2520950" cy="1536700"/>
          </a:xfrm>
          <a:prstGeom prst="rect">
            <a:avLst/>
          </a:prstGeom>
          <a:noFill/>
          <a:ln w="9525">
            <a:solidFill>
              <a:srgbClr val="000000"/>
            </a:solidFill>
            <a:miter lim="800000"/>
            <a:headEnd/>
            <a:tailEnd/>
          </a:ln>
        </p:spPr>
        <p:txBody>
          <a:bodyPr>
            <a:spAutoFit/>
          </a:bodyPr>
          <a:lstStyle/>
          <a:p>
            <a:pPr>
              <a:lnSpc>
                <a:spcPct val="80000"/>
              </a:lnSpc>
              <a:spcBef>
                <a:spcPct val="50000"/>
              </a:spcBef>
              <a:buFontTx/>
              <a:buChar char="•"/>
            </a:pPr>
            <a:r>
              <a:rPr lang="es-MX" sz="2000" b="1"/>
              <a:t>1973: Crisis Econ. </a:t>
            </a:r>
          </a:p>
          <a:p>
            <a:pPr>
              <a:lnSpc>
                <a:spcPct val="80000"/>
              </a:lnSpc>
              <a:spcBef>
                <a:spcPct val="50000"/>
              </a:spcBef>
              <a:buFontTx/>
              <a:buChar char="•"/>
            </a:pPr>
            <a:r>
              <a:rPr lang="es-MX" sz="2000" b="1"/>
              <a:t>Vietnam.</a:t>
            </a:r>
          </a:p>
          <a:p>
            <a:pPr>
              <a:lnSpc>
                <a:spcPct val="80000"/>
              </a:lnSpc>
              <a:spcBef>
                <a:spcPct val="50000"/>
              </a:spcBef>
              <a:buFontTx/>
              <a:buChar char="•"/>
            </a:pPr>
            <a:r>
              <a:rPr lang="es-MX" sz="2000" b="1"/>
              <a:t>Watergate. </a:t>
            </a:r>
          </a:p>
          <a:p>
            <a:pPr>
              <a:lnSpc>
                <a:spcPct val="80000"/>
              </a:lnSpc>
              <a:spcBef>
                <a:spcPct val="50000"/>
              </a:spcBef>
              <a:buFontTx/>
              <a:buChar char="•"/>
            </a:pPr>
            <a:r>
              <a:rPr lang="es-MX" sz="2000" b="1"/>
              <a:t>1979: Rev. en Irán.</a:t>
            </a:r>
            <a:r>
              <a:rPr lang="es-MX" sz="2000"/>
              <a:t> </a:t>
            </a:r>
          </a:p>
        </p:txBody>
      </p:sp>
      <p:sp>
        <p:nvSpPr>
          <p:cNvPr id="27658" name="Line 10"/>
          <p:cNvSpPr>
            <a:spLocks noChangeShapeType="1"/>
          </p:cNvSpPr>
          <p:nvPr/>
        </p:nvSpPr>
        <p:spPr bwMode="auto">
          <a:xfrm flipH="1" flipV="1">
            <a:off x="1908175" y="4508500"/>
            <a:ext cx="287338" cy="649288"/>
          </a:xfrm>
          <a:prstGeom prst="line">
            <a:avLst/>
          </a:prstGeom>
          <a:noFill/>
          <a:ln w="9525">
            <a:solidFill>
              <a:schemeClr val="tx1"/>
            </a:solidFill>
            <a:round/>
            <a:headEnd/>
            <a:tailEnd type="triangle" w="med" len="med"/>
          </a:ln>
        </p:spPr>
        <p:txBody>
          <a:bodyPr/>
          <a:lstStyle/>
          <a:p>
            <a:endParaRPr lang="es-ES"/>
          </a:p>
        </p:txBody>
      </p:sp>
      <p:sp>
        <p:nvSpPr>
          <p:cNvPr id="27659" name="Line 11"/>
          <p:cNvSpPr>
            <a:spLocks noChangeShapeType="1"/>
          </p:cNvSpPr>
          <p:nvPr/>
        </p:nvSpPr>
        <p:spPr bwMode="auto">
          <a:xfrm flipV="1">
            <a:off x="2195513" y="4221163"/>
            <a:ext cx="1871662" cy="936625"/>
          </a:xfrm>
          <a:prstGeom prst="line">
            <a:avLst/>
          </a:prstGeom>
          <a:noFill/>
          <a:ln w="9525">
            <a:solidFill>
              <a:schemeClr val="tx1"/>
            </a:solidFill>
            <a:round/>
            <a:headEnd/>
            <a:tailEnd type="triangle" w="med" len="med"/>
          </a:ln>
        </p:spPr>
        <p:txBody>
          <a:bodyPr/>
          <a:lstStyle/>
          <a:p>
            <a:endParaRPr lang="es-ES"/>
          </a:p>
        </p:txBody>
      </p:sp>
      <p:sp>
        <p:nvSpPr>
          <p:cNvPr id="27660" name="Line 12"/>
          <p:cNvSpPr>
            <a:spLocks noChangeShapeType="1"/>
          </p:cNvSpPr>
          <p:nvPr/>
        </p:nvSpPr>
        <p:spPr bwMode="auto">
          <a:xfrm>
            <a:off x="2195513" y="1989138"/>
            <a:ext cx="2678112" cy="2016125"/>
          </a:xfrm>
          <a:prstGeom prst="line">
            <a:avLst/>
          </a:prstGeom>
          <a:noFill/>
          <a:ln w="9525">
            <a:solidFill>
              <a:schemeClr val="tx1"/>
            </a:solidFill>
            <a:round/>
            <a:headEnd/>
            <a:tailEnd type="triangle" w="med" len="med"/>
          </a:ln>
        </p:spPr>
        <p:txBody>
          <a:bodyPr/>
          <a:lstStyle/>
          <a:p>
            <a:endParaRPr lang="es-ES"/>
          </a:p>
        </p:txBody>
      </p:sp>
      <p:sp>
        <p:nvSpPr>
          <p:cNvPr id="27661" name="Line 13"/>
          <p:cNvSpPr>
            <a:spLocks noChangeShapeType="1"/>
          </p:cNvSpPr>
          <p:nvPr/>
        </p:nvSpPr>
        <p:spPr bwMode="auto">
          <a:xfrm>
            <a:off x="2195513" y="1989138"/>
            <a:ext cx="4551362" cy="1439862"/>
          </a:xfrm>
          <a:prstGeom prst="line">
            <a:avLst/>
          </a:prstGeom>
          <a:noFill/>
          <a:ln w="9525">
            <a:solidFill>
              <a:schemeClr val="tx1"/>
            </a:solidFill>
            <a:round/>
            <a:headEnd/>
            <a:tailEnd type="triangle" w="med" len="med"/>
          </a:ln>
        </p:spPr>
        <p:txBody>
          <a:bodyPr/>
          <a:lstStyle/>
          <a:p>
            <a:endParaRPr lang="es-ES"/>
          </a:p>
        </p:txBody>
      </p:sp>
      <p:sp>
        <p:nvSpPr>
          <p:cNvPr id="27663" name="Text Box 15"/>
          <p:cNvSpPr txBox="1">
            <a:spLocks noChangeArrowheads="1"/>
          </p:cNvSpPr>
          <p:nvPr/>
        </p:nvSpPr>
        <p:spPr bwMode="auto">
          <a:xfrm>
            <a:off x="3924300" y="4806950"/>
            <a:ext cx="3095625" cy="1758950"/>
          </a:xfrm>
          <a:prstGeom prst="rect">
            <a:avLst/>
          </a:prstGeom>
          <a:noFill/>
          <a:ln w="76200" cmpd="tri">
            <a:solidFill>
              <a:srgbClr val="0000FF"/>
            </a:solidFill>
            <a:miter lim="800000"/>
            <a:headEnd/>
            <a:tailEnd/>
          </a:ln>
        </p:spPr>
        <p:txBody>
          <a:bodyPr>
            <a:spAutoFit/>
          </a:bodyPr>
          <a:lstStyle/>
          <a:p>
            <a:pPr>
              <a:lnSpc>
                <a:spcPct val="80000"/>
              </a:lnSpc>
              <a:spcBef>
                <a:spcPct val="50000"/>
              </a:spcBef>
              <a:buFontTx/>
              <a:buChar char="•"/>
            </a:pPr>
            <a:r>
              <a:rPr lang="es-MX" sz="2000" b="1"/>
              <a:t>2001: 11.9</a:t>
            </a:r>
          </a:p>
          <a:p>
            <a:pPr>
              <a:lnSpc>
                <a:spcPct val="80000"/>
              </a:lnSpc>
              <a:spcBef>
                <a:spcPct val="50000"/>
              </a:spcBef>
              <a:buFontTx/>
              <a:buChar char="•"/>
            </a:pPr>
            <a:r>
              <a:rPr lang="es-MX" sz="2400" b="1" i="1" u="sng"/>
              <a:t>7.10.01 Afganistán</a:t>
            </a:r>
            <a:endParaRPr lang="es-MX" sz="2000" b="1"/>
          </a:p>
          <a:p>
            <a:pPr>
              <a:lnSpc>
                <a:spcPct val="80000"/>
              </a:lnSpc>
              <a:spcBef>
                <a:spcPct val="50000"/>
              </a:spcBef>
              <a:buFontTx/>
              <a:buChar char="•"/>
            </a:pPr>
            <a:r>
              <a:rPr lang="es-MX" sz="2000" b="1"/>
              <a:t>2003: </a:t>
            </a:r>
            <a:r>
              <a:rPr lang="es-MX" sz="2400" b="1" i="1" u="sng"/>
              <a:t>Iraq</a:t>
            </a:r>
            <a:r>
              <a:rPr lang="es-MX" sz="2000" b="1"/>
              <a:t>. </a:t>
            </a:r>
          </a:p>
          <a:p>
            <a:pPr>
              <a:lnSpc>
                <a:spcPct val="80000"/>
              </a:lnSpc>
              <a:spcBef>
                <a:spcPct val="50000"/>
              </a:spcBef>
              <a:buFontTx/>
              <a:buChar char="•"/>
            </a:pPr>
            <a:r>
              <a:rPr lang="es-MX" sz="2000" b="1"/>
              <a:t>2011: Libia; Siria.</a:t>
            </a:r>
          </a:p>
        </p:txBody>
      </p:sp>
      <p:sp>
        <p:nvSpPr>
          <p:cNvPr id="27664" name="Line 16"/>
          <p:cNvSpPr>
            <a:spLocks noChangeShapeType="1"/>
          </p:cNvSpPr>
          <p:nvPr/>
        </p:nvSpPr>
        <p:spPr bwMode="auto">
          <a:xfrm flipV="1">
            <a:off x="6011863" y="3933825"/>
            <a:ext cx="647700" cy="863600"/>
          </a:xfrm>
          <a:prstGeom prst="line">
            <a:avLst/>
          </a:prstGeom>
          <a:noFill/>
          <a:ln w="9525">
            <a:solidFill>
              <a:srgbClr val="0000FF"/>
            </a:solidFill>
            <a:round/>
            <a:headEnd/>
            <a:tailEnd type="triangle" w="med" len="med"/>
          </a:ln>
        </p:spPr>
        <p:txBody>
          <a:bodyPr/>
          <a:lstStyle/>
          <a:p>
            <a:endParaRPr lang="es-ES"/>
          </a:p>
        </p:txBody>
      </p:sp>
      <p:sp>
        <p:nvSpPr>
          <p:cNvPr id="27665" name="Line 17"/>
          <p:cNvSpPr>
            <a:spLocks noChangeShapeType="1"/>
          </p:cNvSpPr>
          <p:nvPr/>
        </p:nvSpPr>
        <p:spPr bwMode="auto">
          <a:xfrm flipV="1">
            <a:off x="6011863" y="3068638"/>
            <a:ext cx="2160587" cy="1728787"/>
          </a:xfrm>
          <a:prstGeom prst="line">
            <a:avLst/>
          </a:prstGeom>
          <a:noFill/>
          <a:ln w="9525">
            <a:solidFill>
              <a:srgbClr val="0000FF"/>
            </a:solidFill>
            <a:round/>
            <a:headEnd/>
            <a:tailEnd type="triangle" w="med" len="med"/>
          </a:ln>
        </p:spPr>
        <p:txBody>
          <a:bodyPr/>
          <a:lstStyle/>
          <a:p>
            <a:endParaRPr lang="es-ES"/>
          </a:p>
        </p:txBody>
      </p:sp>
      <p:sp>
        <p:nvSpPr>
          <p:cNvPr id="27666" name="Rectangle 18"/>
          <p:cNvSpPr>
            <a:spLocks noChangeArrowheads="1"/>
          </p:cNvSpPr>
          <p:nvPr/>
        </p:nvSpPr>
        <p:spPr bwMode="auto">
          <a:xfrm>
            <a:off x="4133850" y="692150"/>
            <a:ext cx="4752975" cy="1728788"/>
          </a:xfrm>
          <a:prstGeom prst="rect">
            <a:avLst/>
          </a:prstGeom>
          <a:noFill/>
          <a:ln w="9525">
            <a:solidFill>
              <a:srgbClr val="000000"/>
            </a:solidFill>
            <a:miter lim="800000"/>
            <a:headEnd/>
            <a:tailEnd/>
          </a:ln>
          <a:effectLst/>
        </p:spPr>
        <p:txBody>
          <a:bodyPr/>
          <a:lstStyle/>
          <a:p>
            <a:pPr marL="174625" indent="-174625">
              <a:lnSpc>
                <a:spcPct val="80000"/>
              </a:lnSpc>
              <a:spcBef>
                <a:spcPct val="20000"/>
              </a:spcBef>
              <a:buFontTx/>
              <a:buChar char="•"/>
            </a:pPr>
            <a:r>
              <a:rPr lang="es-MX" b="1"/>
              <a:t>Irán.</a:t>
            </a:r>
          </a:p>
          <a:p>
            <a:pPr marL="174625" indent="-174625">
              <a:lnSpc>
                <a:spcPct val="80000"/>
              </a:lnSpc>
              <a:spcBef>
                <a:spcPct val="20000"/>
              </a:spcBef>
              <a:buFontTx/>
              <a:buChar char="•"/>
            </a:pPr>
            <a:r>
              <a:rPr lang="es-MX" b="1"/>
              <a:t>Crisis en Siria. </a:t>
            </a:r>
            <a:r>
              <a:rPr lang="es-MX" b="1">
                <a:solidFill>
                  <a:srgbClr val="0000FF"/>
                </a:solidFill>
              </a:rPr>
              <a:t>Rusia</a:t>
            </a:r>
            <a:r>
              <a:rPr lang="es-MX" b="1"/>
              <a:t> y </a:t>
            </a:r>
            <a:r>
              <a:rPr lang="es-MX" b="1">
                <a:solidFill>
                  <a:srgbClr val="0000FF"/>
                </a:solidFill>
              </a:rPr>
              <a:t>China</a:t>
            </a:r>
            <a:r>
              <a:rPr lang="es-MX" b="1"/>
              <a:t> en la ONU.</a:t>
            </a:r>
            <a:r>
              <a:rPr lang="es-MX"/>
              <a:t> </a:t>
            </a:r>
          </a:p>
          <a:p>
            <a:pPr marL="174625" indent="-174625">
              <a:lnSpc>
                <a:spcPct val="80000"/>
              </a:lnSpc>
              <a:spcBef>
                <a:spcPct val="20000"/>
              </a:spcBef>
              <a:buFontTx/>
              <a:buChar char="•"/>
            </a:pPr>
            <a:r>
              <a:rPr lang="es-MX" sz="2000" b="1"/>
              <a:t>22.02.14: Golpe Ucrania. Crimea...  </a:t>
            </a:r>
          </a:p>
          <a:p>
            <a:pPr marL="174625" indent="-174625">
              <a:lnSpc>
                <a:spcPct val="80000"/>
              </a:lnSpc>
              <a:spcBef>
                <a:spcPct val="20000"/>
              </a:spcBef>
              <a:buFontTx/>
              <a:buChar char="•"/>
            </a:pPr>
            <a:r>
              <a:rPr lang="es-MX" sz="2000" b="1" i="1" u="sng">
                <a:effectLst>
                  <a:outerShdw blurRad="38100" dist="38100" dir="2700000" algn="tl">
                    <a:srgbClr val="C0C0C0"/>
                  </a:outerShdw>
                </a:effectLst>
              </a:rPr>
              <a:t>OTAN: 12 a 28; </a:t>
            </a:r>
            <a:r>
              <a:rPr lang="es-MX" sz="2000" b="1" i="1" u="sng">
                <a:solidFill>
                  <a:srgbClr val="0000FF"/>
                </a:solidFill>
                <a:effectLst>
                  <a:outerShdw blurRad="38100" dist="38100" dir="2700000" algn="tl">
                    <a:srgbClr val="C0C0C0"/>
                  </a:outerShdw>
                </a:effectLst>
              </a:rPr>
              <a:t>UE</a:t>
            </a:r>
            <a:r>
              <a:rPr lang="es-MX" sz="2000" b="1" i="1" u="sng">
                <a:effectLst>
                  <a:outerShdw blurRad="38100" dist="38100" dir="2700000" algn="tl">
                    <a:srgbClr val="C0C0C0"/>
                  </a:outerShdw>
                </a:effectLst>
              </a:rPr>
              <a:t>	¿Kosovo?</a:t>
            </a:r>
          </a:p>
          <a:p>
            <a:pPr marL="174625" indent="-174625">
              <a:lnSpc>
                <a:spcPct val="80000"/>
              </a:lnSpc>
              <a:spcBef>
                <a:spcPct val="20000"/>
              </a:spcBef>
              <a:buFontTx/>
              <a:buChar char="•"/>
            </a:pPr>
            <a:r>
              <a:rPr lang="es-MX" sz="2000" b="1"/>
              <a:t>Venezuela...		</a:t>
            </a:r>
            <a:r>
              <a:rPr lang="es-MX" sz="2000" b="1" i="1" u="sng">
                <a:solidFill>
                  <a:srgbClr val="0000FF"/>
                </a:solidFill>
              </a:rPr>
              <a:t>BRICS</a:t>
            </a:r>
          </a:p>
          <a:p>
            <a:pPr marL="174625" indent="-174625">
              <a:lnSpc>
                <a:spcPct val="80000"/>
              </a:lnSpc>
              <a:spcBef>
                <a:spcPct val="20000"/>
              </a:spcBef>
              <a:buFontTx/>
              <a:buChar char="•"/>
            </a:pPr>
            <a:r>
              <a:rPr lang="es-MX" sz="2000" b="1" u="sng"/>
              <a:t>El poder hegemónico disminuye.</a:t>
            </a:r>
            <a:r>
              <a:rPr lang="es-MX" b="1"/>
              <a:t> </a:t>
            </a:r>
          </a:p>
          <a:p>
            <a:pPr marL="174625" indent="-174625">
              <a:lnSpc>
                <a:spcPct val="80000"/>
              </a:lnSpc>
              <a:spcBef>
                <a:spcPct val="20000"/>
              </a:spcBef>
              <a:buFontTx/>
              <a:buChar char="•"/>
            </a:pPr>
            <a:endParaRPr lang="es-MX" b="1"/>
          </a:p>
        </p:txBody>
      </p:sp>
      <p:sp>
        <p:nvSpPr>
          <p:cNvPr id="27667" name="Line 19"/>
          <p:cNvSpPr>
            <a:spLocks noChangeShapeType="1"/>
          </p:cNvSpPr>
          <p:nvPr/>
        </p:nvSpPr>
        <p:spPr bwMode="auto">
          <a:xfrm>
            <a:off x="8597900" y="2443163"/>
            <a:ext cx="360363" cy="720725"/>
          </a:xfrm>
          <a:prstGeom prst="line">
            <a:avLst/>
          </a:prstGeom>
          <a:noFill/>
          <a:ln w="9525">
            <a:solidFill>
              <a:schemeClr val="tx1"/>
            </a:solidFill>
            <a:round/>
            <a:headEnd/>
            <a:tailEnd type="triangle" w="med" len="med"/>
          </a:ln>
        </p:spPr>
        <p:txBody>
          <a:bodyPr/>
          <a:lstStyle/>
          <a:p>
            <a:endParaRPr lang="es-ES"/>
          </a:p>
        </p:txBody>
      </p:sp>
      <p:sp>
        <p:nvSpPr>
          <p:cNvPr id="27669" name="Rectangle 21"/>
          <p:cNvSpPr>
            <a:spLocks noChangeArrowheads="1"/>
          </p:cNvSpPr>
          <p:nvPr/>
        </p:nvSpPr>
        <p:spPr bwMode="auto">
          <a:xfrm>
            <a:off x="14288" y="620713"/>
            <a:ext cx="3995737" cy="1368425"/>
          </a:xfrm>
          <a:prstGeom prst="rect">
            <a:avLst/>
          </a:prstGeom>
          <a:noFill/>
          <a:ln w="9525">
            <a:solidFill>
              <a:srgbClr val="000000"/>
            </a:solidFill>
            <a:miter lim="800000"/>
            <a:headEnd/>
            <a:tailEnd/>
          </a:ln>
        </p:spPr>
        <p:txBody>
          <a:bodyPr/>
          <a:lstStyle/>
          <a:p>
            <a:pPr marL="174625" indent="-174625">
              <a:spcBef>
                <a:spcPct val="20000"/>
              </a:spcBef>
              <a:buFontTx/>
              <a:buChar char="•"/>
            </a:pPr>
            <a:r>
              <a:rPr lang="es-MX" sz="1600" b="1"/>
              <a:t>Desintegr. URSS y caída Campo Soc.  </a:t>
            </a:r>
          </a:p>
          <a:p>
            <a:pPr marL="174625" indent="-174625">
              <a:spcBef>
                <a:spcPct val="20000"/>
              </a:spcBef>
              <a:buFontTx/>
              <a:buChar char="•"/>
            </a:pPr>
            <a:r>
              <a:rPr lang="es-MX" sz="1600" b="1"/>
              <a:t>1991: Guerra del Golfo.</a:t>
            </a:r>
            <a:r>
              <a:rPr lang="es-MX" sz="1600"/>
              <a:t> </a:t>
            </a:r>
          </a:p>
          <a:p>
            <a:pPr marL="174625" indent="-174625">
              <a:spcBef>
                <a:spcPct val="20000"/>
              </a:spcBef>
              <a:buFontTx/>
              <a:buChar char="•"/>
            </a:pPr>
            <a:r>
              <a:rPr lang="es-MX" sz="1600" b="1"/>
              <a:t>1999: Yugoslavia-Kosovo.</a:t>
            </a:r>
          </a:p>
          <a:p>
            <a:pPr marL="174625" indent="-174625">
              <a:spcBef>
                <a:spcPct val="20000"/>
              </a:spcBef>
              <a:buFontTx/>
              <a:buChar char="•"/>
            </a:pPr>
            <a:r>
              <a:rPr lang="es-MX" sz="2000" b="1"/>
              <a:t>Momento unipolar.</a:t>
            </a:r>
            <a:endParaRPr lang="es-MX" sz="800" b="1"/>
          </a:p>
          <a:p>
            <a:pPr marL="174625" indent="-174625">
              <a:lnSpc>
                <a:spcPct val="80000"/>
              </a:lnSpc>
              <a:spcBef>
                <a:spcPct val="20000"/>
              </a:spcBef>
              <a:buFontTx/>
              <a:buChar char="•"/>
            </a:pPr>
            <a:endParaRPr lang="es-MX" sz="800" b="1"/>
          </a:p>
        </p:txBody>
      </p:sp>
      <p:sp>
        <p:nvSpPr>
          <p:cNvPr id="173076" name="Oval 31"/>
          <p:cNvSpPr>
            <a:spLocks noChangeArrowheads="1"/>
          </p:cNvSpPr>
          <p:nvPr/>
        </p:nvSpPr>
        <p:spPr bwMode="auto">
          <a:xfrm>
            <a:off x="323850" y="4581525"/>
            <a:ext cx="141288" cy="142875"/>
          </a:xfrm>
          <a:prstGeom prst="ellipse">
            <a:avLst/>
          </a:prstGeom>
          <a:solidFill>
            <a:srgbClr val="FF0000"/>
          </a:solidFill>
          <a:ln w="9525">
            <a:solidFill>
              <a:srgbClr val="000000"/>
            </a:solidFill>
            <a:round/>
            <a:headEnd/>
            <a:tailEnd/>
          </a:ln>
        </p:spPr>
        <p:txBody>
          <a:bodyPr wrap="none" anchor="ctr"/>
          <a:lstStyle/>
          <a:p>
            <a:endParaRPr lang="es-ES"/>
          </a:p>
        </p:txBody>
      </p:sp>
      <p:sp>
        <p:nvSpPr>
          <p:cNvPr id="173077" name="Rectangle 33"/>
          <p:cNvSpPr>
            <a:spLocks noChangeArrowheads="1"/>
          </p:cNvSpPr>
          <p:nvPr/>
        </p:nvSpPr>
        <p:spPr bwMode="auto">
          <a:xfrm>
            <a:off x="179388" y="2492375"/>
            <a:ext cx="741362" cy="360363"/>
          </a:xfrm>
          <a:prstGeom prst="rect">
            <a:avLst/>
          </a:prstGeom>
          <a:noFill/>
          <a:ln w="9525">
            <a:solidFill>
              <a:srgbClr val="000000"/>
            </a:solidFill>
            <a:miter lim="800000"/>
            <a:headEnd/>
            <a:tailEnd/>
          </a:ln>
        </p:spPr>
        <p:txBody>
          <a:bodyPr/>
          <a:lstStyle/>
          <a:p>
            <a:pPr marL="174625" indent="-174625">
              <a:spcBef>
                <a:spcPct val="20000"/>
              </a:spcBef>
            </a:pPr>
            <a:r>
              <a:rPr lang="es-MX" b="1"/>
              <a:t>1939</a:t>
            </a:r>
            <a:endParaRPr lang="es-MX" sz="700" b="1"/>
          </a:p>
          <a:p>
            <a:pPr marL="174625" indent="-174625">
              <a:lnSpc>
                <a:spcPct val="80000"/>
              </a:lnSpc>
              <a:spcBef>
                <a:spcPct val="20000"/>
              </a:spcBef>
              <a:buFontTx/>
              <a:buChar char="•"/>
            </a:pPr>
            <a:endParaRPr lang="es-MX" sz="600" b="1"/>
          </a:p>
        </p:txBody>
      </p:sp>
      <p:sp>
        <p:nvSpPr>
          <p:cNvPr id="173078" name="Rectangle 34"/>
          <p:cNvSpPr>
            <a:spLocks noChangeArrowheads="1"/>
          </p:cNvSpPr>
          <p:nvPr/>
        </p:nvSpPr>
        <p:spPr bwMode="auto">
          <a:xfrm>
            <a:off x="638175" y="2997200"/>
            <a:ext cx="741363" cy="360363"/>
          </a:xfrm>
          <a:prstGeom prst="rect">
            <a:avLst/>
          </a:prstGeom>
          <a:noFill/>
          <a:ln w="9525">
            <a:solidFill>
              <a:srgbClr val="000000"/>
            </a:solidFill>
            <a:miter lim="800000"/>
            <a:headEnd/>
            <a:tailEnd/>
          </a:ln>
        </p:spPr>
        <p:txBody>
          <a:bodyPr/>
          <a:lstStyle/>
          <a:p>
            <a:pPr marL="174625" indent="-174625">
              <a:spcBef>
                <a:spcPct val="20000"/>
              </a:spcBef>
            </a:pPr>
            <a:r>
              <a:rPr lang="es-MX" b="1"/>
              <a:t>1941</a:t>
            </a:r>
            <a:endParaRPr lang="es-MX" sz="700" b="1"/>
          </a:p>
          <a:p>
            <a:pPr marL="174625" indent="-174625">
              <a:lnSpc>
                <a:spcPct val="80000"/>
              </a:lnSpc>
              <a:spcBef>
                <a:spcPct val="20000"/>
              </a:spcBef>
              <a:buFontTx/>
              <a:buChar char="•"/>
            </a:pPr>
            <a:endParaRPr lang="es-MX" sz="600" b="1"/>
          </a:p>
        </p:txBody>
      </p:sp>
      <p:sp>
        <p:nvSpPr>
          <p:cNvPr id="173079" name="Freeform 35"/>
          <p:cNvSpPr>
            <a:spLocks/>
          </p:cNvSpPr>
          <p:nvPr/>
        </p:nvSpPr>
        <p:spPr bwMode="auto">
          <a:xfrm>
            <a:off x="179388" y="2852738"/>
            <a:ext cx="109537" cy="1800225"/>
          </a:xfrm>
          <a:custGeom>
            <a:avLst/>
            <a:gdLst>
              <a:gd name="T0" fmla="*/ 70 w 70"/>
              <a:gd name="T1" fmla="*/ 0 h 984"/>
              <a:gd name="T2" fmla="*/ 0 w 70"/>
              <a:gd name="T3" fmla="*/ 984 h 984"/>
              <a:gd name="T4" fmla="*/ 0 60000 65536"/>
              <a:gd name="T5" fmla="*/ 0 60000 65536"/>
              <a:gd name="T6" fmla="*/ 0 w 70"/>
              <a:gd name="T7" fmla="*/ 0 h 984"/>
              <a:gd name="T8" fmla="*/ 70 w 70"/>
              <a:gd name="T9" fmla="*/ 984 h 984"/>
            </a:gdLst>
            <a:ahLst/>
            <a:cxnLst>
              <a:cxn ang="T4">
                <a:pos x="T0" y="T1"/>
              </a:cxn>
              <a:cxn ang="T5">
                <a:pos x="T2" y="T3"/>
              </a:cxn>
            </a:cxnLst>
            <a:rect l="T6" t="T7" r="T8" b="T9"/>
            <a:pathLst>
              <a:path w="70" h="984">
                <a:moveTo>
                  <a:pt x="70" y="0"/>
                </a:moveTo>
                <a:lnTo>
                  <a:pt x="0" y="984"/>
                </a:lnTo>
              </a:path>
            </a:pathLst>
          </a:custGeom>
          <a:noFill/>
          <a:ln w="9525">
            <a:solidFill>
              <a:schemeClr val="tx1"/>
            </a:solidFill>
            <a:round/>
            <a:headEnd/>
            <a:tailEnd type="triangle" w="med" len="med"/>
          </a:ln>
        </p:spPr>
        <p:txBody>
          <a:bodyPr/>
          <a:lstStyle/>
          <a:p>
            <a:endParaRPr lang="es-ES"/>
          </a:p>
        </p:txBody>
      </p:sp>
      <p:sp>
        <p:nvSpPr>
          <p:cNvPr id="173080" name="Freeform 36"/>
          <p:cNvSpPr>
            <a:spLocks/>
          </p:cNvSpPr>
          <p:nvPr/>
        </p:nvSpPr>
        <p:spPr bwMode="auto">
          <a:xfrm>
            <a:off x="395288" y="3357563"/>
            <a:ext cx="455612" cy="1223962"/>
          </a:xfrm>
          <a:custGeom>
            <a:avLst/>
            <a:gdLst>
              <a:gd name="T0" fmla="*/ 1065 w 70"/>
              <a:gd name="T1" fmla="*/ 0 h 984"/>
              <a:gd name="T2" fmla="*/ 0 w 70"/>
              <a:gd name="T3" fmla="*/ 451 h 984"/>
              <a:gd name="T4" fmla="*/ 0 60000 65536"/>
              <a:gd name="T5" fmla="*/ 0 60000 65536"/>
              <a:gd name="T6" fmla="*/ 0 w 70"/>
              <a:gd name="T7" fmla="*/ 0 h 984"/>
              <a:gd name="T8" fmla="*/ 70 w 70"/>
              <a:gd name="T9" fmla="*/ 984 h 984"/>
            </a:gdLst>
            <a:ahLst/>
            <a:cxnLst>
              <a:cxn ang="T4">
                <a:pos x="T0" y="T1"/>
              </a:cxn>
              <a:cxn ang="T5">
                <a:pos x="T2" y="T3"/>
              </a:cxn>
            </a:cxnLst>
            <a:rect l="T6" t="T7" r="T8" b="T9"/>
            <a:pathLst>
              <a:path w="70" h="984">
                <a:moveTo>
                  <a:pt x="70" y="0"/>
                </a:moveTo>
                <a:lnTo>
                  <a:pt x="0" y="984"/>
                </a:lnTo>
              </a:path>
            </a:pathLst>
          </a:custGeom>
          <a:noFill/>
          <a:ln w="9525">
            <a:solidFill>
              <a:schemeClr val="tx1"/>
            </a:solidFill>
            <a:round/>
            <a:headEnd/>
            <a:tailEnd type="triangle" w="med" len="med"/>
          </a:ln>
        </p:spPr>
        <p:txBody>
          <a:bodyPr/>
          <a:lstStyle/>
          <a:p>
            <a:endParaRPr lang="es-ES"/>
          </a:p>
        </p:txBody>
      </p:sp>
      <p:sp>
        <p:nvSpPr>
          <p:cNvPr id="27688" name="Line 40"/>
          <p:cNvSpPr>
            <a:spLocks noChangeShapeType="1"/>
          </p:cNvSpPr>
          <p:nvPr/>
        </p:nvSpPr>
        <p:spPr bwMode="auto">
          <a:xfrm>
            <a:off x="8893175" y="692150"/>
            <a:ext cx="71438" cy="2376488"/>
          </a:xfrm>
          <a:prstGeom prst="line">
            <a:avLst/>
          </a:prstGeom>
          <a:noFill/>
          <a:ln w="28575">
            <a:solidFill>
              <a:schemeClr val="tx1"/>
            </a:solidFill>
            <a:prstDash val="lgDash"/>
            <a:round/>
            <a:headEnd/>
            <a:tailEnd type="triangle" w="med" len="med"/>
          </a:ln>
        </p:spPr>
        <p:txBody>
          <a:bodyPr/>
          <a:lstStyle/>
          <a:p>
            <a:endParaRPr lang="es-ES"/>
          </a:p>
        </p:txBody>
      </p:sp>
      <p:sp>
        <p:nvSpPr>
          <p:cNvPr id="27691" name="Text Box 43"/>
          <p:cNvSpPr txBox="1">
            <a:spLocks noChangeArrowheads="1"/>
          </p:cNvSpPr>
          <p:nvPr/>
        </p:nvSpPr>
        <p:spPr bwMode="auto">
          <a:xfrm>
            <a:off x="7164388" y="4005263"/>
            <a:ext cx="1728787" cy="1062037"/>
          </a:xfrm>
          <a:prstGeom prst="rect">
            <a:avLst/>
          </a:prstGeom>
          <a:noFill/>
          <a:ln w="57150" cmpd="thinThick">
            <a:solidFill>
              <a:srgbClr val="FF0000"/>
            </a:solidFill>
            <a:miter lim="800000"/>
            <a:headEnd/>
            <a:tailEnd/>
          </a:ln>
        </p:spPr>
        <p:txBody>
          <a:bodyPr>
            <a:spAutoFit/>
          </a:bodyPr>
          <a:lstStyle/>
          <a:p>
            <a:pPr algn="ctr">
              <a:spcBef>
                <a:spcPct val="50000"/>
              </a:spcBef>
            </a:pPr>
            <a:r>
              <a:rPr lang="es-MX" sz="2400" b="1"/>
              <a:t>¿ Guerra </a:t>
            </a:r>
          </a:p>
          <a:p>
            <a:pPr algn="ctr">
              <a:spcBef>
                <a:spcPct val="50000"/>
              </a:spcBef>
            </a:pPr>
            <a:r>
              <a:rPr lang="es-MX" sz="2400" b="1"/>
              <a:t>Fría ?</a:t>
            </a:r>
          </a:p>
        </p:txBody>
      </p:sp>
      <p:pic>
        <p:nvPicPr>
          <p:cNvPr id="27693" name="Picture 45"/>
          <p:cNvPicPr>
            <a:picLocks noChangeAspect="1" noChangeArrowheads="1"/>
          </p:cNvPicPr>
          <p:nvPr/>
        </p:nvPicPr>
        <p:blipFill>
          <a:blip r:embed="rId3"/>
          <a:srcRect/>
          <a:stretch>
            <a:fillRect/>
          </a:stretch>
        </p:blipFill>
        <p:spPr bwMode="auto">
          <a:xfrm>
            <a:off x="8920163" y="6237288"/>
            <a:ext cx="447675" cy="620712"/>
          </a:xfrm>
          <a:prstGeom prst="rect">
            <a:avLst/>
          </a:prstGeom>
          <a:noFill/>
          <a:ln w="9525">
            <a:noFill/>
            <a:miter lim="800000"/>
            <a:headEnd/>
            <a:tailEnd/>
          </a:ln>
        </p:spPr>
      </p:pic>
      <p:pic>
        <p:nvPicPr>
          <p:cNvPr id="27694" name="Picture 46"/>
          <p:cNvPicPr>
            <a:picLocks noChangeAspect="1" noChangeArrowheads="1"/>
          </p:cNvPicPr>
          <p:nvPr/>
        </p:nvPicPr>
        <p:blipFill>
          <a:blip r:embed="rId3"/>
          <a:srcRect/>
          <a:stretch>
            <a:fillRect/>
          </a:stretch>
        </p:blipFill>
        <p:spPr bwMode="auto">
          <a:xfrm>
            <a:off x="9351963" y="6021388"/>
            <a:ext cx="603250" cy="836612"/>
          </a:xfrm>
          <a:prstGeom prst="rect">
            <a:avLst/>
          </a:prstGeom>
          <a:noFill/>
          <a:ln w="9525">
            <a:noFill/>
            <a:miter lim="800000"/>
            <a:headEnd/>
            <a:tailEnd/>
          </a:ln>
        </p:spPr>
      </p:pic>
      <p:pic>
        <p:nvPicPr>
          <p:cNvPr id="27695" name="Picture 47"/>
          <p:cNvPicPr>
            <a:picLocks noChangeAspect="1" noChangeArrowheads="1"/>
          </p:cNvPicPr>
          <p:nvPr/>
        </p:nvPicPr>
        <p:blipFill>
          <a:blip r:embed="rId3"/>
          <a:srcRect/>
          <a:stretch>
            <a:fillRect/>
          </a:stretch>
        </p:blipFill>
        <p:spPr bwMode="auto">
          <a:xfrm>
            <a:off x="9855200" y="5661025"/>
            <a:ext cx="863600" cy="1196975"/>
          </a:xfrm>
          <a:prstGeom prst="rect">
            <a:avLst/>
          </a:prstGeom>
          <a:noFill/>
          <a:ln w="9525">
            <a:noFill/>
            <a:miter lim="800000"/>
            <a:headEnd/>
            <a:tailEnd/>
          </a:ln>
        </p:spPr>
      </p:pic>
      <p:pic>
        <p:nvPicPr>
          <p:cNvPr id="27696" name="Picture 48"/>
          <p:cNvPicPr>
            <a:picLocks noChangeAspect="1" noChangeArrowheads="1"/>
          </p:cNvPicPr>
          <p:nvPr/>
        </p:nvPicPr>
        <p:blipFill>
          <a:blip r:embed="rId3"/>
          <a:srcRect/>
          <a:stretch>
            <a:fillRect/>
          </a:stretch>
        </p:blipFill>
        <p:spPr bwMode="auto">
          <a:xfrm>
            <a:off x="10661650" y="5229225"/>
            <a:ext cx="885825" cy="1628775"/>
          </a:xfrm>
          <a:prstGeom prst="rect">
            <a:avLst/>
          </a:prstGeom>
          <a:noFill/>
          <a:ln w="9525">
            <a:noFill/>
            <a:miter lim="800000"/>
            <a:headEnd/>
            <a:tailEnd/>
          </a:ln>
        </p:spPr>
      </p:pic>
      <p:cxnSp>
        <p:nvCxnSpPr>
          <p:cNvPr id="48" name="47 Conector curvado"/>
          <p:cNvCxnSpPr/>
          <p:nvPr/>
        </p:nvCxnSpPr>
        <p:spPr>
          <a:xfrm rot="5400000" flipH="1" flipV="1">
            <a:off x="8215313" y="1500187"/>
            <a:ext cx="357188" cy="214313"/>
          </a:xfrm>
          <a:prstGeom prst="curvedConnector3">
            <a:avLst>
              <a:gd name="adj1" fmla="val 5000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3088" name="Freeform 32"/>
          <p:cNvSpPr>
            <a:spLocks/>
          </p:cNvSpPr>
          <p:nvPr/>
        </p:nvSpPr>
        <p:spPr bwMode="auto">
          <a:xfrm>
            <a:off x="179388" y="4581525"/>
            <a:ext cx="503237" cy="144463"/>
          </a:xfrm>
          <a:custGeom>
            <a:avLst/>
            <a:gdLst/>
            <a:ahLst/>
            <a:cxnLst>
              <a:cxn ang="0">
                <a:pos x="0" y="46"/>
              </a:cxn>
              <a:cxn ang="0">
                <a:pos x="227" y="0"/>
              </a:cxn>
            </a:cxnLst>
            <a:rect l="0" t="0" r="r" b="b"/>
            <a:pathLst>
              <a:path w="227" h="46">
                <a:moveTo>
                  <a:pt x="0" y="46"/>
                </a:moveTo>
                <a:cubicBezTo>
                  <a:pt x="94" y="27"/>
                  <a:pt x="189" y="8"/>
                  <a:pt x="227" y="0"/>
                </a:cubicBezTo>
              </a:path>
            </a:pathLst>
          </a:custGeom>
          <a:noFill/>
          <a:ln w="38100" cmpd="sng">
            <a:solidFill>
              <a:schemeClr val="tx1"/>
            </a:solidFill>
            <a:round/>
            <a:headEnd type="oval" w="med" len="med"/>
            <a:tailEnd type="oval" w="med" len="med"/>
          </a:ln>
          <a:effectLst/>
        </p:spPr>
        <p:txBody>
          <a:bodyPr/>
          <a:lstStyle/>
          <a:p>
            <a:endParaRPr lang="es-ES"/>
          </a:p>
        </p:txBody>
      </p:sp>
      <p:sp>
        <p:nvSpPr>
          <p:cNvPr id="173089" name="Freeform 33"/>
          <p:cNvSpPr>
            <a:spLocks/>
          </p:cNvSpPr>
          <p:nvPr/>
        </p:nvSpPr>
        <p:spPr bwMode="auto">
          <a:xfrm>
            <a:off x="755650" y="4076700"/>
            <a:ext cx="4248150" cy="504825"/>
          </a:xfrm>
          <a:custGeom>
            <a:avLst/>
            <a:gdLst/>
            <a:ahLst/>
            <a:cxnLst>
              <a:cxn ang="0">
                <a:pos x="0" y="499"/>
              </a:cxn>
              <a:cxn ang="0">
                <a:pos x="252" y="454"/>
              </a:cxn>
              <a:cxn ang="0">
                <a:pos x="555" y="347"/>
              </a:cxn>
              <a:cxn ang="0">
                <a:pos x="721" y="376"/>
              </a:cxn>
              <a:cxn ang="0">
                <a:pos x="1024" y="288"/>
              </a:cxn>
              <a:cxn ang="0">
                <a:pos x="1317" y="220"/>
              </a:cxn>
              <a:cxn ang="0">
                <a:pos x="1600" y="220"/>
              </a:cxn>
              <a:cxn ang="0">
                <a:pos x="1971" y="112"/>
              </a:cxn>
              <a:cxn ang="0">
                <a:pos x="2322" y="34"/>
              </a:cxn>
              <a:cxn ang="0">
                <a:pos x="2721" y="0"/>
              </a:cxn>
            </a:cxnLst>
            <a:rect l="0" t="0" r="r" b="b"/>
            <a:pathLst>
              <a:path w="2721" h="499">
                <a:moveTo>
                  <a:pt x="0" y="499"/>
                </a:moveTo>
                <a:cubicBezTo>
                  <a:pt x="42" y="491"/>
                  <a:pt x="159" y="479"/>
                  <a:pt x="252" y="454"/>
                </a:cubicBezTo>
                <a:cubicBezTo>
                  <a:pt x="345" y="429"/>
                  <a:pt x="477" y="360"/>
                  <a:pt x="555" y="347"/>
                </a:cubicBezTo>
                <a:cubicBezTo>
                  <a:pt x="633" y="334"/>
                  <a:pt x="643" y="386"/>
                  <a:pt x="721" y="376"/>
                </a:cubicBezTo>
                <a:cubicBezTo>
                  <a:pt x="799" y="366"/>
                  <a:pt x="925" y="314"/>
                  <a:pt x="1024" y="288"/>
                </a:cubicBezTo>
                <a:cubicBezTo>
                  <a:pt x="1123" y="262"/>
                  <a:pt x="1221" y="231"/>
                  <a:pt x="1317" y="220"/>
                </a:cubicBezTo>
                <a:cubicBezTo>
                  <a:pt x="1413" y="209"/>
                  <a:pt x="1491" y="238"/>
                  <a:pt x="1600" y="220"/>
                </a:cubicBezTo>
                <a:cubicBezTo>
                  <a:pt x="1709" y="202"/>
                  <a:pt x="1851" y="143"/>
                  <a:pt x="1971" y="112"/>
                </a:cubicBezTo>
                <a:cubicBezTo>
                  <a:pt x="2091" y="81"/>
                  <a:pt x="2197" y="53"/>
                  <a:pt x="2322" y="34"/>
                </a:cubicBezTo>
                <a:cubicBezTo>
                  <a:pt x="2447" y="15"/>
                  <a:pt x="2638" y="7"/>
                  <a:pt x="2721" y="0"/>
                </a:cubicBezTo>
              </a:path>
            </a:pathLst>
          </a:custGeom>
          <a:noFill/>
          <a:ln w="57150" cmpd="sng">
            <a:solidFill>
              <a:schemeClr val="tx1"/>
            </a:solidFill>
            <a:round/>
            <a:headEnd type="oval" w="med" len="med"/>
            <a:tailEnd type="oval" w="med" len="med"/>
          </a:ln>
          <a:effectLst/>
        </p:spPr>
        <p:txBody>
          <a:bodyPr/>
          <a:lstStyle/>
          <a:p>
            <a:endParaRPr lang="es-ES"/>
          </a:p>
        </p:txBody>
      </p:sp>
      <p:sp>
        <p:nvSpPr>
          <p:cNvPr id="173090" name="Freeform 34"/>
          <p:cNvSpPr>
            <a:spLocks/>
          </p:cNvSpPr>
          <p:nvPr/>
        </p:nvSpPr>
        <p:spPr bwMode="auto">
          <a:xfrm>
            <a:off x="5076825" y="3005138"/>
            <a:ext cx="3240088" cy="1081087"/>
          </a:xfrm>
          <a:custGeom>
            <a:avLst/>
            <a:gdLst/>
            <a:ahLst/>
            <a:cxnLst>
              <a:cxn ang="0">
                <a:pos x="0" y="499"/>
              </a:cxn>
              <a:cxn ang="0">
                <a:pos x="252" y="454"/>
              </a:cxn>
              <a:cxn ang="0">
                <a:pos x="555" y="347"/>
              </a:cxn>
              <a:cxn ang="0">
                <a:pos x="721" y="376"/>
              </a:cxn>
              <a:cxn ang="0">
                <a:pos x="1024" y="288"/>
              </a:cxn>
              <a:cxn ang="0">
                <a:pos x="1317" y="220"/>
              </a:cxn>
              <a:cxn ang="0">
                <a:pos x="1600" y="220"/>
              </a:cxn>
              <a:cxn ang="0">
                <a:pos x="1971" y="112"/>
              </a:cxn>
              <a:cxn ang="0">
                <a:pos x="2322" y="34"/>
              </a:cxn>
              <a:cxn ang="0">
                <a:pos x="2721" y="0"/>
              </a:cxn>
            </a:cxnLst>
            <a:rect l="0" t="0" r="r" b="b"/>
            <a:pathLst>
              <a:path w="2721" h="499">
                <a:moveTo>
                  <a:pt x="0" y="499"/>
                </a:moveTo>
                <a:cubicBezTo>
                  <a:pt x="42" y="491"/>
                  <a:pt x="159" y="479"/>
                  <a:pt x="252" y="454"/>
                </a:cubicBezTo>
                <a:cubicBezTo>
                  <a:pt x="345" y="429"/>
                  <a:pt x="477" y="360"/>
                  <a:pt x="555" y="347"/>
                </a:cubicBezTo>
                <a:cubicBezTo>
                  <a:pt x="633" y="334"/>
                  <a:pt x="643" y="386"/>
                  <a:pt x="721" y="376"/>
                </a:cubicBezTo>
                <a:cubicBezTo>
                  <a:pt x="799" y="366"/>
                  <a:pt x="925" y="314"/>
                  <a:pt x="1024" y="288"/>
                </a:cubicBezTo>
                <a:cubicBezTo>
                  <a:pt x="1123" y="262"/>
                  <a:pt x="1221" y="231"/>
                  <a:pt x="1317" y="220"/>
                </a:cubicBezTo>
                <a:cubicBezTo>
                  <a:pt x="1413" y="209"/>
                  <a:pt x="1491" y="238"/>
                  <a:pt x="1600" y="220"/>
                </a:cubicBezTo>
                <a:cubicBezTo>
                  <a:pt x="1709" y="202"/>
                  <a:pt x="1851" y="143"/>
                  <a:pt x="1971" y="112"/>
                </a:cubicBezTo>
                <a:cubicBezTo>
                  <a:pt x="2091" y="81"/>
                  <a:pt x="2197" y="53"/>
                  <a:pt x="2322" y="34"/>
                </a:cubicBezTo>
                <a:cubicBezTo>
                  <a:pt x="2447" y="15"/>
                  <a:pt x="2638" y="7"/>
                  <a:pt x="2721" y="0"/>
                </a:cubicBezTo>
              </a:path>
            </a:pathLst>
          </a:custGeom>
          <a:noFill/>
          <a:ln w="57150" cmpd="sng">
            <a:solidFill>
              <a:schemeClr val="tx1"/>
            </a:solidFill>
            <a:round/>
            <a:headEnd type="oval" w="med" len="med"/>
            <a:tailEnd type="oval" w="med" len="med"/>
          </a:ln>
          <a:effectLst/>
        </p:spPr>
        <p:txBody>
          <a:bodyPr/>
          <a:lstStyle/>
          <a:p>
            <a:endParaRPr lang="es-ES"/>
          </a:p>
        </p:txBody>
      </p:sp>
      <p:sp>
        <p:nvSpPr>
          <p:cNvPr id="173091" name="Freeform 35"/>
          <p:cNvSpPr>
            <a:spLocks/>
          </p:cNvSpPr>
          <p:nvPr/>
        </p:nvSpPr>
        <p:spPr bwMode="auto">
          <a:xfrm flipV="1">
            <a:off x="8243888" y="2997200"/>
            <a:ext cx="720725" cy="287338"/>
          </a:xfrm>
          <a:custGeom>
            <a:avLst/>
            <a:gdLst/>
            <a:ahLst/>
            <a:cxnLst>
              <a:cxn ang="0">
                <a:pos x="0" y="499"/>
              </a:cxn>
              <a:cxn ang="0">
                <a:pos x="252" y="454"/>
              </a:cxn>
              <a:cxn ang="0">
                <a:pos x="555" y="347"/>
              </a:cxn>
              <a:cxn ang="0">
                <a:pos x="721" y="376"/>
              </a:cxn>
              <a:cxn ang="0">
                <a:pos x="1024" y="288"/>
              </a:cxn>
              <a:cxn ang="0">
                <a:pos x="1317" y="220"/>
              </a:cxn>
              <a:cxn ang="0">
                <a:pos x="1600" y="220"/>
              </a:cxn>
              <a:cxn ang="0">
                <a:pos x="1971" y="112"/>
              </a:cxn>
              <a:cxn ang="0">
                <a:pos x="2322" y="34"/>
              </a:cxn>
              <a:cxn ang="0">
                <a:pos x="2721" y="0"/>
              </a:cxn>
            </a:cxnLst>
            <a:rect l="0" t="0" r="r" b="b"/>
            <a:pathLst>
              <a:path w="2721" h="499">
                <a:moveTo>
                  <a:pt x="0" y="499"/>
                </a:moveTo>
                <a:cubicBezTo>
                  <a:pt x="42" y="491"/>
                  <a:pt x="159" y="479"/>
                  <a:pt x="252" y="454"/>
                </a:cubicBezTo>
                <a:cubicBezTo>
                  <a:pt x="345" y="429"/>
                  <a:pt x="477" y="360"/>
                  <a:pt x="555" y="347"/>
                </a:cubicBezTo>
                <a:cubicBezTo>
                  <a:pt x="633" y="334"/>
                  <a:pt x="643" y="386"/>
                  <a:pt x="721" y="376"/>
                </a:cubicBezTo>
                <a:cubicBezTo>
                  <a:pt x="799" y="366"/>
                  <a:pt x="925" y="314"/>
                  <a:pt x="1024" y="288"/>
                </a:cubicBezTo>
                <a:cubicBezTo>
                  <a:pt x="1123" y="262"/>
                  <a:pt x="1221" y="231"/>
                  <a:pt x="1317" y="220"/>
                </a:cubicBezTo>
                <a:cubicBezTo>
                  <a:pt x="1413" y="209"/>
                  <a:pt x="1491" y="238"/>
                  <a:pt x="1600" y="220"/>
                </a:cubicBezTo>
                <a:cubicBezTo>
                  <a:pt x="1709" y="202"/>
                  <a:pt x="1851" y="143"/>
                  <a:pt x="1971" y="112"/>
                </a:cubicBezTo>
                <a:cubicBezTo>
                  <a:pt x="2091" y="81"/>
                  <a:pt x="2197" y="53"/>
                  <a:pt x="2322" y="34"/>
                </a:cubicBezTo>
                <a:cubicBezTo>
                  <a:pt x="2447" y="15"/>
                  <a:pt x="2638" y="7"/>
                  <a:pt x="2721" y="0"/>
                </a:cubicBezTo>
              </a:path>
            </a:pathLst>
          </a:custGeom>
          <a:noFill/>
          <a:ln w="57150" cap="flat" cmpd="sng">
            <a:solidFill>
              <a:schemeClr val="tx1"/>
            </a:solidFill>
            <a:prstDash val="sysDot"/>
            <a:round/>
            <a:headEnd type="oval" w="med" len="med"/>
            <a:tailEnd type="oval" w="med" len="med"/>
          </a:ln>
          <a:effectLst/>
        </p:spPr>
        <p:txBody>
          <a:bodyPr/>
          <a:lstStyle/>
          <a:p>
            <a:endParaRPr lang="es-ES"/>
          </a:p>
        </p:txBody>
      </p:sp>
      <p:sp>
        <p:nvSpPr>
          <p:cNvPr id="173092" name="Oval 32"/>
          <p:cNvSpPr>
            <a:spLocks noChangeArrowheads="1"/>
          </p:cNvSpPr>
          <p:nvPr/>
        </p:nvSpPr>
        <p:spPr bwMode="auto">
          <a:xfrm>
            <a:off x="107950" y="4652963"/>
            <a:ext cx="141288" cy="142875"/>
          </a:xfrm>
          <a:prstGeom prst="ellipse">
            <a:avLst/>
          </a:prstGeom>
          <a:solidFill>
            <a:srgbClr val="FF0000"/>
          </a:solidFill>
          <a:ln w="9525">
            <a:solidFill>
              <a:srgbClr val="000000"/>
            </a:solidFill>
            <a:round/>
            <a:headEnd/>
            <a:tailEnd/>
          </a:ln>
        </p:spPr>
        <p:txBody>
          <a:bodyPr wrap="none" anchor="ctr"/>
          <a:lstStyle/>
          <a:p>
            <a:endParaRPr lang="es-ES"/>
          </a:p>
        </p:txBody>
      </p:sp>
      <p:sp>
        <p:nvSpPr>
          <p:cNvPr id="173093" name="Oval 31"/>
          <p:cNvSpPr>
            <a:spLocks noChangeArrowheads="1"/>
          </p:cNvSpPr>
          <p:nvPr/>
        </p:nvSpPr>
        <p:spPr bwMode="auto">
          <a:xfrm>
            <a:off x="611188" y="4508500"/>
            <a:ext cx="214312" cy="142875"/>
          </a:xfrm>
          <a:prstGeom prst="ellipse">
            <a:avLst/>
          </a:prstGeom>
          <a:solidFill>
            <a:srgbClr val="FF0000"/>
          </a:solidFill>
          <a:ln w="9525">
            <a:solidFill>
              <a:srgbClr val="000000"/>
            </a:solidFill>
            <a:round/>
            <a:headEnd/>
            <a:tailEnd/>
          </a:ln>
        </p:spPr>
        <p:txBody>
          <a:bodyPr wrap="none" anchor="ctr"/>
          <a:lstStyle/>
          <a:p>
            <a:endParaRPr lang="es-ES"/>
          </a:p>
        </p:txBody>
      </p:sp>
      <p:sp>
        <p:nvSpPr>
          <p:cNvPr id="173094" name="Oval 14"/>
          <p:cNvSpPr>
            <a:spLocks noChangeArrowheads="1"/>
          </p:cNvSpPr>
          <p:nvPr/>
        </p:nvSpPr>
        <p:spPr bwMode="auto">
          <a:xfrm>
            <a:off x="8893175" y="3213100"/>
            <a:ext cx="142875" cy="165100"/>
          </a:xfrm>
          <a:prstGeom prst="ellipse">
            <a:avLst/>
          </a:prstGeom>
          <a:solidFill>
            <a:srgbClr val="FF0000"/>
          </a:solidFill>
          <a:ln w="9525">
            <a:solidFill>
              <a:srgbClr val="000000"/>
            </a:solidFill>
            <a:round/>
            <a:headEnd/>
            <a:tailEnd/>
          </a:ln>
        </p:spPr>
        <p:txBody>
          <a:bodyPr wrap="none" anchor="ctr"/>
          <a:lstStyle/>
          <a:p>
            <a:endParaRPr lang="es-ES"/>
          </a:p>
        </p:txBody>
      </p:sp>
      <p:sp>
        <p:nvSpPr>
          <p:cNvPr id="173095" name="Oval 31"/>
          <p:cNvSpPr>
            <a:spLocks noChangeArrowheads="1"/>
          </p:cNvSpPr>
          <p:nvPr/>
        </p:nvSpPr>
        <p:spPr bwMode="auto">
          <a:xfrm>
            <a:off x="4932363" y="4005263"/>
            <a:ext cx="215900" cy="144462"/>
          </a:xfrm>
          <a:prstGeom prst="ellipse">
            <a:avLst/>
          </a:prstGeom>
          <a:solidFill>
            <a:srgbClr val="FF0000"/>
          </a:solidFill>
          <a:ln w="9525">
            <a:solidFill>
              <a:srgbClr val="000000"/>
            </a:solidFill>
            <a:round/>
            <a:headEnd/>
            <a:tailEnd/>
          </a:ln>
        </p:spPr>
        <p:txBody>
          <a:bodyPr wrap="none" anchor="ctr"/>
          <a:lstStyle/>
          <a:p>
            <a:endParaRPr lang="es-ES"/>
          </a:p>
        </p:txBody>
      </p:sp>
      <p:sp>
        <p:nvSpPr>
          <p:cNvPr id="173096" name="Oval 31"/>
          <p:cNvSpPr>
            <a:spLocks noChangeArrowheads="1"/>
          </p:cNvSpPr>
          <p:nvPr/>
        </p:nvSpPr>
        <p:spPr bwMode="auto">
          <a:xfrm>
            <a:off x="6746875" y="3441700"/>
            <a:ext cx="141288" cy="142875"/>
          </a:xfrm>
          <a:prstGeom prst="ellipse">
            <a:avLst/>
          </a:prstGeom>
          <a:solidFill>
            <a:srgbClr val="0000FF"/>
          </a:solidFill>
          <a:ln w="9525">
            <a:solidFill>
              <a:srgbClr val="000000"/>
            </a:solidFill>
            <a:round/>
            <a:headEnd/>
            <a:tailEnd/>
          </a:ln>
        </p:spPr>
        <p:txBody>
          <a:bodyPr wrap="none" anchor="ctr"/>
          <a:lstStyle/>
          <a:p>
            <a:endParaRPr lang="es-ES"/>
          </a:p>
        </p:txBody>
      </p:sp>
      <p:sp>
        <p:nvSpPr>
          <p:cNvPr id="173097" name="Text Box 41"/>
          <p:cNvSpPr txBox="1">
            <a:spLocks noChangeArrowheads="1"/>
          </p:cNvSpPr>
          <p:nvPr/>
        </p:nvSpPr>
        <p:spPr bwMode="auto">
          <a:xfrm>
            <a:off x="1547813" y="2492375"/>
            <a:ext cx="4392612" cy="1266825"/>
          </a:xfrm>
          <a:prstGeom prst="rect">
            <a:avLst/>
          </a:prstGeom>
          <a:noFill/>
          <a:ln w="76200" cmpd="tri">
            <a:solidFill>
              <a:srgbClr val="FF0066"/>
            </a:solidFill>
            <a:miter lim="800000"/>
            <a:headEnd/>
            <a:tailEnd/>
          </a:ln>
          <a:effectLst/>
        </p:spPr>
        <p:txBody>
          <a:bodyPr>
            <a:spAutoFit/>
          </a:bodyPr>
          <a:lstStyle/>
          <a:p>
            <a:pPr algn="ctr"/>
            <a:r>
              <a:rPr lang="es-MX" sz="3200" b="1">
                <a:latin typeface="Book Antiqua" pitchFamily="18" charset="0"/>
              </a:rPr>
              <a:t>¿ </a:t>
            </a:r>
            <a:r>
              <a:rPr lang="es-MX" sz="3600" b="1">
                <a:latin typeface="Book Antiqua" pitchFamily="18" charset="0"/>
              </a:rPr>
              <a:t>Se fortalece un mundo multipolar</a:t>
            </a:r>
            <a:r>
              <a:rPr lang="es-MX" sz="3200" b="1">
                <a:latin typeface="Book Antiqua" pitchFamily="18" charset="0"/>
              </a:rPr>
              <a:t> ?</a:t>
            </a:r>
          </a:p>
        </p:txBody>
      </p:sp>
      <p:sp>
        <p:nvSpPr>
          <p:cNvPr id="173098" name="Oval 14"/>
          <p:cNvSpPr>
            <a:spLocks noChangeArrowheads="1"/>
          </p:cNvSpPr>
          <p:nvPr/>
        </p:nvSpPr>
        <p:spPr bwMode="auto">
          <a:xfrm>
            <a:off x="8172450" y="2924175"/>
            <a:ext cx="215900" cy="150813"/>
          </a:xfrm>
          <a:prstGeom prst="ellipse">
            <a:avLst/>
          </a:prstGeom>
          <a:solidFill>
            <a:srgbClr val="0000FF"/>
          </a:solidFill>
          <a:ln w="9525">
            <a:solidFill>
              <a:srgbClr val="000000"/>
            </a:solidFill>
            <a:round/>
            <a:headEnd/>
            <a:tailEnd/>
          </a:ln>
        </p:spPr>
        <p:txBody>
          <a:bodyPr wrap="none" anchor="ctr"/>
          <a:lstStyle/>
          <a:p>
            <a:endParaRPr lang="es-ES"/>
          </a:p>
        </p:txBody>
      </p:sp>
      <p:pic>
        <p:nvPicPr>
          <p:cNvPr id="173099" name="Picture 43" descr="BRICS 2012"/>
          <p:cNvPicPr>
            <a:picLocks noChangeAspect="1" noChangeArrowheads="1"/>
          </p:cNvPicPr>
          <p:nvPr/>
        </p:nvPicPr>
        <p:blipFill>
          <a:blip r:embed="rId4"/>
          <a:srcRect/>
          <a:stretch>
            <a:fillRect/>
          </a:stretch>
        </p:blipFill>
        <p:spPr bwMode="auto">
          <a:xfrm>
            <a:off x="0" y="5783263"/>
            <a:ext cx="1747838" cy="1074737"/>
          </a:xfrm>
          <a:prstGeom prst="rect">
            <a:avLst/>
          </a:prstGeom>
          <a:noFill/>
        </p:spPr>
      </p:pic>
      <p:sp>
        <p:nvSpPr>
          <p:cNvPr id="173100" name="Oval 31"/>
          <p:cNvSpPr>
            <a:spLocks noChangeArrowheads="1"/>
          </p:cNvSpPr>
          <p:nvPr/>
        </p:nvSpPr>
        <p:spPr bwMode="auto">
          <a:xfrm>
            <a:off x="3059113" y="4221163"/>
            <a:ext cx="215900" cy="144462"/>
          </a:xfrm>
          <a:prstGeom prst="ellipse">
            <a:avLst/>
          </a:prstGeom>
          <a:solidFill>
            <a:srgbClr val="FF0000"/>
          </a:solidFill>
          <a:ln w="9525">
            <a:solidFill>
              <a:srgbClr val="000000"/>
            </a:solidFill>
            <a:round/>
            <a:headEnd/>
            <a:tailEnd/>
          </a:ln>
        </p:spPr>
        <p:txBody>
          <a:bodyPr wrap="none" anchor="ctr"/>
          <a:lstStyle/>
          <a:p>
            <a:endParaRPr lang="es-E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30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30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30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30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30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6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6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6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73063"/>
                                        </p:tgtEl>
                                        <p:attrNameLst>
                                          <p:attrName>style.visibility</p:attrName>
                                        </p:attrNameLst>
                                      </p:cBhvr>
                                      <p:to>
                                        <p:strVal val="visible"/>
                                      </p:to>
                                    </p:set>
                                    <p:animEffect transition="in" filter="box(in)">
                                      <p:cBhvr>
                                        <p:cTn id="35" dur="500"/>
                                        <p:tgtEl>
                                          <p:spTgt spid="173063"/>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73098"/>
                                        </p:tgtEl>
                                        <p:attrNameLst>
                                          <p:attrName>style.visibility</p:attrName>
                                        </p:attrNameLst>
                                      </p:cBhvr>
                                      <p:to>
                                        <p:strVal val="visible"/>
                                      </p:to>
                                    </p:set>
                                    <p:animEffect transition="in" filter="box(in)">
                                      <p:cBhvr>
                                        <p:cTn id="38" dur="500"/>
                                        <p:tgtEl>
                                          <p:spTgt spid="173098"/>
                                        </p:tgtEl>
                                      </p:cBhvr>
                                    </p:animEffect>
                                  </p:childTnLst>
                                </p:cTn>
                              </p:par>
                              <p:par>
                                <p:cTn id="39" presetID="4" presetClass="entr" presetSubtype="16" fill="hold" grpId="1" nodeType="withEffect">
                                  <p:stCondLst>
                                    <p:cond delay="0"/>
                                  </p:stCondLst>
                                  <p:childTnLst>
                                    <p:set>
                                      <p:cBhvr>
                                        <p:cTn id="40" dur="1" fill="hold">
                                          <p:stCondLst>
                                            <p:cond delay="0"/>
                                          </p:stCondLst>
                                        </p:cTn>
                                        <p:tgtEl>
                                          <p:spTgt spid="173090"/>
                                        </p:tgtEl>
                                        <p:attrNameLst>
                                          <p:attrName>style.visibility</p:attrName>
                                        </p:attrNameLst>
                                      </p:cBhvr>
                                      <p:to>
                                        <p:strVal val="visible"/>
                                      </p:to>
                                    </p:set>
                                    <p:animEffect transition="in" filter="box(in)">
                                      <p:cBhvr>
                                        <p:cTn id="41" dur="500"/>
                                        <p:tgtEl>
                                          <p:spTgt spid="173090"/>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27665"/>
                                        </p:tgtEl>
                                        <p:attrNameLst>
                                          <p:attrName>style.visibility</p:attrName>
                                        </p:attrNameLst>
                                      </p:cBhvr>
                                      <p:to>
                                        <p:strVal val="visible"/>
                                      </p:to>
                                    </p:set>
                                    <p:animEffect transition="in" filter="box(in)">
                                      <p:cBhvr>
                                        <p:cTn id="44" dur="500"/>
                                        <p:tgtEl>
                                          <p:spTgt spid="27665"/>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27664"/>
                                        </p:tgtEl>
                                        <p:attrNameLst>
                                          <p:attrName>style.visibility</p:attrName>
                                        </p:attrNameLst>
                                      </p:cBhvr>
                                      <p:to>
                                        <p:strVal val="visible"/>
                                      </p:to>
                                    </p:set>
                                    <p:animEffect transition="in" filter="box(in)">
                                      <p:cBhvr>
                                        <p:cTn id="47" dur="500"/>
                                        <p:tgtEl>
                                          <p:spTgt spid="27664"/>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27663"/>
                                        </p:tgtEl>
                                        <p:attrNameLst>
                                          <p:attrName>style.visibility</p:attrName>
                                        </p:attrNameLst>
                                      </p:cBhvr>
                                      <p:to>
                                        <p:strVal val="visible"/>
                                      </p:to>
                                    </p:set>
                                    <p:animEffect transition="in" filter="box(in)">
                                      <p:cBhvr>
                                        <p:cTn id="50" dur="500"/>
                                        <p:tgtEl>
                                          <p:spTgt spid="2766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73094"/>
                                        </p:tgtEl>
                                        <p:attrNameLst>
                                          <p:attrName>style.visibility</p:attrName>
                                        </p:attrNameLst>
                                      </p:cBhvr>
                                      <p:to>
                                        <p:strVal val="visible"/>
                                      </p:to>
                                    </p:set>
                                    <p:animEffect transition="in" filter="checkerboard(across)">
                                      <p:cBhvr>
                                        <p:cTn id="55" dur="500"/>
                                        <p:tgtEl>
                                          <p:spTgt spid="173094"/>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173064"/>
                                        </p:tgtEl>
                                        <p:attrNameLst>
                                          <p:attrName>style.visibility</p:attrName>
                                        </p:attrNameLst>
                                      </p:cBhvr>
                                      <p:to>
                                        <p:strVal val="visible"/>
                                      </p:to>
                                    </p:set>
                                    <p:animEffect transition="in" filter="checkerboard(across)">
                                      <p:cBhvr>
                                        <p:cTn id="58" dur="500"/>
                                        <p:tgtEl>
                                          <p:spTgt spid="173064"/>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173091"/>
                                        </p:tgtEl>
                                        <p:attrNameLst>
                                          <p:attrName>style.visibility</p:attrName>
                                        </p:attrNameLst>
                                      </p:cBhvr>
                                      <p:to>
                                        <p:strVal val="visible"/>
                                      </p:to>
                                    </p:set>
                                    <p:animEffect transition="in" filter="checkerboard(across)">
                                      <p:cBhvr>
                                        <p:cTn id="61" dur="500"/>
                                        <p:tgtEl>
                                          <p:spTgt spid="173091"/>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27667"/>
                                        </p:tgtEl>
                                        <p:attrNameLst>
                                          <p:attrName>style.visibility</p:attrName>
                                        </p:attrNameLst>
                                      </p:cBhvr>
                                      <p:to>
                                        <p:strVal val="visible"/>
                                      </p:to>
                                    </p:set>
                                    <p:animEffect transition="in" filter="checkerboard(across)">
                                      <p:cBhvr>
                                        <p:cTn id="64" dur="500"/>
                                        <p:tgtEl>
                                          <p:spTgt spid="27667"/>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27688"/>
                                        </p:tgtEl>
                                        <p:attrNameLst>
                                          <p:attrName>style.visibility</p:attrName>
                                        </p:attrNameLst>
                                      </p:cBhvr>
                                      <p:to>
                                        <p:strVal val="visible"/>
                                      </p:to>
                                    </p:set>
                                    <p:animEffect transition="in" filter="checkerboard(across)">
                                      <p:cBhvr>
                                        <p:cTn id="67" dur="500"/>
                                        <p:tgtEl>
                                          <p:spTgt spid="27688"/>
                                        </p:tgtEl>
                                      </p:cBhvr>
                                    </p:animEffect>
                                  </p:childTnLst>
                                </p:cTn>
                              </p:par>
                              <p:par>
                                <p:cTn id="68" presetID="5" presetClass="entr" presetSubtype="1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checkerboard(across)">
                                      <p:cBhvr>
                                        <p:cTn id="70" dur="500"/>
                                        <p:tgtEl>
                                          <p:spTgt spid="48"/>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27666"/>
                                        </p:tgtEl>
                                        <p:attrNameLst>
                                          <p:attrName>style.visibility</p:attrName>
                                        </p:attrNameLst>
                                      </p:cBhvr>
                                      <p:to>
                                        <p:strVal val="visible"/>
                                      </p:to>
                                    </p:set>
                                    <p:animEffect transition="in" filter="checkerboard(across)">
                                      <p:cBhvr>
                                        <p:cTn id="73" dur="500"/>
                                        <p:tgtEl>
                                          <p:spTgt spid="27666"/>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73097"/>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7691"/>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73099"/>
                                        </p:tgtEl>
                                        <p:attrNameLst>
                                          <p:attrName>style.visibility</p:attrName>
                                        </p:attrNameLst>
                                      </p:cBhvr>
                                      <p:to>
                                        <p:strVal val="visible"/>
                                      </p:to>
                                    </p:set>
                                  </p:childTnLst>
                                </p:cTn>
                              </p:par>
                              <p:par>
                                <p:cTn id="82" presetID="35" presetClass="path" presetSubtype="0" accel="50000" decel="50000" fill="hold" nodeType="withEffect">
                                  <p:stCondLst>
                                    <p:cond delay="0"/>
                                  </p:stCondLst>
                                  <p:childTnLst>
                                    <p:animMotion origin="layout" path="M 0 0  L -0.25 0  E" pathEditMode="relative" ptsTypes="">
                                      <p:cBhvr>
                                        <p:cTn id="83" dur="2000" fill="hold"/>
                                        <p:tgtEl>
                                          <p:spTgt spid="27693"/>
                                        </p:tgtEl>
                                        <p:attrNameLst>
                                          <p:attrName>ppt_x</p:attrName>
                                          <p:attrName>ppt_y</p:attrName>
                                        </p:attrNameLst>
                                      </p:cBhvr>
                                    </p:animMotion>
                                  </p:childTnLst>
                                </p:cTn>
                              </p:par>
                              <p:par>
                                <p:cTn id="84" presetID="35" presetClass="path" presetSubtype="0" accel="50000" decel="50000" fill="hold" nodeType="withEffect">
                                  <p:stCondLst>
                                    <p:cond delay="0"/>
                                  </p:stCondLst>
                                  <p:childTnLst>
                                    <p:animMotion origin="layout" path="M 0 0  L -0.25 0  E" pathEditMode="relative" ptsTypes="">
                                      <p:cBhvr>
                                        <p:cTn id="85" dur="2000" fill="hold"/>
                                        <p:tgtEl>
                                          <p:spTgt spid="27694"/>
                                        </p:tgtEl>
                                        <p:attrNameLst>
                                          <p:attrName>ppt_x</p:attrName>
                                          <p:attrName>ppt_y</p:attrName>
                                        </p:attrNameLst>
                                      </p:cBhvr>
                                    </p:animMotion>
                                  </p:childTnLst>
                                </p:cTn>
                              </p:par>
                              <p:par>
                                <p:cTn id="86" presetID="35" presetClass="path" presetSubtype="0" accel="50000" decel="50000" fill="hold" nodeType="withEffect">
                                  <p:stCondLst>
                                    <p:cond delay="0"/>
                                  </p:stCondLst>
                                  <p:childTnLst>
                                    <p:animMotion origin="layout" path="M 0 0  L -0.25 0  E" pathEditMode="relative" ptsTypes="">
                                      <p:cBhvr>
                                        <p:cTn id="87" dur="2000" fill="hold"/>
                                        <p:tgtEl>
                                          <p:spTgt spid="27695"/>
                                        </p:tgtEl>
                                        <p:attrNameLst>
                                          <p:attrName>ppt_x</p:attrName>
                                          <p:attrName>ppt_y</p:attrName>
                                        </p:attrNameLst>
                                      </p:cBhvr>
                                    </p:animMotion>
                                  </p:childTnLst>
                                </p:cTn>
                              </p:par>
                              <p:par>
                                <p:cTn id="88" presetID="35" presetClass="path" presetSubtype="0" accel="50000" decel="50000" fill="hold" nodeType="withEffect">
                                  <p:stCondLst>
                                    <p:cond delay="0"/>
                                  </p:stCondLst>
                                  <p:childTnLst>
                                    <p:animMotion origin="layout" path="M 0 0  L -0.25 0  E" pathEditMode="relative" ptsTypes="">
                                      <p:cBhvr>
                                        <p:cTn id="89" dur="2000" fill="hold"/>
                                        <p:tgtEl>
                                          <p:spTgt spid="2769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0" grpId="0"/>
      <p:bldP spid="173061" grpId="0"/>
      <p:bldP spid="173062" grpId="0"/>
      <p:bldP spid="173063" grpId="0"/>
      <p:bldP spid="173064" grpId="0"/>
      <p:bldP spid="27657" grpId="0" animBg="1"/>
      <p:bldP spid="27658" grpId="0" animBg="1"/>
      <p:bldP spid="27659" grpId="0" animBg="1"/>
      <p:bldP spid="27660" grpId="0" animBg="1"/>
      <p:bldP spid="27661" grpId="0" animBg="1"/>
      <p:bldP spid="27663" grpId="0" animBg="1"/>
      <p:bldP spid="27664" grpId="0" animBg="1"/>
      <p:bldP spid="27665" grpId="0" animBg="1"/>
      <p:bldP spid="27666" grpId="0" animBg="1"/>
      <p:bldP spid="27667" grpId="0" animBg="1"/>
      <p:bldP spid="27669" grpId="0" animBg="1"/>
      <p:bldP spid="27688" grpId="0" animBg="1"/>
      <p:bldP spid="27691" grpId="0" animBg="1"/>
      <p:bldP spid="173090" grpId="0" animBg="1"/>
      <p:bldP spid="173090" grpId="1" animBg="1"/>
      <p:bldP spid="173091" grpId="0" animBg="1"/>
      <p:bldP spid="173094" grpId="0" animBg="1"/>
      <p:bldP spid="173095" grpId="0" animBg="1"/>
      <p:bldP spid="173096" grpId="0" animBg="1"/>
      <p:bldP spid="173097" grpId="0" animBg="1"/>
      <p:bldP spid="17309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idx="4294967295"/>
          </p:nvPr>
        </p:nvSpPr>
        <p:spPr>
          <a:xfrm>
            <a:off x="0" y="188913"/>
            <a:ext cx="8748713" cy="274637"/>
          </a:xfrm>
        </p:spPr>
        <p:txBody>
          <a:bodyPr>
            <a:normAutofit fontScale="90000"/>
          </a:bodyPr>
          <a:lstStyle/>
          <a:p>
            <a:r>
              <a:rPr lang="es-MX" sz="3200" smtClean="0"/>
              <a:t>EE.UU. en 2014. Breve resumen</a:t>
            </a:r>
          </a:p>
        </p:txBody>
      </p:sp>
      <p:sp>
        <p:nvSpPr>
          <p:cNvPr id="197635" name="Rectangle 5"/>
          <p:cNvSpPr>
            <a:spLocks noChangeArrowheads="1"/>
          </p:cNvSpPr>
          <p:nvPr/>
        </p:nvSpPr>
        <p:spPr bwMode="auto">
          <a:xfrm>
            <a:off x="0" y="620713"/>
            <a:ext cx="8893175" cy="2657475"/>
          </a:xfrm>
          <a:prstGeom prst="rect">
            <a:avLst/>
          </a:prstGeom>
          <a:noFill/>
          <a:ln w="9525">
            <a:solidFill>
              <a:srgbClr val="FF0000"/>
            </a:solidFill>
            <a:miter lim="800000"/>
            <a:headEnd/>
            <a:tailEnd/>
          </a:ln>
        </p:spPr>
        <p:txBody>
          <a:bodyPr anchor="ctr">
            <a:spAutoFit/>
          </a:bodyPr>
          <a:lstStyle/>
          <a:p>
            <a:pPr marL="268288" indent="-268288" algn="just" eaLnBrk="0" hangingPunct="0">
              <a:buFontTx/>
              <a:buChar char="•"/>
            </a:pPr>
            <a:r>
              <a:rPr lang="es-ES_tradnl" sz="2400" b="1"/>
              <a:t>Fracasos en Afganistán e Irak.</a:t>
            </a:r>
          </a:p>
          <a:p>
            <a:pPr marL="268288" indent="-268288" algn="just" eaLnBrk="0" hangingPunct="0">
              <a:buFontTx/>
              <a:buChar char="•"/>
            </a:pPr>
            <a:r>
              <a:rPr lang="es-ES_tradnl" sz="2400" b="1"/>
              <a:t>Trece años de largas y costosas guerras de intervención, tras los atentados del 11.09.01.</a:t>
            </a:r>
          </a:p>
          <a:p>
            <a:pPr marL="268288" indent="-268288" algn="just" eaLnBrk="0" hangingPunct="0">
              <a:buFontTx/>
              <a:buChar char="•"/>
            </a:pPr>
            <a:r>
              <a:rPr lang="es-ES_tradnl" sz="2400" b="1"/>
              <a:t>Dificultades políticas internas y gastos Econ. enormes.</a:t>
            </a:r>
          </a:p>
          <a:p>
            <a:pPr marL="268288" indent="-268288" algn="just" eaLnBrk="0" hangingPunct="0">
              <a:buFontTx/>
              <a:buChar char="•"/>
            </a:pPr>
            <a:r>
              <a:rPr lang="es-ES_tradnl" sz="2400" b="1"/>
              <a:t>Obligó a cambiar su estrategia de intervención militar en el mundo, a través de lo que se conoce hoy como Leading From Behind (</a:t>
            </a:r>
            <a:r>
              <a:rPr lang="es-ES_tradnl" sz="2400" b="1" u="sng"/>
              <a:t>dirigir desde atrás</a:t>
            </a:r>
            <a:r>
              <a:rPr lang="es-ES_tradnl" sz="2400" b="1"/>
              <a:t>).</a:t>
            </a:r>
          </a:p>
        </p:txBody>
      </p:sp>
      <p:sp>
        <p:nvSpPr>
          <p:cNvPr id="197636" name="Rectangle 7"/>
          <p:cNvSpPr>
            <a:spLocks noChangeArrowheads="1"/>
          </p:cNvSpPr>
          <p:nvPr/>
        </p:nvSpPr>
        <p:spPr bwMode="auto">
          <a:xfrm>
            <a:off x="179388" y="3357563"/>
            <a:ext cx="8964612" cy="3387725"/>
          </a:xfrm>
          <a:prstGeom prst="rect">
            <a:avLst/>
          </a:prstGeom>
          <a:noFill/>
          <a:ln w="9525">
            <a:solidFill>
              <a:srgbClr val="FF0000"/>
            </a:solidFill>
            <a:miter lim="800000"/>
            <a:headEnd/>
            <a:tailEnd/>
          </a:ln>
        </p:spPr>
        <p:txBody>
          <a:bodyPr>
            <a:spAutoFit/>
          </a:bodyPr>
          <a:lstStyle/>
          <a:p>
            <a:pPr marL="274638" indent="-274638" eaLnBrk="0" hangingPunct="0">
              <a:buFontTx/>
              <a:buChar char="•"/>
            </a:pPr>
            <a:r>
              <a:rPr lang="es-ES_tradnl" sz="2400" b="1"/>
              <a:t>La nueva estrategia comenzó a operar en Libia. </a:t>
            </a:r>
          </a:p>
          <a:p>
            <a:pPr marL="274638" indent="-274638" eaLnBrk="0" hangingPunct="0">
              <a:buFontTx/>
              <a:buChar char="•"/>
            </a:pPr>
            <a:r>
              <a:rPr lang="es-ES_tradnl" sz="2400" b="1"/>
              <a:t>EE.UU. dejó que sus aliados europeos tomaran la iniciativa política, diplomática y finalmente militar para derrocar a Gaddafi y ahí llegar para el reparto de los jugosos contratos para reconstruir lo destruido y ver las mejores opciones para el petróleo y el gas. </a:t>
            </a:r>
          </a:p>
          <a:p>
            <a:pPr marL="274638" indent="-274638" eaLnBrk="0" hangingPunct="0">
              <a:buFontTx/>
              <a:buChar char="•"/>
            </a:pPr>
            <a:r>
              <a:rPr lang="es-ES_tradnl" sz="2400" b="1"/>
              <a:t>Ídem en Siria: Las monarquías del Golfo, Turquía e Israel son los artífices de la agresión. </a:t>
            </a:r>
            <a:r>
              <a:rPr lang="es-ES_tradnl" sz="2400" b="1" u="sng"/>
              <a:t>Pero……..</a:t>
            </a:r>
          </a:p>
          <a:p>
            <a:pPr marL="274638" indent="-274638" eaLnBrk="0" hangingPunct="0">
              <a:buFontTx/>
              <a:buChar char="•"/>
            </a:pPr>
            <a:r>
              <a:rPr lang="es-ES_tradnl" sz="2400" b="1"/>
              <a:t>Estados Unidos articula las sanciones y presiones.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97636"/>
                                        </p:tgtEl>
                                        <p:attrNameLst>
                                          <p:attrName>style.visibility</p:attrName>
                                        </p:attrNameLst>
                                      </p:cBhvr>
                                      <p:to>
                                        <p:strVal val="visible"/>
                                      </p:to>
                                    </p:set>
                                    <p:anim calcmode="lin" valueType="num">
                                      <p:cBhvr>
                                        <p:cTn id="7" dur="1000" fill="hold"/>
                                        <p:tgtEl>
                                          <p:spTgt spid="197636"/>
                                        </p:tgtEl>
                                        <p:attrNameLst>
                                          <p:attrName>ppt_x</p:attrName>
                                        </p:attrNameLst>
                                      </p:cBhvr>
                                      <p:tavLst>
                                        <p:tav tm="0">
                                          <p:val>
                                            <p:strVal val="#ppt_x-.2"/>
                                          </p:val>
                                        </p:tav>
                                        <p:tav tm="100000">
                                          <p:val>
                                            <p:strVal val="#ppt_x"/>
                                          </p:val>
                                        </p:tav>
                                      </p:tavLst>
                                    </p:anim>
                                    <p:anim calcmode="lin" valueType="num">
                                      <p:cBhvr>
                                        <p:cTn id="8" dur="1000" fill="hold"/>
                                        <p:tgtEl>
                                          <p:spTgt spid="19763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7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1331913" y="908050"/>
            <a:ext cx="7561262" cy="3168650"/>
          </a:xfrm>
          <a:ln>
            <a:solidFill>
              <a:srgbClr val="FF0000"/>
            </a:solidFill>
          </a:ln>
        </p:spPr>
        <p:txBody>
          <a:bodyPr/>
          <a:lstStyle/>
          <a:p>
            <a:pPr algn="r"/>
            <a:r>
              <a:rPr lang="es-ES" sz="2800" b="1" smtClean="0"/>
              <a:t>“…mantendremos la </a:t>
            </a:r>
            <a:r>
              <a:rPr lang="es-ES" sz="2800" b="1" i="1" u="sng" smtClean="0">
                <a:effectLst>
                  <a:outerShdw blurRad="38100" dist="38100" dir="2700000" algn="tl">
                    <a:srgbClr val="C0C0C0"/>
                  </a:outerShdw>
                </a:effectLst>
              </a:rPr>
              <a:t>superioridad militar</a:t>
            </a:r>
            <a:r>
              <a:rPr lang="es-ES" sz="2800" b="1" smtClean="0"/>
              <a:t> que ha asegurado a nuestro país, </a:t>
            </a:r>
            <a:br>
              <a:rPr lang="es-ES" sz="2800" b="1" smtClean="0"/>
            </a:br>
            <a:r>
              <a:rPr lang="es-ES" sz="2800" b="1" smtClean="0"/>
              <a:t>y ha apoyado la seguridad mundial, </a:t>
            </a:r>
            <a:br>
              <a:rPr lang="es-ES" sz="2800" b="1" smtClean="0"/>
            </a:br>
            <a:r>
              <a:rPr lang="es-ES" sz="2800" b="1" smtClean="0"/>
              <a:t>durante décadas (…)</a:t>
            </a:r>
            <a:br>
              <a:rPr lang="es-ES" sz="2800" b="1" smtClean="0"/>
            </a:br>
            <a:r>
              <a:rPr lang="es-ES" sz="2800" b="1" smtClean="0"/>
              <a:t> </a:t>
            </a:r>
            <a:r>
              <a:rPr lang="es-ES" sz="2800" b="1" u="sng" smtClean="0"/>
              <a:t>Nuestras fuerzas armadas </a:t>
            </a:r>
            <a:br>
              <a:rPr lang="es-ES" sz="2800" b="1" u="sng" smtClean="0"/>
            </a:br>
            <a:r>
              <a:rPr lang="es-ES" sz="2800" b="1" u="sng" smtClean="0"/>
              <a:t>serán la piedra fundamental de nuestra seguridad</a:t>
            </a:r>
            <a:r>
              <a:rPr lang="es-ES" sz="2800" b="1" smtClean="0"/>
              <a:t>…”</a:t>
            </a:r>
          </a:p>
        </p:txBody>
      </p:sp>
      <p:sp>
        <p:nvSpPr>
          <p:cNvPr id="211971" name="Rectangle 3"/>
          <p:cNvSpPr>
            <a:spLocks noGrp="1" noChangeArrowheads="1"/>
          </p:cNvSpPr>
          <p:nvPr>
            <p:ph type="body" idx="1"/>
          </p:nvPr>
        </p:nvSpPr>
        <p:spPr>
          <a:xfrm>
            <a:off x="5795963" y="4508500"/>
            <a:ext cx="2952750" cy="1944688"/>
          </a:xfrm>
          <a:ln w="76200" cmpd="tri">
            <a:solidFill>
              <a:srgbClr val="FF0000"/>
            </a:solidFill>
          </a:ln>
        </p:spPr>
        <p:txBody>
          <a:bodyPr/>
          <a:lstStyle/>
          <a:p>
            <a:pPr algn="ctr">
              <a:buFontTx/>
              <a:buNone/>
            </a:pPr>
            <a:r>
              <a:rPr lang="es-ES" smtClean="0"/>
              <a:t>Base </a:t>
            </a:r>
            <a:r>
              <a:rPr lang="es-ES" sz="2400" smtClean="0"/>
              <a:t>del</a:t>
            </a:r>
            <a:r>
              <a:rPr lang="es-ES" smtClean="0"/>
              <a:t> poder hegemónico </a:t>
            </a:r>
            <a:r>
              <a:rPr lang="es-ES" sz="2800" smtClean="0"/>
              <a:t>de</a:t>
            </a:r>
            <a:r>
              <a:rPr lang="es-ES" smtClean="0"/>
              <a:t> EE.UU.</a:t>
            </a:r>
          </a:p>
        </p:txBody>
      </p:sp>
      <p:pic>
        <p:nvPicPr>
          <p:cNvPr id="211972" name="Picture 4" descr="cari91"/>
          <p:cNvPicPr>
            <a:picLocks noChangeAspect="1" noChangeArrowheads="1"/>
          </p:cNvPicPr>
          <p:nvPr/>
        </p:nvPicPr>
        <p:blipFill>
          <a:blip r:embed="rId2"/>
          <a:srcRect/>
          <a:stretch>
            <a:fillRect/>
          </a:stretch>
        </p:blipFill>
        <p:spPr bwMode="auto">
          <a:xfrm>
            <a:off x="381000" y="1752600"/>
            <a:ext cx="1714500" cy="2124075"/>
          </a:xfrm>
          <a:prstGeom prst="rect">
            <a:avLst/>
          </a:prstGeom>
          <a:noFill/>
          <a:ln w="9525">
            <a:noFill/>
            <a:miter lim="800000"/>
            <a:headEnd/>
            <a:tailEnd/>
          </a:ln>
        </p:spPr>
      </p:pic>
      <p:pic>
        <p:nvPicPr>
          <p:cNvPr id="211973" name="Picture 5"/>
          <p:cNvPicPr>
            <a:picLocks noChangeAspect="1" noChangeArrowheads="1"/>
          </p:cNvPicPr>
          <p:nvPr/>
        </p:nvPicPr>
        <p:blipFill>
          <a:blip r:embed="rId3"/>
          <a:srcRect l="40945" t="32974" r="46274" b="42267"/>
          <a:stretch>
            <a:fillRect/>
          </a:stretch>
        </p:blipFill>
        <p:spPr bwMode="auto">
          <a:xfrm>
            <a:off x="0" y="0"/>
            <a:ext cx="1319213" cy="1727200"/>
          </a:xfrm>
          <a:prstGeom prst="rect">
            <a:avLst/>
          </a:prstGeom>
          <a:noFill/>
          <a:ln w="9525">
            <a:noFill/>
            <a:miter lim="800000"/>
            <a:headEnd/>
            <a:tailEnd/>
          </a:ln>
          <a:effectLst/>
        </p:spPr>
      </p:pic>
      <p:sp>
        <p:nvSpPr>
          <p:cNvPr id="211974" name="Rectangle 6"/>
          <p:cNvSpPr>
            <a:spLocks noChangeArrowheads="1"/>
          </p:cNvSpPr>
          <p:nvPr/>
        </p:nvSpPr>
        <p:spPr bwMode="auto">
          <a:xfrm>
            <a:off x="1619250" y="0"/>
            <a:ext cx="6996113" cy="701675"/>
          </a:xfrm>
          <a:prstGeom prst="rect">
            <a:avLst/>
          </a:prstGeom>
          <a:noFill/>
          <a:ln w="9525">
            <a:noFill/>
            <a:miter lim="800000"/>
            <a:headEnd/>
            <a:tailEnd/>
          </a:ln>
          <a:effectLst/>
        </p:spPr>
        <p:txBody>
          <a:bodyPr>
            <a:spAutoFit/>
          </a:bodyPr>
          <a:lstStyle/>
          <a:p>
            <a:pPr algn="ctr"/>
            <a:r>
              <a:rPr lang="es-ES" sz="2000" b="1">
                <a:solidFill>
                  <a:schemeClr val="tx2"/>
                </a:solidFill>
              </a:rPr>
              <a:t>Estrategia de Seguridad Nacional de EE.UU. de Obama</a:t>
            </a:r>
            <a:br>
              <a:rPr lang="es-ES" sz="2000" b="1">
                <a:solidFill>
                  <a:schemeClr val="tx2"/>
                </a:solidFill>
              </a:rPr>
            </a:br>
            <a:r>
              <a:rPr lang="es-ES" sz="2000" b="1">
                <a:solidFill>
                  <a:schemeClr val="tx2"/>
                </a:solidFill>
              </a:rPr>
              <a:t>Mayo de 2010</a:t>
            </a:r>
            <a:endParaRPr lang="es-MX" sz="2000" b="1">
              <a:solidFill>
                <a:schemeClr val="tx2"/>
              </a:solidFill>
            </a:endParaRPr>
          </a:p>
        </p:txBody>
      </p:sp>
      <p:sp>
        <p:nvSpPr>
          <p:cNvPr id="211975" name="Rectangle 7"/>
          <p:cNvSpPr>
            <a:spLocks noChangeArrowheads="1"/>
          </p:cNvSpPr>
          <p:nvPr/>
        </p:nvSpPr>
        <p:spPr bwMode="auto">
          <a:xfrm>
            <a:off x="179388" y="4194175"/>
            <a:ext cx="5359400" cy="2509838"/>
          </a:xfrm>
          <a:prstGeom prst="rect">
            <a:avLst/>
          </a:prstGeom>
          <a:noFill/>
          <a:ln w="9525">
            <a:solidFill>
              <a:schemeClr val="accent2"/>
            </a:solidFill>
            <a:miter lim="800000"/>
            <a:headEnd/>
            <a:tailEnd/>
          </a:ln>
          <a:effectLst/>
        </p:spPr>
        <p:txBody>
          <a:bodyPr anchor="ctr">
            <a:spAutoFit/>
          </a:bodyPr>
          <a:lstStyle/>
          <a:p>
            <a:pPr algn="just"/>
            <a:r>
              <a:rPr lang="es-MX" b="1"/>
              <a:t>“</a:t>
            </a:r>
            <a:r>
              <a:rPr lang="es-MX" sz="2000" b="1"/>
              <a:t>la muerte de Muammar al Gaddafi mostró que nuestro papel en la protección del pueblo libio y nuestra ayuda para librarse de un tirano, fue hecho de forma correcta […] sin poner un sólo miembro de las fuerzas de EE.UU. en el terreno hemos alcanzado nuestros objetivos</a:t>
            </a:r>
            <a:r>
              <a:rPr lang="es-MX" b="1"/>
              <a:t>”.</a:t>
            </a:r>
          </a:p>
          <a:p>
            <a:pPr algn="just"/>
            <a:r>
              <a:rPr lang="es-MX" b="1"/>
              <a:t> Obama, 22.10.11</a:t>
            </a:r>
          </a:p>
        </p:txBody>
      </p:sp>
      <p:sp>
        <p:nvSpPr>
          <p:cNvPr id="211976" name="Freeform 8"/>
          <p:cNvSpPr>
            <a:spLocks/>
          </p:cNvSpPr>
          <p:nvPr/>
        </p:nvSpPr>
        <p:spPr bwMode="auto">
          <a:xfrm>
            <a:off x="8748713" y="1268413"/>
            <a:ext cx="395287" cy="3816350"/>
          </a:xfrm>
          <a:custGeom>
            <a:avLst/>
            <a:gdLst/>
            <a:ahLst/>
            <a:cxnLst>
              <a:cxn ang="0">
                <a:pos x="9" y="2391"/>
              </a:cxn>
              <a:cxn ang="0">
                <a:pos x="114" y="2356"/>
              </a:cxn>
              <a:cxn ang="0">
                <a:pos x="149" y="2190"/>
              </a:cxn>
              <a:cxn ang="0">
                <a:pos x="184" y="384"/>
              </a:cxn>
              <a:cxn ang="0">
                <a:pos x="0" y="0"/>
              </a:cxn>
            </a:cxnLst>
            <a:rect l="0" t="0" r="r" b="b"/>
            <a:pathLst>
              <a:path w="184" h="2391">
                <a:moveTo>
                  <a:pt x="9" y="2391"/>
                </a:moveTo>
                <a:lnTo>
                  <a:pt x="114" y="2356"/>
                </a:lnTo>
                <a:lnTo>
                  <a:pt x="149" y="2190"/>
                </a:lnTo>
                <a:lnTo>
                  <a:pt x="184" y="384"/>
                </a:lnTo>
                <a:lnTo>
                  <a:pt x="0" y="0"/>
                </a:lnTo>
              </a:path>
            </a:pathLst>
          </a:custGeom>
          <a:noFill/>
          <a:ln w="76200" cmpd="tri">
            <a:solidFill>
              <a:srgbClr val="FF0000"/>
            </a:solidFill>
            <a:round/>
            <a:headEnd type="none" w="med" len="med"/>
            <a:tailEnd type="triangle" w="med" len="med"/>
          </a:ln>
          <a:effectLst/>
        </p:spPr>
        <p:txBody>
          <a:bodyPr/>
          <a:lstStyle/>
          <a:p>
            <a:endParaRPr lang="es-E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1971">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197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19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build="p" animBg="1"/>
      <p:bldP spid="211975" grpId="0" animBg="1"/>
      <p:bldP spid="21197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6 Imagen" descr="RAUL.png"/>
          <p:cNvPicPr>
            <a:picLocks noChangeAspect="1"/>
          </p:cNvPicPr>
          <p:nvPr/>
        </p:nvPicPr>
        <p:blipFill>
          <a:blip r:embed="rId3"/>
          <a:srcRect/>
          <a:stretch>
            <a:fillRect/>
          </a:stretch>
        </p:blipFill>
        <p:spPr bwMode="auto">
          <a:xfrm>
            <a:off x="0" y="3879850"/>
            <a:ext cx="2916238" cy="2822575"/>
          </a:xfrm>
          <a:prstGeom prst="rect">
            <a:avLst/>
          </a:prstGeom>
          <a:noFill/>
          <a:ln w="9525">
            <a:noFill/>
            <a:miter lim="800000"/>
            <a:headEnd/>
            <a:tailEnd/>
          </a:ln>
        </p:spPr>
      </p:pic>
      <p:sp>
        <p:nvSpPr>
          <p:cNvPr id="8" name="7 CuadroTexto"/>
          <p:cNvSpPr txBox="1">
            <a:spLocks noChangeArrowheads="1"/>
          </p:cNvSpPr>
          <p:nvPr/>
        </p:nvSpPr>
        <p:spPr bwMode="auto">
          <a:xfrm>
            <a:off x="0" y="0"/>
            <a:ext cx="4643438" cy="3944938"/>
          </a:xfrm>
          <a:prstGeom prst="rect">
            <a:avLst/>
          </a:prstGeom>
          <a:noFill/>
          <a:ln w="9525">
            <a:solidFill>
              <a:srgbClr val="FF0000"/>
            </a:solidFill>
            <a:miter lim="800000"/>
            <a:headEnd/>
            <a:tailEnd/>
          </a:ln>
        </p:spPr>
        <p:txBody>
          <a:bodyPr>
            <a:spAutoFit/>
          </a:bodyPr>
          <a:lstStyle/>
          <a:p>
            <a:pPr algn="just">
              <a:defRPr/>
            </a:pPr>
            <a:r>
              <a:rPr lang="es-ES" sz="2400" b="1" i="1">
                <a:solidFill>
                  <a:schemeClr val="tx2"/>
                </a:solidFill>
                <a:effectLst>
                  <a:outerShdw blurRad="38100" dist="38100" dir="2700000" algn="tl">
                    <a:srgbClr val="C0C0C0"/>
                  </a:outerShdw>
                </a:effectLst>
              </a:rPr>
              <a:t>“…</a:t>
            </a:r>
            <a:r>
              <a:rPr lang="es-ES" sz="2800" b="1" i="1">
                <a:solidFill>
                  <a:schemeClr val="tx2"/>
                </a:solidFill>
                <a:effectLst>
                  <a:outerShdw blurRad="38100" dist="38100" dir="2700000" algn="tl">
                    <a:srgbClr val="C0C0C0"/>
                  </a:outerShdw>
                </a:effectLst>
              </a:rPr>
              <a:t>dondequiera que haya un </a:t>
            </a:r>
            <a:r>
              <a:rPr lang="es-ES" sz="2800" b="1" i="1" u="sng">
                <a:solidFill>
                  <a:schemeClr val="tx2"/>
                </a:solidFill>
                <a:effectLst>
                  <a:outerShdw blurRad="38100" dist="38100" dir="2700000" algn="tl">
                    <a:srgbClr val="C0C0C0"/>
                  </a:outerShdw>
                </a:effectLst>
              </a:rPr>
              <a:t>gobierno que no convenga a los intereses de los círculos del poder en EE.UU.</a:t>
            </a:r>
            <a:r>
              <a:rPr lang="es-ES" sz="2800" b="1" i="1">
                <a:solidFill>
                  <a:schemeClr val="tx2"/>
                </a:solidFill>
                <a:effectLst>
                  <a:outerShdw blurRad="38100" dist="38100" dir="2700000" algn="tl">
                    <a:srgbClr val="C0C0C0"/>
                  </a:outerShdw>
                </a:effectLst>
              </a:rPr>
              <a:t> y algunos de sus aliados europeos se convierte en blanco de las campañas subversivas</a:t>
            </a:r>
            <a:r>
              <a:rPr lang="es-ES" sz="2400" b="1" i="1">
                <a:solidFill>
                  <a:schemeClr val="tx2"/>
                </a:solidFill>
                <a:effectLst>
                  <a:outerShdw blurRad="38100" dist="38100" dir="2700000" algn="tl">
                    <a:srgbClr val="C0C0C0"/>
                  </a:outerShdw>
                </a:effectLst>
              </a:rPr>
              <a:t>.”</a:t>
            </a:r>
            <a:endParaRPr lang="es-ES" sz="2400" i="1">
              <a:solidFill>
                <a:schemeClr val="tx2"/>
              </a:solidFill>
              <a:effectLst>
                <a:outerShdw blurRad="38100" dist="38100" dir="2700000" algn="tl">
                  <a:srgbClr val="C0C0C0"/>
                </a:outerShdw>
              </a:effectLst>
            </a:endParaRPr>
          </a:p>
        </p:txBody>
      </p:sp>
      <p:sp>
        <p:nvSpPr>
          <p:cNvPr id="10" name="9 CuadroTexto"/>
          <p:cNvSpPr txBox="1">
            <a:spLocks noChangeArrowheads="1"/>
          </p:cNvSpPr>
          <p:nvPr/>
        </p:nvSpPr>
        <p:spPr bwMode="auto">
          <a:xfrm>
            <a:off x="4716463" y="836613"/>
            <a:ext cx="4427537" cy="5292725"/>
          </a:xfrm>
          <a:prstGeom prst="rect">
            <a:avLst/>
          </a:prstGeom>
          <a:noFill/>
          <a:ln w="76200" cmpd="tri">
            <a:solidFill>
              <a:srgbClr val="FF0000"/>
            </a:solidFill>
            <a:miter lim="800000"/>
            <a:headEnd/>
            <a:tailEnd/>
          </a:ln>
        </p:spPr>
        <p:txBody>
          <a:bodyPr>
            <a:spAutoFit/>
          </a:bodyPr>
          <a:lstStyle/>
          <a:p>
            <a:pPr algn="just">
              <a:defRPr/>
            </a:pPr>
            <a:r>
              <a:rPr lang="es-ES" sz="2800" b="1">
                <a:solidFill>
                  <a:schemeClr val="tx2"/>
                </a:solidFill>
                <a:effectLst>
                  <a:outerShdw blurRad="38100" dist="38100" dir="2700000" algn="tl">
                    <a:srgbClr val="C0C0C0"/>
                  </a:outerShdw>
                </a:effectLst>
              </a:rPr>
              <a:t>“Ahora usan </a:t>
            </a:r>
            <a:r>
              <a:rPr lang="es-ES" sz="2800" b="1" u="sng">
                <a:solidFill>
                  <a:schemeClr val="tx2"/>
                </a:solidFill>
                <a:effectLst>
                  <a:outerShdw blurRad="38100" dist="38100" dir="2700000" algn="tl">
                    <a:srgbClr val="C0C0C0"/>
                  </a:outerShdw>
                </a:effectLst>
              </a:rPr>
              <a:t>nuevos métodos de desgaste</a:t>
            </a:r>
            <a:r>
              <a:rPr lang="es-ES" sz="2800" b="1">
                <a:solidFill>
                  <a:schemeClr val="tx2"/>
                </a:solidFill>
                <a:effectLst>
                  <a:outerShdw blurRad="38100" dist="38100" dir="2700000" algn="tl">
                    <a:srgbClr val="C0C0C0"/>
                  </a:outerShdw>
                </a:effectLst>
              </a:rPr>
              <a:t> más sutiles y enmascarados, sin renunciar a la violencia, para quebrar la paz y el orden interno e impedir a los gobiernos concentrarse en la lucha por el desarrollo económico y social, si no logran derribarlos.”</a:t>
            </a:r>
          </a:p>
        </p:txBody>
      </p:sp>
      <p:sp>
        <p:nvSpPr>
          <p:cNvPr id="17413" name="WordArt 5"/>
          <p:cNvSpPr>
            <a:spLocks noChangeArrowheads="1" noChangeShapeType="1" noTextEdit="1"/>
          </p:cNvSpPr>
          <p:nvPr/>
        </p:nvSpPr>
        <p:spPr bwMode="auto">
          <a:xfrm>
            <a:off x="4716463" y="0"/>
            <a:ext cx="4176712" cy="692150"/>
          </a:xfrm>
          <a:prstGeom prst="rect">
            <a:avLst/>
          </a:prstGeom>
        </p:spPr>
        <p:txBody>
          <a:bodyPr wrap="none" fromWordArt="1">
            <a:prstTxWarp prst="textDeflate">
              <a:avLst>
                <a:gd name="adj" fmla="val 26227"/>
              </a:avLst>
            </a:prstTxWarp>
          </a:bodyPr>
          <a:lstStyle/>
          <a:p>
            <a:pPr algn="ctr"/>
            <a:r>
              <a:rPr lang="es-ES" sz="3600" b="1" kern="10">
                <a:ln w="9525">
                  <a:solidFill>
                    <a:schemeClr val="tx1"/>
                  </a:solidFill>
                  <a:round/>
                  <a:headEnd/>
                  <a:tailEnd/>
                </a:ln>
                <a:solidFill>
                  <a:schemeClr val="tx2"/>
                </a:solidFill>
                <a:latin typeface="Arial"/>
                <a:cs typeface="Arial"/>
              </a:rPr>
              <a:t> CLAUSURA DEL CONGRESO DE LA CTC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6 Imagen" descr="RAUL.png"/>
          <p:cNvPicPr>
            <a:picLocks noChangeAspect="1"/>
          </p:cNvPicPr>
          <p:nvPr/>
        </p:nvPicPr>
        <p:blipFill>
          <a:blip r:embed="rId3"/>
          <a:srcRect/>
          <a:stretch>
            <a:fillRect/>
          </a:stretch>
        </p:blipFill>
        <p:spPr bwMode="auto">
          <a:xfrm>
            <a:off x="-14288" y="3865563"/>
            <a:ext cx="2930526" cy="2836862"/>
          </a:xfrm>
          <a:prstGeom prst="rect">
            <a:avLst/>
          </a:prstGeom>
          <a:noFill/>
          <a:ln w="9525">
            <a:noFill/>
            <a:miter lim="800000"/>
            <a:headEnd/>
            <a:tailEnd/>
          </a:ln>
        </p:spPr>
      </p:pic>
      <p:sp>
        <p:nvSpPr>
          <p:cNvPr id="11" name="10 CuadroTexto"/>
          <p:cNvSpPr txBox="1">
            <a:spLocks noChangeArrowheads="1"/>
          </p:cNvSpPr>
          <p:nvPr/>
        </p:nvSpPr>
        <p:spPr bwMode="auto">
          <a:xfrm>
            <a:off x="0" y="0"/>
            <a:ext cx="9144000" cy="3378200"/>
          </a:xfrm>
          <a:prstGeom prst="rect">
            <a:avLst/>
          </a:prstGeom>
          <a:solidFill>
            <a:schemeClr val="bg1"/>
          </a:solidFill>
          <a:ln w="9525" algn="ctr">
            <a:noFill/>
            <a:miter lim="800000"/>
            <a:headEnd/>
            <a:tailEnd/>
          </a:ln>
          <a:effectLst/>
        </p:spPr>
        <p:txBody>
          <a:bodyPr>
            <a:spAutoFit/>
          </a:bodyPr>
          <a:lstStyle/>
          <a:p>
            <a:pPr algn="just">
              <a:defRPr/>
            </a:pPr>
            <a:r>
              <a:rPr lang="es-ES" b="1" i="1">
                <a:effectLst>
                  <a:outerShdw blurRad="38100" dist="38100" dir="2700000" algn="tl">
                    <a:srgbClr val="C0C0C0"/>
                  </a:outerShdw>
                </a:effectLst>
              </a:rPr>
              <a:t>“</a:t>
            </a:r>
            <a:r>
              <a:rPr lang="es-ES" sz="2400" b="1" i="1">
                <a:solidFill>
                  <a:schemeClr val="tx2"/>
                </a:solidFill>
                <a:effectLst>
                  <a:outerShdw blurRad="38100" dist="38100" dir="2700000" algn="tl">
                    <a:srgbClr val="C0C0C0"/>
                  </a:outerShdw>
                </a:effectLst>
              </a:rPr>
              <a:t>No pocas analogías pueden encontrarse en los manuales de guerra no convencional, aplicados en varios países de nuestra región…, como hoy sucede en Venezuela y con matices similares se ha evidenciado en otros continentes, con anterioridad en Libia y actualmente en Siria y Ucrania.”</a:t>
            </a:r>
          </a:p>
          <a:p>
            <a:pPr algn="just">
              <a:defRPr/>
            </a:pPr>
            <a:endParaRPr lang="es-ES" sz="2400" b="1" i="1">
              <a:solidFill>
                <a:schemeClr val="tx2"/>
              </a:solidFill>
              <a:effectLst>
                <a:outerShdw blurRad="38100" dist="38100" dir="2700000" algn="tl">
                  <a:srgbClr val="C0C0C0"/>
                </a:outerShdw>
              </a:effectLst>
            </a:endParaRPr>
          </a:p>
          <a:p>
            <a:pPr algn="just">
              <a:defRPr/>
            </a:pPr>
            <a:r>
              <a:rPr lang="es-ES" sz="2400" b="1" i="1">
                <a:solidFill>
                  <a:schemeClr val="tx2"/>
                </a:solidFill>
                <a:effectLst>
                  <a:outerShdw blurRad="38100" dist="38100" dir="2700000" algn="tl">
                    <a:srgbClr val="C0C0C0"/>
                  </a:outerShdw>
                </a:effectLst>
              </a:rPr>
              <a:t>Quien tenga dudas al respecto lo invito a hojear la </a:t>
            </a:r>
            <a:r>
              <a:rPr lang="es-ES" sz="2400" b="1" i="1" u="sng">
                <a:solidFill>
                  <a:schemeClr val="tx2"/>
                </a:solidFill>
                <a:effectLst>
                  <a:outerShdw blurRad="38100" dist="38100" dir="2700000" algn="tl">
                    <a:srgbClr val="C0C0C0"/>
                  </a:outerShdw>
                </a:effectLst>
              </a:rPr>
              <a:t>Circular de Entrenamiento 18-01 de las FOE</a:t>
            </a:r>
            <a:r>
              <a:rPr lang="es-ES" sz="2400" b="1" i="1">
                <a:solidFill>
                  <a:schemeClr val="tx2"/>
                </a:solidFill>
                <a:effectLst>
                  <a:outerShdw blurRad="38100" dist="38100" dir="2700000" algn="tl">
                    <a:srgbClr val="C0C0C0"/>
                  </a:outerShdw>
                </a:effectLst>
              </a:rPr>
              <a:t>, publicada en noviembre de 2010, bajo el título; “</a:t>
            </a:r>
            <a:r>
              <a:rPr lang="es-ES" sz="2400" b="1" i="1" u="sng">
                <a:solidFill>
                  <a:schemeClr val="tx2"/>
                </a:solidFill>
                <a:effectLst>
                  <a:outerShdw blurRad="38100" dist="38100" dir="2700000" algn="tl">
                    <a:srgbClr val="C0C0C0"/>
                  </a:outerShdw>
                </a:effectLst>
              </a:rPr>
              <a:t>La Guerra No Convencional</a:t>
            </a:r>
            <a:r>
              <a:rPr lang="es-ES" b="1" i="1">
                <a:solidFill>
                  <a:schemeClr val="tx2"/>
                </a:solidFill>
                <a:effectLst>
                  <a:outerShdw blurRad="38100" dist="38100" dir="2700000" algn="tl">
                    <a:srgbClr val="C0C0C0"/>
                  </a:outerShdw>
                </a:effectLst>
              </a:rPr>
              <a:t>”. </a:t>
            </a:r>
          </a:p>
        </p:txBody>
      </p:sp>
      <p:grpSp>
        <p:nvGrpSpPr>
          <p:cNvPr id="2" name="19 Grupo"/>
          <p:cNvGrpSpPr>
            <a:grpSpLocks/>
          </p:cNvGrpSpPr>
          <p:nvPr/>
        </p:nvGrpSpPr>
        <p:grpSpPr bwMode="auto">
          <a:xfrm>
            <a:off x="6516688" y="3284538"/>
            <a:ext cx="2627312" cy="2038350"/>
            <a:chOff x="4045170" y="3728134"/>
            <a:chExt cx="1605370" cy="1316264"/>
          </a:xfrm>
        </p:grpSpPr>
        <p:pic>
          <p:nvPicPr>
            <p:cNvPr id="12" name="11 Imagen" descr="filecdn1.jpeg"/>
            <p:cNvPicPr>
              <a:picLocks noChangeAspect="1"/>
            </p:cNvPicPr>
            <p:nvPr/>
          </p:nvPicPr>
          <p:blipFill>
            <a:blip r:embed="rId4"/>
            <a:srcRect t="5556"/>
            <a:stretch>
              <a:fillRect/>
            </a:stretch>
          </p:blipFill>
          <p:spPr>
            <a:xfrm>
              <a:off x="4045170" y="3728134"/>
              <a:ext cx="1605370" cy="1136866"/>
            </a:xfrm>
            <a:prstGeom prst="rect">
              <a:avLst/>
            </a:prstGeom>
            <a:ln>
              <a:noFill/>
            </a:ln>
            <a:effectLst>
              <a:outerShdw blurRad="292100" dist="139700" dir="2700000" algn="tl" rotWithShape="0">
                <a:srgbClr val="333333">
                  <a:alpha val="65000"/>
                </a:srgbClr>
              </a:outerShdw>
            </a:effectLst>
          </p:spPr>
        </p:pic>
        <p:sp>
          <p:nvSpPr>
            <p:cNvPr id="14" name="13 CuadroTexto"/>
            <p:cNvSpPr txBox="1">
              <a:spLocks noChangeArrowheads="1"/>
            </p:cNvSpPr>
            <p:nvPr/>
          </p:nvSpPr>
          <p:spPr bwMode="auto">
            <a:xfrm>
              <a:off x="4088820" y="4847573"/>
              <a:ext cx="1498669" cy="196825"/>
            </a:xfrm>
            <a:prstGeom prst="rect">
              <a:avLst/>
            </a:prstGeom>
            <a:solidFill>
              <a:schemeClr val="bg1"/>
            </a:solidFill>
            <a:ln w="9525">
              <a:noFill/>
              <a:miter lim="800000"/>
              <a:headEnd/>
              <a:tailEnd/>
            </a:ln>
          </p:spPr>
          <p:txBody>
            <a:bodyPr>
              <a:spAutoFit/>
            </a:bodyPr>
            <a:lstStyle/>
            <a:p>
              <a:pPr algn="ctr">
                <a:defRPr/>
              </a:pPr>
              <a:r>
                <a:rPr lang="es-ES" sz="1400" b="1" i="1">
                  <a:solidFill>
                    <a:schemeClr val="tx2"/>
                  </a:solidFill>
                  <a:effectLst>
                    <a:outerShdw blurRad="38100" dist="38100" dir="2700000" algn="tl">
                      <a:srgbClr val="C0C0C0"/>
                    </a:outerShdw>
                  </a:effectLst>
                  <a:latin typeface="Arial Narrow" pitchFamily="34" charset="0"/>
                </a:rPr>
                <a:t>Venezuela</a:t>
              </a:r>
            </a:p>
          </p:txBody>
        </p:sp>
      </p:grpSp>
      <p:grpSp>
        <p:nvGrpSpPr>
          <p:cNvPr id="3" name="24 Grupo"/>
          <p:cNvGrpSpPr>
            <a:grpSpLocks/>
          </p:cNvGrpSpPr>
          <p:nvPr/>
        </p:nvGrpSpPr>
        <p:grpSpPr bwMode="auto">
          <a:xfrm>
            <a:off x="7164388" y="5373688"/>
            <a:ext cx="1746250" cy="1500187"/>
            <a:chOff x="7308444" y="5292259"/>
            <a:chExt cx="1635788" cy="1382918"/>
          </a:xfrm>
        </p:grpSpPr>
        <p:pic>
          <p:nvPicPr>
            <p:cNvPr id="13" name="12 Imagen" descr="2c3bda19-9aed-4826-96e7-11e3a811e442.jpeg"/>
            <p:cNvPicPr>
              <a:picLocks noChangeAspect="1"/>
            </p:cNvPicPr>
            <p:nvPr/>
          </p:nvPicPr>
          <p:blipFill>
            <a:blip r:embed="rId5"/>
            <a:stretch>
              <a:fillRect/>
            </a:stretch>
          </p:blipFill>
          <p:spPr>
            <a:xfrm>
              <a:off x="7308444" y="5292259"/>
              <a:ext cx="1635788" cy="1137066"/>
            </a:xfrm>
            <a:prstGeom prst="rect">
              <a:avLst/>
            </a:prstGeom>
            <a:ln>
              <a:noFill/>
            </a:ln>
            <a:effectLst>
              <a:outerShdw blurRad="292100" dist="139700" dir="2700000" algn="tl" rotWithShape="0">
                <a:srgbClr val="333333">
                  <a:alpha val="65000"/>
                </a:srgbClr>
              </a:outerShdw>
            </a:effectLst>
          </p:spPr>
        </p:pic>
        <p:sp>
          <p:nvSpPr>
            <p:cNvPr id="15" name="14 CuadroTexto"/>
            <p:cNvSpPr txBox="1">
              <a:spLocks noChangeArrowheads="1"/>
            </p:cNvSpPr>
            <p:nvPr/>
          </p:nvSpPr>
          <p:spPr bwMode="auto">
            <a:xfrm>
              <a:off x="7384285" y="6394203"/>
              <a:ext cx="1498977" cy="280974"/>
            </a:xfrm>
            <a:prstGeom prst="rect">
              <a:avLst/>
            </a:prstGeom>
            <a:solidFill>
              <a:schemeClr val="bg1"/>
            </a:solidFill>
            <a:ln w="9525">
              <a:noFill/>
              <a:miter lim="800000"/>
              <a:headEnd/>
              <a:tailEnd/>
            </a:ln>
          </p:spPr>
          <p:txBody>
            <a:bodyPr>
              <a:spAutoFit/>
            </a:bodyPr>
            <a:lstStyle/>
            <a:p>
              <a:pPr algn="ctr">
                <a:defRPr/>
              </a:pPr>
              <a:r>
                <a:rPr lang="es-ES" sz="1400" b="1" i="1">
                  <a:solidFill>
                    <a:schemeClr val="tx2"/>
                  </a:solidFill>
                  <a:effectLst>
                    <a:outerShdw blurRad="38100" dist="38100" dir="2700000" algn="tl">
                      <a:srgbClr val="C0C0C0"/>
                    </a:outerShdw>
                  </a:effectLst>
                  <a:latin typeface="Arial Narrow" pitchFamily="34" charset="0"/>
                </a:rPr>
                <a:t>Ucrania</a:t>
              </a:r>
            </a:p>
          </p:txBody>
        </p:sp>
      </p:grpSp>
      <p:grpSp>
        <p:nvGrpSpPr>
          <p:cNvPr id="4" name="23 Grupo"/>
          <p:cNvGrpSpPr>
            <a:grpSpLocks/>
          </p:cNvGrpSpPr>
          <p:nvPr/>
        </p:nvGrpSpPr>
        <p:grpSpPr bwMode="auto">
          <a:xfrm>
            <a:off x="5003800" y="5451475"/>
            <a:ext cx="1604963" cy="1406525"/>
            <a:chOff x="5656578" y="5286388"/>
            <a:chExt cx="1605370" cy="1406332"/>
          </a:xfrm>
        </p:grpSpPr>
        <p:pic>
          <p:nvPicPr>
            <p:cNvPr id="18" name="17 Imagen" descr="Combates-Idlib-Siria-acababan-Ejercito_.jpg"/>
            <p:cNvPicPr>
              <a:picLocks noChangeAspect="1"/>
            </p:cNvPicPr>
            <p:nvPr/>
          </p:nvPicPr>
          <p:blipFill>
            <a:blip r:embed="rId6"/>
            <a:stretch>
              <a:fillRect/>
            </a:stretch>
          </p:blipFill>
          <p:spPr>
            <a:xfrm>
              <a:off x="5656578" y="5286388"/>
              <a:ext cx="1605370" cy="1136494"/>
            </a:xfrm>
            <a:prstGeom prst="rect">
              <a:avLst/>
            </a:prstGeom>
            <a:ln>
              <a:noFill/>
            </a:ln>
            <a:effectLst>
              <a:outerShdw blurRad="292100" dist="139700" dir="2700000" algn="tl" rotWithShape="0">
                <a:srgbClr val="333333">
                  <a:alpha val="65000"/>
                </a:srgbClr>
              </a:outerShdw>
            </a:effectLst>
          </p:spPr>
        </p:pic>
        <p:sp>
          <p:nvSpPr>
            <p:cNvPr id="19" name="18 CuadroTexto"/>
            <p:cNvSpPr txBox="1">
              <a:spLocks noChangeArrowheads="1"/>
            </p:cNvSpPr>
            <p:nvPr/>
          </p:nvSpPr>
          <p:spPr bwMode="auto">
            <a:xfrm>
              <a:off x="5759792" y="6387962"/>
              <a:ext cx="1429112" cy="304758"/>
            </a:xfrm>
            <a:prstGeom prst="rect">
              <a:avLst/>
            </a:prstGeom>
            <a:solidFill>
              <a:schemeClr val="bg1"/>
            </a:solidFill>
            <a:ln w="9525">
              <a:noFill/>
              <a:miter lim="800000"/>
              <a:headEnd/>
              <a:tailEnd/>
            </a:ln>
          </p:spPr>
          <p:txBody>
            <a:bodyPr>
              <a:spAutoFit/>
            </a:bodyPr>
            <a:lstStyle/>
            <a:p>
              <a:pPr algn="ctr">
                <a:defRPr/>
              </a:pPr>
              <a:r>
                <a:rPr lang="es-ES" sz="1400" b="1" i="1">
                  <a:solidFill>
                    <a:schemeClr val="tx2"/>
                  </a:solidFill>
                  <a:effectLst>
                    <a:outerShdw blurRad="38100" dist="38100" dir="2700000" algn="tl">
                      <a:srgbClr val="C0C0C0"/>
                    </a:outerShdw>
                  </a:effectLst>
                  <a:latin typeface="Arial Narrow" pitchFamily="34" charset="0"/>
                </a:rPr>
                <a:t>Siria</a:t>
              </a:r>
            </a:p>
          </p:txBody>
        </p:sp>
      </p:grpSp>
      <p:grpSp>
        <p:nvGrpSpPr>
          <p:cNvPr id="5" name="22 Grupo"/>
          <p:cNvGrpSpPr>
            <a:grpSpLocks/>
          </p:cNvGrpSpPr>
          <p:nvPr/>
        </p:nvGrpSpPr>
        <p:grpSpPr bwMode="auto">
          <a:xfrm>
            <a:off x="2987675" y="5157788"/>
            <a:ext cx="1800225" cy="1530350"/>
            <a:chOff x="3958086" y="5273006"/>
            <a:chExt cx="1644206" cy="1389747"/>
          </a:xfrm>
        </p:grpSpPr>
        <p:pic>
          <p:nvPicPr>
            <p:cNvPr id="21" name="20 Imagen" descr="11166423_copia.jpg.520.360.thumb.jpeg"/>
            <p:cNvPicPr>
              <a:picLocks noChangeAspect="1"/>
            </p:cNvPicPr>
            <p:nvPr/>
          </p:nvPicPr>
          <p:blipFill>
            <a:blip r:embed="rId7"/>
            <a:srcRect r="7250" b="9375"/>
            <a:stretch>
              <a:fillRect/>
            </a:stretch>
          </p:blipFill>
          <p:spPr>
            <a:xfrm>
              <a:off x="3958086" y="5273006"/>
              <a:ext cx="1644206" cy="1156200"/>
            </a:xfrm>
            <a:prstGeom prst="rect">
              <a:avLst/>
            </a:prstGeom>
            <a:ln>
              <a:noFill/>
            </a:ln>
            <a:effectLst>
              <a:outerShdw blurRad="292100" dist="139700" dir="2700000" algn="tl" rotWithShape="0">
                <a:srgbClr val="333333">
                  <a:alpha val="65000"/>
                </a:srgbClr>
              </a:outerShdw>
            </a:effectLst>
          </p:spPr>
        </p:pic>
        <p:sp>
          <p:nvSpPr>
            <p:cNvPr id="22" name="21 CuadroTexto"/>
            <p:cNvSpPr txBox="1">
              <a:spLocks noChangeArrowheads="1"/>
            </p:cNvSpPr>
            <p:nvPr/>
          </p:nvSpPr>
          <p:spPr bwMode="auto">
            <a:xfrm>
              <a:off x="4029132" y="6385957"/>
              <a:ext cx="1428168" cy="276796"/>
            </a:xfrm>
            <a:prstGeom prst="rect">
              <a:avLst/>
            </a:prstGeom>
            <a:solidFill>
              <a:schemeClr val="bg1"/>
            </a:solidFill>
            <a:ln w="9525">
              <a:noFill/>
              <a:miter lim="800000"/>
              <a:headEnd/>
              <a:tailEnd/>
            </a:ln>
          </p:spPr>
          <p:txBody>
            <a:bodyPr>
              <a:spAutoFit/>
            </a:bodyPr>
            <a:lstStyle/>
            <a:p>
              <a:pPr algn="ctr">
                <a:defRPr/>
              </a:pPr>
              <a:r>
                <a:rPr lang="es-ES" sz="1400" b="1" i="1">
                  <a:solidFill>
                    <a:schemeClr val="tx2"/>
                  </a:solidFill>
                  <a:effectLst>
                    <a:outerShdw blurRad="38100" dist="38100" dir="2700000" algn="tl">
                      <a:srgbClr val="C0C0C0"/>
                    </a:outerShdw>
                  </a:effectLst>
                  <a:latin typeface="Arial Narrow" pitchFamily="34" charset="0"/>
                </a:rPr>
                <a:t>Libia</a:t>
              </a:r>
            </a:p>
          </p:txBody>
        </p:sp>
      </p:grpSp>
      <p:sp>
        <p:nvSpPr>
          <p:cNvPr id="18440" name="WordArt 16"/>
          <p:cNvSpPr>
            <a:spLocks noChangeArrowheads="1" noChangeShapeType="1" noTextEdit="1"/>
          </p:cNvSpPr>
          <p:nvPr/>
        </p:nvSpPr>
        <p:spPr bwMode="auto">
          <a:xfrm>
            <a:off x="1331913" y="3429000"/>
            <a:ext cx="5049837" cy="981075"/>
          </a:xfrm>
          <a:prstGeom prst="rect">
            <a:avLst/>
          </a:prstGeom>
        </p:spPr>
        <p:txBody>
          <a:bodyPr wrap="none" fromWordArt="1">
            <a:prstTxWarp prst="textDeflate">
              <a:avLst>
                <a:gd name="adj" fmla="val 26227"/>
              </a:avLst>
            </a:prstTxWarp>
          </a:bodyPr>
          <a:lstStyle/>
          <a:p>
            <a:pPr algn="ctr"/>
            <a:endParaRPr lang="es-ES" sz="3600" kern="10">
              <a:ln w="9525">
                <a:solidFill>
                  <a:schemeClr val="tx1"/>
                </a:solidFill>
                <a:round/>
                <a:headEnd/>
                <a:tailEnd/>
              </a:ln>
              <a:solidFill>
                <a:srgbClr val="FF0000"/>
              </a:solidFill>
              <a:latin typeface="Impact"/>
            </a:endParaRPr>
          </a:p>
          <a:p>
            <a:pPr algn="ctr"/>
            <a:r>
              <a:rPr lang="es-ES" sz="3600" kern="10">
                <a:ln w="9525">
                  <a:solidFill>
                    <a:schemeClr val="tx1"/>
                  </a:solidFill>
                  <a:round/>
                  <a:headEnd/>
                  <a:tailEnd/>
                </a:ln>
                <a:solidFill>
                  <a:srgbClr val="FF0000"/>
                </a:solidFill>
                <a:latin typeface="Impact"/>
              </a:rPr>
              <a:t> CONGRESO DE LA CTC</a:t>
            </a:r>
          </a:p>
        </p:txBody>
      </p:sp>
      <p:pic>
        <p:nvPicPr>
          <p:cNvPr id="18457" name="3 Imagen" descr="BANDERA CUBA .GIF"/>
          <p:cNvPicPr>
            <a:picLocks noChangeAspect="1"/>
          </p:cNvPicPr>
          <p:nvPr/>
        </p:nvPicPr>
        <p:blipFill>
          <a:blip r:embed="rId8"/>
          <a:srcRect/>
          <a:stretch>
            <a:fillRect/>
          </a:stretch>
        </p:blipFill>
        <p:spPr bwMode="auto">
          <a:xfrm>
            <a:off x="3851275" y="4365625"/>
            <a:ext cx="720725" cy="720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ox(in)">
                                      <p:cBhvr>
                                        <p:cTn id="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1 Rectángulo"/>
          <p:cNvGrpSpPr>
            <a:grpSpLocks/>
          </p:cNvGrpSpPr>
          <p:nvPr/>
        </p:nvGrpSpPr>
        <p:grpSpPr bwMode="auto">
          <a:xfrm>
            <a:off x="274638" y="2706688"/>
            <a:ext cx="1938337" cy="1633537"/>
            <a:chOff x="173" y="1114"/>
            <a:chExt cx="1221" cy="1029"/>
          </a:xfrm>
        </p:grpSpPr>
        <p:pic>
          <p:nvPicPr>
            <p:cNvPr id="34831" name="11 Rectángulo"/>
            <p:cNvPicPr>
              <a:picLocks noChangeArrowheads="1"/>
            </p:cNvPicPr>
            <p:nvPr/>
          </p:nvPicPr>
          <p:blipFill>
            <a:blip r:embed="rId3"/>
            <a:srcRect/>
            <a:stretch>
              <a:fillRect/>
            </a:stretch>
          </p:blipFill>
          <p:spPr bwMode="auto">
            <a:xfrm>
              <a:off x="173" y="1114"/>
              <a:ext cx="1221" cy="1029"/>
            </a:xfrm>
            <a:prstGeom prst="rect">
              <a:avLst/>
            </a:prstGeom>
            <a:noFill/>
            <a:ln w="9525">
              <a:solidFill>
                <a:srgbClr val="0066FF"/>
              </a:solidFill>
              <a:miter lim="800000"/>
              <a:headEnd/>
              <a:tailEnd/>
            </a:ln>
          </p:spPr>
        </p:pic>
        <p:sp>
          <p:nvSpPr>
            <p:cNvPr id="34832" name="Text Box 6"/>
            <p:cNvSpPr txBox="1">
              <a:spLocks noChangeArrowheads="1"/>
            </p:cNvSpPr>
            <p:nvPr/>
          </p:nvSpPr>
          <p:spPr bwMode="auto">
            <a:xfrm>
              <a:off x="225" y="1134"/>
              <a:ext cx="1125" cy="945"/>
            </a:xfrm>
            <a:prstGeom prst="rect">
              <a:avLst/>
            </a:prstGeom>
            <a:solidFill>
              <a:schemeClr val="bg1"/>
            </a:solidFill>
            <a:ln w="9525">
              <a:solidFill>
                <a:srgbClr val="0066FF"/>
              </a:solidFill>
              <a:miter lim="800000"/>
              <a:headEnd/>
              <a:tailEnd/>
            </a:ln>
          </p:spPr>
          <p:txBody>
            <a:bodyPr anchor="ctr"/>
            <a:lstStyle/>
            <a:p>
              <a:pPr algn="ctr"/>
              <a:r>
                <a:rPr lang="es-ES" sz="2000" b="1">
                  <a:solidFill>
                    <a:schemeClr val="tx2"/>
                  </a:solidFill>
                  <a:cs typeface="Arial" charset="0"/>
                </a:rPr>
                <a:t>Fase I:</a:t>
              </a:r>
            </a:p>
            <a:p>
              <a:pPr algn="ctr"/>
              <a:r>
                <a:rPr lang="es-ES" sz="2000" b="1">
                  <a:solidFill>
                    <a:schemeClr val="tx2"/>
                  </a:solidFill>
                  <a:cs typeface="Arial" charset="0"/>
                </a:rPr>
                <a:t>Preparatoria</a:t>
              </a:r>
            </a:p>
          </p:txBody>
        </p:sp>
      </p:grpSp>
      <p:grpSp>
        <p:nvGrpSpPr>
          <p:cNvPr id="3" name="14 Pentágono"/>
          <p:cNvGrpSpPr>
            <a:grpSpLocks/>
          </p:cNvGrpSpPr>
          <p:nvPr/>
        </p:nvGrpSpPr>
        <p:grpSpPr bwMode="auto">
          <a:xfrm>
            <a:off x="6003925" y="2693988"/>
            <a:ext cx="2841625" cy="1663700"/>
            <a:chOff x="3782" y="1106"/>
            <a:chExt cx="1790" cy="1048"/>
          </a:xfrm>
        </p:grpSpPr>
        <p:pic>
          <p:nvPicPr>
            <p:cNvPr id="34829" name="14 Pentágono"/>
            <p:cNvPicPr>
              <a:picLocks noChangeArrowheads="1"/>
            </p:cNvPicPr>
            <p:nvPr/>
          </p:nvPicPr>
          <p:blipFill>
            <a:blip r:embed="rId4"/>
            <a:srcRect/>
            <a:stretch>
              <a:fillRect/>
            </a:stretch>
          </p:blipFill>
          <p:spPr bwMode="auto">
            <a:xfrm>
              <a:off x="3782" y="1106"/>
              <a:ext cx="1790" cy="1048"/>
            </a:xfrm>
            <a:prstGeom prst="rect">
              <a:avLst/>
            </a:prstGeom>
            <a:noFill/>
            <a:ln w="9525">
              <a:noFill/>
              <a:miter lim="800000"/>
              <a:headEnd/>
              <a:tailEnd/>
            </a:ln>
          </p:spPr>
        </p:pic>
        <p:sp>
          <p:nvSpPr>
            <p:cNvPr id="34830" name="Text Box 9"/>
            <p:cNvSpPr txBox="1">
              <a:spLocks noChangeArrowheads="1"/>
            </p:cNvSpPr>
            <p:nvPr/>
          </p:nvSpPr>
          <p:spPr bwMode="auto">
            <a:xfrm>
              <a:off x="3825" y="1125"/>
              <a:ext cx="1469" cy="963"/>
            </a:xfrm>
            <a:prstGeom prst="rect">
              <a:avLst/>
            </a:prstGeom>
            <a:solidFill>
              <a:schemeClr val="bg1"/>
            </a:solidFill>
            <a:ln w="9525">
              <a:solidFill>
                <a:srgbClr val="0066FF"/>
              </a:solidFill>
              <a:miter lim="800000"/>
              <a:headEnd/>
              <a:tailEnd/>
            </a:ln>
          </p:spPr>
          <p:txBody>
            <a:bodyPr anchor="ctr"/>
            <a:lstStyle/>
            <a:p>
              <a:pPr algn="ctr"/>
              <a:r>
                <a:rPr lang="es-ES" b="1">
                  <a:solidFill>
                    <a:schemeClr val="tx2"/>
                  </a:solidFill>
                  <a:cs typeface="Arial" charset="0"/>
                </a:rPr>
                <a:t>Fase IV:</a:t>
              </a:r>
            </a:p>
            <a:p>
              <a:pPr algn="ctr"/>
              <a:r>
                <a:rPr lang="es-ES" b="1">
                  <a:solidFill>
                    <a:schemeClr val="tx2"/>
                  </a:solidFill>
                  <a:cs typeface="Arial" charset="0"/>
                </a:rPr>
                <a:t>Apoyo militar convencional a la insurgencia armada</a:t>
              </a:r>
            </a:p>
          </p:txBody>
        </p:sp>
      </p:grpSp>
      <p:pic>
        <p:nvPicPr>
          <p:cNvPr id="34820" name="Picture 3"/>
          <p:cNvPicPr>
            <a:picLocks noChangeAspect="1" noChangeArrowheads="1"/>
          </p:cNvPicPr>
          <p:nvPr/>
        </p:nvPicPr>
        <p:blipFill>
          <a:blip r:embed="rId5"/>
          <a:srcRect/>
          <a:stretch>
            <a:fillRect/>
          </a:stretch>
        </p:blipFill>
        <p:spPr bwMode="auto">
          <a:xfrm>
            <a:off x="4143375" y="2636838"/>
            <a:ext cx="1847850" cy="1673225"/>
          </a:xfrm>
          <a:prstGeom prst="rect">
            <a:avLst/>
          </a:prstGeom>
          <a:noFill/>
          <a:ln w="9525">
            <a:noFill/>
            <a:miter lim="800000"/>
            <a:headEnd/>
            <a:tailEnd/>
          </a:ln>
        </p:spPr>
      </p:pic>
      <p:sp>
        <p:nvSpPr>
          <p:cNvPr id="34821" name="17 CuadroTexto"/>
          <p:cNvSpPr txBox="1">
            <a:spLocks noChangeArrowheads="1"/>
          </p:cNvSpPr>
          <p:nvPr/>
        </p:nvSpPr>
        <p:spPr bwMode="auto">
          <a:xfrm>
            <a:off x="4286250" y="2708275"/>
            <a:ext cx="1643063" cy="1320800"/>
          </a:xfrm>
          <a:prstGeom prst="rect">
            <a:avLst/>
          </a:prstGeom>
          <a:solidFill>
            <a:schemeClr val="bg1"/>
          </a:solidFill>
          <a:ln w="9525">
            <a:solidFill>
              <a:srgbClr val="0066FF"/>
            </a:solidFill>
            <a:miter lim="800000"/>
            <a:headEnd/>
            <a:tailEnd/>
          </a:ln>
        </p:spPr>
        <p:txBody>
          <a:bodyPr>
            <a:spAutoFit/>
          </a:bodyPr>
          <a:lstStyle/>
          <a:p>
            <a:pPr algn="ctr"/>
            <a:endParaRPr lang="es-ES" sz="2000" b="1">
              <a:solidFill>
                <a:schemeClr val="tx2"/>
              </a:solidFill>
              <a:cs typeface="Arial" charset="0"/>
            </a:endParaRPr>
          </a:p>
          <a:p>
            <a:pPr algn="ctr"/>
            <a:r>
              <a:rPr lang="es-ES" sz="2000" b="1">
                <a:solidFill>
                  <a:schemeClr val="tx2"/>
                </a:solidFill>
                <a:cs typeface="Arial" charset="0"/>
              </a:rPr>
              <a:t>Fase III:</a:t>
            </a:r>
          </a:p>
          <a:p>
            <a:pPr algn="ctr"/>
            <a:r>
              <a:rPr lang="es-ES" sz="2000" b="1">
                <a:solidFill>
                  <a:schemeClr val="tx2"/>
                </a:solidFill>
                <a:cs typeface="Arial" charset="0"/>
              </a:rPr>
              <a:t>Insurgencia armada</a:t>
            </a:r>
            <a:endParaRPr lang="es-ES" sz="2000">
              <a:solidFill>
                <a:schemeClr val="tx2"/>
              </a:solidFill>
            </a:endParaRPr>
          </a:p>
        </p:txBody>
      </p:sp>
      <p:pic>
        <p:nvPicPr>
          <p:cNvPr id="34822" name="Picture 4"/>
          <p:cNvPicPr>
            <a:picLocks noChangeAspect="1" noChangeArrowheads="1"/>
          </p:cNvPicPr>
          <p:nvPr/>
        </p:nvPicPr>
        <p:blipFill>
          <a:blip r:embed="rId6"/>
          <a:srcRect/>
          <a:stretch>
            <a:fillRect/>
          </a:stretch>
        </p:blipFill>
        <p:spPr bwMode="auto">
          <a:xfrm>
            <a:off x="2195513" y="2565400"/>
            <a:ext cx="1928812" cy="1727200"/>
          </a:xfrm>
          <a:prstGeom prst="rect">
            <a:avLst/>
          </a:prstGeom>
          <a:noFill/>
          <a:ln w="9525">
            <a:noFill/>
            <a:miter lim="800000"/>
            <a:headEnd/>
            <a:tailEnd/>
          </a:ln>
        </p:spPr>
      </p:pic>
      <p:sp>
        <p:nvSpPr>
          <p:cNvPr id="34823" name="18 CuadroTexto"/>
          <p:cNvSpPr txBox="1">
            <a:spLocks noChangeArrowheads="1"/>
          </p:cNvSpPr>
          <p:nvPr/>
        </p:nvSpPr>
        <p:spPr bwMode="auto">
          <a:xfrm>
            <a:off x="2414588" y="2636838"/>
            <a:ext cx="1643062" cy="1320800"/>
          </a:xfrm>
          <a:prstGeom prst="rect">
            <a:avLst/>
          </a:prstGeom>
          <a:solidFill>
            <a:schemeClr val="bg1"/>
          </a:solidFill>
          <a:ln w="9525">
            <a:solidFill>
              <a:srgbClr val="0066FF"/>
            </a:solidFill>
            <a:miter lim="800000"/>
            <a:headEnd/>
            <a:tailEnd/>
          </a:ln>
        </p:spPr>
        <p:txBody>
          <a:bodyPr>
            <a:spAutoFit/>
          </a:bodyPr>
          <a:lstStyle/>
          <a:p>
            <a:pPr algn="ctr"/>
            <a:r>
              <a:rPr lang="es-ES" sz="2000" b="1">
                <a:solidFill>
                  <a:schemeClr val="tx2"/>
                </a:solidFill>
                <a:cs typeface="Arial" charset="0"/>
              </a:rPr>
              <a:t>Fase II:</a:t>
            </a:r>
          </a:p>
          <a:p>
            <a:pPr algn="ctr"/>
            <a:r>
              <a:rPr lang="es-ES" sz="2000" b="1">
                <a:solidFill>
                  <a:schemeClr val="tx2"/>
                </a:solidFill>
                <a:cs typeface="Arial" charset="0"/>
              </a:rPr>
              <a:t>Subversión violenta no armada</a:t>
            </a:r>
          </a:p>
        </p:txBody>
      </p:sp>
      <p:pic>
        <p:nvPicPr>
          <p:cNvPr id="23" name="4 Imagen" descr="01_full_600x400.jpg"/>
          <p:cNvPicPr>
            <a:picLocks noChangeAspect="1"/>
          </p:cNvPicPr>
          <p:nvPr/>
        </p:nvPicPr>
        <p:blipFill>
          <a:blip r:embed="rId7"/>
          <a:stretch>
            <a:fillRect/>
          </a:stretch>
        </p:blipFill>
        <p:spPr>
          <a:xfrm>
            <a:off x="4214813" y="4438650"/>
            <a:ext cx="1785937" cy="1285875"/>
          </a:xfrm>
          <a:prstGeom prst="rect">
            <a:avLst/>
          </a:prstGeom>
          <a:ln>
            <a:noFill/>
          </a:ln>
          <a:effectLst>
            <a:outerShdw blurRad="292100" dist="139700" dir="2700000" algn="tl" rotWithShape="0">
              <a:srgbClr val="333333">
                <a:alpha val="65000"/>
              </a:srgbClr>
            </a:outerShdw>
          </a:effectLst>
        </p:spPr>
      </p:pic>
      <p:pic>
        <p:nvPicPr>
          <p:cNvPr id="24" name="Picture 20" descr="f-16-j-98821f16wwf-s"/>
          <p:cNvPicPr>
            <a:picLocks noChangeAspect="1" noChangeArrowheads="1"/>
          </p:cNvPicPr>
          <p:nvPr/>
        </p:nvPicPr>
        <p:blipFill>
          <a:blip r:embed="rId8" cstate="print"/>
          <a:srcRect/>
          <a:stretch>
            <a:fillRect/>
          </a:stretch>
        </p:blipFill>
        <p:spPr bwMode="auto">
          <a:xfrm flipH="1">
            <a:off x="5929322" y="4492631"/>
            <a:ext cx="2643206" cy="1589094"/>
          </a:xfrm>
          <a:prstGeom prst="rect">
            <a:avLst/>
          </a:prstGeom>
          <a:noFill/>
          <a:scene3d>
            <a:camera prst="perspectiveHeroicExtremeLeftFacing"/>
            <a:lightRig rig="threePt" dir="t"/>
          </a:scene3d>
        </p:spPr>
      </p:pic>
      <p:pic>
        <p:nvPicPr>
          <p:cNvPr id="17" name="16 Imagen" descr="Subversión.jpg"/>
          <p:cNvPicPr>
            <a:picLocks noChangeAspect="1"/>
          </p:cNvPicPr>
          <p:nvPr/>
        </p:nvPicPr>
        <p:blipFill>
          <a:blip r:embed="rId9" cstate="print"/>
          <a:stretch>
            <a:fillRect/>
          </a:stretch>
        </p:blipFill>
        <p:spPr>
          <a:xfrm>
            <a:off x="285720" y="4506914"/>
            <a:ext cx="2143140" cy="1428759"/>
          </a:xfrm>
          <a:prstGeom prst="rect">
            <a:avLst/>
          </a:prstGeom>
          <a:ln>
            <a:noFill/>
          </a:ln>
          <a:effectLst>
            <a:outerShdw blurRad="292100" dist="139700" dir="2700000" algn="tl" rotWithShape="0">
              <a:srgbClr val="333333">
                <a:alpha val="65000"/>
              </a:srgbClr>
            </a:outerShdw>
          </a:effectLst>
          <a:scene3d>
            <a:camera prst="perspectiveHeroicExtremeRightFacing"/>
            <a:lightRig rig="threePt" dir="t"/>
          </a:scene3d>
        </p:spPr>
      </p:pic>
      <p:pic>
        <p:nvPicPr>
          <p:cNvPr id="18" name="17 Imagen" descr="149253-944-1135.jpg"/>
          <p:cNvPicPr>
            <a:picLocks noChangeAspect="1"/>
          </p:cNvPicPr>
          <p:nvPr/>
        </p:nvPicPr>
        <p:blipFill>
          <a:blip r:embed="rId10"/>
          <a:srcRect t="13541" b="7291"/>
          <a:stretch>
            <a:fillRect/>
          </a:stretch>
        </p:blipFill>
        <p:spPr>
          <a:xfrm>
            <a:off x="2357438" y="4437063"/>
            <a:ext cx="1714500" cy="1284287"/>
          </a:xfrm>
          <a:prstGeom prst="rect">
            <a:avLst/>
          </a:prstGeom>
          <a:ln>
            <a:noFill/>
          </a:ln>
          <a:effectLst>
            <a:outerShdw blurRad="292100" dist="139700" dir="2700000" algn="tl" rotWithShape="0">
              <a:srgbClr val="333333">
                <a:alpha val="65000"/>
              </a:srgbClr>
            </a:outerShdw>
          </a:effectLst>
        </p:spPr>
      </p:pic>
      <p:sp>
        <p:nvSpPr>
          <p:cNvPr id="34828" name="Text Box 18"/>
          <p:cNvSpPr txBox="1">
            <a:spLocks noChangeArrowheads="1"/>
          </p:cNvSpPr>
          <p:nvPr/>
        </p:nvSpPr>
        <p:spPr bwMode="auto">
          <a:xfrm>
            <a:off x="1187450" y="981075"/>
            <a:ext cx="5978525" cy="1066800"/>
          </a:xfrm>
          <a:prstGeom prst="rect">
            <a:avLst/>
          </a:prstGeom>
          <a:solidFill>
            <a:schemeClr val="bg1"/>
          </a:solidFill>
          <a:ln w="9525">
            <a:noFill/>
            <a:miter lim="800000"/>
            <a:headEnd/>
            <a:tailEnd/>
          </a:ln>
        </p:spPr>
        <p:txBody>
          <a:bodyPr wrap="none">
            <a:spAutoFit/>
          </a:bodyPr>
          <a:lstStyle/>
          <a:p>
            <a:pPr algn="ctr"/>
            <a:r>
              <a:rPr lang="es-MX" sz="3200" b="1" u="sng">
                <a:solidFill>
                  <a:schemeClr val="tx2"/>
                </a:solidFill>
              </a:rPr>
              <a:t>Fases </a:t>
            </a:r>
          </a:p>
          <a:p>
            <a:pPr algn="ctr"/>
            <a:r>
              <a:rPr lang="es-MX" sz="3200" b="1" u="sng">
                <a:solidFill>
                  <a:schemeClr val="tx2"/>
                </a:solidFill>
              </a:rPr>
              <a:t>de la Guerra No Convencional</a:t>
            </a:r>
            <a:endParaRPr lang="es-ES" sz="3200" b="1" u="sng">
              <a:solidFill>
                <a:schemeClr val="tx2"/>
              </a:solidFill>
            </a:endParaRPr>
          </a:p>
        </p:txBody>
      </p:sp>
      <p:sp>
        <p:nvSpPr>
          <p:cNvPr id="34841" name="AutoShape 25">
            <a:hlinkClick r:id="rId11" action="ppaction://hlinksldjump" highlightClick="1"/>
          </p:cNvPr>
          <p:cNvSpPr>
            <a:spLocks noChangeArrowheads="1"/>
          </p:cNvSpPr>
          <p:nvPr/>
        </p:nvSpPr>
        <p:spPr bwMode="auto">
          <a:xfrm>
            <a:off x="6156325" y="6165850"/>
            <a:ext cx="720725" cy="404813"/>
          </a:xfrm>
          <a:prstGeom prst="actionButtonForwardNext">
            <a:avLst/>
          </a:prstGeom>
          <a:solidFill>
            <a:schemeClr val="accent1"/>
          </a:solidFill>
          <a:ln w="9525">
            <a:solidFill>
              <a:srgbClr val="FF0000"/>
            </a:solidFill>
            <a:miter lim="800000"/>
            <a:headEnd/>
            <a:tailEnd/>
          </a:ln>
          <a:effectLst>
            <a:prstShdw prst="shdw13" dist="53882" dir="13500000">
              <a:schemeClr val="bg2">
                <a:alpha val="50000"/>
              </a:schemeClr>
            </a:prstShdw>
          </a:effectLst>
        </p:spPr>
        <p:txBody>
          <a:bodyPr wrap="none" anchor="ctr"/>
          <a:lstStyle/>
          <a:p>
            <a:endParaRPr lang="es-E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5 Marcador de número de diapositiva"/>
          <p:cNvSpPr>
            <a:spLocks noGrp="1"/>
          </p:cNvSpPr>
          <p:nvPr>
            <p:ph type="sldNum" sz="quarter" idx="12"/>
          </p:nvPr>
        </p:nvSpPr>
        <p:spPr>
          <a:noFill/>
        </p:spPr>
        <p:txBody>
          <a:bodyPr/>
          <a:lstStyle/>
          <a:p>
            <a:fld id="{0B603A83-C086-49C4-98E0-D28DCD3FCABA}" type="slidenum">
              <a:rPr lang="es-ES" smtClean="0"/>
              <a:pPr/>
              <a:t>19</a:t>
            </a:fld>
            <a:endParaRPr lang="es-ES" smtClean="0"/>
          </a:p>
        </p:txBody>
      </p:sp>
      <p:sp>
        <p:nvSpPr>
          <p:cNvPr id="22531" name="Text Box 9"/>
          <p:cNvSpPr txBox="1">
            <a:spLocks noChangeArrowheads="1"/>
          </p:cNvSpPr>
          <p:nvPr/>
        </p:nvSpPr>
        <p:spPr bwMode="auto">
          <a:xfrm>
            <a:off x="2843213" y="1989138"/>
            <a:ext cx="5400675" cy="1920875"/>
          </a:xfrm>
          <a:prstGeom prst="rect">
            <a:avLst/>
          </a:prstGeom>
          <a:noFill/>
          <a:ln w="9525">
            <a:noFill/>
            <a:miter lim="800000"/>
            <a:headEnd/>
            <a:tailEnd/>
          </a:ln>
        </p:spPr>
        <p:txBody>
          <a:bodyPr>
            <a:spAutoFit/>
          </a:bodyPr>
          <a:lstStyle/>
          <a:p>
            <a:pPr algn="just">
              <a:spcBef>
                <a:spcPct val="50000"/>
              </a:spcBef>
            </a:pPr>
            <a:r>
              <a:rPr lang="es-ES" sz="2000" i="1">
                <a:cs typeface="Arial" charset="0"/>
              </a:rPr>
              <a:t>1-31.  (…) </a:t>
            </a:r>
            <a:r>
              <a:rPr lang="es-ES" sz="2000" b="1" i="1">
                <a:cs typeface="Arial" charset="0"/>
              </a:rPr>
              <a:t>Si como parte de la apreciación los planificadores determinan que las condiciones no son favorables, entonces necesitan prever las medidas que pudieran transformar la situación en una más conveniente.</a:t>
            </a:r>
            <a:r>
              <a:rPr lang="es-ES" sz="2000" i="1" u="sng">
                <a:cs typeface="Arial" charset="0"/>
              </a:rPr>
              <a:t> </a:t>
            </a:r>
          </a:p>
        </p:txBody>
      </p:sp>
      <p:pic>
        <p:nvPicPr>
          <p:cNvPr id="22532" name="Picture 10"/>
          <p:cNvPicPr>
            <a:picLocks noChangeAspect="1" noChangeArrowheads="1"/>
          </p:cNvPicPr>
          <p:nvPr/>
        </p:nvPicPr>
        <p:blipFill>
          <a:blip r:embed="rId3"/>
          <a:srcRect/>
          <a:stretch>
            <a:fillRect/>
          </a:stretch>
        </p:blipFill>
        <p:spPr bwMode="auto">
          <a:xfrm>
            <a:off x="468313" y="1916113"/>
            <a:ext cx="2173287" cy="2736850"/>
          </a:xfrm>
          <a:prstGeom prst="rect">
            <a:avLst/>
          </a:prstGeom>
          <a:noFill/>
          <a:ln w="9525">
            <a:noFill/>
            <a:miter lim="800000"/>
            <a:headEnd/>
            <a:tailEnd/>
          </a:ln>
        </p:spPr>
      </p:pic>
      <p:sp>
        <p:nvSpPr>
          <p:cNvPr id="22533" name="Rectangle 12"/>
          <p:cNvSpPr>
            <a:spLocks noChangeArrowheads="1"/>
          </p:cNvSpPr>
          <p:nvPr/>
        </p:nvSpPr>
        <p:spPr bwMode="auto">
          <a:xfrm>
            <a:off x="179388" y="836613"/>
            <a:ext cx="8569325" cy="641350"/>
          </a:xfrm>
          <a:prstGeom prst="rect">
            <a:avLst/>
          </a:prstGeom>
          <a:noFill/>
          <a:ln w="9525" algn="ctr">
            <a:noFill/>
            <a:miter lim="800000"/>
            <a:headEnd/>
            <a:tailEnd/>
          </a:ln>
        </p:spPr>
        <p:txBody>
          <a:bodyPr>
            <a:spAutoFit/>
          </a:bodyPr>
          <a:lstStyle/>
          <a:p>
            <a:pPr marL="268288" indent="-268288" algn="just">
              <a:buFont typeface="Wingdings" pitchFamily="2" charset="2"/>
              <a:buChar char="q"/>
            </a:pPr>
            <a:r>
              <a:rPr lang="es-ES_tradnl" b="1">
                <a:latin typeface="Arial Black" pitchFamily="34" charset="0"/>
              </a:rPr>
              <a:t>El desarrollo de una insurgencia requiere la existencia de un escenario facilitador.</a:t>
            </a:r>
            <a:endParaRPr lang="es-ES" b="1">
              <a:latin typeface="Arial Black" pitchFamily="34" charset="0"/>
            </a:endParaRPr>
          </a:p>
        </p:txBody>
      </p:sp>
      <p:sp>
        <p:nvSpPr>
          <p:cNvPr id="57357" name="Text Box 13"/>
          <p:cNvSpPr txBox="1">
            <a:spLocks noChangeArrowheads="1"/>
          </p:cNvSpPr>
          <p:nvPr/>
        </p:nvSpPr>
        <p:spPr bwMode="auto">
          <a:xfrm>
            <a:off x="395288" y="101600"/>
            <a:ext cx="8351837" cy="519113"/>
          </a:xfrm>
          <a:prstGeom prst="rect">
            <a:avLst/>
          </a:prstGeom>
          <a:noFill/>
          <a:ln w="9525" algn="ctr">
            <a:noFill/>
            <a:miter lim="800000"/>
            <a:headEnd/>
            <a:tailEnd/>
          </a:ln>
          <a:effectLst>
            <a:outerShdw dist="12700" dir="10800000" algn="ctr" rotWithShape="0">
              <a:schemeClr val="accent1">
                <a:alpha val="50000"/>
              </a:schemeClr>
            </a:outerShdw>
          </a:effectLst>
        </p:spPr>
        <p:txBody>
          <a:bodyPr>
            <a:spAutoFit/>
          </a:bodyPr>
          <a:lstStyle/>
          <a:p>
            <a:pPr algn="ctr">
              <a:spcBef>
                <a:spcPct val="50000"/>
              </a:spcBef>
              <a:defRPr/>
            </a:pPr>
            <a:r>
              <a:rPr lang="es-ES_tradnl" sz="2800" b="1" i="1">
                <a:effectLst>
                  <a:outerShdw blurRad="38100" dist="38100" dir="2700000" algn="tl">
                    <a:srgbClr val="FFFFFF"/>
                  </a:outerShdw>
                </a:effectLst>
                <a:latin typeface="Bookman Old Style" pitchFamily="18" charset="0"/>
              </a:rPr>
              <a:t>ELEMENTOS SOBRE LA GNC</a:t>
            </a:r>
            <a:endParaRPr lang="es-ES" sz="2800" b="1" i="1">
              <a:effectLst>
                <a:outerShdw blurRad="38100" dist="38100" dir="2700000" algn="tl">
                  <a:srgbClr val="FFFFFF"/>
                </a:outerShdw>
              </a:effectLst>
              <a:latin typeface="Bookman Old Style" pitchFamily="18" charset="0"/>
            </a:endParaRPr>
          </a:p>
        </p:txBody>
      </p:sp>
      <p:grpSp>
        <p:nvGrpSpPr>
          <p:cNvPr id="2" name="Group 16"/>
          <p:cNvGrpSpPr>
            <a:grpSpLocks/>
          </p:cNvGrpSpPr>
          <p:nvPr/>
        </p:nvGrpSpPr>
        <p:grpSpPr bwMode="auto">
          <a:xfrm>
            <a:off x="4572000" y="1412875"/>
            <a:ext cx="1295400" cy="503238"/>
            <a:chOff x="4944" y="2046"/>
            <a:chExt cx="816" cy="317"/>
          </a:xfrm>
        </p:grpSpPr>
        <p:sp>
          <p:nvSpPr>
            <p:cNvPr id="22542" name="Oval 17"/>
            <p:cNvSpPr>
              <a:spLocks noChangeArrowheads="1"/>
            </p:cNvSpPr>
            <p:nvPr/>
          </p:nvSpPr>
          <p:spPr bwMode="auto">
            <a:xfrm>
              <a:off x="4944" y="2046"/>
              <a:ext cx="816" cy="317"/>
            </a:xfrm>
            <a:prstGeom prst="ellipse">
              <a:avLst/>
            </a:prstGeom>
            <a:solidFill>
              <a:srgbClr val="FF0000"/>
            </a:solidFill>
            <a:ln w="9525">
              <a:solidFill>
                <a:schemeClr val="tx1"/>
              </a:solidFill>
              <a:round/>
              <a:headEnd/>
              <a:tailEnd/>
            </a:ln>
          </p:spPr>
          <p:txBody>
            <a:bodyPr wrap="none" anchor="ctr"/>
            <a:lstStyle/>
            <a:p>
              <a:endParaRPr lang="es-ES_tradnl"/>
            </a:p>
          </p:txBody>
        </p:sp>
        <p:sp>
          <p:nvSpPr>
            <p:cNvPr id="22543" name="Rectangle 18"/>
            <p:cNvSpPr>
              <a:spLocks noChangeArrowheads="1"/>
            </p:cNvSpPr>
            <p:nvPr/>
          </p:nvSpPr>
          <p:spPr bwMode="auto">
            <a:xfrm>
              <a:off x="5020" y="2089"/>
              <a:ext cx="612" cy="231"/>
            </a:xfrm>
            <a:prstGeom prst="rect">
              <a:avLst/>
            </a:prstGeom>
            <a:noFill/>
            <a:ln w="9525">
              <a:noFill/>
              <a:miter lim="800000"/>
              <a:headEnd/>
              <a:tailEnd/>
            </a:ln>
          </p:spPr>
          <p:txBody>
            <a:bodyPr wrap="none">
              <a:spAutoFit/>
            </a:bodyPr>
            <a:lstStyle/>
            <a:p>
              <a:pPr>
                <a:buFont typeface="Wingdings" pitchFamily="2" charset="2"/>
                <a:buNone/>
              </a:pPr>
              <a:r>
                <a:rPr lang="es-ES_tradnl" b="1" i="1">
                  <a:latin typeface="Arial Black" pitchFamily="34" charset="0"/>
                </a:rPr>
                <a:t>pero…</a:t>
              </a:r>
            </a:p>
          </p:txBody>
        </p:sp>
      </p:grpSp>
      <p:pic>
        <p:nvPicPr>
          <p:cNvPr id="22536" name="32 Imagen" descr="alan-gross-usaid.jpg"/>
          <p:cNvPicPr>
            <a:picLocks noChangeAspect="1" noChangeArrowheads="1"/>
          </p:cNvPicPr>
          <p:nvPr/>
        </p:nvPicPr>
        <p:blipFill>
          <a:blip r:embed="rId4"/>
          <a:srcRect/>
          <a:stretch>
            <a:fillRect/>
          </a:stretch>
        </p:blipFill>
        <p:spPr bwMode="auto">
          <a:xfrm rot="-1259668">
            <a:off x="6481763" y="3516313"/>
            <a:ext cx="2411412" cy="2360612"/>
          </a:xfrm>
          <a:prstGeom prst="rect">
            <a:avLst/>
          </a:prstGeom>
          <a:noFill/>
          <a:ln w="9525">
            <a:noFill/>
            <a:miter lim="800000"/>
            <a:headEnd/>
            <a:tailEnd/>
          </a:ln>
        </p:spPr>
      </p:pic>
      <p:pic>
        <p:nvPicPr>
          <p:cNvPr id="22537" name="Picture 5"/>
          <p:cNvPicPr>
            <a:picLocks noChangeAspect="1" noChangeArrowheads="1"/>
          </p:cNvPicPr>
          <p:nvPr/>
        </p:nvPicPr>
        <p:blipFill>
          <a:blip r:embed="rId5"/>
          <a:srcRect/>
          <a:stretch>
            <a:fillRect/>
          </a:stretch>
        </p:blipFill>
        <p:spPr bwMode="auto">
          <a:xfrm rot="-853634">
            <a:off x="5219700" y="5170488"/>
            <a:ext cx="2160588" cy="1354137"/>
          </a:xfrm>
          <a:prstGeom prst="rect">
            <a:avLst/>
          </a:prstGeom>
          <a:noFill/>
          <a:ln w="9525">
            <a:noFill/>
            <a:miter lim="800000"/>
            <a:headEnd/>
            <a:tailEnd/>
          </a:ln>
        </p:spPr>
      </p:pic>
      <p:pic>
        <p:nvPicPr>
          <p:cNvPr id="57367" name="Picture 23"/>
          <p:cNvPicPr>
            <a:picLocks noChangeAspect="1" noChangeArrowheads="1"/>
          </p:cNvPicPr>
          <p:nvPr/>
        </p:nvPicPr>
        <p:blipFill>
          <a:blip r:embed="rId6"/>
          <a:srcRect l="11003" b="7011"/>
          <a:stretch>
            <a:fillRect/>
          </a:stretch>
        </p:blipFill>
        <p:spPr bwMode="auto">
          <a:xfrm rot="764137" flipH="1">
            <a:off x="4932363" y="3716338"/>
            <a:ext cx="2016125" cy="1524000"/>
          </a:xfrm>
          <a:prstGeom prst="rect">
            <a:avLst/>
          </a:prstGeom>
          <a:noFill/>
          <a:ln w="3175" algn="ctr">
            <a:solidFill>
              <a:srgbClr val="000000"/>
            </a:solidFill>
            <a:miter lim="800000"/>
            <a:headEnd/>
            <a:tailEnd/>
          </a:ln>
          <a:effectLst>
            <a:outerShdw dist="35921" dir="2700000" algn="ctr" rotWithShape="0">
              <a:srgbClr val="FFFFCC">
                <a:alpha val="50000"/>
              </a:srgbClr>
            </a:outerShdw>
          </a:effectLst>
        </p:spPr>
      </p:pic>
      <p:pic>
        <p:nvPicPr>
          <p:cNvPr id="22539" name="Picture 24"/>
          <p:cNvPicPr>
            <a:picLocks noChangeArrowheads="1"/>
          </p:cNvPicPr>
          <p:nvPr/>
        </p:nvPicPr>
        <p:blipFill>
          <a:blip r:embed="rId7"/>
          <a:srcRect/>
          <a:stretch>
            <a:fillRect/>
          </a:stretch>
        </p:blipFill>
        <p:spPr bwMode="auto">
          <a:xfrm>
            <a:off x="7953375" y="6524625"/>
            <a:ext cx="866775" cy="247650"/>
          </a:xfrm>
          <a:prstGeom prst="rect">
            <a:avLst/>
          </a:prstGeom>
          <a:noFill/>
          <a:ln w="9525">
            <a:noFill/>
            <a:miter lim="800000"/>
            <a:headEnd/>
            <a:tailEnd/>
          </a:ln>
        </p:spPr>
      </p:pic>
      <p:sp>
        <p:nvSpPr>
          <p:cNvPr id="57369" name="Rectangle 25"/>
          <p:cNvSpPr>
            <a:spLocks noChangeArrowheads="1"/>
          </p:cNvSpPr>
          <p:nvPr/>
        </p:nvSpPr>
        <p:spPr bwMode="auto">
          <a:xfrm>
            <a:off x="6516688" y="6453188"/>
            <a:ext cx="1554162" cy="304800"/>
          </a:xfrm>
          <a:prstGeom prst="rect">
            <a:avLst/>
          </a:prstGeom>
          <a:noFill/>
          <a:ln w="9525">
            <a:noFill/>
            <a:miter lim="800000"/>
            <a:headEnd/>
            <a:tailEnd/>
          </a:ln>
          <a:effectLst/>
        </p:spPr>
        <p:txBody>
          <a:bodyPr lIns="92075" tIns="46038" rIns="92075" bIns="46038">
            <a:spAutoFit/>
          </a:bodyPr>
          <a:lstStyle/>
          <a:p>
            <a:pPr algn="ctr">
              <a:spcBef>
                <a:spcPct val="50000"/>
              </a:spcBef>
              <a:defRPr/>
            </a:pPr>
            <a:r>
              <a:rPr lang="es-ES" sz="1400" b="1" i="1">
                <a:effectLst>
                  <a:outerShdw blurRad="38100" dist="38100" dir="2700000" algn="tl">
                    <a:srgbClr val="FFFFFF"/>
                  </a:outerShdw>
                </a:effectLst>
                <a:latin typeface="Stencil" pitchFamily="82" charset="0"/>
              </a:rPr>
              <a:t>Secuencia</a:t>
            </a:r>
          </a:p>
        </p:txBody>
      </p:sp>
      <p:sp>
        <p:nvSpPr>
          <p:cNvPr id="22541" name="Text Box 8"/>
          <p:cNvSpPr txBox="1">
            <a:spLocks noChangeArrowheads="1"/>
          </p:cNvSpPr>
          <p:nvPr/>
        </p:nvSpPr>
        <p:spPr bwMode="auto">
          <a:xfrm>
            <a:off x="179388" y="5229225"/>
            <a:ext cx="4752975" cy="987425"/>
          </a:xfrm>
          <a:prstGeom prst="rect">
            <a:avLst/>
          </a:prstGeom>
          <a:solidFill>
            <a:srgbClr val="33CCCC"/>
          </a:solidFill>
          <a:ln w="28575" algn="ctr">
            <a:solidFill>
              <a:schemeClr val="tx1"/>
            </a:solidFill>
            <a:miter lim="800000"/>
            <a:headEnd/>
            <a:tailEnd/>
          </a:ln>
        </p:spPr>
        <p:txBody>
          <a:bodyPr>
            <a:spAutoFit/>
          </a:bodyPr>
          <a:lstStyle/>
          <a:p>
            <a:pPr algn="just">
              <a:spcBef>
                <a:spcPct val="50000"/>
              </a:spcBef>
            </a:pPr>
            <a:r>
              <a:rPr lang="es-ES_tradnl" sz="1900" b="1">
                <a:solidFill>
                  <a:schemeClr val="bg1"/>
                </a:solidFill>
                <a:latin typeface="Arial Black" pitchFamily="34" charset="0"/>
              </a:rPr>
              <a:t>¿Estarían creadas en Cuba estas condiciones facilitadoras? ¿Las estarán creando? </a:t>
            </a:r>
            <a:endParaRPr lang="es-ES" sz="1900" b="1">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8"/>
            <a:ext cx="7772400" cy="1071569"/>
          </a:xfrm>
          <a:ln w="38100">
            <a:solidFill>
              <a:schemeClr val="tx1"/>
            </a:solidFill>
          </a:ln>
        </p:spPr>
        <p:txBody>
          <a:bodyPr/>
          <a:lstStyle/>
          <a:p>
            <a:r>
              <a:rPr lang="es-ES" dirty="0" smtClean="0">
                <a:latin typeface="Arial" pitchFamily="34" charset="0"/>
                <a:cs typeface="Arial" pitchFamily="34" charset="0"/>
              </a:rPr>
              <a:t>Objetivos</a:t>
            </a:r>
            <a:endParaRPr lang="es-ES" dirty="0">
              <a:latin typeface="Arial" pitchFamily="34" charset="0"/>
              <a:cs typeface="Arial" pitchFamily="34" charset="0"/>
            </a:endParaRPr>
          </a:p>
        </p:txBody>
      </p:sp>
      <p:sp>
        <p:nvSpPr>
          <p:cNvPr id="3" name="2 Subtítulo"/>
          <p:cNvSpPr>
            <a:spLocks noGrp="1"/>
          </p:cNvSpPr>
          <p:nvPr>
            <p:ph type="subTitle" idx="1"/>
          </p:nvPr>
        </p:nvSpPr>
        <p:spPr>
          <a:xfrm>
            <a:off x="428596" y="1643050"/>
            <a:ext cx="8143932" cy="4929222"/>
          </a:xfrm>
          <a:ln w="76200">
            <a:solidFill>
              <a:schemeClr val="tx1"/>
            </a:solidFill>
          </a:ln>
        </p:spPr>
        <p:txBody>
          <a:bodyPr>
            <a:noAutofit/>
          </a:bodyPr>
          <a:lstStyle/>
          <a:p>
            <a:pPr algn="just"/>
            <a:r>
              <a:rPr lang="es-ES" sz="3600" dirty="0" smtClean="0">
                <a:solidFill>
                  <a:schemeClr val="tx1"/>
                </a:solidFill>
                <a:latin typeface="Arial" pitchFamily="34" charset="0"/>
                <a:cs typeface="Arial" pitchFamily="34" charset="0"/>
              </a:rPr>
              <a:t>Profundizar sobre los principales mecanismos injerencistas estadounidenses empleados durante la Colonia y la Neocolonia, así como las diferentes formas de agresión empleadas contra Cuba después del triunfo de la Revolución, y la respuesta de </a:t>
            </a:r>
            <a:r>
              <a:rPr lang="es-ES" sz="3600" smtClean="0">
                <a:solidFill>
                  <a:schemeClr val="tx1"/>
                </a:solidFill>
                <a:latin typeface="Arial" pitchFamily="34" charset="0"/>
                <a:cs typeface="Arial" pitchFamily="34" charset="0"/>
              </a:rPr>
              <a:t>nuestro </a:t>
            </a:r>
            <a:r>
              <a:rPr lang="es-ES" sz="3600" b="1" smtClean="0">
                <a:solidFill>
                  <a:schemeClr val="tx1"/>
                </a:solidFill>
                <a:latin typeface="Arial" pitchFamily="34" charset="0"/>
                <a:cs typeface="Arial" pitchFamily="34" charset="0"/>
              </a:rPr>
              <a:t>pueblo </a:t>
            </a:r>
            <a:r>
              <a:rPr lang="es-ES" sz="3600" dirty="0" smtClean="0">
                <a:solidFill>
                  <a:schemeClr val="tx1"/>
                </a:solidFill>
                <a:latin typeface="Arial" pitchFamily="34" charset="0"/>
                <a:cs typeface="Arial" pitchFamily="34" charset="0"/>
              </a:rPr>
              <a:t>y gobierno cubano.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3 Marcador de número de diapositiva"/>
          <p:cNvSpPr>
            <a:spLocks noGrp="1"/>
          </p:cNvSpPr>
          <p:nvPr>
            <p:ph type="sldNum" sz="quarter" idx="12"/>
          </p:nvPr>
        </p:nvSpPr>
        <p:spPr>
          <a:noFill/>
        </p:spPr>
        <p:txBody>
          <a:bodyPr/>
          <a:lstStyle/>
          <a:p>
            <a:fld id="{71A1DEF7-1DBC-4C46-A3BC-BB04542D473A}" type="slidenum">
              <a:rPr lang="es-ES" smtClean="0"/>
              <a:pPr/>
              <a:t>20</a:t>
            </a:fld>
            <a:endParaRPr lang="es-ES" smtClean="0"/>
          </a:p>
        </p:txBody>
      </p:sp>
      <p:sp>
        <p:nvSpPr>
          <p:cNvPr id="23555" name="Rectangle 1"/>
          <p:cNvSpPr>
            <a:spLocks noChangeArrowheads="1"/>
          </p:cNvSpPr>
          <p:nvPr/>
        </p:nvSpPr>
        <p:spPr bwMode="auto">
          <a:xfrm>
            <a:off x="179388" y="366713"/>
            <a:ext cx="8643937" cy="4600575"/>
          </a:xfrm>
          <a:prstGeom prst="rect">
            <a:avLst/>
          </a:prstGeom>
          <a:noFill/>
          <a:ln w="9525">
            <a:noFill/>
            <a:miter lim="800000"/>
            <a:headEnd/>
            <a:tailEnd/>
          </a:ln>
        </p:spPr>
        <p:txBody>
          <a:bodyPr anchor="ctr">
            <a:spAutoFit/>
          </a:bodyPr>
          <a:lstStyle/>
          <a:p>
            <a:pPr algn="just"/>
            <a:r>
              <a:rPr lang="es-ES" sz="2400" b="1">
                <a:cs typeface="Times New Roman" pitchFamily="18" charset="0"/>
              </a:rPr>
              <a:t>El gobierno de EEUU ha incrementado las acciones dirigidas</a:t>
            </a:r>
            <a:r>
              <a:rPr lang="es-ES" sz="2400" b="1">
                <a:solidFill>
                  <a:srgbClr val="000000"/>
                </a:solidFill>
                <a:cs typeface="Times New Roman" pitchFamily="18" charset="0"/>
              </a:rPr>
              <a:t> a </a:t>
            </a:r>
            <a:r>
              <a:rPr lang="es-ES" sz="2400" b="1">
                <a:cs typeface="Times New Roman" pitchFamily="18" charset="0"/>
              </a:rPr>
              <a:t>consolidar su estrategia de subversión ideológica:</a:t>
            </a:r>
          </a:p>
          <a:p>
            <a:pPr algn="just"/>
            <a:endParaRPr lang="es-ES" sz="2400" b="1">
              <a:cs typeface="Times New Roman" pitchFamily="18" charset="0"/>
            </a:endParaRPr>
          </a:p>
          <a:p>
            <a:pPr algn="just">
              <a:buFontTx/>
              <a:buChar char="•"/>
            </a:pPr>
            <a:r>
              <a:rPr lang="es-ES" sz="2000" b="1">
                <a:cs typeface="Times New Roman" pitchFamily="18" charset="0"/>
              </a:rPr>
              <a:t>Identificar y desarrollar nuevos actores sociales internos</a:t>
            </a:r>
          </a:p>
          <a:p>
            <a:pPr lvl="1" algn="just">
              <a:buFont typeface="Arial" charset="0"/>
              <a:buChar char="•"/>
            </a:pPr>
            <a:endParaRPr lang="es-ES" sz="2000" b="1">
              <a:cs typeface="Times New Roman" pitchFamily="18" charset="0"/>
            </a:endParaRPr>
          </a:p>
          <a:p>
            <a:pPr lvl="1" algn="just">
              <a:buFont typeface="Arial" charset="0"/>
              <a:buChar char="•"/>
            </a:pPr>
            <a:r>
              <a:rPr lang="es-ES" sz="2000" b="1">
                <a:cs typeface="Times New Roman" pitchFamily="18" charset="0"/>
              </a:rPr>
              <a:t>Identificación y preparación de líderes juveniles</a:t>
            </a:r>
          </a:p>
          <a:p>
            <a:pPr lvl="1" algn="just">
              <a:buFont typeface="Arial" charset="0"/>
              <a:buChar char="•"/>
            </a:pPr>
            <a:endParaRPr lang="es-ES" sz="2000" b="1">
              <a:cs typeface="Times New Roman" pitchFamily="18" charset="0"/>
            </a:endParaRPr>
          </a:p>
          <a:p>
            <a:pPr lvl="1" algn="just">
              <a:buFont typeface="Arial" charset="0"/>
              <a:buChar char="•"/>
            </a:pPr>
            <a:r>
              <a:rPr lang="es-ES" sz="2000" b="1">
                <a:cs typeface="Times New Roman" pitchFamily="18" charset="0"/>
              </a:rPr>
              <a:t>Dinamizar la actividad de la contrarrevolución. </a:t>
            </a:r>
          </a:p>
          <a:p>
            <a:pPr lvl="1" algn="just">
              <a:buFont typeface="Arial" charset="0"/>
              <a:buChar char="•"/>
            </a:pPr>
            <a:endParaRPr lang="es-ES" sz="2000" b="1">
              <a:cs typeface="Times New Roman" pitchFamily="18" charset="0"/>
            </a:endParaRPr>
          </a:p>
          <a:p>
            <a:pPr lvl="1" algn="just">
              <a:buFont typeface="Arial" charset="0"/>
              <a:buChar char="•"/>
            </a:pPr>
            <a:r>
              <a:rPr lang="es-ES" sz="2000" b="1"/>
              <a:t>Aprovechamiento de las transformaciones socioeconómicas que se producen en el país.</a:t>
            </a:r>
          </a:p>
          <a:p>
            <a:pPr lvl="1" algn="just">
              <a:buFont typeface="Arial" charset="0"/>
              <a:buChar char="•"/>
            </a:pPr>
            <a:endParaRPr lang="es-ES" sz="2000" b="1"/>
          </a:p>
          <a:p>
            <a:pPr lvl="1" algn="just">
              <a:buFont typeface="Arial" charset="0"/>
              <a:buChar char="•"/>
            </a:pPr>
            <a:r>
              <a:rPr lang="es-ES" sz="2000" b="1"/>
              <a:t>Aprovechamiento máximo a las nuevas tecnologías.</a:t>
            </a:r>
          </a:p>
        </p:txBody>
      </p:sp>
      <p:pic>
        <p:nvPicPr>
          <p:cNvPr id="23556" name="Picture 8" descr="Y:\1-Actividad Enemiga\Materiales de Interés Común\Imágenes útiles\Tecnología\LAPTOP_HP_6710.jpg"/>
          <p:cNvPicPr>
            <a:picLocks noChangeAspect="1" noChangeArrowheads="1"/>
          </p:cNvPicPr>
          <p:nvPr/>
        </p:nvPicPr>
        <p:blipFill>
          <a:blip r:embed="rId3"/>
          <a:srcRect/>
          <a:stretch>
            <a:fillRect/>
          </a:stretch>
        </p:blipFill>
        <p:spPr bwMode="auto">
          <a:xfrm>
            <a:off x="4214813" y="5072063"/>
            <a:ext cx="1785937" cy="1357312"/>
          </a:xfrm>
          <a:prstGeom prst="rect">
            <a:avLst/>
          </a:prstGeom>
          <a:noFill/>
          <a:ln w="9525">
            <a:noFill/>
            <a:miter lim="800000"/>
            <a:headEnd/>
            <a:tailEnd/>
          </a:ln>
        </p:spPr>
      </p:pic>
      <p:pic>
        <p:nvPicPr>
          <p:cNvPr id="23557" name="9 Imagen" descr="black Berry.png"/>
          <p:cNvPicPr>
            <a:picLocks noChangeAspect="1"/>
          </p:cNvPicPr>
          <p:nvPr/>
        </p:nvPicPr>
        <p:blipFill>
          <a:blip r:embed="rId4"/>
          <a:srcRect/>
          <a:stretch>
            <a:fillRect/>
          </a:stretch>
        </p:blipFill>
        <p:spPr bwMode="auto">
          <a:xfrm rot="1459530">
            <a:off x="7380288" y="4630738"/>
            <a:ext cx="576262" cy="958850"/>
          </a:xfrm>
          <a:prstGeom prst="rect">
            <a:avLst/>
          </a:prstGeom>
          <a:noFill/>
          <a:ln w="9525">
            <a:noFill/>
            <a:miter lim="800000"/>
            <a:headEnd/>
            <a:tailEnd/>
          </a:ln>
        </p:spPr>
      </p:pic>
      <p:pic>
        <p:nvPicPr>
          <p:cNvPr id="16" name="Picture 2" descr="Y:\1-Actividad Enemiga\Materiales de Interés Común\Imágenes útiles\otros\estudiantes.jpg"/>
          <p:cNvPicPr>
            <a:picLocks noChangeAspect="1" noChangeArrowheads="1"/>
          </p:cNvPicPr>
          <p:nvPr/>
        </p:nvPicPr>
        <p:blipFill>
          <a:blip r:embed="rId5"/>
          <a:srcRect/>
          <a:stretch>
            <a:fillRect/>
          </a:stretch>
        </p:blipFill>
        <p:spPr bwMode="auto">
          <a:xfrm>
            <a:off x="6962793" y="2263768"/>
            <a:ext cx="1785935" cy="1108512"/>
          </a:xfrm>
          <a:prstGeom prst="rect">
            <a:avLst/>
          </a:prstGeom>
          <a:ln>
            <a:noFill/>
          </a:ln>
          <a:effectLst>
            <a:outerShdw blurRad="292100" dist="139700" dir="2700000" algn="tl" rotWithShape="0">
              <a:srgbClr val="333333">
                <a:alpha val="65000"/>
              </a:srgbClr>
            </a:outerShdw>
            <a:softEdge rad="31750"/>
          </a:effectLst>
        </p:spPr>
      </p:pic>
      <p:pic>
        <p:nvPicPr>
          <p:cNvPr id="23559" name="Picture 6" descr="antenas"/>
          <p:cNvPicPr>
            <a:picLocks noChangeAspect="1" noChangeArrowheads="1"/>
          </p:cNvPicPr>
          <p:nvPr/>
        </p:nvPicPr>
        <p:blipFill>
          <a:blip r:embed="rId6"/>
          <a:srcRect/>
          <a:stretch>
            <a:fillRect/>
          </a:stretch>
        </p:blipFill>
        <p:spPr bwMode="auto">
          <a:xfrm>
            <a:off x="1214438" y="4929188"/>
            <a:ext cx="2428875" cy="15001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3 Marcador de número de diapositiva"/>
          <p:cNvSpPr>
            <a:spLocks noGrp="1"/>
          </p:cNvSpPr>
          <p:nvPr>
            <p:ph type="sldNum" sz="quarter" idx="12"/>
          </p:nvPr>
        </p:nvSpPr>
        <p:spPr>
          <a:noFill/>
        </p:spPr>
        <p:txBody>
          <a:bodyPr/>
          <a:lstStyle/>
          <a:p>
            <a:fld id="{9EEB1EB1-8F5E-4F52-9C44-02D597952AAE}" type="slidenum">
              <a:rPr lang="es-ES" smtClean="0"/>
              <a:pPr/>
              <a:t>21</a:t>
            </a:fld>
            <a:endParaRPr lang="es-ES" smtClean="0"/>
          </a:p>
        </p:txBody>
      </p:sp>
      <p:pic>
        <p:nvPicPr>
          <p:cNvPr id="24579" name="Picture 10" descr="toshiba_satellite_a105_s4284_laptop"/>
          <p:cNvPicPr>
            <a:picLocks noChangeAspect="1" noChangeArrowheads="1"/>
          </p:cNvPicPr>
          <p:nvPr/>
        </p:nvPicPr>
        <p:blipFill>
          <a:blip r:embed="rId3"/>
          <a:srcRect/>
          <a:stretch>
            <a:fillRect/>
          </a:stretch>
        </p:blipFill>
        <p:spPr bwMode="auto">
          <a:xfrm>
            <a:off x="7500938" y="1428750"/>
            <a:ext cx="1660525" cy="1660525"/>
          </a:xfrm>
          <a:prstGeom prst="rect">
            <a:avLst/>
          </a:prstGeom>
          <a:noFill/>
          <a:ln w="9525">
            <a:noFill/>
            <a:miter lim="800000"/>
            <a:headEnd/>
            <a:tailEnd/>
          </a:ln>
        </p:spPr>
      </p:pic>
      <p:sp>
        <p:nvSpPr>
          <p:cNvPr id="2" name="1 CuadroTexto"/>
          <p:cNvSpPr txBox="1"/>
          <p:nvPr/>
        </p:nvSpPr>
        <p:spPr>
          <a:xfrm>
            <a:off x="179388" y="476250"/>
            <a:ext cx="4929187" cy="366713"/>
          </a:xfrm>
          <a:prstGeom prst="rect">
            <a:avLst/>
          </a:prstGeom>
          <a:noFill/>
        </p:spPr>
        <p:txBody>
          <a:bodyPr>
            <a:spAutoFit/>
          </a:bodyPr>
          <a:lstStyle/>
          <a:p>
            <a:pPr fontAlgn="auto">
              <a:spcBef>
                <a:spcPts val="0"/>
              </a:spcBef>
              <a:spcAft>
                <a:spcPts val="0"/>
              </a:spcAft>
              <a:defRPr/>
            </a:pPr>
            <a:r>
              <a:rPr lang="es-ES" b="1" u="sng" dirty="0">
                <a:effectLst>
                  <a:outerShdw blurRad="38100" dist="38100" dir="2700000" algn="tl">
                    <a:srgbClr val="000000">
                      <a:alpha val="43137"/>
                    </a:srgbClr>
                  </a:outerShdw>
                </a:effectLst>
                <a:latin typeface="+mn-lt"/>
                <a:cs typeface="Arial" pitchFamily="34" charset="0"/>
              </a:rPr>
              <a:t>Expresión práctica:</a:t>
            </a:r>
          </a:p>
        </p:txBody>
      </p:sp>
      <p:sp>
        <p:nvSpPr>
          <p:cNvPr id="3" name="2 CuadroTexto"/>
          <p:cNvSpPr txBox="1">
            <a:spLocks noChangeArrowheads="1"/>
          </p:cNvSpPr>
          <p:nvPr/>
        </p:nvSpPr>
        <p:spPr bwMode="auto">
          <a:xfrm>
            <a:off x="179388" y="1484313"/>
            <a:ext cx="5786437" cy="1616075"/>
          </a:xfrm>
          <a:prstGeom prst="rect">
            <a:avLst/>
          </a:prstGeom>
          <a:noFill/>
          <a:ln w="9525">
            <a:noFill/>
            <a:miter lim="800000"/>
            <a:headEnd/>
            <a:tailEnd/>
          </a:ln>
        </p:spPr>
        <p:txBody>
          <a:bodyPr>
            <a:spAutoFit/>
          </a:bodyPr>
          <a:lstStyle/>
          <a:p>
            <a:pPr marL="514350" indent="-514350" algn="just">
              <a:buFont typeface="Wingdings" pitchFamily="2" charset="2"/>
              <a:buChar char="ü"/>
            </a:pPr>
            <a:r>
              <a:rPr lang="es-ES" sz="2000" b="1">
                <a:cs typeface="Arial" charset="0"/>
              </a:rPr>
              <a:t>Entrega de medios informáticos y de comunicación para conformar redes inalámbricas en el país, con la activación de puntos ilegales de acceso a Internet de alta tecnología</a:t>
            </a:r>
            <a:r>
              <a:rPr lang="es-ES" sz="2000">
                <a:cs typeface="Arial" charset="0"/>
              </a:rPr>
              <a:t>. </a:t>
            </a:r>
          </a:p>
        </p:txBody>
      </p:sp>
      <p:pic>
        <p:nvPicPr>
          <p:cNvPr id="4" name="Picture 2"/>
          <p:cNvPicPr>
            <a:picLocks noChangeAspect="1" noChangeArrowheads="1"/>
          </p:cNvPicPr>
          <p:nvPr/>
        </p:nvPicPr>
        <p:blipFill>
          <a:blip r:embed="rId4" cstate="print"/>
          <a:srcRect/>
          <a:stretch>
            <a:fillRect/>
          </a:stretch>
        </p:blipFill>
        <p:spPr bwMode="auto">
          <a:xfrm rot="627628">
            <a:off x="470188" y="3547042"/>
            <a:ext cx="3086085" cy="2314564"/>
          </a:xfrm>
          <a:prstGeom prst="rect">
            <a:avLst/>
          </a:prstGeom>
          <a:ln>
            <a:noFill/>
          </a:ln>
          <a:effectLst>
            <a:outerShdw blurRad="292100" dist="139700" dir="2700000" algn="tl" rotWithShape="0">
              <a:srgbClr val="333333">
                <a:alpha val="65000"/>
              </a:srgbClr>
            </a:outerShdw>
            <a:softEdge rad="12700"/>
          </a:effectLst>
        </p:spPr>
      </p:pic>
      <p:pic>
        <p:nvPicPr>
          <p:cNvPr id="5" name="Picture 3"/>
          <p:cNvPicPr>
            <a:picLocks noChangeAspect="1" noChangeArrowheads="1"/>
          </p:cNvPicPr>
          <p:nvPr/>
        </p:nvPicPr>
        <p:blipFill>
          <a:blip r:embed="rId5"/>
          <a:srcRect l="10449" t="29492" r="11181" b="5078"/>
          <a:stretch>
            <a:fillRect/>
          </a:stretch>
        </p:blipFill>
        <p:spPr bwMode="auto">
          <a:xfrm rot="20890571">
            <a:off x="5737064" y="3724126"/>
            <a:ext cx="3080363" cy="1928826"/>
          </a:xfrm>
          <a:prstGeom prst="rect">
            <a:avLst/>
          </a:prstGeom>
          <a:ln>
            <a:noFill/>
          </a:ln>
          <a:effectLst>
            <a:outerShdw blurRad="292100" dist="139700" dir="2700000" algn="tl" rotWithShape="0">
              <a:srgbClr val="333333">
                <a:alpha val="65000"/>
              </a:srgbClr>
            </a:outerShdw>
            <a:softEdge rad="31750"/>
          </a:effectLst>
        </p:spPr>
      </p:pic>
      <p:pic>
        <p:nvPicPr>
          <p:cNvPr id="24584" name="Picture 7" descr="celulares-gift"/>
          <p:cNvPicPr>
            <a:picLocks noChangeAspect="1" noChangeArrowheads="1"/>
          </p:cNvPicPr>
          <p:nvPr/>
        </p:nvPicPr>
        <p:blipFill>
          <a:blip r:embed="rId6"/>
          <a:srcRect/>
          <a:stretch>
            <a:fillRect/>
          </a:stretch>
        </p:blipFill>
        <p:spPr bwMode="auto">
          <a:xfrm rot="-4680500">
            <a:off x="5899150" y="1935163"/>
            <a:ext cx="1636713" cy="1265237"/>
          </a:xfrm>
          <a:prstGeom prst="rect">
            <a:avLst/>
          </a:prstGeom>
          <a:noFill/>
          <a:ln w="9525">
            <a:noFill/>
            <a:miter lim="800000"/>
            <a:headEnd/>
            <a:tailEnd/>
          </a:ln>
        </p:spPr>
      </p:pic>
      <p:pic>
        <p:nvPicPr>
          <p:cNvPr id="24585" name="Picture 24"/>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000500" y="4143375"/>
            <a:ext cx="1428750" cy="21431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1000"/>
                                        <p:tgtEl>
                                          <p:spTgt spid="4"/>
                                        </p:tgtEl>
                                      </p:cBhvr>
                                    </p:animEffect>
                                  </p:childTnLst>
                                </p:cTn>
                              </p:par>
                            </p:childTnLst>
                          </p:cTn>
                        </p:par>
                        <p:par>
                          <p:cTn id="16" fill="hold">
                            <p:stCondLst>
                              <p:cond delay="2000"/>
                            </p:stCondLst>
                            <p:childTnLst>
                              <p:par>
                                <p:cTn id="17" presetID="5" presetClass="entr" presetSubtype="1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3 Marcador de número de diapositiva"/>
          <p:cNvSpPr>
            <a:spLocks noGrp="1"/>
          </p:cNvSpPr>
          <p:nvPr>
            <p:ph type="sldNum" sz="quarter" idx="12"/>
          </p:nvPr>
        </p:nvSpPr>
        <p:spPr>
          <a:noFill/>
        </p:spPr>
        <p:txBody>
          <a:bodyPr/>
          <a:lstStyle/>
          <a:p>
            <a:fld id="{16C5CB71-6AAD-4C77-A3D3-0D65F60DC621}" type="slidenum">
              <a:rPr lang="es-ES" smtClean="0"/>
              <a:pPr/>
              <a:t>22</a:t>
            </a:fld>
            <a:endParaRPr lang="es-ES" smtClean="0"/>
          </a:p>
        </p:txBody>
      </p:sp>
      <p:sp>
        <p:nvSpPr>
          <p:cNvPr id="2" name="1 CuadroTexto"/>
          <p:cNvSpPr txBox="1"/>
          <p:nvPr/>
        </p:nvSpPr>
        <p:spPr>
          <a:xfrm>
            <a:off x="214313" y="857250"/>
            <a:ext cx="4929187" cy="369888"/>
          </a:xfrm>
          <a:prstGeom prst="rect">
            <a:avLst/>
          </a:prstGeom>
          <a:noFill/>
        </p:spPr>
        <p:txBody>
          <a:bodyPr>
            <a:spAutoFit/>
          </a:bodyPr>
          <a:lstStyle/>
          <a:p>
            <a:pPr fontAlgn="auto">
              <a:spcBef>
                <a:spcPts val="0"/>
              </a:spcBef>
              <a:spcAft>
                <a:spcPts val="0"/>
              </a:spcAft>
              <a:defRPr/>
            </a:pPr>
            <a:r>
              <a:rPr lang="es-ES" b="1" u="sng" dirty="0">
                <a:effectLst>
                  <a:outerShdw blurRad="38100" dist="38100" dir="2700000" algn="tl">
                    <a:srgbClr val="000000">
                      <a:alpha val="43137"/>
                    </a:srgbClr>
                  </a:outerShdw>
                </a:effectLst>
                <a:latin typeface="+mn-lt"/>
                <a:cs typeface="Arial" pitchFamily="34" charset="0"/>
              </a:rPr>
              <a:t>Expresión práctica:</a:t>
            </a:r>
          </a:p>
        </p:txBody>
      </p:sp>
      <p:sp>
        <p:nvSpPr>
          <p:cNvPr id="6" name="5 CuadroTexto"/>
          <p:cNvSpPr txBox="1"/>
          <p:nvPr/>
        </p:nvSpPr>
        <p:spPr>
          <a:xfrm>
            <a:off x="214313" y="1428750"/>
            <a:ext cx="5357812" cy="1323975"/>
          </a:xfrm>
          <a:prstGeom prst="rect">
            <a:avLst/>
          </a:prstGeom>
          <a:noFill/>
        </p:spPr>
        <p:txBody>
          <a:bodyPr>
            <a:spAutoFit/>
          </a:bodyPr>
          <a:lstStyle/>
          <a:p>
            <a:pPr marL="514350" indent="-514350" algn="just" fontAlgn="auto">
              <a:spcBef>
                <a:spcPts val="0"/>
              </a:spcBef>
              <a:spcAft>
                <a:spcPts val="0"/>
              </a:spcAft>
              <a:buFont typeface="Wingdings" pitchFamily="2" charset="2"/>
              <a:buChar char="ü"/>
              <a:defRPr/>
            </a:pPr>
            <a:r>
              <a:rPr lang="es-ES" sz="2000" b="1" dirty="0">
                <a:latin typeface="Arial" pitchFamily="34" charset="0"/>
                <a:cs typeface="Arial" pitchFamily="34" charset="0"/>
              </a:rPr>
              <a:t>Articulación y organización de una red de mercenarios jóvenes no vinculados a la contrarrevolución tradicional.</a:t>
            </a:r>
            <a:endParaRPr lang="es-ES_tradnl" sz="2000" dirty="0">
              <a:effectLst>
                <a:outerShdw blurRad="38100" dist="38100" dir="2700000" algn="tl">
                  <a:srgbClr val="C0C0C0"/>
                </a:outerShdw>
              </a:effectLst>
              <a:latin typeface="Arial" pitchFamily="34" charset="0"/>
              <a:cs typeface="Arial" pitchFamily="34" charset="0"/>
            </a:endParaRPr>
          </a:p>
        </p:txBody>
      </p:sp>
      <p:pic>
        <p:nvPicPr>
          <p:cNvPr id="8" name="Picture 3"/>
          <p:cNvPicPr>
            <a:picLocks noChangeAspect="1" noChangeArrowheads="1"/>
          </p:cNvPicPr>
          <p:nvPr/>
        </p:nvPicPr>
        <p:blipFill>
          <a:blip r:embed="rId3"/>
          <a:srcRect/>
          <a:stretch>
            <a:fillRect/>
          </a:stretch>
        </p:blipFill>
        <p:spPr bwMode="auto">
          <a:xfrm rot="400943">
            <a:off x="5419626" y="2403844"/>
            <a:ext cx="3316085" cy="2483727"/>
          </a:xfrm>
          <a:prstGeom prst="rect">
            <a:avLst/>
          </a:prstGeom>
          <a:ln>
            <a:noFill/>
          </a:ln>
          <a:effectLst>
            <a:outerShdw blurRad="292100" dist="139700" dir="2700000" algn="tl" rotWithShape="0">
              <a:srgbClr val="333333">
                <a:alpha val="65000"/>
              </a:srgbClr>
            </a:outerShdw>
            <a:softEdge rad="63500"/>
          </a:effectLst>
        </p:spPr>
      </p:pic>
      <p:pic>
        <p:nvPicPr>
          <p:cNvPr id="13" name="14 Imagen" descr="media cara.jpg"/>
          <p:cNvPicPr>
            <a:picLocks noChangeAspect="1"/>
          </p:cNvPicPr>
          <p:nvPr/>
        </p:nvPicPr>
        <p:blipFill>
          <a:blip r:embed="rId4"/>
          <a:srcRect l="2765" r="15668"/>
          <a:stretch>
            <a:fillRect/>
          </a:stretch>
        </p:blipFill>
        <p:spPr bwMode="auto">
          <a:xfrm>
            <a:off x="1071538" y="3000372"/>
            <a:ext cx="3875164" cy="3327260"/>
          </a:xfrm>
          <a:prstGeom prst="rect">
            <a:avLst/>
          </a:prstGeom>
          <a:ln>
            <a:noFill/>
          </a:ln>
          <a:effectLst>
            <a:outerShdw blurRad="292100" dist="139700" dir="2700000" algn="tl" rotWithShape="0">
              <a:srgbClr val="333333">
                <a:alpha val="65000"/>
              </a:srgbClr>
            </a:outerShdw>
            <a:softEdge rad="63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53"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3 Marcador de número de diapositiva"/>
          <p:cNvSpPr>
            <a:spLocks noGrp="1"/>
          </p:cNvSpPr>
          <p:nvPr>
            <p:ph type="sldNum" sz="quarter" idx="12"/>
          </p:nvPr>
        </p:nvSpPr>
        <p:spPr>
          <a:noFill/>
        </p:spPr>
        <p:txBody>
          <a:bodyPr/>
          <a:lstStyle/>
          <a:p>
            <a:fld id="{D40889EE-F748-4ED2-B4E4-2D82655E5576}" type="slidenum">
              <a:rPr lang="es-ES" smtClean="0"/>
              <a:pPr/>
              <a:t>23</a:t>
            </a:fld>
            <a:endParaRPr lang="es-ES" smtClean="0"/>
          </a:p>
        </p:txBody>
      </p:sp>
      <p:sp>
        <p:nvSpPr>
          <p:cNvPr id="2" name="1 CuadroTexto"/>
          <p:cNvSpPr txBox="1"/>
          <p:nvPr/>
        </p:nvSpPr>
        <p:spPr>
          <a:xfrm>
            <a:off x="214313" y="857250"/>
            <a:ext cx="4929187" cy="369888"/>
          </a:xfrm>
          <a:prstGeom prst="rect">
            <a:avLst/>
          </a:prstGeom>
          <a:noFill/>
        </p:spPr>
        <p:txBody>
          <a:bodyPr>
            <a:spAutoFit/>
          </a:bodyPr>
          <a:lstStyle/>
          <a:p>
            <a:pPr fontAlgn="auto">
              <a:spcBef>
                <a:spcPts val="0"/>
              </a:spcBef>
              <a:spcAft>
                <a:spcPts val="0"/>
              </a:spcAft>
              <a:defRPr/>
            </a:pPr>
            <a:r>
              <a:rPr lang="es-ES" b="1" u="sng" dirty="0">
                <a:effectLst>
                  <a:outerShdw blurRad="38100" dist="38100" dir="2700000" algn="tl">
                    <a:srgbClr val="000000">
                      <a:alpha val="43137"/>
                    </a:srgbClr>
                  </a:outerShdw>
                </a:effectLst>
                <a:latin typeface="+mn-lt"/>
                <a:cs typeface="Arial" pitchFamily="34" charset="0"/>
              </a:rPr>
              <a:t>Expresión práctica:</a:t>
            </a:r>
          </a:p>
        </p:txBody>
      </p:sp>
      <p:sp>
        <p:nvSpPr>
          <p:cNvPr id="6" name="5 CuadroTexto"/>
          <p:cNvSpPr txBox="1"/>
          <p:nvPr/>
        </p:nvSpPr>
        <p:spPr>
          <a:xfrm>
            <a:off x="214313" y="1582738"/>
            <a:ext cx="5357812" cy="1323975"/>
          </a:xfrm>
          <a:prstGeom prst="rect">
            <a:avLst/>
          </a:prstGeom>
          <a:noFill/>
        </p:spPr>
        <p:txBody>
          <a:bodyPr>
            <a:spAutoFit/>
          </a:bodyPr>
          <a:lstStyle/>
          <a:p>
            <a:pPr marL="514350" indent="-514350" algn="just" fontAlgn="auto">
              <a:spcBef>
                <a:spcPts val="0"/>
              </a:spcBef>
              <a:spcAft>
                <a:spcPts val="0"/>
              </a:spcAft>
              <a:buFont typeface="Wingdings" pitchFamily="2" charset="2"/>
              <a:buChar char="ü"/>
              <a:defRPr/>
            </a:pPr>
            <a:r>
              <a:rPr lang="es-ES" sz="2000" b="1" dirty="0">
                <a:latin typeface="+mn-lt"/>
              </a:rPr>
              <a:t>Monitoreo de la situación interna y diseño de campañas mediáticas con impacto interno y externo, que condicionen mecanismos de presión contra el país.</a:t>
            </a:r>
            <a:endParaRPr lang="es-ES_tradnl" sz="2000" dirty="0">
              <a:effectLst>
                <a:outerShdw blurRad="38100" dist="38100" dir="2700000" algn="tl">
                  <a:srgbClr val="C0C0C0"/>
                </a:outerShdw>
              </a:effectLst>
              <a:latin typeface="+mn-lt"/>
              <a:cs typeface="Arial" charset="0"/>
            </a:endParaRPr>
          </a:p>
        </p:txBody>
      </p:sp>
      <p:pic>
        <p:nvPicPr>
          <p:cNvPr id="16388" name="13 Imagen" descr="wold.png"/>
          <p:cNvPicPr>
            <a:picLocks noChangeAspect="1"/>
          </p:cNvPicPr>
          <p:nvPr/>
        </p:nvPicPr>
        <p:blipFill>
          <a:blip r:embed="rId3"/>
          <a:srcRect/>
          <a:stretch>
            <a:fillRect/>
          </a:stretch>
        </p:blipFill>
        <p:spPr bwMode="auto">
          <a:xfrm>
            <a:off x="0" y="3357563"/>
            <a:ext cx="3222625" cy="3500437"/>
          </a:xfrm>
          <a:prstGeom prst="rect">
            <a:avLst/>
          </a:prstGeom>
          <a:noFill/>
          <a:ln w="9525">
            <a:noFill/>
            <a:miter lim="800000"/>
            <a:headEnd/>
            <a:tailEnd/>
          </a:ln>
        </p:spPr>
      </p:pic>
      <p:pic>
        <p:nvPicPr>
          <p:cNvPr id="26627" name="Picture 3"/>
          <p:cNvPicPr>
            <a:picLocks noChangeAspect="1" noChangeArrowheads="1"/>
          </p:cNvPicPr>
          <p:nvPr/>
        </p:nvPicPr>
        <p:blipFill>
          <a:blip r:embed="rId4"/>
          <a:srcRect t="22941" r="1943" b="52353"/>
          <a:stretch>
            <a:fillRect/>
          </a:stretch>
        </p:blipFill>
        <p:spPr bwMode="auto">
          <a:xfrm rot="19441215">
            <a:off x="5083175" y="3278188"/>
            <a:ext cx="3857625" cy="730250"/>
          </a:xfrm>
          <a:prstGeom prst="rect">
            <a:avLst/>
          </a:prstGeom>
          <a:ln>
            <a:noFill/>
          </a:ln>
          <a:effectLst>
            <a:outerShdw blurRad="292100" dist="139700" dir="2700000" algn="tl" rotWithShape="0">
              <a:srgbClr val="333333">
                <a:alpha val="65000"/>
              </a:srgbClr>
            </a:outerShdw>
          </a:effectLst>
        </p:spPr>
      </p:pic>
      <p:pic>
        <p:nvPicPr>
          <p:cNvPr id="26626" name="Picture 2"/>
          <p:cNvPicPr>
            <a:picLocks noChangeAspect="1" noChangeArrowheads="1"/>
          </p:cNvPicPr>
          <p:nvPr/>
        </p:nvPicPr>
        <p:blipFill>
          <a:blip r:embed="rId5"/>
          <a:srcRect t="21176" r="35071" b="13530"/>
          <a:stretch>
            <a:fillRect/>
          </a:stretch>
        </p:blipFill>
        <p:spPr bwMode="auto">
          <a:xfrm rot="1121221">
            <a:off x="3781425" y="3811588"/>
            <a:ext cx="2214563" cy="1671637"/>
          </a:xfrm>
          <a:prstGeom prst="rect">
            <a:avLst/>
          </a:prstGeom>
          <a:ln>
            <a:noFill/>
          </a:ln>
          <a:effectLst>
            <a:outerShdw blurRad="292100" dist="139700" dir="2700000" algn="tl" rotWithShape="0">
              <a:srgbClr val="333333">
                <a:alpha val="65000"/>
              </a:srgbClr>
            </a:outerShdw>
          </a:effectLst>
        </p:spPr>
      </p:pic>
      <p:pic>
        <p:nvPicPr>
          <p:cNvPr id="15" name="Picture 12"/>
          <p:cNvPicPr>
            <a:picLocks noChangeAspect="1" noChangeArrowheads="1"/>
          </p:cNvPicPr>
          <p:nvPr/>
        </p:nvPicPr>
        <p:blipFill>
          <a:blip r:embed="rId6"/>
          <a:srcRect t="23874" r="34158" b="7196"/>
          <a:stretch>
            <a:fillRect/>
          </a:stretch>
        </p:blipFill>
        <p:spPr bwMode="auto">
          <a:xfrm rot="20909409">
            <a:off x="6061075" y="4254500"/>
            <a:ext cx="2886075" cy="2266950"/>
          </a:xfrm>
          <a:prstGeom prst="rect">
            <a:avLst/>
          </a:prstGeom>
          <a:ln>
            <a:noFill/>
          </a:ln>
          <a:effectLst>
            <a:outerShdw blurRad="292100" dist="139700" dir="2700000" algn="tl" rotWithShape="0">
              <a:srgbClr val="333333">
                <a:alpha val="65000"/>
              </a:srgbClr>
            </a:outerShdw>
          </a:effectLst>
        </p:spPr>
      </p:pic>
      <p:pic>
        <p:nvPicPr>
          <p:cNvPr id="12" name="Picture 7" descr="ozt_yoacuso111"/>
          <p:cNvPicPr>
            <a:picLocks noChangeAspect="1" noChangeArrowheads="1"/>
          </p:cNvPicPr>
          <p:nvPr/>
        </p:nvPicPr>
        <p:blipFill>
          <a:blip r:embed="rId7"/>
          <a:srcRect/>
          <a:stretch>
            <a:fillRect/>
          </a:stretch>
        </p:blipFill>
        <p:spPr bwMode="auto">
          <a:xfrm rot="21110514">
            <a:off x="5597205" y="2131929"/>
            <a:ext cx="1962992" cy="1500198"/>
          </a:xfrm>
          <a:prstGeom prst="rect">
            <a:avLst/>
          </a:prstGeom>
          <a:ln>
            <a:noFill/>
          </a:ln>
          <a:effectLst>
            <a:softEdge rad="112500"/>
          </a:effectLst>
        </p:spPr>
      </p:pic>
      <p:pic>
        <p:nvPicPr>
          <p:cNvPr id="16" name="Picture 12"/>
          <p:cNvPicPr>
            <a:picLocks noChangeAspect="1" noChangeArrowheads="1"/>
          </p:cNvPicPr>
          <p:nvPr/>
        </p:nvPicPr>
        <p:blipFill>
          <a:blip r:embed="rId8"/>
          <a:srcRect l="9361" t="29756" r="36589" b="12341"/>
          <a:stretch>
            <a:fillRect/>
          </a:stretch>
        </p:blipFill>
        <p:spPr bwMode="auto">
          <a:xfrm>
            <a:off x="6715140" y="1000108"/>
            <a:ext cx="2428860" cy="2000263"/>
          </a:xfrm>
          <a:prstGeom prst="rect">
            <a:avLst/>
          </a:prstGeom>
          <a:noFill/>
          <a:ln w="9525">
            <a:noFill/>
            <a:miter lim="800000"/>
            <a:headEnd/>
            <a:tailEnd/>
          </a:ln>
          <a:effectLst>
            <a:softEdge rad="63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9"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1000"/>
                                        <p:tgtEl>
                                          <p:spTgt spid="12"/>
                                        </p:tgtEl>
                                      </p:cBhvr>
                                    </p:animEffect>
                                  </p:childTnLst>
                                </p:cTn>
                              </p:par>
                            </p:childTnLst>
                          </p:cTn>
                        </p:par>
                        <p:par>
                          <p:cTn id="15" fill="hold">
                            <p:stCondLst>
                              <p:cond delay="1500"/>
                            </p:stCondLst>
                            <p:childTnLst>
                              <p:par>
                                <p:cTn id="16" presetID="4" presetClass="entr" presetSubtype="16" fill="hold" nodeType="after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box(in)">
                                      <p:cBhvr>
                                        <p:cTn id="18" dur="2000"/>
                                        <p:tgtEl>
                                          <p:spTgt spid="16388"/>
                                        </p:tgtEl>
                                      </p:cBhvr>
                                    </p:animEffect>
                                  </p:childTnLst>
                                </p:cTn>
                              </p:par>
                            </p:childTnLst>
                          </p:cTn>
                        </p:par>
                        <p:par>
                          <p:cTn id="19" fill="hold">
                            <p:stCondLst>
                              <p:cond delay="3500"/>
                            </p:stCondLst>
                            <p:childTnLst>
                              <p:par>
                                <p:cTn id="20" presetID="4" presetClass="entr" presetSubtype="16" fill="hold" nodeType="afterEffect">
                                  <p:stCondLst>
                                    <p:cond delay="0"/>
                                  </p:stCondLst>
                                  <p:childTnLst>
                                    <p:set>
                                      <p:cBhvr>
                                        <p:cTn id="21" dur="1" fill="hold">
                                          <p:stCondLst>
                                            <p:cond delay="0"/>
                                          </p:stCondLst>
                                        </p:cTn>
                                        <p:tgtEl>
                                          <p:spTgt spid="26627"/>
                                        </p:tgtEl>
                                        <p:attrNameLst>
                                          <p:attrName>style.visibility</p:attrName>
                                        </p:attrNameLst>
                                      </p:cBhvr>
                                      <p:to>
                                        <p:strVal val="visible"/>
                                      </p:to>
                                    </p:set>
                                    <p:animEffect transition="in" filter="box(in)">
                                      <p:cBhvr>
                                        <p:cTn id="22" dur="2000"/>
                                        <p:tgtEl>
                                          <p:spTgt spid="26627"/>
                                        </p:tgtEl>
                                      </p:cBhvr>
                                    </p:animEffect>
                                  </p:childTnLst>
                                </p:cTn>
                              </p:par>
                            </p:childTnLst>
                          </p:cTn>
                        </p:par>
                        <p:par>
                          <p:cTn id="23" fill="hold">
                            <p:stCondLst>
                              <p:cond delay="5500"/>
                            </p:stCondLst>
                            <p:childTnLst>
                              <p:par>
                                <p:cTn id="24" presetID="4" presetClass="entr" presetSubtype="16" fill="hold" nodeType="afterEffect">
                                  <p:stCondLst>
                                    <p:cond delay="0"/>
                                  </p:stCondLst>
                                  <p:childTnLst>
                                    <p:set>
                                      <p:cBhvr>
                                        <p:cTn id="25" dur="1" fill="hold">
                                          <p:stCondLst>
                                            <p:cond delay="0"/>
                                          </p:stCondLst>
                                        </p:cTn>
                                        <p:tgtEl>
                                          <p:spTgt spid="26626"/>
                                        </p:tgtEl>
                                        <p:attrNameLst>
                                          <p:attrName>style.visibility</p:attrName>
                                        </p:attrNameLst>
                                      </p:cBhvr>
                                      <p:to>
                                        <p:strVal val="visible"/>
                                      </p:to>
                                    </p:set>
                                    <p:animEffect transition="in" filter="box(in)">
                                      <p:cBhvr>
                                        <p:cTn id="26" dur="2000"/>
                                        <p:tgtEl>
                                          <p:spTgt spid="26626"/>
                                        </p:tgtEl>
                                      </p:cBhvr>
                                    </p:animEffect>
                                  </p:childTnLst>
                                </p:cTn>
                              </p:par>
                            </p:childTnLst>
                          </p:cTn>
                        </p:par>
                        <p:par>
                          <p:cTn id="27" fill="hold">
                            <p:stCondLst>
                              <p:cond delay="7500"/>
                            </p:stCondLst>
                            <p:childTnLst>
                              <p:par>
                                <p:cTn id="28" presetID="4"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ox(in)">
                                      <p:cBhvr>
                                        <p:cTn id="30" dur="2000"/>
                                        <p:tgtEl>
                                          <p:spTgt spid="15"/>
                                        </p:tgtEl>
                                      </p:cBhvr>
                                    </p:animEffect>
                                  </p:childTnLst>
                                </p:cTn>
                              </p:par>
                            </p:childTnLst>
                          </p:cTn>
                        </p:par>
                        <p:par>
                          <p:cTn id="31" fill="hold">
                            <p:stCondLst>
                              <p:cond delay="9500"/>
                            </p:stCondLst>
                            <p:childTnLst>
                              <p:par>
                                <p:cTn id="32" presetID="4" presetClass="entr" presetSubtype="16"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ox(in)">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3 Marcador de número de diapositiva"/>
          <p:cNvSpPr>
            <a:spLocks noGrp="1"/>
          </p:cNvSpPr>
          <p:nvPr>
            <p:ph type="sldNum" sz="quarter" idx="12"/>
          </p:nvPr>
        </p:nvSpPr>
        <p:spPr>
          <a:noFill/>
        </p:spPr>
        <p:txBody>
          <a:bodyPr/>
          <a:lstStyle/>
          <a:p>
            <a:fld id="{A227183A-7ADE-4664-8ED8-12770DFAE5CD}" type="slidenum">
              <a:rPr lang="es-ES" smtClean="0"/>
              <a:pPr/>
              <a:t>24</a:t>
            </a:fld>
            <a:endParaRPr lang="es-ES" smtClean="0"/>
          </a:p>
        </p:txBody>
      </p:sp>
      <p:sp>
        <p:nvSpPr>
          <p:cNvPr id="1029" name="Rectangle 3"/>
          <p:cNvSpPr txBox="1">
            <a:spLocks/>
          </p:cNvSpPr>
          <p:nvPr/>
        </p:nvSpPr>
        <p:spPr bwMode="auto">
          <a:xfrm>
            <a:off x="465138" y="428625"/>
            <a:ext cx="5106987" cy="1857375"/>
          </a:xfrm>
          <a:prstGeom prst="rect">
            <a:avLst/>
          </a:prstGeom>
          <a:noFill/>
          <a:ln w="9525">
            <a:noFill/>
            <a:miter lim="800000"/>
            <a:headEnd/>
            <a:tailEnd/>
          </a:ln>
        </p:spPr>
        <p:txBody>
          <a:bodyPr/>
          <a:lstStyle/>
          <a:p>
            <a:pPr marL="95250" algn="just" eaLnBrk="0" hangingPunct="0">
              <a:spcBef>
                <a:spcPct val="20000"/>
              </a:spcBef>
              <a:buFont typeface="Wingdings" pitchFamily="2" charset="2"/>
              <a:buChar char="ü"/>
            </a:pPr>
            <a:r>
              <a:rPr lang="es-ES" sz="2000" b="1">
                <a:latin typeface="Calibri" pitchFamily="34" charset="0"/>
              </a:rPr>
              <a:t>Creación y promoción de programas de formación para jóvenes cubanos.    ¿ Será una  una estrategia nueva del imperio contra Cuba?</a:t>
            </a:r>
          </a:p>
        </p:txBody>
      </p:sp>
      <p:pic>
        <p:nvPicPr>
          <p:cNvPr id="3" name="Picture 13"/>
          <p:cNvPicPr>
            <a:picLocks noChangeAspect="1" noChangeArrowheads="1"/>
          </p:cNvPicPr>
          <p:nvPr/>
        </p:nvPicPr>
        <p:blipFill>
          <a:blip r:embed="rId4"/>
          <a:srcRect/>
          <a:stretch>
            <a:fillRect/>
          </a:stretch>
        </p:blipFill>
        <p:spPr bwMode="auto">
          <a:xfrm>
            <a:off x="5643563" y="1143000"/>
            <a:ext cx="3071812" cy="822325"/>
          </a:xfrm>
          <a:prstGeom prst="rect">
            <a:avLst/>
          </a:prstGeom>
          <a:noFill/>
          <a:ln w="9525">
            <a:noFill/>
            <a:miter lim="800000"/>
            <a:headEnd/>
            <a:tailEnd/>
          </a:ln>
          <a:effectLst>
            <a:outerShdw blurRad="88900" dist="114300" dir="2700000" algn="tl" rotWithShape="0">
              <a:prstClr val="black">
                <a:alpha val="28000"/>
              </a:prstClr>
            </a:outerShdw>
          </a:effectLst>
        </p:spPr>
      </p:pic>
      <p:pic>
        <p:nvPicPr>
          <p:cNvPr id="4" name="Picture 3"/>
          <p:cNvPicPr>
            <a:picLocks noChangeAspect="1" noChangeArrowheads="1"/>
          </p:cNvPicPr>
          <p:nvPr/>
        </p:nvPicPr>
        <p:blipFill>
          <a:blip r:embed="rId5"/>
          <a:srcRect l="2817" t="1899" r="5633" b="21421"/>
          <a:stretch>
            <a:fillRect/>
          </a:stretch>
        </p:blipFill>
        <p:spPr bwMode="auto">
          <a:xfrm>
            <a:off x="571500" y="2357438"/>
            <a:ext cx="4286250" cy="257492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noChangeArrowheads="1"/>
          </p:cNvPicPr>
          <p:nvPr/>
        </p:nvPicPr>
        <p:blipFill>
          <a:blip r:embed="rId6"/>
          <a:srcRect l="4110" t="5914" r="4109"/>
          <a:stretch>
            <a:fillRect/>
          </a:stretch>
        </p:blipFill>
        <p:spPr bwMode="auto">
          <a:xfrm>
            <a:off x="3929063" y="3929063"/>
            <a:ext cx="4786312" cy="2571750"/>
          </a:xfrm>
          <a:prstGeom prst="rect">
            <a:avLst/>
          </a:prstGeom>
          <a:ln>
            <a:noFill/>
          </a:ln>
          <a:effectLst>
            <a:outerShdw blurRad="292100" dist="139700" dir="2700000" algn="tl" rotWithShape="0">
              <a:srgbClr val="333333">
                <a:alpha val="65000"/>
              </a:srgbClr>
            </a:outerShdw>
          </a:effectLst>
        </p:spPr>
      </p:pic>
      <p:graphicFrame>
        <p:nvGraphicFramePr>
          <p:cNvPr id="11288" name="Object 24"/>
          <p:cNvGraphicFramePr>
            <a:graphicFrameLocks noChangeAspect="1"/>
          </p:cNvGraphicFramePr>
          <p:nvPr/>
        </p:nvGraphicFramePr>
        <p:xfrm>
          <a:off x="7358063" y="2143125"/>
          <a:ext cx="1230312" cy="1573213"/>
        </p:xfrm>
        <a:graphic>
          <a:graphicData uri="http://schemas.openxmlformats.org/presentationml/2006/ole">
            <p:oleObj spid="_x0000_s1026" r:id="rId7" imgW="12088912" imgH="15714286" progId="">
              <p:embed/>
            </p:oleObj>
          </a:graphicData>
        </a:graphic>
      </p:graphicFrame>
      <p:graphicFrame>
        <p:nvGraphicFramePr>
          <p:cNvPr id="11289" name="Object 25"/>
          <p:cNvGraphicFramePr>
            <a:graphicFrameLocks noChangeAspect="1"/>
          </p:cNvGraphicFramePr>
          <p:nvPr/>
        </p:nvGraphicFramePr>
        <p:xfrm>
          <a:off x="5715000" y="2143125"/>
          <a:ext cx="1241425" cy="1593850"/>
        </p:xfrm>
        <a:graphic>
          <a:graphicData uri="http://schemas.openxmlformats.org/presentationml/2006/ole">
            <p:oleObj spid="_x0000_s1027" r:id="rId8" imgW="12088912" imgH="15714286" progId="">
              <p:embed/>
            </p:oleObj>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3 Marcador de contenido"/>
          <p:cNvSpPr>
            <a:spLocks noGrp="1"/>
          </p:cNvSpPr>
          <p:nvPr>
            <p:ph sz="half" idx="2"/>
          </p:nvPr>
        </p:nvSpPr>
        <p:spPr>
          <a:xfrm>
            <a:off x="285750" y="1214438"/>
            <a:ext cx="6143625" cy="5429250"/>
          </a:xfrm>
        </p:spPr>
        <p:txBody>
          <a:bodyPr/>
          <a:lstStyle/>
          <a:p>
            <a:pPr algn="just"/>
            <a:r>
              <a:rPr lang="es-ES" sz="2000" b="1" smtClean="0"/>
              <a:t>Desde 1870 en reunión efectuada en la Universidad de Minnesota – Estados Unidos, se crea un amplio plan “pensado”, para actuar sobre estudiantes de las universidades cubanas.</a:t>
            </a:r>
          </a:p>
          <a:p>
            <a:pPr algn="just"/>
            <a:r>
              <a:rPr lang="es-ES" sz="2000" b="1" smtClean="0"/>
              <a:t>Desde tan temprana fecha, se crea una beca para estudiantes universitarios en universidades de Estados Unidos.</a:t>
            </a:r>
          </a:p>
          <a:p>
            <a:pPr algn="just"/>
            <a:r>
              <a:rPr lang="es-ES" sz="2000" b="1" smtClean="0"/>
              <a:t>Como contrapartida a aquella actividad subversiva que ya se venía gestando, Enrique José Varona silenciosamente preparó a aquel primer grupo de estudiantes que viajaría a los Estados Unidos, los que el primer día del inicio del curso se pusieron de pié y entonaron las notas de nuestro Himno Nacional y engalanaron el local con imágenes de nuestros principales próceres de la independencia en Cuba. </a:t>
            </a:r>
          </a:p>
          <a:p>
            <a:endParaRPr lang="es-ES" smtClean="0"/>
          </a:p>
        </p:txBody>
      </p:sp>
      <p:pic>
        <p:nvPicPr>
          <p:cNvPr id="28675" name="6 Marcador de contenido" descr="http://www.ecured.cu/images/thumb/5/58/Enrique_Jos%C3%A9_Varona.gif/260px-Enrique_Jos%C3%A9_Varona.gif">
            <a:hlinkClick r:id="rId2"/>
          </p:cNvPr>
          <p:cNvPicPr>
            <a:picLocks noGrp="1"/>
          </p:cNvPicPr>
          <p:nvPr>
            <p:ph sz="quarter" idx="4"/>
          </p:nvPr>
        </p:nvPicPr>
        <p:blipFill>
          <a:blip r:embed="rId3"/>
          <a:srcRect/>
          <a:stretch>
            <a:fillRect/>
          </a:stretch>
        </p:blipFill>
        <p:spPr>
          <a:xfrm>
            <a:off x="6643688" y="1846263"/>
            <a:ext cx="2143125" cy="3154362"/>
          </a:xfrm>
        </p:spPr>
      </p:pic>
      <p:pic>
        <p:nvPicPr>
          <p:cNvPr id="28676" name="6 Marcador de contenido" descr="http://www.ecured.cu/images/thumb/5/58/Enrique_Jos%C3%A9_Varona.gif/260px-Enrique_Jos%C3%A9_Varona.gif">
            <a:hlinkClick r:id="rId2"/>
          </p:cNvPr>
          <p:cNvPicPr>
            <a:picLocks/>
          </p:cNvPicPr>
          <p:nvPr/>
        </p:nvPicPr>
        <p:blipFill>
          <a:blip r:embed="rId3"/>
          <a:srcRect/>
          <a:stretch>
            <a:fillRect/>
          </a:stretch>
        </p:blipFill>
        <p:spPr bwMode="auto">
          <a:xfrm>
            <a:off x="6643688" y="1857375"/>
            <a:ext cx="2143125" cy="3154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3 Marcador de número de diapositiva"/>
          <p:cNvSpPr>
            <a:spLocks noGrp="1"/>
          </p:cNvSpPr>
          <p:nvPr>
            <p:ph type="sldNum" sz="quarter" idx="12"/>
          </p:nvPr>
        </p:nvSpPr>
        <p:spPr>
          <a:noFill/>
        </p:spPr>
        <p:txBody>
          <a:bodyPr/>
          <a:lstStyle/>
          <a:p>
            <a:fld id="{0BEF1A6A-93C5-4087-81E1-B21B4D002886}" type="slidenum">
              <a:rPr lang="es-ES" smtClean="0"/>
              <a:pPr/>
              <a:t>26</a:t>
            </a:fld>
            <a:endParaRPr lang="es-ES" smtClean="0"/>
          </a:p>
        </p:txBody>
      </p:sp>
      <p:sp>
        <p:nvSpPr>
          <p:cNvPr id="11" name="3 CuadroTexto"/>
          <p:cNvSpPr txBox="1">
            <a:spLocks noChangeArrowheads="1"/>
          </p:cNvSpPr>
          <p:nvPr/>
        </p:nvSpPr>
        <p:spPr bwMode="auto">
          <a:xfrm>
            <a:off x="0" y="476250"/>
            <a:ext cx="8643938" cy="3810000"/>
          </a:xfrm>
          <a:prstGeom prst="rect">
            <a:avLst/>
          </a:prstGeom>
          <a:noFill/>
          <a:ln w="9525">
            <a:noFill/>
            <a:miter lim="800000"/>
            <a:headEnd/>
            <a:tailEnd/>
          </a:ln>
        </p:spPr>
        <p:txBody>
          <a:bodyPr>
            <a:spAutoFit/>
          </a:bodyPr>
          <a:lstStyle/>
          <a:p>
            <a:pPr algn="just"/>
            <a:r>
              <a:rPr lang="es-ES" sz="2000" b="1">
                <a:latin typeface="Calibri" pitchFamily="34" charset="0"/>
                <a:cs typeface="Arial" charset="0"/>
              </a:rPr>
              <a:t>Uso de servicios y plataformas personalizadas para Cuba dirigidas a apoyar la estrategia enemiga y estimular la realización de manifestaciones públicas.</a:t>
            </a:r>
          </a:p>
          <a:p>
            <a:pPr algn="just"/>
            <a:endParaRPr lang="es-ES" sz="2000" b="1">
              <a:latin typeface="Calibri" pitchFamily="34" charset="0"/>
              <a:cs typeface="Arial" charset="0"/>
            </a:endParaRPr>
          </a:p>
          <a:p>
            <a:pPr algn="just"/>
            <a:endParaRPr lang="es-ES" sz="2000" b="1">
              <a:latin typeface="Calibri" pitchFamily="34" charset="0"/>
              <a:cs typeface="Arial" charset="0"/>
            </a:endParaRPr>
          </a:p>
          <a:p>
            <a:pPr marL="1090613" lvl="2" indent="-176213" algn="just">
              <a:buFont typeface="Arial" charset="0"/>
              <a:buChar char="•"/>
            </a:pPr>
            <a:r>
              <a:rPr lang="es-ES" sz="2000" b="1" i="1">
                <a:solidFill>
                  <a:srgbClr val="262626"/>
                </a:solidFill>
                <a:latin typeface="Calibri" pitchFamily="34" charset="0"/>
                <a:cs typeface="Arial" charset="0"/>
              </a:rPr>
              <a:t>Por el levantamiento popular en Cuba</a:t>
            </a:r>
          </a:p>
          <a:p>
            <a:pPr marL="1090613" lvl="2" indent="-176213" algn="just">
              <a:buFont typeface="Arial" charset="0"/>
              <a:buChar char="•"/>
            </a:pPr>
            <a:r>
              <a:rPr lang="es-ES" sz="2000" b="1" i="1">
                <a:solidFill>
                  <a:srgbClr val="262626"/>
                </a:solidFill>
                <a:latin typeface="Calibri" pitchFamily="34" charset="0"/>
                <a:cs typeface="Arial" charset="0"/>
              </a:rPr>
              <a:t>Háblalo sin miedo</a:t>
            </a:r>
          </a:p>
          <a:p>
            <a:pPr marL="1090613" lvl="2" indent="-176213" algn="just">
              <a:buFont typeface="Arial" charset="0"/>
              <a:buChar char="•"/>
            </a:pPr>
            <a:r>
              <a:rPr lang="es-ES" sz="2000" b="1" i="1">
                <a:solidFill>
                  <a:srgbClr val="262626"/>
                </a:solidFill>
                <a:latin typeface="Calibri" pitchFamily="34" charset="0"/>
                <a:cs typeface="Arial" charset="0"/>
              </a:rPr>
              <a:t>Martí noticias</a:t>
            </a:r>
          </a:p>
          <a:p>
            <a:pPr marL="1090613" lvl="2" indent="-176213" algn="just">
              <a:buFont typeface="Arial" charset="0"/>
              <a:buChar char="•"/>
            </a:pPr>
            <a:r>
              <a:rPr lang="es-ES" sz="2000" b="1" i="1">
                <a:solidFill>
                  <a:srgbClr val="262626"/>
                </a:solidFill>
                <a:latin typeface="Calibri" pitchFamily="34" charset="0"/>
                <a:cs typeface="Arial" charset="0"/>
              </a:rPr>
              <a:t>Cuba sin censura</a:t>
            </a:r>
          </a:p>
          <a:p>
            <a:pPr marL="1090613" lvl="2" indent="-176213" algn="just">
              <a:buFont typeface="Arial" charset="0"/>
              <a:buChar char="•"/>
            </a:pPr>
            <a:r>
              <a:rPr lang="es-ES" sz="2000" b="1" i="1">
                <a:solidFill>
                  <a:srgbClr val="262626"/>
                </a:solidFill>
                <a:latin typeface="Calibri" pitchFamily="34" charset="0"/>
                <a:cs typeface="Arial" charset="0"/>
              </a:rPr>
              <a:t>Cuballama  </a:t>
            </a:r>
          </a:p>
          <a:p>
            <a:pPr marL="1090613" lvl="2" indent="-176213" algn="just">
              <a:buFont typeface="Arial" charset="0"/>
              <a:buChar char="•"/>
            </a:pPr>
            <a:r>
              <a:rPr lang="es-ES" sz="2000" b="1" i="1">
                <a:solidFill>
                  <a:srgbClr val="262626"/>
                </a:solidFill>
                <a:latin typeface="Calibri" pitchFamily="34" charset="0"/>
                <a:cs typeface="Arial" charset="0"/>
              </a:rPr>
              <a:t>ZunZuneo</a:t>
            </a:r>
          </a:p>
          <a:p>
            <a:pPr algn="just">
              <a:buFont typeface="Arial" charset="0"/>
              <a:buChar char="•"/>
            </a:pPr>
            <a:endParaRPr lang="es-ES" sz="2400" b="1">
              <a:latin typeface="Calibri" pitchFamily="34" charset="0"/>
              <a:cs typeface="Arial" charset="0"/>
            </a:endParaRPr>
          </a:p>
        </p:txBody>
      </p:sp>
      <p:pic>
        <p:nvPicPr>
          <p:cNvPr id="13" name="12 Imagen" descr="Celular ZZ.png"/>
          <p:cNvPicPr>
            <a:picLocks noChangeAspect="1"/>
          </p:cNvPicPr>
          <p:nvPr/>
        </p:nvPicPr>
        <p:blipFill>
          <a:blip r:embed="rId3"/>
          <a:stretch>
            <a:fillRect/>
          </a:stretch>
        </p:blipFill>
        <p:spPr>
          <a:xfrm rot="1473817">
            <a:off x="6281738" y="4194175"/>
            <a:ext cx="1806575" cy="2365375"/>
          </a:xfrm>
          <a:prstGeom prst="rect">
            <a:avLst/>
          </a:prstGeom>
          <a:ln>
            <a:noFill/>
          </a:ln>
          <a:effectLst>
            <a:outerShdw blurRad="292100" dist="139700" dir="2700000" algn="tl" rotWithShape="0">
              <a:srgbClr val="333333">
                <a:alpha val="65000"/>
              </a:srgbClr>
            </a:outerShdw>
          </a:effectLst>
        </p:spPr>
      </p:pic>
      <p:pic>
        <p:nvPicPr>
          <p:cNvPr id="14" name="Picture 2"/>
          <p:cNvPicPr>
            <a:picLocks noChangeAspect="1" noChangeArrowheads="1"/>
          </p:cNvPicPr>
          <p:nvPr/>
        </p:nvPicPr>
        <p:blipFill>
          <a:blip r:embed="rId4"/>
          <a:srcRect l="8292" t="15971" r="7862" b="16461"/>
          <a:stretch>
            <a:fillRect/>
          </a:stretch>
        </p:blipFill>
        <p:spPr bwMode="auto">
          <a:xfrm>
            <a:off x="928662" y="3786190"/>
            <a:ext cx="4377166" cy="2857520"/>
          </a:xfrm>
          <a:prstGeom prst="rect">
            <a:avLst/>
          </a:prstGeom>
          <a:ln>
            <a:noFill/>
          </a:ln>
          <a:effectLst>
            <a:outerShdw blurRad="292100" dist="139700" dir="2700000" algn="tl" rotWithShape="0">
              <a:srgbClr val="333333">
                <a:alpha val="65000"/>
              </a:srgbClr>
            </a:outerShdw>
            <a:reflection blurRad="6350" stA="50000" endA="300" endPos="90000" dir="5400000" sy="-100000" algn="bl" rotWithShape="0"/>
          </a:effectLst>
        </p:spPr>
      </p:pic>
      <p:cxnSp>
        <p:nvCxnSpPr>
          <p:cNvPr id="18" name="17 Conector recto"/>
          <p:cNvCxnSpPr/>
          <p:nvPr/>
        </p:nvCxnSpPr>
        <p:spPr>
          <a:xfrm>
            <a:off x="0" y="3857625"/>
            <a:ext cx="9144000" cy="15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19" name="18 Imagen" descr="Por el levantamiento popular en Cuba nuevo avatar.jpg"/>
          <p:cNvPicPr>
            <a:picLocks noChangeAspect="1"/>
          </p:cNvPicPr>
          <p:nvPr/>
        </p:nvPicPr>
        <p:blipFill>
          <a:blip r:embed="rId5" cstate="print"/>
          <a:stretch>
            <a:fillRect/>
          </a:stretch>
        </p:blipFill>
        <p:spPr>
          <a:xfrm rot="20808445">
            <a:off x="5987209" y="1859426"/>
            <a:ext cx="1141112" cy="893350"/>
          </a:xfrm>
          <a:prstGeom prst="rect">
            <a:avLst/>
          </a:prstGeom>
          <a:ln>
            <a:noFill/>
          </a:ln>
          <a:effectLst>
            <a:outerShdw blurRad="292100" dist="139700" dir="2700000" algn="tl" rotWithShape="0">
              <a:srgbClr val="333333">
                <a:alpha val="65000"/>
              </a:srgbClr>
            </a:outerShdw>
            <a:softEdge rad="63500"/>
          </a:effectLst>
        </p:spPr>
      </p:pic>
      <p:pic>
        <p:nvPicPr>
          <p:cNvPr id="20" name="19 Imagen" descr="monitor mano.gif"/>
          <p:cNvPicPr>
            <a:picLocks noChangeAspect="1"/>
          </p:cNvPicPr>
          <p:nvPr/>
        </p:nvPicPr>
        <p:blipFill>
          <a:blip r:embed="rId6"/>
          <a:srcRect/>
          <a:stretch>
            <a:fillRect/>
          </a:stretch>
        </p:blipFill>
        <p:spPr bwMode="auto">
          <a:xfrm rot="666565">
            <a:off x="7191375" y="2138363"/>
            <a:ext cx="2005013" cy="1857375"/>
          </a:xfrm>
          <a:prstGeom prst="rect">
            <a:avLst/>
          </a:prstGeom>
          <a:noFill/>
          <a:ln w="9525">
            <a:noFill/>
            <a:miter lim="800000"/>
            <a:headEnd/>
            <a:tailEnd/>
          </a:ln>
        </p:spPr>
      </p:pic>
      <p:pic>
        <p:nvPicPr>
          <p:cNvPr id="21" name="Picture 4"/>
          <p:cNvPicPr>
            <a:picLocks noChangeAspect="1" noChangeArrowheads="1"/>
          </p:cNvPicPr>
          <p:nvPr/>
        </p:nvPicPr>
        <p:blipFill>
          <a:blip r:embed="rId7"/>
          <a:srcRect l="3009" t="19839" r="79889" b="68777"/>
          <a:stretch>
            <a:fillRect/>
          </a:stretch>
        </p:blipFill>
        <p:spPr bwMode="auto">
          <a:xfrm rot="689927">
            <a:off x="4724400" y="2682875"/>
            <a:ext cx="1204913" cy="9286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animEffect transition="in" filter="wipe(down)">
                                      <p:cBhvr>
                                        <p:cTn id="11" dur="500"/>
                                        <p:tgtEl>
                                          <p:spTgt spid="11">
                                            <p:txEl>
                                              <p:pRg st="4" end="4"/>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1">
                                            <p:txEl>
                                              <p:pRg st="5" end="5"/>
                                            </p:txEl>
                                          </p:spTgt>
                                        </p:tgtEl>
                                        <p:attrNameLst>
                                          <p:attrName>style.visibility</p:attrName>
                                        </p:attrNameLst>
                                      </p:cBhvr>
                                      <p:to>
                                        <p:strVal val="visible"/>
                                      </p:to>
                                    </p:set>
                                    <p:animEffect transition="in" filter="wipe(down)">
                                      <p:cBhvr>
                                        <p:cTn id="18" dur="500"/>
                                        <p:tgtEl>
                                          <p:spTgt spid="11">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Effect transition="in" filter="wipe(down)">
                                      <p:cBhvr>
                                        <p:cTn id="25" dur="500"/>
                                        <p:tgtEl>
                                          <p:spTgt spid="11">
                                            <p:txEl>
                                              <p:pRg st="6" end="6"/>
                                            </p:txEl>
                                          </p:spTgt>
                                        </p:tgtEl>
                                      </p:cBhvr>
                                    </p:animEffect>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11">
                                            <p:txEl>
                                              <p:pRg st="7" end="7"/>
                                            </p:txEl>
                                          </p:spTgt>
                                        </p:tgtEl>
                                        <p:attrNameLst>
                                          <p:attrName>style.visibility</p:attrName>
                                        </p:attrNameLst>
                                      </p:cBhvr>
                                      <p:to>
                                        <p:strVal val="visible"/>
                                      </p:to>
                                    </p:set>
                                    <p:animEffect transition="in" filter="wipe(down)">
                                      <p:cBhvr>
                                        <p:cTn id="29" dur="500"/>
                                        <p:tgtEl>
                                          <p:spTgt spid="11">
                                            <p:txEl>
                                              <p:pRg st="7" end="7"/>
                                            </p:txEl>
                                          </p:spTgt>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animEffect transition="in" filter="wipe(down)">
                                      <p:cBhvr>
                                        <p:cTn id="33" dur="500"/>
                                        <p:tgtEl>
                                          <p:spTgt spid="11">
                                            <p:txEl>
                                              <p:pRg st="8" end="8"/>
                                            </p:txEl>
                                          </p:spTgt>
                                        </p:tgtEl>
                                      </p:cBhvr>
                                    </p:animEffect>
                                  </p:childTnLst>
                                </p:cTn>
                              </p:par>
                            </p:childTnLst>
                          </p:cTn>
                        </p:par>
                        <p:par>
                          <p:cTn id="34" fill="hold">
                            <p:stCondLst>
                              <p:cond delay="3000"/>
                            </p:stCondLst>
                            <p:childTnLst>
                              <p:par>
                                <p:cTn id="35" presetID="4"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500"/>
                                        <p:tgtEl>
                                          <p:spTgt spid="14"/>
                                        </p:tgtEl>
                                      </p:cBhvr>
                                    </p:animEffect>
                                  </p:childTnLst>
                                </p:cTn>
                              </p:par>
                            </p:childTnLst>
                          </p:cTn>
                        </p:par>
                        <p:par>
                          <p:cTn id="38" fill="hold">
                            <p:stCondLst>
                              <p:cond delay="3500"/>
                            </p:stCondLst>
                            <p:childTnLst>
                              <p:par>
                                <p:cTn id="39" presetID="1"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3 Marcador de número de diapositiva"/>
          <p:cNvSpPr>
            <a:spLocks noGrp="1"/>
          </p:cNvSpPr>
          <p:nvPr>
            <p:ph type="sldNum" sz="quarter" idx="12"/>
          </p:nvPr>
        </p:nvSpPr>
        <p:spPr>
          <a:noFill/>
        </p:spPr>
        <p:txBody>
          <a:bodyPr/>
          <a:lstStyle/>
          <a:p>
            <a:fld id="{EE1BC068-31B9-45BE-AD33-95D0AFB47C6E}" type="slidenum">
              <a:rPr lang="es-ES" smtClean="0"/>
              <a:pPr/>
              <a:t>27</a:t>
            </a:fld>
            <a:endParaRPr lang="es-ES" smtClean="0"/>
          </a:p>
        </p:txBody>
      </p:sp>
      <p:pic>
        <p:nvPicPr>
          <p:cNvPr id="4" name="3 Imagen" descr="Y:\1-Actividad Enemiga\Materiales de Interés Común\Imágenes útiles\SINA\SINA_La%20Habana_3024288.jpg"/>
          <p:cNvPicPr/>
          <p:nvPr/>
        </p:nvPicPr>
        <p:blipFill>
          <a:blip r:embed="rId3" cstate="print"/>
          <a:srcRect r="9522" b="5263"/>
          <a:stretch>
            <a:fillRect/>
          </a:stretch>
        </p:blipFill>
        <p:spPr bwMode="auto">
          <a:xfrm>
            <a:off x="7286644" y="928670"/>
            <a:ext cx="1643074" cy="1928826"/>
          </a:xfrm>
          <a:prstGeom prst="rect">
            <a:avLst/>
          </a:prstGeom>
          <a:ln>
            <a:noFill/>
          </a:ln>
          <a:effectLst>
            <a:outerShdw blurRad="292100" dist="139700" dir="2700000" algn="tl" rotWithShape="0">
              <a:srgbClr val="333333">
                <a:alpha val="65000"/>
              </a:srgbClr>
            </a:outerShdw>
            <a:softEdge rad="31750"/>
          </a:effectLst>
        </p:spPr>
      </p:pic>
      <p:sp>
        <p:nvSpPr>
          <p:cNvPr id="34820" name="4 Rectángulo"/>
          <p:cNvSpPr>
            <a:spLocks noChangeArrowheads="1"/>
          </p:cNvSpPr>
          <p:nvPr/>
        </p:nvSpPr>
        <p:spPr bwMode="auto">
          <a:xfrm>
            <a:off x="214313" y="3146425"/>
            <a:ext cx="8715375" cy="3354388"/>
          </a:xfrm>
          <a:prstGeom prst="rect">
            <a:avLst/>
          </a:prstGeom>
          <a:noFill/>
          <a:ln w="9525">
            <a:noFill/>
            <a:miter lim="800000"/>
            <a:headEnd/>
            <a:tailEnd/>
          </a:ln>
        </p:spPr>
        <p:txBody>
          <a:bodyPr>
            <a:spAutoFit/>
          </a:bodyPr>
          <a:lstStyle/>
          <a:p>
            <a:pPr marL="179388" indent="-179388" algn="just">
              <a:buFont typeface="Arial" charset="0"/>
              <a:buChar char="•"/>
            </a:pPr>
            <a:r>
              <a:rPr lang="es-ES" sz="2400">
                <a:cs typeface="Arial" charset="0"/>
              </a:rPr>
              <a:t>Contactos personales entre diplomáticos de esta sede y otros funcionarios aliados con elementos c/r.</a:t>
            </a:r>
          </a:p>
          <a:p>
            <a:pPr marL="179388" indent="-179388" algn="just">
              <a:buFont typeface="Arial" charset="0"/>
              <a:buChar char="•"/>
            </a:pPr>
            <a:endParaRPr lang="es-ES" sz="1000">
              <a:cs typeface="Arial" charset="0"/>
            </a:endParaRPr>
          </a:p>
          <a:p>
            <a:pPr marL="179388" indent="-179388" algn="just">
              <a:buFont typeface="Arial" charset="0"/>
              <a:buChar char="•"/>
            </a:pPr>
            <a:r>
              <a:rPr lang="es-ES" sz="2400">
                <a:cs typeface="Arial" charset="0"/>
              </a:rPr>
              <a:t>Prioridad en el abastecimiento a las denominadas “Bibliotecas Independientes”, con interés en fortalecer su alcance comunitario. </a:t>
            </a:r>
          </a:p>
          <a:p>
            <a:pPr marL="179388" indent="-179388" algn="just">
              <a:buFont typeface="Arial" charset="0"/>
              <a:buChar char="•"/>
            </a:pPr>
            <a:endParaRPr lang="es-ES" sz="1000">
              <a:cs typeface="Arial" charset="0"/>
            </a:endParaRPr>
          </a:p>
          <a:p>
            <a:pPr marL="179388" indent="-179388" algn="just">
              <a:buFont typeface="Arial" charset="0"/>
              <a:buChar char="•"/>
            </a:pPr>
            <a:r>
              <a:rPr lang="es-ES" sz="2400">
                <a:cs typeface="Arial" charset="0"/>
              </a:rPr>
              <a:t>Preparación de jóvenes en sus tres centros ilegales.</a:t>
            </a:r>
          </a:p>
          <a:p>
            <a:pPr marL="179388" indent="-179388" algn="just">
              <a:buFont typeface="Arial" charset="0"/>
              <a:buChar char="•"/>
            </a:pPr>
            <a:endParaRPr lang="es-ES" sz="2400">
              <a:cs typeface="Arial" charset="0"/>
            </a:endParaRPr>
          </a:p>
          <a:p>
            <a:pPr marL="179388" indent="-179388" algn="just">
              <a:buFont typeface="Arial" charset="0"/>
              <a:buChar char="•"/>
            </a:pPr>
            <a:r>
              <a:rPr lang="es-ES" sz="2400">
                <a:cs typeface="Arial" charset="0"/>
              </a:rPr>
              <a:t>Identificación de eventuales nuevas figuras de cambio </a:t>
            </a:r>
          </a:p>
        </p:txBody>
      </p:sp>
      <p:sp>
        <p:nvSpPr>
          <p:cNvPr id="34821" name="5 Rectángulo"/>
          <p:cNvSpPr>
            <a:spLocks noChangeArrowheads="1"/>
          </p:cNvSpPr>
          <p:nvPr/>
        </p:nvSpPr>
        <p:spPr bwMode="auto">
          <a:xfrm>
            <a:off x="571500" y="1643063"/>
            <a:ext cx="6286500" cy="1200150"/>
          </a:xfrm>
          <a:prstGeom prst="rect">
            <a:avLst/>
          </a:prstGeom>
          <a:noFill/>
          <a:ln w="9525">
            <a:noFill/>
            <a:miter lim="800000"/>
            <a:headEnd/>
            <a:tailEnd/>
          </a:ln>
        </p:spPr>
        <p:txBody>
          <a:bodyPr>
            <a:spAutoFit/>
          </a:bodyPr>
          <a:lstStyle/>
          <a:p>
            <a:pPr marL="85725" indent="-9525" algn="just">
              <a:tabLst>
                <a:tab pos="447675" algn="l"/>
              </a:tabLst>
            </a:pPr>
            <a:r>
              <a:rPr lang="es-ES" sz="2400" b="1">
                <a:solidFill>
                  <a:srgbClr val="0000FF"/>
                </a:solidFill>
                <a:cs typeface="Arial" charset="0"/>
              </a:rPr>
              <a:t>La SINA se consolida como el principal ente fiscalizador y promotor de las acciones subversivas en el territorio nacional.</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3 Marcador de número de diapositiva"/>
          <p:cNvSpPr>
            <a:spLocks noGrp="1"/>
          </p:cNvSpPr>
          <p:nvPr>
            <p:ph type="sldNum" sz="quarter" idx="12"/>
          </p:nvPr>
        </p:nvSpPr>
        <p:spPr>
          <a:noFill/>
        </p:spPr>
        <p:txBody>
          <a:bodyPr/>
          <a:lstStyle/>
          <a:p>
            <a:endParaRPr lang="es-ES_tradnl" smtClean="0"/>
          </a:p>
        </p:txBody>
      </p:sp>
      <p:sp>
        <p:nvSpPr>
          <p:cNvPr id="37891" name="Rectangle 3"/>
          <p:cNvSpPr txBox="1">
            <a:spLocks/>
          </p:cNvSpPr>
          <p:nvPr/>
        </p:nvSpPr>
        <p:spPr bwMode="auto">
          <a:xfrm>
            <a:off x="250825" y="1428750"/>
            <a:ext cx="5106988" cy="1857375"/>
          </a:xfrm>
          <a:prstGeom prst="rect">
            <a:avLst/>
          </a:prstGeom>
          <a:noFill/>
          <a:ln w="9525">
            <a:noFill/>
            <a:miter lim="800000"/>
            <a:headEnd/>
            <a:tailEnd/>
          </a:ln>
        </p:spPr>
        <p:txBody>
          <a:bodyPr/>
          <a:lstStyle/>
          <a:p>
            <a:pPr marL="95250" algn="just" eaLnBrk="0" hangingPunct="0">
              <a:spcBef>
                <a:spcPct val="20000"/>
              </a:spcBef>
              <a:buFont typeface="Wingdings" pitchFamily="2" charset="2"/>
              <a:buChar char="ü"/>
            </a:pPr>
            <a:r>
              <a:rPr lang="es-ES" sz="2000" b="1">
                <a:latin typeface="Calibri" pitchFamily="34" charset="0"/>
              </a:rPr>
              <a:t> Sostenimiento de un activismo contrarrevolucionario que muestre una imagen de confrontación política con el gobierno.  </a:t>
            </a:r>
          </a:p>
        </p:txBody>
      </p:sp>
      <p:pic>
        <p:nvPicPr>
          <p:cNvPr id="273412" name="Imagen 1" descr="\\41.203.21.5\carpetadetrabajo2\SeccionXXI-5\Jefes Seccion XXI-5\Hector\Mercenarias\Internet\Declaraciones de Berta Soler despues de saludar al Papa Fransisco I\francisco080513.jpg"/>
          <p:cNvPicPr>
            <a:picLocks noChangeArrowheads="1"/>
          </p:cNvPicPr>
          <p:nvPr/>
        </p:nvPicPr>
        <p:blipFill>
          <a:blip r:embed="rId3"/>
          <a:srcRect l="3564" r="3774" b="7454"/>
          <a:stretch>
            <a:fillRect/>
          </a:stretch>
        </p:blipFill>
        <p:spPr bwMode="auto">
          <a:xfrm>
            <a:off x="308621" y="3344861"/>
            <a:ext cx="5333574" cy="2857520"/>
          </a:xfrm>
          <a:prstGeom prst="rect">
            <a:avLst/>
          </a:prstGeom>
          <a:ln>
            <a:noFill/>
          </a:ln>
          <a:effectLst>
            <a:outerShdw blurRad="292100" dist="139700" dir="2700000" algn="tl" rotWithShape="0">
              <a:srgbClr val="333333">
                <a:alpha val="65000"/>
              </a:srgbClr>
            </a:outerShdw>
            <a:softEdge rad="63500"/>
          </a:effectLst>
        </p:spPr>
      </p:pic>
      <p:pic>
        <p:nvPicPr>
          <p:cNvPr id="9" name="Picture 2" descr="C5EB28E7-04FC-499B-9C14-56C73CEF3C12_mw640_mh360_s"/>
          <p:cNvPicPr>
            <a:picLocks noChangeAspect="1" noChangeArrowheads="1"/>
          </p:cNvPicPr>
          <p:nvPr/>
        </p:nvPicPr>
        <p:blipFill>
          <a:blip r:embed="rId4"/>
          <a:srcRect t="12500" r="43799"/>
          <a:stretch>
            <a:fillRect/>
          </a:stretch>
        </p:blipFill>
        <p:spPr bwMode="auto">
          <a:xfrm>
            <a:off x="5997586" y="176194"/>
            <a:ext cx="2751517" cy="3000373"/>
          </a:xfrm>
          <a:prstGeom prst="rect">
            <a:avLst/>
          </a:prstGeom>
          <a:ln>
            <a:noFill/>
          </a:ln>
          <a:effectLst>
            <a:outerShdw blurRad="292100" dist="139700" dir="2700000" algn="tl" rotWithShape="0">
              <a:srgbClr val="333333">
                <a:alpha val="65000"/>
              </a:srgbClr>
            </a:outerShdw>
            <a:softEdge rad="63500"/>
          </a:effectLst>
        </p:spPr>
      </p:pic>
      <p:sp>
        <p:nvSpPr>
          <p:cNvPr id="37894" name="4 CuadroTexto"/>
          <p:cNvSpPr txBox="1">
            <a:spLocks noChangeArrowheads="1"/>
          </p:cNvSpPr>
          <p:nvPr/>
        </p:nvSpPr>
        <p:spPr bwMode="auto">
          <a:xfrm>
            <a:off x="6178550" y="4076700"/>
            <a:ext cx="2857500" cy="1616075"/>
          </a:xfrm>
          <a:prstGeom prst="rect">
            <a:avLst/>
          </a:prstGeom>
          <a:noFill/>
          <a:ln w="9525">
            <a:noFill/>
            <a:miter lim="800000"/>
            <a:headEnd/>
            <a:tailEnd/>
          </a:ln>
        </p:spPr>
        <p:txBody>
          <a:bodyPr>
            <a:spAutoFit/>
          </a:bodyPr>
          <a:lstStyle/>
          <a:p>
            <a:pPr algn="just">
              <a:buFont typeface="Wingdings" pitchFamily="2" charset="2"/>
              <a:buChar char="ü"/>
            </a:pPr>
            <a:r>
              <a:rPr lang="es-ES" sz="2000" b="1">
                <a:latin typeface="Calibri" pitchFamily="34" charset="0"/>
              </a:rPr>
              <a:t> Financiamiento aprobado para la subversión interna de </a:t>
            </a:r>
            <a:r>
              <a:rPr lang="es-ES" sz="2000" b="1" i="1">
                <a:latin typeface="Arial Black" pitchFamily="34" charset="0"/>
              </a:rPr>
              <a:t>20</a:t>
            </a:r>
            <a:r>
              <a:rPr lang="es-ES" sz="2000" b="1">
                <a:latin typeface="Calibri" pitchFamily="34" charset="0"/>
              </a:rPr>
              <a:t> </a:t>
            </a:r>
            <a:r>
              <a:rPr lang="es-ES" sz="2000" b="1" i="1">
                <a:latin typeface="Arial Black" pitchFamily="34" charset="0"/>
              </a:rPr>
              <a:t>millones</a:t>
            </a:r>
            <a:r>
              <a:rPr lang="es-ES" sz="2000" b="1">
                <a:latin typeface="Calibri" pitchFamily="34" charset="0"/>
              </a:rPr>
              <a:t>  de dólares en el 2013.</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3 Marcador de número de diapositiva"/>
          <p:cNvSpPr>
            <a:spLocks noGrp="1"/>
          </p:cNvSpPr>
          <p:nvPr>
            <p:ph type="sldNum" sz="quarter" idx="12"/>
          </p:nvPr>
        </p:nvSpPr>
        <p:spPr>
          <a:noFill/>
        </p:spPr>
        <p:txBody>
          <a:bodyPr/>
          <a:lstStyle/>
          <a:p>
            <a:fld id="{B9786A97-12E4-4599-9F57-EA87A0CAEBF2}" type="slidenum">
              <a:rPr lang="es-ES" smtClean="0"/>
              <a:pPr/>
              <a:t>29</a:t>
            </a:fld>
            <a:endParaRPr lang="es-ES" smtClean="0"/>
          </a:p>
        </p:txBody>
      </p:sp>
      <p:pic>
        <p:nvPicPr>
          <p:cNvPr id="8" name="7 Imagen" descr="cuba.png"/>
          <p:cNvPicPr>
            <a:picLocks noChangeAspect="1"/>
          </p:cNvPicPr>
          <p:nvPr/>
        </p:nvPicPr>
        <p:blipFill>
          <a:blip r:embed="rId3">
            <a:duotone>
              <a:prstClr val="black"/>
              <a:schemeClr val="accent3">
                <a:tint val="45000"/>
                <a:satMod val="400000"/>
              </a:schemeClr>
            </a:duotone>
          </a:blip>
          <a:srcRect l="1136" t="23217" r="8934" b="28589"/>
          <a:stretch>
            <a:fillRect/>
          </a:stretch>
        </p:blipFill>
        <p:spPr>
          <a:xfrm>
            <a:off x="285720" y="3714752"/>
            <a:ext cx="7379753" cy="2643206"/>
          </a:xfrm>
          <a:prstGeom prst="rect">
            <a:avLst/>
          </a:prstGeom>
          <a:ln>
            <a:noFill/>
          </a:ln>
          <a:effectLst>
            <a:outerShdw blurRad="292100" dist="139700" dir="2700000" algn="tl" rotWithShape="0">
              <a:srgbClr val="333333">
                <a:alpha val="65000"/>
              </a:srgbClr>
            </a:outerShdw>
          </a:effectLst>
        </p:spPr>
      </p:pic>
      <p:grpSp>
        <p:nvGrpSpPr>
          <p:cNvPr id="2" name="37 Grupo"/>
          <p:cNvGrpSpPr>
            <a:grpSpLocks/>
          </p:cNvGrpSpPr>
          <p:nvPr/>
        </p:nvGrpSpPr>
        <p:grpSpPr bwMode="auto">
          <a:xfrm>
            <a:off x="3286125" y="901700"/>
            <a:ext cx="3586163" cy="3670300"/>
            <a:chOff x="3286115" y="901700"/>
            <a:chExt cx="3586173" cy="3670298"/>
          </a:xfrm>
        </p:grpSpPr>
        <p:sp>
          <p:nvSpPr>
            <p:cNvPr id="22" name="21 Elipse"/>
            <p:cNvSpPr/>
            <p:nvPr/>
          </p:nvSpPr>
          <p:spPr>
            <a:xfrm>
              <a:off x="3357553" y="901700"/>
              <a:ext cx="2714633" cy="2428874"/>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pic>
          <p:nvPicPr>
            <p:cNvPr id="23" name="22 Imagen" descr="villa clara.gif"/>
            <p:cNvPicPr>
              <a:picLocks noChangeAspect="1"/>
            </p:cNvPicPr>
            <p:nvPr/>
          </p:nvPicPr>
          <p:blipFill>
            <a:blip r:embed="rId4">
              <a:duotone>
                <a:prstClr val="black"/>
                <a:schemeClr val="accent3">
                  <a:tint val="45000"/>
                  <a:satMod val="400000"/>
                </a:schemeClr>
              </a:duotone>
            </a:blip>
            <a:stretch>
              <a:fillRect/>
            </a:stretch>
          </p:blipFill>
          <p:spPr>
            <a:xfrm>
              <a:off x="3643275" y="940613"/>
              <a:ext cx="2244917" cy="2131197"/>
            </a:xfrm>
            <a:prstGeom prst="rect">
              <a:avLst/>
            </a:prstGeom>
            <a:ln>
              <a:noFill/>
            </a:ln>
            <a:effectLst>
              <a:outerShdw blurRad="292100" dist="139700" dir="2700000" algn="tl" rotWithShape="0">
                <a:srgbClr val="333333">
                  <a:alpha val="65000"/>
                </a:srgbClr>
              </a:outerShdw>
            </a:effectLst>
          </p:spPr>
        </p:pic>
        <p:sp>
          <p:nvSpPr>
            <p:cNvPr id="24" name="23 Elipse"/>
            <p:cNvSpPr/>
            <p:nvPr/>
          </p:nvSpPr>
          <p:spPr>
            <a:xfrm>
              <a:off x="3286115" y="3857623"/>
              <a:ext cx="928691" cy="714375"/>
            </a:xfrm>
            <a:prstGeom prst="ellipse">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cxnSp>
          <p:nvCxnSpPr>
            <p:cNvPr id="25" name="24 Conector recto"/>
            <p:cNvCxnSpPr>
              <a:stCxn id="24" idx="5"/>
            </p:cNvCxnSpPr>
            <p:nvPr/>
          </p:nvCxnSpPr>
          <p:spPr>
            <a:xfrm rot="5400000" flipH="1" flipV="1">
              <a:off x="4056057" y="3236910"/>
              <a:ext cx="1252536" cy="12080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a:stCxn id="24" idx="2"/>
              <a:endCxn id="22" idx="2"/>
            </p:cNvCxnSpPr>
            <p:nvPr/>
          </p:nvCxnSpPr>
          <p:spPr>
            <a:xfrm rot="10800000" flipH="1">
              <a:off x="3286115" y="2116137"/>
              <a:ext cx="71438" cy="20986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26 Elipse"/>
            <p:cNvSpPr/>
            <p:nvPr/>
          </p:nvSpPr>
          <p:spPr>
            <a:xfrm>
              <a:off x="4706932" y="1911349"/>
              <a:ext cx="500063" cy="501650"/>
            </a:xfrm>
            <a:prstGeom prst="ellipse">
              <a:avLst/>
            </a:prstGeom>
            <a:solidFill>
              <a:srgbClr val="FFFF00">
                <a:alpha val="20000"/>
              </a:srgbClr>
            </a:solidFill>
            <a:ln>
              <a:solidFill>
                <a:schemeClr val="tx2">
                  <a:lumMod val="7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28" name="27 Elipse"/>
            <p:cNvSpPr/>
            <p:nvPr/>
          </p:nvSpPr>
          <p:spPr>
            <a:xfrm>
              <a:off x="5102220" y="2143124"/>
              <a:ext cx="500064" cy="500063"/>
            </a:xfrm>
            <a:prstGeom prst="ellipse">
              <a:avLst/>
            </a:prstGeom>
            <a:solidFill>
              <a:srgbClr val="FFFF00">
                <a:alpha val="20000"/>
              </a:srgbClr>
            </a:solidFill>
            <a:ln>
              <a:solidFill>
                <a:schemeClr val="tx2">
                  <a:lumMod val="7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29" name="28 CuadroTexto"/>
            <p:cNvSpPr txBox="1"/>
            <p:nvPr/>
          </p:nvSpPr>
          <p:spPr>
            <a:xfrm>
              <a:off x="3643304" y="1857374"/>
              <a:ext cx="1571629" cy="338138"/>
            </a:xfrm>
            <a:prstGeom prst="rect">
              <a:avLst/>
            </a:prstGeom>
            <a:noFill/>
          </p:spPr>
          <p:txBody>
            <a:bodyPr>
              <a:spAutoFit/>
            </a:bodyPr>
            <a:lstStyle/>
            <a:p>
              <a:pPr fontAlgn="auto">
                <a:spcBef>
                  <a:spcPts val="0"/>
                </a:spcBef>
                <a:spcAft>
                  <a:spcPts val="0"/>
                </a:spcAft>
                <a:defRPr/>
              </a:pPr>
              <a:r>
                <a:rPr lang="es-ES_tradnl" sz="1600" b="1" i="1" dirty="0">
                  <a:solidFill>
                    <a:schemeClr val="tx2">
                      <a:lumMod val="50000"/>
                    </a:schemeClr>
                  </a:solidFill>
                  <a:effectLst>
                    <a:outerShdw blurRad="38100" dist="38100" dir="2700000" algn="tl">
                      <a:srgbClr val="000000">
                        <a:alpha val="43137"/>
                      </a:srgbClr>
                    </a:outerShdw>
                  </a:effectLst>
                  <a:latin typeface="+mn-lt"/>
                </a:rPr>
                <a:t>Santa Clara</a:t>
              </a:r>
            </a:p>
          </p:txBody>
        </p:sp>
        <p:sp>
          <p:nvSpPr>
            <p:cNvPr id="30" name="29 CuadroTexto"/>
            <p:cNvSpPr txBox="1"/>
            <p:nvPr/>
          </p:nvSpPr>
          <p:spPr>
            <a:xfrm>
              <a:off x="5300659" y="1876424"/>
              <a:ext cx="1571629" cy="338138"/>
            </a:xfrm>
            <a:prstGeom prst="rect">
              <a:avLst/>
            </a:prstGeom>
            <a:noFill/>
          </p:spPr>
          <p:txBody>
            <a:bodyPr>
              <a:spAutoFit/>
            </a:bodyPr>
            <a:lstStyle/>
            <a:p>
              <a:pPr fontAlgn="auto">
                <a:spcBef>
                  <a:spcPts val="0"/>
                </a:spcBef>
                <a:spcAft>
                  <a:spcPts val="0"/>
                </a:spcAft>
                <a:defRPr/>
              </a:pPr>
              <a:r>
                <a:rPr lang="es-ES_tradnl" sz="1600" b="1" i="1" dirty="0">
                  <a:solidFill>
                    <a:schemeClr val="tx2">
                      <a:lumMod val="50000"/>
                    </a:schemeClr>
                  </a:solidFill>
                  <a:effectLst>
                    <a:outerShdw blurRad="38100" dist="38100" dir="2700000" algn="tl">
                      <a:srgbClr val="000000">
                        <a:alpha val="43137"/>
                      </a:srgbClr>
                    </a:outerShdw>
                  </a:effectLst>
                  <a:latin typeface="+mn-lt"/>
                </a:rPr>
                <a:t>Placetas</a:t>
              </a:r>
            </a:p>
          </p:txBody>
        </p:sp>
      </p:grpSp>
      <p:grpSp>
        <p:nvGrpSpPr>
          <p:cNvPr id="3" name="35 Grupo"/>
          <p:cNvGrpSpPr>
            <a:grpSpLocks/>
          </p:cNvGrpSpPr>
          <p:nvPr/>
        </p:nvGrpSpPr>
        <p:grpSpPr bwMode="auto">
          <a:xfrm>
            <a:off x="14288" y="1028700"/>
            <a:ext cx="2571750" cy="3043238"/>
            <a:chOff x="14256" y="1028700"/>
            <a:chExt cx="2571750" cy="3043240"/>
          </a:xfrm>
        </p:grpSpPr>
        <p:cxnSp>
          <p:nvCxnSpPr>
            <p:cNvPr id="34" name="33 Conector recto"/>
            <p:cNvCxnSpPr>
              <a:stCxn id="33" idx="6"/>
            </p:cNvCxnSpPr>
            <p:nvPr/>
          </p:nvCxnSpPr>
          <p:spPr>
            <a:xfrm flipV="1">
              <a:off x="2328831" y="2428876"/>
              <a:ext cx="242887" cy="1463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30 Elipse"/>
            <p:cNvSpPr/>
            <p:nvPr/>
          </p:nvSpPr>
          <p:spPr>
            <a:xfrm>
              <a:off x="14256" y="1028700"/>
              <a:ext cx="2571750" cy="2357440"/>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pic>
          <p:nvPicPr>
            <p:cNvPr id="32" name="31 Imagen" descr="ciudad habana.gif"/>
            <p:cNvPicPr>
              <a:picLocks noChangeAspect="1"/>
            </p:cNvPicPr>
            <p:nvPr/>
          </p:nvPicPr>
          <p:blipFill>
            <a:blip r:embed="rId5"/>
            <a:srcRect/>
            <a:stretch>
              <a:fillRect/>
            </a:stretch>
          </p:blipFill>
          <p:spPr bwMode="auto">
            <a:xfrm>
              <a:off x="76168" y="1400175"/>
              <a:ext cx="2438400" cy="1571626"/>
            </a:xfrm>
            <a:prstGeom prst="rect">
              <a:avLst/>
            </a:prstGeom>
            <a:ln>
              <a:noFill/>
            </a:ln>
            <a:effectLst>
              <a:outerShdw blurRad="292100" dist="317500" dir="2700000" algn="tl" rotWithShape="0">
                <a:srgbClr val="333333">
                  <a:alpha val="65000"/>
                </a:srgbClr>
              </a:outerShdw>
            </a:effectLst>
          </p:spPr>
        </p:pic>
        <p:sp>
          <p:nvSpPr>
            <p:cNvPr id="33" name="32 Elipse"/>
            <p:cNvSpPr/>
            <p:nvPr/>
          </p:nvSpPr>
          <p:spPr>
            <a:xfrm>
              <a:off x="1971643" y="3714752"/>
              <a:ext cx="357188" cy="357188"/>
            </a:xfrm>
            <a:prstGeom prst="ellipse">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cxnSp>
          <p:nvCxnSpPr>
            <p:cNvPr id="35" name="34 Conector recto"/>
            <p:cNvCxnSpPr>
              <a:stCxn id="33" idx="4"/>
            </p:cNvCxnSpPr>
            <p:nvPr/>
          </p:nvCxnSpPr>
          <p:spPr>
            <a:xfrm rot="5400000" flipH="1">
              <a:off x="954056" y="2874965"/>
              <a:ext cx="857251" cy="1536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38 Grupo"/>
          <p:cNvGrpSpPr>
            <a:grpSpLocks/>
          </p:cNvGrpSpPr>
          <p:nvPr/>
        </p:nvGrpSpPr>
        <p:grpSpPr bwMode="auto">
          <a:xfrm>
            <a:off x="6072188" y="2571750"/>
            <a:ext cx="3071812" cy="3786188"/>
            <a:chOff x="6072198" y="2571750"/>
            <a:chExt cx="3071802" cy="3786188"/>
          </a:xfrm>
        </p:grpSpPr>
        <p:sp>
          <p:nvSpPr>
            <p:cNvPr id="5" name="4 Elipse"/>
            <p:cNvSpPr/>
            <p:nvPr/>
          </p:nvSpPr>
          <p:spPr>
            <a:xfrm>
              <a:off x="6429384" y="2571750"/>
              <a:ext cx="2714616" cy="2428875"/>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pic>
          <p:nvPicPr>
            <p:cNvPr id="64" name="63 Imagen" descr="Santiago Municipios-1.gif"/>
            <p:cNvPicPr>
              <a:picLocks noChangeAspect="1"/>
            </p:cNvPicPr>
            <p:nvPr/>
          </p:nvPicPr>
          <p:blipFill>
            <a:blip r:embed="rId6">
              <a:duotone>
                <a:prstClr val="black"/>
                <a:schemeClr val="accent3">
                  <a:tint val="45000"/>
                  <a:satMod val="400000"/>
                </a:schemeClr>
              </a:duotone>
            </a:blip>
            <a:srcRect l="8593" t="27392" r="32812" b="20253"/>
            <a:stretch>
              <a:fillRect/>
            </a:stretch>
          </p:blipFill>
          <p:spPr>
            <a:xfrm>
              <a:off x="6572264" y="3000372"/>
              <a:ext cx="2435386" cy="1428760"/>
            </a:xfrm>
            <a:prstGeom prst="rect">
              <a:avLst/>
            </a:prstGeom>
            <a:ln>
              <a:noFill/>
            </a:ln>
            <a:effectLst>
              <a:outerShdw blurRad="292100" dist="139700" dir="2700000" algn="tl" rotWithShape="0">
                <a:srgbClr val="333333">
                  <a:alpha val="65000"/>
                </a:srgbClr>
              </a:outerShdw>
            </a:effectLst>
          </p:spPr>
        </p:pic>
        <p:sp>
          <p:nvSpPr>
            <p:cNvPr id="9" name="8 Elipse"/>
            <p:cNvSpPr/>
            <p:nvPr/>
          </p:nvSpPr>
          <p:spPr>
            <a:xfrm>
              <a:off x="6072198" y="5572125"/>
              <a:ext cx="785809" cy="785813"/>
            </a:xfrm>
            <a:prstGeom prst="ellipse">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cxnSp>
          <p:nvCxnSpPr>
            <p:cNvPr id="10" name="9 Conector recto"/>
            <p:cNvCxnSpPr>
              <a:stCxn id="9" idx="5"/>
              <a:endCxn id="5" idx="5"/>
            </p:cNvCxnSpPr>
            <p:nvPr/>
          </p:nvCxnSpPr>
          <p:spPr>
            <a:xfrm rot="5400000" flipH="1" flipV="1">
              <a:off x="6946111" y="4442622"/>
              <a:ext cx="1598613" cy="20034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a:stCxn id="9" idx="2"/>
            </p:cNvCxnSpPr>
            <p:nvPr/>
          </p:nvCxnSpPr>
          <p:spPr>
            <a:xfrm rot="10800000" flipH="1">
              <a:off x="6072198" y="3714750"/>
              <a:ext cx="357186" cy="2251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7215194" y="2714625"/>
              <a:ext cx="1571620" cy="338138"/>
            </a:xfrm>
            <a:prstGeom prst="rect">
              <a:avLst/>
            </a:prstGeom>
            <a:noFill/>
          </p:spPr>
          <p:txBody>
            <a:bodyPr>
              <a:spAutoFit/>
            </a:bodyPr>
            <a:lstStyle/>
            <a:p>
              <a:pPr fontAlgn="auto">
                <a:spcBef>
                  <a:spcPts val="0"/>
                </a:spcBef>
                <a:spcAft>
                  <a:spcPts val="0"/>
                </a:spcAft>
                <a:defRPr/>
              </a:pPr>
              <a:r>
                <a:rPr lang="es-ES_tradnl" sz="1600" b="1" i="1" dirty="0">
                  <a:solidFill>
                    <a:schemeClr val="tx2">
                      <a:lumMod val="50000"/>
                    </a:schemeClr>
                  </a:solidFill>
                  <a:effectLst>
                    <a:outerShdw blurRad="38100" dist="38100" dir="2700000" algn="tl">
                      <a:srgbClr val="000000">
                        <a:alpha val="43137"/>
                      </a:srgbClr>
                    </a:outerShdw>
                  </a:effectLst>
                  <a:latin typeface="+mn-lt"/>
                </a:rPr>
                <a:t>Mella</a:t>
              </a:r>
            </a:p>
          </p:txBody>
        </p:sp>
        <p:cxnSp>
          <p:nvCxnSpPr>
            <p:cNvPr id="18" name="17 Conector recto de flecha"/>
            <p:cNvCxnSpPr>
              <a:endCxn id="15" idx="1"/>
            </p:cNvCxnSpPr>
            <p:nvPr/>
          </p:nvCxnSpPr>
          <p:spPr>
            <a:xfrm>
              <a:off x="7572380" y="3000375"/>
              <a:ext cx="417512" cy="195263"/>
            </a:xfrm>
            <a:prstGeom prst="straightConnector1">
              <a:avLst/>
            </a:prstGeom>
            <a:ln w="38100">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19 CuadroTexto"/>
            <p:cNvSpPr txBox="1"/>
            <p:nvPr/>
          </p:nvSpPr>
          <p:spPr>
            <a:xfrm>
              <a:off x="6858007" y="4214813"/>
              <a:ext cx="1255709" cy="584200"/>
            </a:xfrm>
            <a:prstGeom prst="rect">
              <a:avLst/>
            </a:prstGeom>
            <a:noFill/>
          </p:spPr>
          <p:txBody>
            <a:bodyPr>
              <a:spAutoFit/>
            </a:bodyPr>
            <a:lstStyle/>
            <a:p>
              <a:pPr fontAlgn="auto">
                <a:spcBef>
                  <a:spcPts val="0"/>
                </a:spcBef>
                <a:spcAft>
                  <a:spcPts val="0"/>
                </a:spcAft>
                <a:defRPr/>
              </a:pPr>
              <a:r>
                <a:rPr lang="es-ES_tradnl" sz="1600" b="1" i="1" dirty="0">
                  <a:solidFill>
                    <a:schemeClr val="tx2">
                      <a:lumMod val="50000"/>
                    </a:schemeClr>
                  </a:solidFill>
                  <a:effectLst>
                    <a:outerShdw blurRad="38100" dist="38100" dir="2700000" algn="tl">
                      <a:srgbClr val="000000">
                        <a:alpha val="43137"/>
                      </a:srgbClr>
                    </a:outerShdw>
                  </a:effectLst>
                  <a:latin typeface="+mn-lt"/>
                </a:rPr>
                <a:t>Palma Soriano</a:t>
              </a:r>
            </a:p>
          </p:txBody>
        </p:sp>
        <p:sp>
          <p:nvSpPr>
            <p:cNvPr id="15" name="14 Elipse"/>
            <p:cNvSpPr/>
            <p:nvPr/>
          </p:nvSpPr>
          <p:spPr>
            <a:xfrm>
              <a:off x="7929567" y="3143250"/>
              <a:ext cx="414336" cy="357188"/>
            </a:xfrm>
            <a:prstGeom prst="ellipse">
              <a:avLst/>
            </a:prstGeom>
            <a:solidFill>
              <a:srgbClr val="FFFF00">
                <a:alpha val="20000"/>
              </a:srgbClr>
            </a:solidFill>
            <a:ln>
              <a:solidFill>
                <a:schemeClr val="tx2">
                  <a:lumMod val="7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19" name="18 Elipse"/>
            <p:cNvSpPr/>
            <p:nvPr/>
          </p:nvSpPr>
          <p:spPr>
            <a:xfrm rot="1145725">
              <a:off x="7797804" y="3435350"/>
              <a:ext cx="357187" cy="663575"/>
            </a:xfrm>
            <a:prstGeom prst="ellipse">
              <a:avLst/>
            </a:prstGeom>
            <a:solidFill>
              <a:srgbClr val="FFFF00">
                <a:alpha val="20000"/>
              </a:srgbClr>
            </a:solidFill>
            <a:ln>
              <a:solidFill>
                <a:schemeClr val="tx2">
                  <a:lumMod val="7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53" name="52 Elipse"/>
            <p:cNvSpPr/>
            <p:nvPr/>
          </p:nvSpPr>
          <p:spPr>
            <a:xfrm rot="5209560">
              <a:off x="8153402" y="3732214"/>
              <a:ext cx="492125" cy="771522"/>
            </a:xfrm>
            <a:prstGeom prst="ellipse">
              <a:avLst/>
            </a:prstGeom>
            <a:solidFill>
              <a:srgbClr val="FFFF00">
                <a:alpha val="20000"/>
              </a:srgbClr>
            </a:solidFill>
            <a:ln>
              <a:solidFill>
                <a:schemeClr val="tx2">
                  <a:lumMod val="7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cxnSp>
          <p:nvCxnSpPr>
            <p:cNvPr id="21" name="20 Conector recto de flecha"/>
            <p:cNvCxnSpPr>
              <a:endCxn id="19" idx="4"/>
            </p:cNvCxnSpPr>
            <p:nvPr/>
          </p:nvCxnSpPr>
          <p:spPr>
            <a:xfrm flipV="1">
              <a:off x="7572380" y="4079875"/>
              <a:ext cx="295274" cy="277813"/>
            </a:xfrm>
            <a:prstGeom prst="straightConnector1">
              <a:avLst/>
            </a:prstGeom>
            <a:ln w="38100">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57 CuadroTexto"/>
            <p:cNvSpPr txBox="1"/>
            <p:nvPr/>
          </p:nvSpPr>
          <p:spPr>
            <a:xfrm>
              <a:off x="7715255" y="4357688"/>
              <a:ext cx="1255709" cy="584200"/>
            </a:xfrm>
            <a:prstGeom prst="rect">
              <a:avLst/>
            </a:prstGeom>
            <a:noFill/>
          </p:spPr>
          <p:txBody>
            <a:bodyPr>
              <a:spAutoFit/>
            </a:bodyPr>
            <a:lstStyle/>
            <a:p>
              <a:pPr fontAlgn="auto">
                <a:spcBef>
                  <a:spcPts val="0"/>
                </a:spcBef>
                <a:spcAft>
                  <a:spcPts val="0"/>
                </a:spcAft>
                <a:defRPr/>
              </a:pPr>
              <a:r>
                <a:rPr lang="es-ES_tradnl" sz="1600" b="1" i="1" dirty="0">
                  <a:solidFill>
                    <a:schemeClr val="tx2">
                      <a:lumMod val="50000"/>
                    </a:schemeClr>
                  </a:solidFill>
                  <a:effectLst>
                    <a:outerShdw blurRad="38100" dist="38100" dir="2700000" algn="tl">
                      <a:srgbClr val="000000">
                        <a:alpha val="43137"/>
                      </a:srgbClr>
                    </a:outerShdw>
                  </a:effectLst>
                  <a:latin typeface="+mn-lt"/>
                </a:rPr>
                <a:t>Santiago</a:t>
              </a:r>
            </a:p>
            <a:p>
              <a:pPr fontAlgn="auto">
                <a:spcBef>
                  <a:spcPts val="0"/>
                </a:spcBef>
                <a:spcAft>
                  <a:spcPts val="0"/>
                </a:spcAft>
                <a:defRPr/>
              </a:pPr>
              <a:r>
                <a:rPr lang="es-ES_tradnl" sz="1600" b="1" i="1" dirty="0">
                  <a:solidFill>
                    <a:schemeClr val="tx2">
                      <a:lumMod val="50000"/>
                    </a:schemeClr>
                  </a:solidFill>
                  <a:effectLst>
                    <a:outerShdw blurRad="38100" dist="38100" dir="2700000" algn="tl">
                      <a:srgbClr val="000000">
                        <a:alpha val="43137"/>
                      </a:srgbClr>
                    </a:outerShdw>
                  </a:effectLst>
                  <a:latin typeface="+mn-lt"/>
                </a:rPr>
                <a:t>De Cuba</a:t>
              </a:r>
            </a:p>
          </p:txBody>
        </p:sp>
        <p:cxnSp>
          <p:nvCxnSpPr>
            <p:cNvPr id="59" name="58 Conector recto de flecha"/>
            <p:cNvCxnSpPr>
              <a:endCxn id="53" idx="5"/>
            </p:cNvCxnSpPr>
            <p:nvPr/>
          </p:nvCxnSpPr>
          <p:spPr>
            <a:xfrm flipV="1">
              <a:off x="7858129" y="4306888"/>
              <a:ext cx="279399" cy="122237"/>
            </a:xfrm>
            <a:prstGeom prst="straightConnector1">
              <a:avLst/>
            </a:prstGeom>
            <a:ln w="38100">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500042"/>
            <a:ext cx="7772400" cy="1470025"/>
          </a:xfrm>
          <a:ln w="76200">
            <a:solidFill>
              <a:schemeClr val="tx1"/>
            </a:solidFill>
          </a:ln>
        </p:spPr>
        <p:txBody>
          <a:bodyPr/>
          <a:lstStyle/>
          <a:p>
            <a:r>
              <a:rPr lang="es-ES" b="1" dirty="0" smtClean="0"/>
              <a:t>Bibliografía básica</a:t>
            </a:r>
            <a:endParaRPr lang="es-ES" dirty="0"/>
          </a:p>
        </p:txBody>
      </p:sp>
      <p:sp>
        <p:nvSpPr>
          <p:cNvPr id="3" name="2 Subtítulo"/>
          <p:cNvSpPr>
            <a:spLocks noGrp="1"/>
          </p:cNvSpPr>
          <p:nvPr>
            <p:ph type="subTitle" idx="1"/>
          </p:nvPr>
        </p:nvSpPr>
        <p:spPr>
          <a:xfrm>
            <a:off x="714348" y="2214554"/>
            <a:ext cx="7715304" cy="3424246"/>
          </a:xfrm>
          <a:ln w="76200">
            <a:solidFill>
              <a:schemeClr val="tx1"/>
            </a:solidFill>
          </a:ln>
        </p:spPr>
        <p:txBody>
          <a:bodyPr>
            <a:normAutofit fontScale="92500" lnSpcReduction="20000"/>
          </a:bodyPr>
          <a:lstStyle/>
          <a:p>
            <a:pPr algn="just"/>
            <a:r>
              <a:rPr lang="es-ES" dirty="0" smtClean="0">
                <a:solidFill>
                  <a:schemeClr val="tx1"/>
                </a:solidFill>
                <a:latin typeface="Arial" pitchFamily="34" charset="0"/>
                <a:cs typeface="Arial" pitchFamily="34" charset="0"/>
              </a:rPr>
              <a:t>1.-Colectivo de autores DIEM MES. Texto para el curso básico en seguridad nacional y defensa nacional para los estudiantes de la educación superior. 2012 </a:t>
            </a:r>
          </a:p>
          <a:p>
            <a:pPr algn="just"/>
            <a:r>
              <a:rPr lang="es-ES" dirty="0" smtClean="0">
                <a:solidFill>
                  <a:schemeClr val="tx1"/>
                </a:solidFill>
                <a:latin typeface="Arial" pitchFamily="34" charset="0"/>
                <a:cs typeface="Arial" pitchFamily="34" charset="0"/>
              </a:rPr>
              <a:t>2.-Colectivo de autores CODEN y DIEM MES: Material de estudio Aspectos básicos de Seguridad y Defensa nacional de Cuba. 2008 </a:t>
            </a:r>
            <a:endParaRPr lang="es-ES"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3 Marcador de número de diapositiva"/>
          <p:cNvSpPr>
            <a:spLocks noGrp="1"/>
          </p:cNvSpPr>
          <p:nvPr>
            <p:ph type="sldNum" sz="quarter" idx="12"/>
          </p:nvPr>
        </p:nvSpPr>
        <p:spPr>
          <a:noFill/>
        </p:spPr>
        <p:txBody>
          <a:bodyPr/>
          <a:lstStyle/>
          <a:p>
            <a:fld id="{EE8E2807-22A2-4CE1-810F-42CC9AE2719F}" type="slidenum">
              <a:rPr lang="es-ES" smtClean="0"/>
              <a:pPr/>
              <a:t>30</a:t>
            </a:fld>
            <a:endParaRPr lang="es-ES" smtClean="0"/>
          </a:p>
        </p:txBody>
      </p:sp>
      <p:pic>
        <p:nvPicPr>
          <p:cNvPr id="8" name="7 Imagen" descr="cuba.png"/>
          <p:cNvPicPr>
            <a:picLocks noChangeAspect="1"/>
          </p:cNvPicPr>
          <p:nvPr/>
        </p:nvPicPr>
        <p:blipFill>
          <a:blip r:embed="rId3">
            <a:duotone>
              <a:prstClr val="black"/>
              <a:schemeClr val="accent3">
                <a:tint val="45000"/>
                <a:satMod val="400000"/>
              </a:schemeClr>
            </a:duotone>
          </a:blip>
          <a:srcRect l="1136" t="23217" r="8934" b="28589"/>
          <a:stretch>
            <a:fillRect/>
          </a:stretch>
        </p:blipFill>
        <p:spPr>
          <a:xfrm>
            <a:off x="285720" y="3714752"/>
            <a:ext cx="7379753" cy="2643206"/>
          </a:xfrm>
          <a:prstGeom prst="rect">
            <a:avLst/>
          </a:prstGeom>
          <a:ln>
            <a:noFill/>
          </a:ln>
          <a:effectLst>
            <a:outerShdw blurRad="292100" dist="139700" dir="2700000" algn="tl" rotWithShape="0">
              <a:srgbClr val="333333">
                <a:alpha val="65000"/>
              </a:srgbClr>
            </a:outerShdw>
          </a:effectLst>
        </p:spPr>
      </p:pic>
      <p:grpSp>
        <p:nvGrpSpPr>
          <p:cNvPr id="2" name="35 Grupo"/>
          <p:cNvGrpSpPr>
            <a:grpSpLocks/>
          </p:cNvGrpSpPr>
          <p:nvPr/>
        </p:nvGrpSpPr>
        <p:grpSpPr bwMode="auto">
          <a:xfrm>
            <a:off x="14288" y="1028700"/>
            <a:ext cx="2571750" cy="3043238"/>
            <a:chOff x="14256" y="1028700"/>
            <a:chExt cx="2571750" cy="3043240"/>
          </a:xfrm>
        </p:grpSpPr>
        <p:cxnSp>
          <p:nvCxnSpPr>
            <p:cNvPr id="34" name="33 Conector recto"/>
            <p:cNvCxnSpPr>
              <a:stCxn id="33" idx="6"/>
            </p:cNvCxnSpPr>
            <p:nvPr/>
          </p:nvCxnSpPr>
          <p:spPr>
            <a:xfrm flipV="1">
              <a:off x="2328831" y="2428876"/>
              <a:ext cx="242887" cy="1463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30 Elipse"/>
            <p:cNvSpPr/>
            <p:nvPr/>
          </p:nvSpPr>
          <p:spPr>
            <a:xfrm>
              <a:off x="14256" y="1028700"/>
              <a:ext cx="2571750" cy="2357440"/>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pic>
          <p:nvPicPr>
            <p:cNvPr id="32" name="31 Imagen" descr="ciudad habana.gif"/>
            <p:cNvPicPr>
              <a:picLocks noChangeAspect="1"/>
            </p:cNvPicPr>
            <p:nvPr/>
          </p:nvPicPr>
          <p:blipFill>
            <a:blip r:embed="rId4"/>
            <a:srcRect/>
            <a:stretch>
              <a:fillRect/>
            </a:stretch>
          </p:blipFill>
          <p:spPr bwMode="auto">
            <a:xfrm>
              <a:off x="76168" y="1400175"/>
              <a:ext cx="2438400" cy="1571626"/>
            </a:xfrm>
            <a:prstGeom prst="rect">
              <a:avLst/>
            </a:prstGeom>
            <a:ln>
              <a:noFill/>
            </a:ln>
            <a:effectLst>
              <a:outerShdw blurRad="292100" dist="317500" dir="2700000" algn="tl" rotWithShape="0">
                <a:srgbClr val="333333">
                  <a:alpha val="65000"/>
                </a:srgbClr>
              </a:outerShdw>
            </a:effectLst>
          </p:spPr>
        </p:pic>
        <p:sp>
          <p:nvSpPr>
            <p:cNvPr id="33" name="32 Elipse"/>
            <p:cNvSpPr/>
            <p:nvPr/>
          </p:nvSpPr>
          <p:spPr>
            <a:xfrm>
              <a:off x="1971643" y="3714752"/>
              <a:ext cx="357188" cy="357188"/>
            </a:xfrm>
            <a:prstGeom prst="ellipse">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cxnSp>
          <p:nvCxnSpPr>
            <p:cNvPr id="35" name="34 Conector recto"/>
            <p:cNvCxnSpPr>
              <a:stCxn id="33" idx="4"/>
            </p:cNvCxnSpPr>
            <p:nvPr/>
          </p:nvCxnSpPr>
          <p:spPr>
            <a:xfrm rot="5400000" flipH="1">
              <a:off x="954056" y="2874965"/>
              <a:ext cx="857251" cy="1536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989" name="39 Rectángulo"/>
          <p:cNvSpPr>
            <a:spLocks noChangeArrowheads="1"/>
          </p:cNvSpPr>
          <p:nvPr/>
        </p:nvSpPr>
        <p:spPr bwMode="auto">
          <a:xfrm>
            <a:off x="3214688" y="857250"/>
            <a:ext cx="5929312" cy="1938338"/>
          </a:xfrm>
          <a:prstGeom prst="rect">
            <a:avLst/>
          </a:prstGeom>
          <a:noFill/>
          <a:ln w="9525">
            <a:noFill/>
            <a:miter lim="800000"/>
            <a:headEnd/>
            <a:tailEnd/>
          </a:ln>
        </p:spPr>
        <p:txBody>
          <a:bodyPr>
            <a:spAutoFit/>
          </a:bodyPr>
          <a:lstStyle/>
          <a:p>
            <a:pPr algn="just"/>
            <a:r>
              <a:rPr lang="es-ES" sz="2400">
                <a:cs typeface="Arial" charset="0"/>
              </a:rPr>
              <a:t>El enfrentamiento político-operativo ha permitido disminuir las proyecciones provocativas de las Mercenarias del Imperio, limitando su accionar a las actividades tradicionales.</a:t>
            </a:r>
          </a:p>
        </p:txBody>
      </p:sp>
      <p:pic>
        <p:nvPicPr>
          <p:cNvPr id="41" name="Picture 2" descr="C5EB28E7-04FC-499B-9C14-56C73CEF3C12_mw640_mh360_s"/>
          <p:cNvPicPr>
            <a:picLocks noChangeAspect="1" noChangeArrowheads="1"/>
          </p:cNvPicPr>
          <p:nvPr/>
        </p:nvPicPr>
        <p:blipFill>
          <a:blip r:embed="rId5"/>
          <a:srcRect l="18263" t="36526" r="46429"/>
          <a:stretch>
            <a:fillRect/>
          </a:stretch>
        </p:blipFill>
        <p:spPr bwMode="auto">
          <a:xfrm>
            <a:off x="6500813" y="2714625"/>
            <a:ext cx="2355850" cy="26304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3 Marcador de número de diapositiva"/>
          <p:cNvSpPr>
            <a:spLocks noGrp="1"/>
          </p:cNvSpPr>
          <p:nvPr>
            <p:ph type="sldNum" sz="quarter" idx="12"/>
          </p:nvPr>
        </p:nvSpPr>
        <p:spPr>
          <a:noFill/>
        </p:spPr>
        <p:txBody>
          <a:bodyPr/>
          <a:lstStyle/>
          <a:p>
            <a:fld id="{D9C8C5C4-29A2-4C93-B1F0-AE8AF68D664F}" type="slidenum">
              <a:rPr lang="es-ES" smtClean="0"/>
              <a:pPr/>
              <a:t>31</a:t>
            </a:fld>
            <a:endParaRPr lang="es-ES" smtClean="0"/>
          </a:p>
        </p:txBody>
      </p:sp>
      <p:sp>
        <p:nvSpPr>
          <p:cNvPr id="5" name="4 Elipse"/>
          <p:cNvSpPr/>
          <p:nvPr/>
        </p:nvSpPr>
        <p:spPr>
          <a:xfrm>
            <a:off x="6429375" y="2571750"/>
            <a:ext cx="2714625" cy="2428875"/>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pic>
        <p:nvPicPr>
          <p:cNvPr id="64" name="63 Imagen" descr="Santiago Municipios-1.gif"/>
          <p:cNvPicPr>
            <a:picLocks noChangeAspect="1"/>
          </p:cNvPicPr>
          <p:nvPr/>
        </p:nvPicPr>
        <p:blipFill>
          <a:blip r:embed="rId3">
            <a:duotone>
              <a:prstClr val="black"/>
              <a:schemeClr val="accent3">
                <a:tint val="45000"/>
                <a:satMod val="400000"/>
              </a:schemeClr>
            </a:duotone>
          </a:blip>
          <a:srcRect l="8593" t="27392" r="32812" b="20253"/>
          <a:stretch>
            <a:fillRect/>
          </a:stretch>
        </p:blipFill>
        <p:spPr>
          <a:xfrm>
            <a:off x="6572264" y="3000372"/>
            <a:ext cx="2435386" cy="1428760"/>
          </a:xfrm>
          <a:prstGeom prst="rect">
            <a:avLst/>
          </a:prstGeom>
          <a:ln>
            <a:noFill/>
          </a:ln>
          <a:effectLst>
            <a:outerShdw blurRad="292100" dist="139700" dir="2700000" algn="tl" rotWithShape="0">
              <a:srgbClr val="333333">
                <a:alpha val="65000"/>
              </a:srgbClr>
            </a:outerShdw>
          </a:effectLst>
        </p:spPr>
      </p:pic>
      <p:pic>
        <p:nvPicPr>
          <p:cNvPr id="8" name="7 Imagen" descr="cuba.png"/>
          <p:cNvPicPr>
            <a:picLocks noChangeAspect="1"/>
          </p:cNvPicPr>
          <p:nvPr/>
        </p:nvPicPr>
        <p:blipFill>
          <a:blip r:embed="rId4">
            <a:duotone>
              <a:prstClr val="black"/>
              <a:schemeClr val="accent3">
                <a:tint val="45000"/>
                <a:satMod val="400000"/>
              </a:schemeClr>
            </a:duotone>
          </a:blip>
          <a:srcRect l="1136" t="23217" r="8934" b="28589"/>
          <a:stretch>
            <a:fillRect/>
          </a:stretch>
        </p:blipFill>
        <p:spPr>
          <a:xfrm>
            <a:off x="285720" y="3714752"/>
            <a:ext cx="7379753" cy="2643206"/>
          </a:xfrm>
          <a:prstGeom prst="rect">
            <a:avLst/>
          </a:prstGeom>
          <a:ln>
            <a:noFill/>
          </a:ln>
          <a:effectLst>
            <a:outerShdw blurRad="292100" dist="139700" dir="2700000" algn="tl" rotWithShape="0">
              <a:srgbClr val="333333">
                <a:alpha val="65000"/>
              </a:srgbClr>
            </a:outerShdw>
          </a:effectLst>
        </p:spPr>
      </p:pic>
      <p:sp>
        <p:nvSpPr>
          <p:cNvPr id="9" name="8 Elipse"/>
          <p:cNvSpPr/>
          <p:nvPr/>
        </p:nvSpPr>
        <p:spPr>
          <a:xfrm>
            <a:off x="6072188" y="5572125"/>
            <a:ext cx="785812" cy="785813"/>
          </a:xfrm>
          <a:prstGeom prst="ellipse">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cxnSp>
        <p:nvCxnSpPr>
          <p:cNvPr id="10" name="9 Conector recto"/>
          <p:cNvCxnSpPr>
            <a:stCxn id="9" idx="5"/>
            <a:endCxn id="5" idx="5"/>
          </p:cNvCxnSpPr>
          <p:nvPr/>
        </p:nvCxnSpPr>
        <p:spPr>
          <a:xfrm rot="5400000" flipH="1" flipV="1">
            <a:off x="6946106" y="4442619"/>
            <a:ext cx="1598613" cy="20034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a:stCxn id="9" idx="2"/>
          </p:cNvCxnSpPr>
          <p:nvPr/>
        </p:nvCxnSpPr>
        <p:spPr>
          <a:xfrm rot="10800000" flipH="1">
            <a:off x="6072188" y="3714750"/>
            <a:ext cx="357187" cy="2251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7215188" y="2714625"/>
            <a:ext cx="1571625" cy="338138"/>
          </a:xfrm>
          <a:prstGeom prst="rect">
            <a:avLst/>
          </a:prstGeom>
          <a:noFill/>
        </p:spPr>
        <p:txBody>
          <a:bodyPr>
            <a:spAutoFit/>
          </a:bodyPr>
          <a:lstStyle/>
          <a:p>
            <a:pPr fontAlgn="auto">
              <a:spcBef>
                <a:spcPts val="0"/>
              </a:spcBef>
              <a:spcAft>
                <a:spcPts val="0"/>
              </a:spcAft>
              <a:defRPr/>
            </a:pPr>
            <a:r>
              <a:rPr lang="es-ES_tradnl" sz="1600" b="1" i="1" dirty="0">
                <a:solidFill>
                  <a:schemeClr val="tx2">
                    <a:lumMod val="50000"/>
                  </a:schemeClr>
                </a:solidFill>
                <a:effectLst>
                  <a:outerShdw blurRad="38100" dist="38100" dir="2700000" algn="tl">
                    <a:srgbClr val="000000">
                      <a:alpha val="43137"/>
                    </a:srgbClr>
                  </a:outerShdw>
                </a:effectLst>
                <a:latin typeface="+mn-lt"/>
              </a:rPr>
              <a:t>Mella</a:t>
            </a:r>
          </a:p>
        </p:txBody>
      </p:sp>
      <p:cxnSp>
        <p:nvCxnSpPr>
          <p:cNvPr id="18" name="17 Conector recto de flecha"/>
          <p:cNvCxnSpPr>
            <a:endCxn id="15" idx="1"/>
          </p:cNvCxnSpPr>
          <p:nvPr/>
        </p:nvCxnSpPr>
        <p:spPr>
          <a:xfrm>
            <a:off x="7572375" y="3000375"/>
            <a:ext cx="417513" cy="195263"/>
          </a:xfrm>
          <a:prstGeom prst="straightConnector1">
            <a:avLst/>
          </a:prstGeom>
          <a:ln w="38100">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19 CuadroTexto"/>
          <p:cNvSpPr txBox="1"/>
          <p:nvPr/>
        </p:nvSpPr>
        <p:spPr>
          <a:xfrm>
            <a:off x="6858000" y="4214813"/>
            <a:ext cx="1255713" cy="584200"/>
          </a:xfrm>
          <a:prstGeom prst="rect">
            <a:avLst/>
          </a:prstGeom>
          <a:noFill/>
        </p:spPr>
        <p:txBody>
          <a:bodyPr>
            <a:spAutoFit/>
          </a:bodyPr>
          <a:lstStyle/>
          <a:p>
            <a:pPr fontAlgn="auto">
              <a:spcBef>
                <a:spcPts val="0"/>
              </a:spcBef>
              <a:spcAft>
                <a:spcPts val="0"/>
              </a:spcAft>
              <a:defRPr/>
            </a:pPr>
            <a:r>
              <a:rPr lang="es-ES_tradnl" sz="1600" b="1" i="1" dirty="0">
                <a:solidFill>
                  <a:schemeClr val="tx2">
                    <a:lumMod val="50000"/>
                  </a:schemeClr>
                </a:solidFill>
                <a:effectLst>
                  <a:outerShdw blurRad="38100" dist="38100" dir="2700000" algn="tl">
                    <a:srgbClr val="000000">
                      <a:alpha val="43137"/>
                    </a:srgbClr>
                  </a:outerShdw>
                </a:effectLst>
                <a:latin typeface="+mn-lt"/>
              </a:rPr>
              <a:t>Palma Soriano</a:t>
            </a:r>
          </a:p>
        </p:txBody>
      </p:sp>
      <p:sp>
        <p:nvSpPr>
          <p:cNvPr id="15" name="14 Elipse"/>
          <p:cNvSpPr/>
          <p:nvPr/>
        </p:nvSpPr>
        <p:spPr>
          <a:xfrm>
            <a:off x="7929563" y="3143250"/>
            <a:ext cx="414337" cy="357188"/>
          </a:xfrm>
          <a:prstGeom prst="ellipse">
            <a:avLst/>
          </a:prstGeom>
          <a:solidFill>
            <a:srgbClr val="FFFF00">
              <a:alpha val="20000"/>
            </a:srgbClr>
          </a:solidFill>
          <a:ln>
            <a:solidFill>
              <a:schemeClr val="tx2">
                <a:lumMod val="7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19" name="18 Elipse"/>
          <p:cNvSpPr/>
          <p:nvPr/>
        </p:nvSpPr>
        <p:spPr>
          <a:xfrm rot="1145725">
            <a:off x="7797800" y="3435350"/>
            <a:ext cx="357188" cy="663575"/>
          </a:xfrm>
          <a:prstGeom prst="ellipse">
            <a:avLst/>
          </a:prstGeom>
          <a:solidFill>
            <a:srgbClr val="FFFF00">
              <a:alpha val="20000"/>
            </a:srgbClr>
          </a:solidFill>
          <a:ln>
            <a:solidFill>
              <a:schemeClr val="tx2">
                <a:lumMod val="7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53" name="52 Elipse"/>
          <p:cNvSpPr/>
          <p:nvPr/>
        </p:nvSpPr>
        <p:spPr>
          <a:xfrm rot="5209560">
            <a:off x="8153400" y="3732213"/>
            <a:ext cx="492125" cy="771525"/>
          </a:xfrm>
          <a:prstGeom prst="ellipse">
            <a:avLst/>
          </a:prstGeom>
          <a:solidFill>
            <a:srgbClr val="FFFF00">
              <a:alpha val="20000"/>
            </a:srgbClr>
          </a:solidFill>
          <a:ln>
            <a:solidFill>
              <a:schemeClr val="tx2">
                <a:lumMod val="7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cxnSp>
        <p:nvCxnSpPr>
          <p:cNvPr id="21" name="20 Conector recto de flecha"/>
          <p:cNvCxnSpPr>
            <a:endCxn id="19" idx="4"/>
          </p:cNvCxnSpPr>
          <p:nvPr/>
        </p:nvCxnSpPr>
        <p:spPr>
          <a:xfrm flipV="1">
            <a:off x="7572375" y="4079875"/>
            <a:ext cx="295275" cy="277813"/>
          </a:xfrm>
          <a:prstGeom prst="straightConnector1">
            <a:avLst/>
          </a:prstGeom>
          <a:ln w="38100">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57 CuadroTexto"/>
          <p:cNvSpPr txBox="1"/>
          <p:nvPr/>
        </p:nvSpPr>
        <p:spPr>
          <a:xfrm>
            <a:off x="7715250" y="4357688"/>
            <a:ext cx="1255713" cy="584200"/>
          </a:xfrm>
          <a:prstGeom prst="rect">
            <a:avLst/>
          </a:prstGeom>
          <a:noFill/>
        </p:spPr>
        <p:txBody>
          <a:bodyPr>
            <a:spAutoFit/>
          </a:bodyPr>
          <a:lstStyle/>
          <a:p>
            <a:pPr fontAlgn="auto">
              <a:spcBef>
                <a:spcPts val="0"/>
              </a:spcBef>
              <a:spcAft>
                <a:spcPts val="0"/>
              </a:spcAft>
              <a:defRPr/>
            </a:pPr>
            <a:r>
              <a:rPr lang="es-ES_tradnl" sz="1600" b="1" i="1" dirty="0">
                <a:solidFill>
                  <a:schemeClr val="tx2">
                    <a:lumMod val="50000"/>
                  </a:schemeClr>
                </a:solidFill>
                <a:effectLst>
                  <a:outerShdw blurRad="38100" dist="38100" dir="2700000" algn="tl">
                    <a:srgbClr val="000000">
                      <a:alpha val="43137"/>
                    </a:srgbClr>
                  </a:outerShdw>
                </a:effectLst>
                <a:latin typeface="+mn-lt"/>
              </a:rPr>
              <a:t>Santiago</a:t>
            </a:r>
          </a:p>
          <a:p>
            <a:pPr fontAlgn="auto">
              <a:spcBef>
                <a:spcPts val="0"/>
              </a:spcBef>
              <a:spcAft>
                <a:spcPts val="0"/>
              </a:spcAft>
              <a:defRPr/>
            </a:pPr>
            <a:r>
              <a:rPr lang="es-ES_tradnl" sz="1600" b="1" i="1" dirty="0">
                <a:solidFill>
                  <a:schemeClr val="tx2">
                    <a:lumMod val="50000"/>
                  </a:schemeClr>
                </a:solidFill>
                <a:effectLst>
                  <a:outerShdw blurRad="38100" dist="38100" dir="2700000" algn="tl">
                    <a:srgbClr val="000000">
                      <a:alpha val="43137"/>
                    </a:srgbClr>
                  </a:outerShdw>
                </a:effectLst>
                <a:latin typeface="+mn-lt"/>
              </a:rPr>
              <a:t>De Cuba</a:t>
            </a:r>
          </a:p>
        </p:txBody>
      </p:sp>
      <p:cxnSp>
        <p:nvCxnSpPr>
          <p:cNvPr id="59" name="58 Conector recto de flecha"/>
          <p:cNvCxnSpPr>
            <a:endCxn id="53" idx="5"/>
          </p:cNvCxnSpPr>
          <p:nvPr/>
        </p:nvCxnSpPr>
        <p:spPr>
          <a:xfrm flipV="1">
            <a:off x="7858125" y="4306888"/>
            <a:ext cx="279400" cy="122237"/>
          </a:xfrm>
          <a:prstGeom prst="straightConnector1">
            <a:avLst/>
          </a:prstGeom>
          <a:ln w="38100">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026" name="2 Marcador de contenido"/>
          <p:cNvSpPr txBox="1">
            <a:spLocks/>
          </p:cNvSpPr>
          <p:nvPr/>
        </p:nvSpPr>
        <p:spPr bwMode="auto">
          <a:xfrm>
            <a:off x="115888" y="1143000"/>
            <a:ext cx="6884987" cy="2300288"/>
          </a:xfrm>
          <a:prstGeom prst="rect">
            <a:avLst/>
          </a:prstGeom>
          <a:noFill/>
          <a:ln w="9525">
            <a:noFill/>
            <a:miter lim="800000"/>
            <a:headEnd/>
            <a:tailEnd/>
          </a:ln>
        </p:spPr>
        <p:txBody>
          <a:bodyPr/>
          <a:lstStyle/>
          <a:p>
            <a:pPr marL="85725" indent="-3175" algn="just" eaLnBrk="0" hangingPunct="0">
              <a:spcBef>
                <a:spcPct val="20000"/>
              </a:spcBef>
              <a:buFont typeface="Arial" charset="0"/>
              <a:buNone/>
            </a:pPr>
            <a:r>
              <a:rPr lang="es-ES" sz="2400">
                <a:cs typeface="Arial" charset="0"/>
              </a:rPr>
              <a:t>El grupúsculo c/r “Unión Patriótica de Cuba” (UNPACU), liderado por el contrarrevolucionario </a:t>
            </a:r>
            <a:r>
              <a:rPr lang="es-ES" sz="2400" b="1" i="1">
                <a:cs typeface="Arial" charset="0"/>
              </a:rPr>
              <a:t>José Daniel Ferrer García</a:t>
            </a:r>
            <a:r>
              <a:rPr lang="es-ES" sz="2400">
                <a:cs typeface="Arial" charset="0"/>
              </a:rPr>
              <a:t> en Santiago de Cuba, es el de mayor activismo.</a:t>
            </a:r>
          </a:p>
        </p:txBody>
      </p:sp>
      <p:pic>
        <p:nvPicPr>
          <p:cNvPr id="37" name="Picture 3" descr="E:\JOHAN\IMAGENES PARA SO\CR\josc3a9-daniel-ferrer-responde.jpg"/>
          <p:cNvPicPr>
            <a:picLocks noChangeAspect="1" noChangeArrowheads="1"/>
          </p:cNvPicPr>
          <p:nvPr/>
        </p:nvPicPr>
        <p:blipFill>
          <a:blip r:embed="rId5"/>
          <a:stretch>
            <a:fillRect/>
          </a:stretch>
        </p:blipFill>
        <p:spPr bwMode="auto">
          <a:xfrm>
            <a:off x="1428728" y="4786322"/>
            <a:ext cx="2571768" cy="1874339"/>
          </a:xfrm>
          <a:prstGeom prst="rect">
            <a:avLst/>
          </a:prstGeom>
          <a:noFill/>
          <a:ln>
            <a:noFill/>
          </a:ln>
          <a:effectLst>
            <a:softEdge rad="635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3 Marcador de número de diapositiva"/>
          <p:cNvSpPr>
            <a:spLocks noGrp="1"/>
          </p:cNvSpPr>
          <p:nvPr>
            <p:ph type="sldNum" sz="quarter" idx="12"/>
          </p:nvPr>
        </p:nvSpPr>
        <p:spPr>
          <a:noFill/>
        </p:spPr>
        <p:txBody>
          <a:bodyPr/>
          <a:lstStyle/>
          <a:p>
            <a:fld id="{D390327E-F48C-43D8-8A3C-41A1383F47A8}" type="slidenum">
              <a:rPr lang="es-ES" smtClean="0"/>
              <a:pPr/>
              <a:t>32</a:t>
            </a:fld>
            <a:endParaRPr lang="es-ES" smtClean="0"/>
          </a:p>
        </p:txBody>
      </p:sp>
      <p:pic>
        <p:nvPicPr>
          <p:cNvPr id="45059" name="8 Imagen" descr="Cartel"/>
          <p:cNvPicPr>
            <a:picLocks noChangeAspect="1" noChangeArrowheads="1"/>
          </p:cNvPicPr>
          <p:nvPr/>
        </p:nvPicPr>
        <p:blipFill>
          <a:blip r:embed="rId3"/>
          <a:srcRect/>
          <a:stretch>
            <a:fillRect/>
          </a:stretch>
        </p:blipFill>
        <p:spPr bwMode="auto">
          <a:xfrm>
            <a:off x="-107950" y="1214438"/>
            <a:ext cx="2413000" cy="2143125"/>
          </a:xfrm>
          <a:prstGeom prst="rect">
            <a:avLst/>
          </a:prstGeom>
          <a:noFill/>
          <a:ln w="9525">
            <a:noFill/>
            <a:miter lim="800000"/>
            <a:headEnd/>
            <a:tailEnd/>
          </a:ln>
        </p:spPr>
      </p:pic>
      <p:sp>
        <p:nvSpPr>
          <p:cNvPr id="45060" name="2 Marcador de contenido"/>
          <p:cNvSpPr>
            <a:spLocks noGrp="1"/>
          </p:cNvSpPr>
          <p:nvPr>
            <p:ph idx="4294967295"/>
          </p:nvPr>
        </p:nvSpPr>
        <p:spPr>
          <a:xfrm>
            <a:off x="142875" y="785813"/>
            <a:ext cx="2928938" cy="571500"/>
          </a:xfrm>
        </p:spPr>
        <p:txBody>
          <a:bodyPr/>
          <a:lstStyle/>
          <a:p>
            <a:pPr marL="85725" indent="-9525" algn="just" eaLnBrk="1" hangingPunct="1">
              <a:spcBef>
                <a:spcPct val="0"/>
              </a:spcBef>
              <a:buFont typeface="Wingdings" pitchFamily="2" charset="2"/>
              <a:buNone/>
            </a:pPr>
            <a:r>
              <a:rPr lang="es-ES" sz="2000" b="1" u="sng" smtClean="0">
                <a:cs typeface="Arial" charset="0"/>
              </a:rPr>
              <a:t>Estado de SATS</a:t>
            </a:r>
          </a:p>
        </p:txBody>
      </p:sp>
      <p:sp>
        <p:nvSpPr>
          <p:cNvPr id="8" name="7 Rectángulo"/>
          <p:cNvSpPr>
            <a:spLocks noChangeArrowheads="1"/>
          </p:cNvSpPr>
          <p:nvPr/>
        </p:nvSpPr>
        <p:spPr bwMode="auto">
          <a:xfrm>
            <a:off x="214313" y="4573588"/>
            <a:ext cx="8715375" cy="1552575"/>
          </a:xfrm>
          <a:prstGeom prst="rect">
            <a:avLst/>
          </a:prstGeom>
          <a:noFill/>
          <a:ln w="9525">
            <a:noFill/>
            <a:miter lim="800000"/>
            <a:headEnd/>
            <a:tailEnd/>
          </a:ln>
          <a:effectLst>
            <a:outerShdw dist="35921" dir="2700000" algn="ctr" rotWithShape="0">
              <a:srgbClr val="808080">
                <a:alpha val="50000"/>
              </a:srgbClr>
            </a:outerShdw>
          </a:effectLst>
        </p:spPr>
        <p:txBody>
          <a:bodyPr>
            <a:spAutoFit/>
          </a:bodyPr>
          <a:lstStyle/>
          <a:p>
            <a:pPr algn="just">
              <a:defRPr/>
            </a:pPr>
            <a:r>
              <a:rPr lang="es-ES" sz="2400">
                <a:cs typeface="Arial" charset="0"/>
              </a:rPr>
              <a:t>Aunque sin resultados palpables, la mayor peligrosidad de esta estrategia radica en su interés por modificar la estructura social de la contrarrevolución tradicional y dibujar un escenario y </a:t>
            </a:r>
            <a:r>
              <a:rPr lang="es-ES" sz="2400" b="1" i="1">
                <a:solidFill>
                  <a:srgbClr val="FF0000"/>
                </a:solidFill>
                <a:effectLst>
                  <a:outerShdw blurRad="38100" dist="38100" dir="2700000" algn="tl">
                    <a:srgbClr val="000000"/>
                  </a:outerShdw>
                </a:effectLst>
                <a:cs typeface="Arial" charset="0"/>
              </a:rPr>
              <a:t>discurso más atractivo a los jóvenes</a:t>
            </a:r>
            <a:r>
              <a:rPr lang="es-ES" sz="2400">
                <a:cs typeface="Arial" charset="0"/>
              </a:rPr>
              <a:t>.</a:t>
            </a:r>
          </a:p>
        </p:txBody>
      </p:sp>
      <p:pic>
        <p:nvPicPr>
          <p:cNvPr id="10" name="Picture 3" descr="E:\JOHAN\IMAGENES PARA SO\CR\antonio-rodiles.jpg"/>
          <p:cNvPicPr>
            <a:picLocks noChangeAspect="1" noChangeArrowheads="1"/>
          </p:cNvPicPr>
          <p:nvPr/>
        </p:nvPicPr>
        <p:blipFill>
          <a:blip r:embed="rId4" cstate="print"/>
          <a:srcRect l="17857"/>
          <a:stretch>
            <a:fillRect/>
          </a:stretch>
        </p:blipFill>
        <p:spPr bwMode="auto">
          <a:xfrm flipH="1">
            <a:off x="2324086" y="1325548"/>
            <a:ext cx="1643075" cy="1905013"/>
          </a:xfrm>
          <a:prstGeom prst="rect">
            <a:avLst/>
          </a:prstGeom>
          <a:ln>
            <a:noFill/>
          </a:ln>
          <a:effectLst>
            <a:outerShdw blurRad="292100" dist="139700" dir="2700000" algn="tl" rotWithShape="0">
              <a:srgbClr val="333333">
                <a:alpha val="65000"/>
              </a:srgbClr>
            </a:outerShdw>
            <a:softEdge rad="63500"/>
          </a:effectLst>
        </p:spPr>
      </p:pic>
      <p:sp>
        <p:nvSpPr>
          <p:cNvPr id="45063" name="10 Rectángulo"/>
          <p:cNvSpPr>
            <a:spLocks noChangeArrowheads="1"/>
          </p:cNvSpPr>
          <p:nvPr/>
        </p:nvSpPr>
        <p:spPr bwMode="auto">
          <a:xfrm>
            <a:off x="4357688" y="1357313"/>
            <a:ext cx="4643437" cy="1938337"/>
          </a:xfrm>
          <a:prstGeom prst="rect">
            <a:avLst/>
          </a:prstGeom>
          <a:noFill/>
          <a:ln w="9525">
            <a:noFill/>
            <a:miter lim="800000"/>
            <a:headEnd/>
            <a:tailEnd/>
          </a:ln>
        </p:spPr>
        <p:txBody>
          <a:bodyPr>
            <a:spAutoFit/>
          </a:bodyPr>
          <a:lstStyle/>
          <a:p>
            <a:pPr algn="just">
              <a:buFont typeface="Arial" charset="0"/>
              <a:buChar char="•"/>
            </a:pPr>
            <a:r>
              <a:rPr lang="es-ES" sz="2400" i="1">
                <a:cs typeface="Arial" charset="0"/>
              </a:rPr>
              <a:t>Nivel de confrontación menos beligerante.</a:t>
            </a:r>
          </a:p>
          <a:p>
            <a:pPr algn="just">
              <a:buFont typeface="Arial" charset="0"/>
              <a:buChar char="•"/>
            </a:pPr>
            <a:r>
              <a:rPr lang="es-ES" sz="2400" i="1">
                <a:cs typeface="Arial" charset="0"/>
              </a:rPr>
              <a:t>Discurso más elaborado con elementos de cierto interés social</a:t>
            </a:r>
            <a:endParaRPr lang="es-ES" sz="2400">
              <a:cs typeface="Arial" charset="0"/>
            </a:endParaRPr>
          </a:p>
        </p:txBody>
      </p:sp>
      <p:sp>
        <p:nvSpPr>
          <p:cNvPr id="45064" name="11 Rectángulo"/>
          <p:cNvSpPr>
            <a:spLocks noChangeArrowheads="1"/>
          </p:cNvSpPr>
          <p:nvPr/>
        </p:nvSpPr>
        <p:spPr bwMode="auto">
          <a:xfrm>
            <a:off x="285750" y="3455988"/>
            <a:ext cx="8715375" cy="830262"/>
          </a:xfrm>
          <a:prstGeom prst="rect">
            <a:avLst/>
          </a:prstGeom>
          <a:noFill/>
          <a:ln w="9525">
            <a:noFill/>
            <a:miter lim="800000"/>
            <a:headEnd/>
            <a:tailEnd/>
          </a:ln>
        </p:spPr>
        <p:txBody>
          <a:bodyPr>
            <a:spAutoFit/>
          </a:bodyPr>
          <a:lstStyle/>
          <a:p>
            <a:pPr algn="just">
              <a:buFont typeface="Arial" charset="0"/>
              <a:buChar char="•"/>
            </a:pPr>
            <a:r>
              <a:rPr lang="es-ES" sz="2400" i="1">
                <a:cs typeface="Arial" charset="0"/>
              </a:rPr>
              <a:t>Proyectos que apuntan a intentar unificar la sociedad en un interés común: </a:t>
            </a:r>
            <a:r>
              <a:rPr lang="es-ES" sz="2400" b="1" i="1">
                <a:cs typeface="Arial" charset="0"/>
              </a:rPr>
              <a:t>Demanda ciudadana por otra Cuba.</a:t>
            </a:r>
            <a:endParaRPr lang="es-ES" sz="240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14348" y="1285860"/>
            <a:ext cx="7643866" cy="2800767"/>
          </a:xfrm>
          <a:prstGeom prst="rect">
            <a:avLst/>
          </a:prstGeom>
          <a:ln w="76200">
            <a:solidFill>
              <a:schemeClr val="tx1"/>
            </a:solidFill>
          </a:ln>
        </p:spPr>
        <p:txBody>
          <a:bodyPr wrap="square">
            <a:spAutoFit/>
          </a:bodyPr>
          <a:lstStyle/>
          <a:p>
            <a:pPr algn="just"/>
            <a:r>
              <a:rPr lang="es-ES" sz="4400" dirty="0" smtClean="0">
                <a:latin typeface="Arial" pitchFamily="34" charset="0"/>
                <a:cs typeface="Arial" pitchFamily="34" charset="0"/>
              </a:rPr>
              <a:t>2.- Los nuevos problemas de Seguridad Nacional y la concepción del Comandante en Jefe Fidel Castro Ruz.</a:t>
            </a:r>
            <a:endParaRPr lang="es-ES" sz="4400" dirty="0">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357158" y="188912"/>
            <a:ext cx="8355042" cy="5954731"/>
          </a:xfrm>
          <a:ln w="63500" cap="flat">
            <a:solidFill>
              <a:schemeClr val="tx1"/>
            </a:solidFill>
            <a:prstDash val="solid"/>
          </a:ln>
        </p:spPr>
        <p:txBody>
          <a:bodyPr/>
          <a:lstStyle/>
          <a:p>
            <a:r>
              <a:rPr lang="es-ES" sz="3600" b="1" dirty="0" smtClean="0"/>
              <a:t>¿</a:t>
            </a:r>
            <a:r>
              <a:rPr lang="es-ES" sz="3600" dirty="0" smtClean="0">
                <a:latin typeface="Arial" pitchFamily="34" charset="0"/>
                <a:cs typeface="Arial" pitchFamily="34" charset="0"/>
              </a:rPr>
              <a:t>Qué papel jugaron los estudiantes y las universidades  durante la lucha </a:t>
            </a:r>
            <a:r>
              <a:rPr lang="es-ES" sz="3200" dirty="0" smtClean="0">
                <a:latin typeface="Arial" pitchFamily="34" charset="0"/>
                <a:cs typeface="Arial" pitchFamily="34" charset="0"/>
              </a:rPr>
              <a:t>contra la</a:t>
            </a:r>
            <a:r>
              <a:rPr lang="es-ES" sz="3600" dirty="0" smtClean="0">
                <a:latin typeface="Arial" pitchFamily="34" charset="0"/>
                <a:cs typeface="Arial" pitchFamily="34" charset="0"/>
              </a:rPr>
              <a:t> tiranía </a:t>
            </a:r>
            <a:r>
              <a:rPr lang="es-ES" sz="3200" dirty="0" smtClean="0">
                <a:latin typeface="Arial" pitchFamily="34" charset="0"/>
                <a:cs typeface="Arial" pitchFamily="34" charset="0"/>
              </a:rPr>
              <a:t>y</a:t>
            </a:r>
            <a:r>
              <a:rPr lang="es-ES" sz="3600" dirty="0" smtClean="0">
                <a:latin typeface="Arial" pitchFamily="34" charset="0"/>
                <a:cs typeface="Arial" pitchFamily="34" charset="0"/>
              </a:rPr>
              <a:t> después del triunfo </a:t>
            </a:r>
            <a:r>
              <a:rPr lang="es-ES" sz="3200" dirty="0" smtClean="0">
                <a:latin typeface="Arial" pitchFamily="34" charset="0"/>
                <a:cs typeface="Arial" pitchFamily="34" charset="0"/>
              </a:rPr>
              <a:t>del</a:t>
            </a:r>
            <a:r>
              <a:rPr lang="es-ES" sz="3600" dirty="0" smtClean="0">
                <a:latin typeface="Arial" pitchFamily="34" charset="0"/>
                <a:cs typeface="Arial" pitchFamily="34" charset="0"/>
              </a:rPr>
              <a:t> Primero </a:t>
            </a:r>
            <a:r>
              <a:rPr lang="es-ES" sz="3200" dirty="0" smtClean="0">
                <a:latin typeface="Arial" pitchFamily="34" charset="0"/>
                <a:cs typeface="Arial" pitchFamily="34" charset="0"/>
              </a:rPr>
              <a:t>de</a:t>
            </a:r>
            <a:r>
              <a:rPr lang="es-ES" sz="3600" dirty="0" smtClean="0">
                <a:latin typeface="Arial" pitchFamily="34" charset="0"/>
                <a:cs typeface="Arial" pitchFamily="34" charset="0"/>
              </a:rPr>
              <a:t> Enero?. </a:t>
            </a:r>
          </a:p>
        </p:txBody>
      </p:sp>
      <p:sp>
        <p:nvSpPr>
          <p:cNvPr id="229384" name="Rectangle 8"/>
          <p:cNvSpPr>
            <a:spLocks noChangeArrowheads="1"/>
          </p:cNvSpPr>
          <p:nvPr/>
        </p:nvSpPr>
        <p:spPr bwMode="auto">
          <a:xfrm>
            <a:off x="2571736" y="4405324"/>
            <a:ext cx="3286125" cy="595312"/>
          </a:xfrm>
          <a:prstGeom prst="rect">
            <a:avLst/>
          </a:prstGeom>
          <a:solidFill>
            <a:srgbClr val="FFFFFF"/>
          </a:solidFill>
          <a:ln w="76200" cmpd="tri">
            <a:solidFill>
              <a:srgbClr val="FF0000"/>
            </a:solidFill>
            <a:miter lim="800000"/>
            <a:headEnd/>
            <a:tailEnd/>
          </a:ln>
          <a:effectLst>
            <a:prstShdw prst="shdw13" dist="53882" dir="13500000">
              <a:schemeClr val="bg2">
                <a:alpha val="50000"/>
              </a:schemeClr>
            </a:prstShdw>
          </a:effectLst>
        </p:spPr>
        <p:txBody>
          <a:bodyPr wrap="none">
            <a:spAutoFit/>
          </a:bodyPr>
          <a:lstStyle/>
          <a:p>
            <a:r>
              <a:rPr lang="es-ES" sz="2800" dirty="0">
                <a:solidFill>
                  <a:schemeClr val="tx2"/>
                </a:solidFill>
              </a:rPr>
              <a:t>Papel </a:t>
            </a:r>
            <a:r>
              <a:rPr lang="es-ES" sz="2800" b="1" dirty="0">
                <a:solidFill>
                  <a:schemeClr val="tx2"/>
                </a:solidFill>
              </a:rPr>
              <a:t>en la GNC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9384"/>
                                        </p:tgtEl>
                                        <p:attrNameLst>
                                          <p:attrName>style.visibility</p:attrName>
                                        </p:attrNameLst>
                                      </p:cBhvr>
                                      <p:to>
                                        <p:strVal val="visible"/>
                                      </p:to>
                                    </p:set>
                                    <p:animEffect transition="in" filter="checkerboard(across)">
                                      <p:cBhvr>
                                        <p:cTn id="7" dur="500"/>
                                        <p:tgtEl>
                                          <p:spTgt spid="229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457200" y="274638"/>
            <a:ext cx="8229600" cy="201612"/>
          </a:xfrm>
        </p:spPr>
        <p:txBody>
          <a:bodyPr>
            <a:normAutofit fontScale="90000"/>
          </a:bodyPr>
          <a:lstStyle/>
          <a:p>
            <a:r>
              <a:rPr lang="es-MX" sz="4000" smtClean="0"/>
              <a:t>Misiones de la Educación Superior</a:t>
            </a:r>
            <a:endParaRPr lang="es-ES" sz="4000" smtClean="0"/>
          </a:p>
        </p:txBody>
      </p:sp>
      <p:sp>
        <p:nvSpPr>
          <p:cNvPr id="222211" name="Rectangle 3"/>
          <p:cNvSpPr>
            <a:spLocks noGrp="1" noChangeArrowheads="1"/>
          </p:cNvSpPr>
          <p:nvPr>
            <p:ph type="body" idx="1"/>
          </p:nvPr>
        </p:nvSpPr>
        <p:spPr>
          <a:xfrm>
            <a:off x="0" y="692150"/>
            <a:ext cx="8964613" cy="2592388"/>
          </a:xfrm>
          <a:ln>
            <a:solidFill>
              <a:srgbClr val="FF0000"/>
            </a:solidFill>
          </a:ln>
        </p:spPr>
        <p:txBody>
          <a:bodyPr/>
          <a:lstStyle/>
          <a:p>
            <a:pPr>
              <a:lnSpc>
                <a:spcPct val="80000"/>
              </a:lnSpc>
            </a:pPr>
            <a:r>
              <a:rPr lang="es-ES" sz="2800" dirty="0" smtClean="0"/>
              <a:t>La Educación Superior tiene un </a:t>
            </a:r>
            <a:r>
              <a:rPr lang="es-ES" sz="2800" u="sng" dirty="0" smtClean="0"/>
              <a:t>doble papel</a:t>
            </a:r>
            <a:r>
              <a:rPr lang="es-ES" sz="2800" dirty="0" smtClean="0"/>
              <a:t>, como objeto y sujeto en la GNC. </a:t>
            </a:r>
          </a:p>
          <a:p>
            <a:pPr>
              <a:lnSpc>
                <a:spcPct val="80000"/>
              </a:lnSpc>
            </a:pPr>
            <a:r>
              <a:rPr lang="es-ES" sz="2800" u="sng" dirty="0" smtClean="0"/>
              <a:t>Objeto</a:t>
            </a:r>
            <a:r>
              <a:rPr lang="es-ES" sz="2800" dirty="0" smtClean="0"/>
              <a:t>: Al igual que otros elementos del componente no armado, será impactada por las acciones del enemigo tanto sobre su actividad como sus instalaciones, y debe cumplir las misiones para prevenir y enfrentar la GNC.</a:t>
            </a:r>
          </a:p>
        </p:txBody>
      </p:sp>
      <p:sp>
        <p:nvSpPr>
          <p:cNvPr id="222212" name="Rectangle 4"/>
          <p:cNvSpPr>
            <a:spLocks noChangeArrowheads="1"/>
          </p:cNvSpPr>
          <p:nvPr/>
        </p:nvSpPr>
        <p:spPr bwMode="auto">
          <a:xfrm>
            <a:off x="179388" y="3500438"/>
            <a:ext cx="8964612" cy="1628775"/>
          </a:xfrm>
          <a:prstGeom prst="rect">
            <a:avLst/>
          </a:prstGeom>
          <a:noFill/>
          <a:ln w="76200" cmpd="tri">
            <a:solidFill>
              <a:srgbClr val="FF0000"/>
            </a:solidFill>
            <a:miter lim="800000"/>
            <a:headEnd/>
            <a:tailEnd/>
          </a:ln>
          <a:effectLst>
            <a:prstShdw prst="shdw13" dist="53882" dir="13500000">
              <a:schemeClr val="bg2">
                <a:alpha val="50000"/>
              </a:schemeClr>
            </a:prstShdw>
          </a:effectLst>
        </p:spPr>
        <p:txBody>
          <a:bodyPr>
            <a:spAutoFit/>
          </a:bodyPr>
          <a:lstStyle/>
          <a:p>
            <a:r>
              <a:rPr lang="es-ES" sz="2400" b="1" u="sng"/>
              <a:t>Sujeto</a:t>
            </a:r>
            <a:r>
              <a:rPr lang="es-ES" sz="2400"/>
              <a:t>: Sus estudiantes completan unidades como reservistas de las FAR y  forman batallones de milicias de tropas territoriales, así como pequeñas unidades. En menor medida, también los trabajadores participan en estas misiones. </a:t>
            </a:r>
          </a:p>
        </p:txBody>
      </p:sp>
      <p:sp>
        <p:nvSpPr>
          <p:cNvPr id="222213" name="Rectangle 5"/>
          <p:cNvSpPr>
            <a:spLocks noChangeArrowheads="1"/>
          </p:cNvSpPr>
          <p:nvPr/>
        </p:nvSpPr>
        <p:spPr bwMode="auto">
          <a:xfrm>
            <a:off x="323850" y="5267325"/>
            <a:ext cx="8569325" cy="1590675"/>
          </a:xfrm>
          <a:prstGeom prst="rect">
            <a:avLst/>
          </a:prstGeom>
          <a:noFill/>
          <a:ln w="38100">
            <a:solidFill>
              <a:srgbClr val="FF0000"/>
            </a:solidFill>
            <a:prstDash val="dash"/>
            <a:miter lim="800000"/>
            <a:headEnd/>
            <a:tailEnd/>
          </a:ln>
          <a:effectLst>
            <a:prstShdw prst="shdw13" dist="53882" dir="13500000">
              <a:schemeClr val="bg2">
                <a:alpha val="50000"/>
              </a:schemeClr>
            </a:prstShdw>
          </a:effectLst>
        </p:spPr>
        <p:txBody>
          <a:bodyPr>
            <a:spAutoFit/>
          </a:bodyPr>
          <a:lstStyle/>
          <a:p>
            <a:r>
              <a:rPr lang="es-ES" sz="2400" b="1" dirty="0"/>
              <a:t>También los trabajadores y estudiantes participarán en acciones de enfrentamiento al enemigo como parte de los territorios, por el plan y bajo la dirección de los mismos.</a:t>
            </a:r>
            <a:r>
              <a:rPr lang="es-ES" sz="24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2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222212"/>
                                        </p:tgtEl>
                                        <p:attrNameLst>
                                          <p:attrName>style.visibility</p:attrName>
                                        </p:attrNameLst>
                                      </p:cBhvr>
                                      <p:to>
                                        <p:strVal val="visible"/>
                                      </p:to>
                                    </p:set>
                                    <p:animEffect transition="in" filter="box(in)">
                                      <p:cBhvr>
                                        <p:cTn id="11" dur="500"/>
                                        <p:tgtEl>
                                          <p:spTgt spid="222212"/>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22213"/>
                                        </p:tgtEl>
                                        <p:attrNameLst>
                                          <p:attrName>style.visibility</p:attrName>
                                        </p:attrNameLst>
                                      </p:cBhvr>
                                      <p:to>
                                        <p:strVal val="visible"/>
                                      </p:to>
                                    </p:set>
                                    <p:animEffect transition="in" filter="checkerboard(across)">
                                      <p:cBhvr>
                                        <p:cTn id="16" dur="500"/>
                                        <p:tgtEl>
                                          <p:spTgt spid="222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2" grpId="0" animBg="1"/>
      <p:bldP spid="2222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3"/>
          <p:cNvSpPr>
            <a:spLocks noGrp="1" noChangeArrowheads="1"/>
          </p:cNvSpPr>
          <p:nvPr>
            <p:ph type="body" idx="1"/>
          </p:nvPr>
        </p:nvSpPr>
        <p:spPr>
          <a:xfrm>
            <a:off x="250825" y="3141663"/>
            <a:ext cx="8713788" cy="3527425"/>
          </a:xfrm>
          <a:ln w="76200" cap="flat">
            <a:solidFill>
              <a:schemeClr val="tx1"/>
            </a:solidFill>
            <a:prstDash val="solid"/>
          </a:ln>
        </p:spPr>
        <p:txBody>
          <a:bodyPr/>
          <a:lstStyle/>
          <a:p>
            <a:pPr marL="179388" indent="-179388">
              <a:lnSpc>
                <a:spcPct val="80000"/>
              </a:lnSpc>
              <a:buFontTx/>
              <a:buNone/>
            </a:pPr>
            <a:endParaRPr lang="es-ES" sz="2400" b="1" dirty="0" smtClean="0"/>
          </a:p>
          <a:p>
            <a:pPr marL="179388" indent="-179388">
              <a:lnSpc>
                <a:spcPct val="80000"/>
              </a:lnSpc>
            </a:pPr>
            <a:r>
              <a:rPr lang="es-ES" sz="2400" b="1" dirty="0" smtClean="0">
                <a:latin typeface="Arial" pitchFamily="34" charset="0"/>
                <a:cs typeface="Arial" pitchFamily="34" charset="0"/>
              </a:rPr>
              <a:t>Fomentar el desaliento y la deserción. </a:t>
            </a:r>
          </a:p>
          <a:p>
            <a:pPr marL="179388" indent="-179388">
              <a:lnSpc>
                <a:spcPct val="80000"/>
              </a:lnSpc>
            </a:pPr>
            <a:r>
              <a:rPr lang="es-ES" sz="2400" b="1" dirty="0" smtClean="0">
                <a:latin typeface="Arial" pitchFamily="34" charset="0"/>
                <a:cs typeface="Arial" pitchFamily="34" charset="0"/>
              </a:rPr>
              <a:t>Estimular el abandono del país.</a:t>
            </a:r>
          </a:p>
          <a:p>
            <a:pPr marL="179388" indent="-179388">
              <a:lnSpc>
                <a:spcPct val="80000"/>
              </a:lnSpc>
            </a:pPr>
            <a:r>
              <a:rPr lang="es-ES" sz="2400" b="1" dirty="0" smtClean="0">
                <a:latin typeface="Arial" pitchFamily="34" charset="0"/>
                <a:cs typeface="Arial" pitchFamily="34" charset="0"/>
              </a:rPr>
              <a:t>Fomentar el hipercriticismo ante las debilidades del sector. </a:t>
            </a:r>
          </a:p>
          <a:p>
            <a:pPr marL="179388" indent="-179388">
              <a:lnSpc>
                <a:spcPct val="80000"/>
              </a:lnSpc>
            </a:pPr>
            <a:r>
              <a:rPr lang="es-ES" sz="2400" b="1" dirty="0" smtClean="0">
                <a:latin typeface="Arial" pitchFamily="34" charset="0"/>
                <a:cs typeface="Arial" pitchFamily="34" charset="0"/>
              </a:rPr>
              <a:t>Estimular el no compromiso en la solución de los problemas. </a:t>
            </a:r>
          </a:p>
          <a:p>
            <a:pPr marL="179388" indent="-179388">
              <a:lnSpc>
                <a:spcPct val="80000"/>
              </a:lnSpc>
            </a:pPr>
            <a:r>
              <a:rPr lang="es-ES" sz="2400" b="1" dirty="0" smtClean="0">
                <a:latin typeface="Arial" pitchFamily="34" charset="0"/>
                <a:cs typeface="Arial" pitchFamily="34" charset="0"/>
              </a:rPr>
              <a:t>Desacreditar a los profesionales de la Educación Superior.</a:t>
            </a:r>
          </a:p>
          <a:p>
            <a:pPr marL="179388" indent="-179388">
              <a:lnSpc>
                <a:spcPct val="80000"/>
              </a:lnSpc>
            </a:pPr>
            <a:r>
              <a:rPr lang="es-MX" sz="2400" b="1" dirty="0" smtClean="0">
                <a:latin typeface="Arial" pitchFamily="34" charset="0"/>
                <a:cs typeface="Arial" pitchFamily="34" charset="0"/>
              </a:rPr>
              <a:t>Otras</a:t>
            </a:r>
            <a:endParaRPr lang="es-ES" sz="2400" b="1" dirty="0" smtClean="0">
              <a:latin typeface="Arial" pitchFamily="34" charset="0"/>
              <a:cs typeface="Arial" pitchFamily="34" charset="0"/>
            </a:endParaRPr>
          </a:p>
        </p:txBody>
      </p:sp>
      <p:sp>
        <p:nvSpPr>
          <p:cNvPr id="230404" name="Rectangle 4"/>
          <p:cNvSpPr>
            <a:spLocks noGrp="1" noChangeArrowheads="1"/>
          </p:cNvSpPr>
          <p:nvPr>
            <p:ph type="title"/>
          </p:nvPr>
        </p:nvSpPr>
        <p:spPr>
          <a:xfrm>
            <a:off x="179388" y="0"/>
            <a:ext cx="8713787" cy="3154363"/>
          </a:xfrm>
        </p:spPr>
        <p:txBody>
          <a:bodyPr/>
          <a:lstStyle/>
          <a:p>
            <a:r>
              <a:rPr lang="es-ES" sz="2400" b="1" smtClean="0"/>
              <a:t>La estrategia y las acciones de la subversión enemiga estimulan el rechazo a nuestras instituciones, tratando de crear una base social para fomentar la oposición desde dentro. </a:t>
            </a:r>
            <a:r>
              <a:rPr lang="es-ES" sz="2800" b="1" smtClean="0"/>
              <a:t>En ellas </a:t>
            </a:r>
            <a:r>
              <a:rPr lang="es-ES" sz="2800" smtClean="0"/>
              <a:t>ocupan </a:t>
            </a:r>
            <a:r>
              <a:rPr lang="es-ES" sz="2800" b="1" smtClean="0"/>
              <a:t>un lugar fundamental las dirigidas hacia los </a:t>
            </a:r>
            <a:r>
              <a:rPr lang="es-ES" sz="2800" b="1" u="sng" smtClean="0"/>
              <a:t>jóvenes</a:t>
            </a:r>
            <a:r>
              <a:rPr lang="es-ES" sz="2800" b="1" smtClean="0"/>
              <a:t>, y dentro de ellos los estudiantes</a:t>
            </a:r>
            <a:r>
              <a:rPr lang="es-ES" sz="2400" b="1" smtClean="0"/>
              <a:t>. La Educ. Sup. es una de las esferas de actuación del enemigo, encaminada 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4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04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040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040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040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04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0" y="188913"/>
            <a:ext cx="9144000" cy="346075"/>
          </a:xfrm>
        </p:spPr>
        <p:txBody>
          <a:bodyPr>
            <a:normAutofit fontScale="90000"/>
          </a:bodyPr>
          <a:lstStyle/>
          <a:p>
            <a:r>
              <a:rPr lang="es-ES" sz="3200" b="1" smtClean="0"/>
              <a:t>Entre las</a:t>
            </a:r>
            <a:r>
              <a:rPr lang="es-ES" sz="3600" b="1" smtClean="0"/>
              <a:t> acciones enemigas se destacan:</a:t>
            </a:r>
          </a:p>
        </p:txBody>
      </p:sp>
      <p:sp>
        <p:nvSpPr>
          <p:cNvPr id="231427" name="Rectangle 3"/>
          <p:cNvSpPr>
            <a:spLocks noGrp="1" noChangeArrowheads="1"/>
          </p:cNvSpPr>
          <p:nvPr>
            <p:ph type="body" idx="1"/>
          </p:nvPr>
        </p:nvSpPr>
        <p:spPr>
          <a:xfrm>
            <a:off x="179388" y="692150"/>
            <a:ext cx="8785225" cy="2089150"/>
          </a:xfrm>
          <a:ln w="38100">
            <a:solidFill>
              <a:schemeClr val="tx1"/>
            </a:solidFill>
          </a:ln>
        </p:spPr>
        <p:txBody>
          <a:bodyPr>
            <a:normAutofit lnSpcReduction="10000"/>
          </a:bodyPr>
          <a:lstStyle/>
          <a:p>
            <a:pPr marL="381000" indent="-381000">
              <a:lnSpc>
                <a:spcPct val="80000"/>
              </a:lnSpc>
              <a:buFontTx/>
              <a:buAutoNum type="arabicPeriod"/>
            </a:pPr>
            <a:r>
              <a:rPr lang="es-ES" sz="2400" b="1" dirty="0" smtClean="0"/>
              <a:t>Invitación a eventos y a supuestos contratos de trabajo.</a:t>
            </a:r>
          </a:p>
          <a:p>
            <a:pPr marL="381000" indent="-381000">
              <a:lnSpc>
                <a:spcPct val="80000"/>
              </a:lnSpc>
              <a:buFontTx/>
              <a:buAutoNum type="arabicPeriod"/>
            </a:pPr>
            <a:r>
              <a:rPr lang="es-ES" sz="2400" b="1" dirty="0" smtClean="0"/>
              <a:t>Crítica a los programas de la Revolución en el sector de la Educación.</a:t>
            </a:r>
          </a:p>
          <a:p>
            <a:pPr marL="381000" indent="-381000">
              <a:lnSpc>
                <a:spcPct val="80000"/>
              </a:lnSpc>
              <a:buFontTx/>
              <a:buAutoNum type="arabicPeriod"/>
            </a:pPr>
            <a:r>
              <a:rPr lang="es-ES" sz="2400" b="1" dirty="0" smtClean="0"/>
              <a:t>Promoción del fraude y la mentira. </a:t>
            </a:r>
          </a:p>
          <a:p>
            <a:pPr marL="381000" indent="-381000">
              <a:lnSpc>
                <a:spcPct val="80000"/>
              </a:lnSpc>
              <a:buFontTx/>
              <a:buAutoNum type="arabicPeriod"/>
            </a:pPr>
            <a:r>
              <a:rPr lang="es-ES" sz="2400" b="1" dirty="0" smtClean="0"/>
              <a:t>Enajenándolos con el uso de las nuevas tecnologías.</a:t>
            </a:r>
          </a:p>
          <a:p>
            <a:pPr marL="381000" indent="-381000">
              <a:lnSpc>
                <a:spcPct val="80000"/>
              </a:lnSpc>
              <a:buFontTx/>
              <a:buAutoNum type="arabicPeriod"/>
            </a:pPr>
            <a:r>
              <a:rPr lang="es-ES" sz="2400" b="1" dirty="0" smtClean="0"/>
              <a:t>Promoviendo la no afiliación política.</a:t>
            </a:r>
          </a:p>
        </p:txBody>
      </p:sp>
      <p:sp>
        <p:nvSpPr>
          <p:cNvPr id="231428" name="Rectangle 4"/>
          <p:cNvSpPr>
            <a:spLocks noChangeArrowheads="1"/>
          </p:cNvSpPr>
          <p:nvPr/>
        </p:nvSpPr>
        <p:spPr bwMode="auto">
          <a:xfrm>
            <a:off x="179388" y="2924175"/>
            <a:ext cx="4392612" cy="3752850"/>
          </a:xfrm>
          <a:prstGeom prst="rect">
            <a:avLst/>
          </a:prstGeom>
          <a:noFill/>
          <a:ln w="38100">
            <a:solidFill>
              <a:schemeClr val="tx1"/>
            </a:solidFill>
            <a:miter lim="800000"/>
            <a:headEnd/>
            <a:tailEnd/>
          </a:ln>
          <a:effectLst>
            <a:prstShdw prst="shdw13" dist="53882" dir="13500000">
              <a:schemeClr val="bg2">
                <a:alpha val="50000"/>
              </a:schemeClr>
            </a:prstShdw>
          </a:effectLst>
        </p:spPr>
        <p:txBody>
          <a:bodyPr>
            <a:spAutoFit/>
          </a:bodyPr>
          <a:lstStyle/>
          <a:p>
            <a:pPr marL="342900" indent="-342900"/>
            <a:r>
              <a:rPr lang="es-ES" b="1" dirty="0"/>
              <a:t>6. </a:t>
            </a:r>
            <a:r>
              <a:rPr lang="es-ES" sz="2400" b="1" dirty="0"/>
              <a:t>Acrecentando la cultura 	del individualismo.</a:t>
            </a:r>
          </a:p>
          <a:p>
            <a:pPr marL="342900" indent="-342900"/>
            <a:r>
              <a:rPr lang="es-ES" sz="2400" b="1" dirty="0"/>
              <a:t>7. Promoviendo el irrespeto, la rebeldía y la violencia.</a:t>
            </a:r>
          </a:p>
          <a:p>
            <a:pPr marL="342900" indent="-342900"/>
            <a:r>
              <a:rPr lang="es-ES" sz="2400" b="1" dirty="0"/>
              <a:t>8. Acrecentando la 	transculturización.</a:t>
            </a:r>
          </a:p>
          <a:p>
            <a:pPr marL="342900" indent="-342900"/>
            <a:r>
              <a:rPr lang="es-ES" sz="2400" b="1" dirty="0"/>
              <a:t>9. Promoviendo el 	consumismo, el uso 	de drogas, alcohol y el 	habito de fumar.</a:t>
            </a:r>
          </a:p>
        </p:txBody>
      </p:sp>
      <p:sp>
        <p:nvSpPr>
          <p:cNvPr id="231429" name="Rectangle 5"/>
          <p:cNvSpPr>
            <a:spLocks noChangeArrowheads="1"/>
          </p:cNvSpPr>
          <p:nvPr/>
        </p:nvSpPr>
        <p:spPr bwMode="auto">
          <a:xfrm>
            <a:off x="4643438" y="2997200"/>
            <a:ext cx="4427537" cy="3787775"/>
          </a:xfrm>
          <a:prstGeom prst="rect">
            <a:avLst/>
          </a:prstGeom>
          <a:noFill/>
          <a:ln w="38100">
            <a:solidFill>
              <a:schemeClr val="tx1"/>
            </a:solidFill>
            <a:prstDash val="solid"/>
            <a:miter lim="800000"/>
            <a:headEnd/>
            <a:tailEnd/>
          </a:ln>
          <a:effectLst>
            <a:prstShdw prst="shdw13" dist="53882" dir="13500000">
              <a:schemeClr val="bg2">
                <a:alpha val="50000"/>
              </a:schemeClr>
            </a:prstShdw>
          </a:effectLst>
        </p:spPr>
        <p:txBody>
          <a:bodyPr>
            <a:spAutoFit/>
          </a:bodyPr>
          <a:lstStyle/>
          <a:p>
            <a:pPr marL="342900" indent="-342900"/>
            <a:r>
              <a:rPr lang="es-ES" b="1" dirty="0"/>
              <a:t>10. </a:t>
            </a:r>
            <a:r>
              <a:rPr lang="es-ES" sz="2000" b="1" dirty="0"/>
              <a:t>Llamando a la desmovilización y a la no participación en actividades políticas o de las OM.</a:t>
            </a:r>
          </a:p>
          <a:p>
            <a:pPr marL="342900" indent="-342900"/>
            <a:r>
              <a:rPr lang="es-ES" sz="2000" b="1" dirty="0"/>
              <a:t>11. Promoviendo que lo extranjero es superior.</a:t>
            </a:r>
          </a:p>
          <a:p>
            <a:pPr marL="342900" indent="-342900"/>
            <a:r>
              <a:rPr lang="es-ES" sz="2000" b="1" dirty="0"/>
              <a:t>12. Fomentando la intención de emigrar en los jóvenes (adquisición de otras nacionalidades).</a:t>
            </a:r>
          </a:p>
          <a:p>
            <a:pPr marL="342900" indent="-342900"/>
            <a:r>
              <a:rPr lang="es-ES" sz="2000" b="1" dirty="0"/>
              <a:t>13. Imposición de modas y estilos de vida capitalistas.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1427">
                                            <p:bg/>
                                          </p:spTgt>
                                        </p:tgtEl>
                                        <p:attrNameLst>
                                          <p:attrName>style.visibility</p:attrName>
                                        </p:attrNameLst>
                                      </p:cBhvr>
                                      <p:to>
                                        <p:strVal val="visible"/>
                                      </p:to>
                                    </p:set>
                                    <p:anim calcmode="lin" valueType="num">
                                      <p:cBhvr>
                                        <p:cTn id="7" dur="1000" fill="hold"/>
                                        <p:tgtEl>
                                          <p:spTgt spid="231427">
                                            <p:bg/>
                                          </p:spTgt>
                                        </p:tgtEl>
                                        <p:attrNameLst>
                                          <p:attrName>ppt_x</p:attrName>
                                        </p:attrNameLst>
                                      </p:cBhvr>
                                      <p:tavLst>
                                        <p:tav tm="0">
                                          <p:val>
                                            <p:strVal val="#ppt_x-.2"/>
                                          </p:val>
                                        </p:tav>
                                        <p:tav tm="100000">
                                          <p:val>
                                            <p:strVal val="#ppt_x"/>
                                          </p:val>
                                        </p:tav>
                                      </p:tavLst>
                                    </p:anim>
                                    <p:anim calcmode="lin" valueType="num">
                                      <p:cBhvr>
                                        <p:cTn id="8" dur="1000" fill="hold"/>
                                        <p:tgtEl>
                                          <p:spTgt spid="231427">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1427">
                                            <p:bg/>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31427">
                                            <p:txEl>
                                              <p:pRg st="0" end="0"/>
                                            </p:txEl>
                                          </p:spTgt>
                                        </p:tgtEl>
                                        <p:attrNameLst>
                                          <p:attrName>style.visibility</p:attrName>
                                        </p:attrNameLst>
                                      </p:cBhvr>
                                      <p:to>
                                        <p:strVal val="visible"/>
                                      </p:to>
                                    </p:set>
                                    <p:anim calcmode="lin" valueType="num">
                                      <p:cBhvr>
                                        <p:cTn id="14" dur="1000" fill="hold"/>
                                        <p:tgtEl>
                                          <p:spTgt spid="231427">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23142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3142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31427">
                                            <p:txEl>
                                              <p:pRg st="1" end="1"/>
                                            </p:txEl>
                                          </p:spTgt>
                                        </p:tgtEl>
                                        <p:attrNameLst>
                                          <p:attrName>style.visibility</p:attrName>
                                        </p:attrNameLst>
                                      </p:cBhvr>
                                      <p:to>
                                        <p:strVal val="visible"/>
                                      </p:to>
                                    </p:set>
                                    <p:anim calcmode="lin" valueType="num">
                                      <p:cBhvr>
                                        <p:cTn id="21" dur="1000" fill="hold"/>
                                        <p:tgtEl>
                                          <p:spTgt spid="231427">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23142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3142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31427">
                                            <p:txEl>
                                              <p:pRg st="2" end="2"/>
                                            </p:txEl>
                                          </p:spTgt>
                                        </p:tgtEl>
                                        <p:attrNameLst>
                                          <p:attrName>style.visibility</p:attrName>
                                        </p:attrNameLst>
                                      </p:cBhvr>
                                      <p:to>
                                        <p:strVal val="visible"/>
                                      </p:to>
                                    </p:set>
                                    <p:anim calcmode="lin" valueType="num">
                                      <p:cBhvr>
                                        <p:cTn id="28" dur="1000" fill="hold"/>
                                        <p:tgtEl>
                                          <p:spTgt spid="231427">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23142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3142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231427">
                                            <p:txEl>
                                              <p:pRg st="3" end="3"/>
                                            </p:txEl>
                                          </p:spTgt>
                                        </p:tgtEl>
                                        <p:attrNameLst>
                                          <p:attrName>style.visibility</p:attrName>
                                        </p:attrNameLst>
                                      </p:cBhvr>
                                      <p:to>
                                        <p:strVal val="visible"/>
                                      </p:to>
                                    </p:set>
                                    <p:anim calcmode="lin" valueType="num">
                                      <p:cBhvr>
                                        <p:cTn id="35" dur="1000" fill="hold"/>
                                        <p:tgtEl>
                                          <p:spTgt spid="231427">
                                            <p:txEl>
                                              <p:pRg st="3" end="3"/>
                                            </p:txEl>
                                          </p:spTgt>
                                        </p:tgtEl>
                                        <p:attrNameLst>
                                          <p:attrName>ppt_x</p:attrName>
                                        </p:attrNameLst>
                                      </p:cBhvr>
                                      <p:tavLst>
                                        <p:tav tm="0">
                                          <p:val>
                                            <p:strVal val="#ppt_x-.2"/>
                                          </p:val>
                                        </p:tav>
                                        <p:tav tm="100000">
                                          <p:val>
                                            <p:strVal val="#ppt_x"/>
                                          </p:val>
                                        </p:tav>
                                      </p:tavLst>
                                    </p:anim>
                                    <p:anim calcmode="lin" valueType="num">
                                      <p:cBhvr>
                                        <p:cTn id="36" dur="1000" fill="hold"/>
                                        <p:tgtEl>
                                          <p:spTgt spid="23142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3142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231427">
                                            <p:txEl>
                                              <p:pRg st="4" end="4"/>
                                            </p:txEl>
                                          </p:spTgt>
                                        </p:tgtEl>
                                        <p:attrNameLst>
                                          <p:attrName>style.visibility</p:attrName>
                                        </p:attrNameLst>
                                      </p:cBhvr>
                                      <p:to>
                                        <p:strVal val="visible"/>
                                      </p:to>
                                    </p:set>
                                    <p:anim calcmode="lin" valueType="num">
                                      <p:cBhvr>
                                        <p:cTn id="42" dur="1000" fill="hold"/>
                                        <p:tgtEl>
                                          <p:spTgt spid="231427">
                                            <p:txEl>
                                              <p:pRg st="4" end="4"/>
                                            </p:txEl>
                                          </p:spTgt>
                                        </p:tgtEl>
                                        <p:attrNameLst>
                                          <p:attrName>ppt_x</p:attrName>
                                        </p:attrNameLst>
                                      </p:cBhvr>
                                      <p:tavLst>
                                        <p:tav tm="0">
                                          <p:val>
                                            <p:strVal val="#ppt_x-.2"/>
                                          </p:val>
                                        </p:tav>
                                        <p:tav tm="100000">
                                          <p:val>
                                            <p:strVal val="#ppt_x"/>
                                          </p:val>
                                        </p:tav>
                                      </p:tavLst>
                                    </p:anim>
                                    <p:anim calcmode="lin" valueType="num">
                                      <p:cBhvr>
                                        <p:cTn id="43" dur="1000" fill="hold"/>
                                        <p:tgtEl>
                                          <p:spTgt spid="23142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3142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231428"/>
                                        </p:tgtEl>
                                        <p:attrNameLst>
                                          <p:attrName>style.visibility</p:attrName>
                                        </p:attrNameLst>
                                      </p:cBhvr>
                                      <p:to>
                                        <p:strVal val="visible"/>
                                      </p:to>
                                    </p:set>
                                    <p:animEffect transition="in" filter="box(in)">
                                      <p:cBhvr>
                                        <p:cTn id="49" dur="500"/>
                                        <p:tgtEl>
                                          <p:spTgt spid="23142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31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build="p" animBg="1"/>
      <p:bldP spid="231428" grpId="0" animBg="1"/>
      <p:bldP spid="2314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5 Marcador de número de diapositiva"/>
          <p:cNvSpPr>
            <a:spLocks noGrp="1"/>
          </p:cNvSpPr>
          <p:nvPr>
            <p:ph type="sldNum" sz="quarter" idx="12"/>
          </p:nvPr>
        </p:nvSpPr>
        <p:spPr>
          <a:noFill/>
        </p:spPr>
        <p:txBody>
          <a:bodyPr/>
          <a:lstStyle/>
          <a:p>
            <a:fld id="{1CA0B5E8-EFC6-472B-8129-185491C579BF}" type="slidenum">
              <a:rPr lang="es-ES" smtClean="0"/>
              <a:pPr/>
              <a:t>38</a:t>
            </a:fld>
            <a:endParaRPr lang="es-ES" smtClean="0"/>
          </a:p>
        </p:txBody>
      </p:sp>
      <p:sp>
        <p:nvSpPr>
          <p:cNvPr id="29719" name="Text Box 23"/>
          <p:cNvSpPr txBox="1">
            <a:spLocks noChangeArrowheads="1"/>
          </p:cNvSpPr>
          <p:nvPr/>
        </p:nvSpPr>
        <p:spPr bwMode="auto">
          <a:xfrm>
            <a:off x="1071538" y="3286124"/>
            <a:ext cx="6954862" cy="1015663"/>
          </a:xfrm>
          <a:prstGeom prst="rect">
            <a:avLst/>
          </a:prstGeom>
          <a:noFill/>
          <a:ln w="44450" algn="ctr">
            <a:solidFill>
              <a:schemeClr val="tx1"/>
            </a:solidFill>
            <a:miter lim="800000"/>
            <a:headEnd/>
            <a:tailEnd/>
          </a:ln>
          <a:effectLst/>
        </p:spPr>
        <p:txBody>
          <a:bodyPr wrap="square">
            <a:spAutoFit/>
          </a:bodyPr>
          <a:lstStyle/>
          <a:p>
            <a:pPr indent="14288" algn="ctr">
              <a:buFont typeface="Wingdings" pitchFamily="2" charset="2"/>
              <a:buNone/>
              <a:defRPr/>
            </a:pPr>
            <a:r>
              <a:rPr lang="es-ES_tradnl" sz="2000" b="1" i="1" dirty="0">
                <a:effectLst>
                  <a:outerShdw blurRad="38100" dist="38100" dir="2700000" algn="tl">
                    <a:srgbClr val="FFFFFF"/>
                  </a:outerShdw>
                </a:effectLst>
              </a:rPr>
              <a:t>El mando político-militar de EEUU ha deducido que la doctrina de GNC se adecua a sus necesidades en el contexto estratégico actual.</a:t>
            </a:r>
            <a:endParaRPr lang="es-ES" sz="2000" b="1" i="1" dirty="0">
              <a:effectLst>
                <a:outerShdw blurRad="38100" dist="38100" dir="2700000" algn="tl">
                  <a:srgbClr val="FFFFFF"/>
                </a:outerShdw>
              </a:effectLst>
            </a:endParaRPr>
          </a:p>
        </p:txBody>
      </p:sp>
      <p:sp>
        <p:nvSpPr>
          <p:cNvPr id="46084" name="Text Box 24"/>
          <p:cNvSpPr txBox="1">
            <a:spLocks noChangeArrowheads="1"/>
          </p:cNvSpPr>
          <p:nvPr/>
        </p:nvSpPr>
        <p:spPr bwMode="auto">
          <a:xfrm>
            <a:off x="1763713" y="5929335"/>
            <a:ext cx="5545137" cy="642937"/>
          </a:xfrm>
          <a:prstGeom prst="rect">
            <a:avLst/>
          </a:prstGeom>
          <a:noFill/>
          <a:ln w="9525">
            <a:noFill/>
            <a:miter lim="800000"/>
            <a:headEnd/>
            <a:tailEnd/>
          </a:ln>
        </p:spPr>
        <p:txBody>
          <a:bodyPr/>
          <a:lstStyle/>
          <a:p>
            <a:pPr algn="ctr">
              <a:lnSpc>
                <a:spcPct val="60000"/>
              </a:lnSpc>
              <a:spcBef>
                <a:spcPct val="50000"/>
              </a:spcBef>
            </a:pPr>
            <a:r>
              <a:rPr lang="es-ES_tradnl" sz="2000" dirty="0">
                <a:latin typeface="Franklin Gothic Heavy" pitchFamily="34" charset="0"/>
              </a:rPr>
              <a:t>DE AHÍ LA IMPORTANCIA DE ESTUDIARLA </a:t>
            </a:r>
          </a:p>
          <a:p>
            <a:pPr algn="ctr">
              <a:lnSpc>
                <a:spcPct val="60000"/>
              </a:lnSpc>
              <a:spcBef>
                <a:spcPct val="50000"/>
              </a:spcBef>
            </a:pPr>
            <a:r>
              <a:rPr lang="es-ES_tradnl" sz="2000" dirty="0">
                <a:latin typeface="Franklin Gothic Heavy" pitchFamily="34" charset="0"/>
              </a:rPr>
              <a:t>CON LA MÁXIMA PROFUNDIDAD</a:t>
            </a:r>
            <a:endParaRPr lang="es-ES" sz="2000" dirty="0">
              <a:latin typeface="Franklin Gothic Heavy" pitchFamily="34" charset="0"/>
            </a:endParaRPr>
          </a:p>
        </p:txBody>
      </p:sp>
      <p:sp>
        <p:nvSpPr>
          <p:cNvPr id="46085" name="Text Box 25"/>
          <p:cNvSpPr txBox="1">
            <a:spLocks noChangeArrowheads="1"/>
          </p:cNvSpPr>
          <p:nvPr/>
        </p:nvSpPr>
        <p:spPr bwMode="auto">
          <a:xfrm>
            <a:off x="647700" y="4913328"/>
            <a:ext cx="7848600" cy="730250"/>
          </a:xfrm>
          <a:prstGeom prst="rect">
            <a:avLst/>
          </a:prstGeom>
          <a:solidFill>
            <a:srgbClr val="33CCCC"/>
          </a:solidFill>
          <a:ln w="28575" algn="ctr">
            <a:solidFill>
              <a:schemeClr val="tx1"/>
            </a:solidFill>
            <a:miter lim="800000"/>
            <a:headEnd/>
            <a:tailEnd/>
          </a:ln>
        </p:spPr>
        <p:txBody>
          <a:bodyPr>
            <a:spAutoFit/>
          </a:bodyPr>
          <a:lstStyle/>
          <a:p>
            <a:pPr marL="342900" indent="-342900" algn="just">
              <a:spcBef>
                <a:spcPct val="50000"/>
              </a:spcBef>
            </a:pPr>
            <a:r>
              <a:rPr lang="es-ES_tradnl" sz="2000" b="1" dirty="0">
                <a:solidFill>
                  <a:srgbClr val="0000FF"/>
                </a:solidFill>
                <a:latin typeface="Arial Black" pitchFamily="34" charset="0"/>
              </a:rPr>
              <a:t>Esta realidad sitúa a la Guerra No Convencional en un lugar prioritario como modalidad de agresión.</a:t>
            </a:r>
            <a:endParaRPr lang="es-ES" sz="2000" b="1" dirty="0">
              <a:solidFill>
                <a:srgbClr val="0000FF"/>
              </a:solidFill>
              <a:latin typeface="Arial Black" pitchFamily="34" charset="0"/>
            </a:endParaRPr>
          </a:p>
        </p:txBody>
      </p:sp>
      <p:sp>
        <p:nvSpPr>
          <p:cNvPr id="46086" name="AutoShape 26"/>
          <p:cNvSpPr>
            <a:spLocks noChangeArrowheads="1"/>
          </p:cNvSpPr>
          <p:nvPr/>
        </p:nvSpPr>
        <p:spPr bwMode="auto">
          <a:xfrm rot="10800000">
            <a:off x="2773363" y="4438659"/>
            <a:ext cx="3527425" cy="347662"/>
          </a:xfrm>
          <a:prstGeom prst="triangle">
            <a:avLst>
              <a:gd name="adj" fmla="val 50000"/>
            </a:avLst>
          </a:prstGeom>
          <a:gradFill rotWithShape="1">
            <a:gsLst>
              <a:gs pos="0">
                <a:srgbClr val="760000"/>
              </a:gs>
              <a:gs pos="100000">
                <a:srgbClr val="FF0000"/>
              </a:gs>
            </a:gsLst>
            <a:lin ang="0" scaled="1"/>
          </a:gradFill>
          <a:ln w="34925" algn="ctr">
            <a:solidFill>
              <a:schemeClr val="tx1"/>
            </a:solidFill>
            <a:miter lim="800000"/>
            <a:headEnd/>
            <a:tailEnd/>
          </a:ln>
        </p:spPr>
        <p:txBody>
          <a:bodyPr anchor="ctr">
            <a:spAutoFit/>
          </a:bodyPr>
          <a:lstStyle/>
          <a:p>
            <a:endParaRPr lang="es-ES_tradnl"/>
          </a:p>
        </p:txBody>
      </p:sp>
      <p:sp>
        <p:nvSpPr>
          <p:cNvPr id="29724" name="Text Box 28"/>
          <p:cNvSpPr txBox="1">
            <a:spLocks noChangeArrowheads="1"/>
          </p:cNvSpPr>
          <p:nvPr/>
        </p:nvSpPr>
        <p:spPr bwMode="auto">
          <a:xfrm>
            <a:off x="357188" y="500063"/>
            <a:ext cx="8351837" cy="519112"/>
          </a:xfrm>
          <a:prstGeom prst="rect">
            <a:avLst/>
          </a:prstGeom>
          <a:noFill/>
          <a:ln w="9525" algn="ctr">
            <a:noFill/>
            <a:miter lim="800000"/>
            <a:headEnd/>
            <a:tailEnd/>
          </a:ln>
          <a:effectLst>
            <a:outerShdw dist="12700" dir="10800000" algn="ctr" rotWithShape="0">
              <a:schemeClr val="accent1">
                <a:alpha val="50000"/>
              </a:schemeClr>
            </a:outerShdw>
          </a:effectLst>
        </p:spPr>
        <p:txBody>
          <a:bodyPr>
            <a:spAutoFit/>
          </a:bodyPr>
          <a:lstStyle/>
          <a:p>
            <a:pPr algn="ctr">
              <a:spcBef>
                <a:spcPct val="50000"/>
              </a:spcBef>
              <a:defRPr/>
            </a:pPr>
            <a:r>
              <a:rPr lang="es-ES_tradnl" sz="2800" b="1" i="1" dirty="0">
                <a:effectLst>
                  <a:outerShdw blurRad="38100" dist="38100" dir="2700000" algn="tl">
                    <a:srgbClr val="FFFFFF"/>
                  </a:outerShdw>
                </a:effectLst>
                <a:latin typeface="Bookman Old Style" pitchFamily="18" charset="0"/>
              </a:rPr>
              <a:t>CONCLUSIÓNES</a:t>
            </a:r>
            <a:endParaRPr lang="es-ES" sz="2800" b="1" i="1" dirty="0">
              <a:effectLst>
                <a:outerShdw blurRad="38100" dist="38100" dir="2700000" algn="tl">
                  <a:srgbClr val="FFFFFF"/>
                </a:outerShdw>
              </a:effectLst>
              <a:latin typeface="Bookman Old Style" pitchFamily="18" charset="0"/>
            </a:endParaRPr>
          </a:p>
        </p:txBody>
      </p:sp>
      <p:sp>
        <p:nvSpPr>
          <p:cNvPr id="9" name="8 Rectángulo"/>
          <p:cNvSpPr/>
          <p:nvPr/>
        </p:nvSpPr>
        <p:spPr>
          <a:xfrm>
            <a:off x="785786" y="1451606"/>
            <a:ext cx="7929618" cy="1754326"/>
          </a:xfrm>
          <a:prstGeom prst="rect">
            <a:avLst/>
          </a:prstGeom>
          <a:ln w="76200">
            <a:solidFill>
              <a:schemeClr val="tx1"/>
            </a:solidFill>
          </a:ln>
        </p:spPr>
        <p:txBody>
          <a:bodyPr wrap="square">
            <a:spAutoFit/>
          </a:bodyPr>
          <a:lstStyle/>
          <a:p>
            <a:endParaRPr lang="es-ES" b="1" dirty="0" smtClean="0">
              <a:latin typeface="Arial" pitchFamily="34" charset="0"/>
              <a:cs typeface="Arial" pitchFamily="34" charset="0"/>
            </a:endParaRPr>
          </a:p>
          <a:p>
            <a:r>
              <a:rPr lang="es-ES" b="1" dirty="0" smtClean="0">
                <a:latin typeface="Arial" pitchFamily="34" charset="0"/>
                <a:cs typeface="Arial" pitchFamily="34" charset="0"/>
              </a:rPr>
              <a:t>Invasión</a:t>
            </a:r>
          </a:p>
          <a:p>
            <a:r>
              <a:rPr lang="es-ES" b="1" dirty="0" smtClean="0">
                <a:latin typeface="Arial" pitchFamily="34" charset="0"/>
                <a:cs typeface="Arial" pitchFamily="34" charset="0"/>
              </a:rPr>
              <a:t>Bloqueo Militar</a:t>
            </a:r>
          </a:p>
          <a:p>
            <a:r>
              <a:rPr lang="es-ES" b="1" dirty="0" smtClean="0">
                <a:latin typeface="Arial" pitchFamily="34" charset="0"/>
                <a:cs typeface="Arial" pitchFamily="34" charset="0"/>
              </a:rPr>
              <a:t>Desgaste Sistemático</a:t>
            </a:r>
          </a:p>
          <a:p>
            <a:r>
              <a:rPr lang="es-ES" b="1" dirty="0" smtClean="0">
                <a:latin typeface="Arial" pitchFamily="34" charset="0"/>
                <a:cs typeface="Arial" pitchFamily="34" charset="0"/>
              </a:rPr>
              <a:t>Golpe limitado </a:t>
            </a:r>
          </a:p>
          <a:p>
            <a:r>
              <a:rPr lang="es-ES" b="1" dirty="0" smtClean="0">
                <a:latin typeface="Arial" pitchFamily="34" charset="0"/>
                <a:cs typeface="Arial" pitchFamily="34" charset="0"/>
              </a:rPr>
              <a:t>Subversión y hostigamiento</a:t>
            </a:r>
            <a:endParaRPr lang="es-ES" b="1" dirty="0">
              <a:latin typeface="Arial" pitchFamily="34" charset="0"/>
              <a:cs typeface="Arial" pitchFamily="34" charset="0"/>
            </a:endParaRPr>
          </a:p>
        </p:txBody>
      </p:sp>
      <p:sp>
        <p:nvSpPr>
          <p:cNvPr id="10" name="9 Rectángulo"/>
          <p:cNvSpPr/>
          <p:nvPr/>
        </p:nvSpPr>
        <p:spPr>
          <a:xfrm>
            <a:off x="2979256" y="1500174"/>
            <a:ext cx="3326552" cy="369332"/>
          </a:xfrm>
          <a:prstGeom prst="rect">
            <a:avLst/>
          </a:prstGeom>
        </p:spPr>
        <p:txBody>
          <a:bodyPr wrap="none">
            <a:spAutoFit/>
          </a:bodyPr>
          <a:lstStyle/>
          <a:p>
            <a:r>
              <a:rPr lang="es-ES" b="1" dirty="0" smtClean="0">
                <a:latin typeface="Arial" pitchFamily="34" charset="0"/>
                <a:cs typeface="Arial" pitchFamily="34" charset="0"/>
              </a:rPr>
              <a:t>Formas y tipos de agresión.</a:t>
            </a:r>
            <a:endParaRPr lang="es-E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ln w="76200">
            <a:solidFill>
              <a:schemeClr val="tx1"/>
            </a:solidFill>
          </a:ln>
        </p:spPr>
        <p:txBody>
          <a:bodyPr>
            <a:normAutofit/>
          </a:bodyPr>
          <a:lstStyle/>
          <a:p>
            <a:pPr algn="just"/>
            <a:r>
              <a:rPr lang="es-ES" sz="4000" dirty="0" smtClean="0">
                <a:latin typeface="Arial" pitchFamily="34" charset="0"/>
                <a:cs typeface="Arial" pitchFamily="34" charset="0"/>
              </a:rPr>
              <a:t>1.- Análisis y discusión del trabajo práctico sobre la situación actual de las relaciones Estados Unidos – Cuba y las nuevas amenazas, peligros y agresiones. Posibles  formas y tipos de agresión.</a:t>
            </a:r>
            <a:endParaRPr lang="es-ES" sz="4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1714512"/>
          </a:xfrm>
          <a:ln w="76200">
            <a:solidFill>
              <a:schemeClr val="tx1"/>
            </a:solidFill>
          </a:ln>
        </p:spPr>
        <p:txBody>
          <a:bodyPr>
            <a:normAutofit fontScale="90000"/>
          </a:bodyPr>
          <a:lstStyle/>
          <a:p>
            <a:r>
              <a:rPr lang="es-ES" b="1" dirty="0" smtClean="0">
                <a:latin typeface="Arial" pitchFamily="34" charset="0"/>
                <a:cs typeface="Arial" pitchFamily="34" charset="0"/>
              </a:rPr>
              <a:t>Posibles formas y tipos de agresión.</a:t>
            </a:r>
            <a:r>
              <a:rPr lang="es-ES" dirty="0" smtClean="0">
                <a:latin typeface="Arial" pitchFamily="34" charset="0"/>
                <a:cs typeface="Arial" pitchFamily="34" charset="0"/>
              </a:rPr>
              <a:t/>
            </a:r>
            <a:br>
              <a:rPr lang="es-ES" dirty="0" smtClean="0">
                <a:latin typeface="Arial" pitchFamily="34" charset="0"/>
                <a:cs typeface="Arial" pitchFamily="34" charset="0"/>
              </a:rPr>
            </a:br>
            <a:endParaRPr lang="es-ES" dirty="0"/>
          </a:p>
        </p:txBody>
      </p:sp>
      <p:sp>
        <p:nvSpPr>
          <p:cNvPr id="3" name="2 Subtítulo"/>
          <p:cNvSpPr>
            <a:spLocks noGrp="1"/>
          </p:cNvSpPr>
          <p:nvPr>
            <p:ph type="subTitle" idx="1"/>
          </p:nvPr>
        </p:nvSpPr>
        <p:spPr>
          <a:xfrm>
            <a:off x="1371600" y="2505084"/>
            <a:ext cx="6400800" cy="3709998"/>
          </a:xfrm>
          <a:ln w="76200">
            <a:solidFill>
              <a:schemeClr val="tx1"/>
            </a:solidFill>
          </a:ln>
        </p:spPr>
        <p:txBody>
          <a:bodyPr/>
          <a:lstStyle/>
          <a:p>
            <a:r>
              <a:rPr lang="es-ES" b="1" dirty="0" smtClean="0">
                <a:solidFill>
                  <a:schemeClr val="tx1"/>
                </a:solidFill>
                <a:latin typeface="Arial" pitchFamily="34" charset="0"/>
                <a:cs typeface="Arial" pitchFamily="34" charset="0"/>
              </a:rPr>
              <a:t>Invasión</a:t>
            </a:r>
          </a:p>
          <a:p>
            <a:r>
              <a:rPr lang="es-ES" b="1" dirty="0" smtClean="0">
                <a:solidFill>
                  <a:schemeClr val="tx1"/>
                </a:solidFill>
                <a:latin typeface="Arial" pitchFamily="34" charset="0"/>
                <a:cs typeface="Arial" pitchFamily="34" charset="0"/>
              </a:rPr>
              <a:t>Bloqueo Militar</a:t>
            </a:r>
          </a:p>
          <a:p>
            <a:r>
              <a:rPr lang="es-ES" b="1" dirty="0" smtClean="0">
                <a:solidFill>
                  <a:schemeClr val="tx1"/>
                </a:solidFill>
                <a:latin typeface="Arial" pitchFamily="34" charset="0"/>
                <a:cs typeface="Arial" pitchFamily="34" charset="0"/>
              </a:rPr>
              <a:t>Desgaste Sistemático</a:t>
            </a:r>
          </a:p>
          <a:p>
            <a:r>
              <a:rPr lang="es-ES" b="1" dirty="0" smtClean="0">
                <a:solidFill>
                  <a:schemeClr val="tx1"/>
                </a:solidFill>
                <a:latin typeface="Arial" pitchFamily="34" charset="0"/>
                <a:cs typeface="Arial" pitchFamily="34" charset="0"/>
              </a:rPr>
              <a:t>Golpe limitado </a:t>
            </a:r>
          </a:p>
          <a:p>
            <a:r>
              <a:rPr lang="es-ES" b="1" dirty="0" smtClean="0">
                <a:solidFill>
                  <a:schemeClr val="tx1"/>
                </a:solidFill>
                <a:latin typeface="Arial" pitchFamily="34" charset="0"/>
                <a:cs typeface="Arial" pitchFamily="34" charset="0"/>
              </a:rPr>
              <a:t>Subversión y hostigamiento</a:t>
            </a:r>
            <a:endParaRPr lang="es-ES" b="1" dirty="0">
              <a:solidFill>
                <a:schemeClr val="tx1"/>
              </a:solidFill>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ChangeArrowheads="1"/>
          </p:cNvSpPr>
          <p:nvPr/>
        </p:nvSpPr>
        <p:spPr bwMode="auto">
          <a:xfrm>
            <a:off x="490508" y="2198191"/>
            <a:ext cx="8429684" cy="1943582"/>
          </a:xfrm>
          <a:prstGeom prst="rect">
            <a:avLst/>
          </a:prstGeom>
          <a:noFill/>
          <a:ln w="9525">
            <a:noFill/>
            <a:miter lim="800000"/>
            <a:headEnd/>
            <a:tailEnd/>
          </a:ln>
          <a:effectLst/>
        </p:spPr>
        <p:txBody>
          <a:bodyPr anchor="ctr">
            <a:spAutoFit/>
          </a:bodyPr>
          <a:lstStyle/>
          <a:p>
            <a:pPr algn="ctr" eaLnBrk="0" hangingPunct="0">
              <a:defRPr/>
            </a:pPr>
            <a:r>
              <a:rPr lang="es-ES_tradnl" sz="2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Times New Roman" pitchFamily="18" charset="0"/>
                <a:cs typeface="Arial" pitchFamily="34" charset="0"/>
              </a:rPr>
              <a:t>¿POR QUÉ RESURGE, EN EL ACTUAL ESCENARIO POLÍTICO-MILITAR INTERNACIONAL Y NORTEAMERICANO, LA GUERRA NO CONVENCIONAL COMO MODALIDAD AGRESIVA MÁS FACTIBLE DE APLICAR?</a:t>
            </a:r>
            <a:endParaRPr lang="es-ES_tradnl" sz="2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
        <p:nvSpPr>
          <p:cNvPr id="19460" name="Text Box 6"/>
          <p:cNvSpPr txBox="1">
            <a:spLocks noChangeArrowheads="1"/>
          </p:cNvSpPr>
          <p:nvPr/>
        </p:nvSpPr>
        <p:spPr bwMode="auto">
          <a:xfrm>
            <a:off x="611188" y="1412875"/>
            <a:ext cx="8208962" cy="5214938"/>
          </a:xfrm>
          <a:prstGeom prst="rect">
            <a:avLst/>
          </a:prstGeom>
          <a:solidFill>
            <a:schemeClr val="bg1"/>
          </a:solidFill>
          <a:ln w="9525">
            <a:noFill/>
            <a:miter lim="800000"/>
            <a:headEnd/>
            <a:tailEnd/>
          </a:ln>
        </p:spPr>
        <p:txBody>
          <a:bodyPr>
            <a:spAutoFit/>
          </a:bodyPr>
          <a:lstStyle/>
          <a:p>
            <a:pPr>
              <a:spcBef>
                <a:spcPct val="50000"/>
              </a:spcBef>
            </a:pPr>
            <a:r>
              <a:rPr lang="es-MX" sz="4800">
                <a:solidFill>
                  <a:schemeClr val="tx2"/>
                </a:solidFill>
              </a:rPr>
              <a:t>¿Por qué resurge, en el actual escenario político-militar  internacional y de EE.UU., la Guerra No Convencional (GNC) como modalidad de agresión más factible de aplicar ?</a:t>
            </a:r>
            <a:endParaRPr lang="es-ES" sz="4800">
              <a:solidFill>
                <a:schemeClr val="tx2"/>
              </a:solidFill>
            </a:endParaRPr>
          </a:p>
        </p:txBody>
      </p:sp>
      <p:sp>
        <p:nvSpPr>
          <p:cNvPr id="19462" name="Text Box 8"/>
          <p:cNvSpPr txBox="1">
            <a:spLocks noChangeArrowheads="1"/>
          </p:cNvSpPr>
          <p:nvPr/>
        </p:nvSpPr>
        <p:spPr bwMode="auto">
          <a:xfrm>
            <a:off x="611188" y="0"/>
            <a:ext cx="2881312" cy="1138238"/>
          </a:xfrm>
          <a:prstGeom prst="rect">
            <a:avLst/>
          </a:prstGeom>
          <a:noFill/>
          <a:ln w="9525">
            <a:solidFill>
              <a:srgbClr val="FF0000"/>
            </a:solidFill>
            <a:miter lim="800000"/>
            <a:headEnd/>
            <a:tailEnd/>
          </a:ln>
        </p:spPr>
        <p:txBody>
          <a:bodyPr>
            <a:spAutoFit/>
          </a:bodyPr>
          <a:lstStyle/>
          <a:p>
            <a:pPr algn="ctr"/>
            <a:r>
              <a:rPr lang="es-MX" sz="3200" b="1"/>
              <a:t>GNC </a:t>
            </a:r>
          </a:p>
          <a:p>
            <a:pPr algn="ctr"/>
            <a:r>
              <a:rPr lang="es-MX" sz="3600" b="1">
                <a:solidFill>
                  <a:schemeClr val="tx2"/>
                </a:solidFill>
              </a:rPr>
              <a:t>¿Por qué</a:t>
            </a:r>
            <a:r>
              <a:rPr lang="es-MX" sz="3600" b="1"/>
              <a:t> ?</a:t>
            </a:r>
          </a:p>
        </p:txBody>
      </p:sp>
      <p:pic>
        <p:nvPicPr>
          <p:cNvPr id="122902" name="Picture 22" descr="Pregunta"/>
          <p:cNvPicPr>
            <a:picLocks noChangeAspect="1" noChangeArrowheads="1"/>
          </p:cNvPicPr>
          <p:nvPr/>
        </p:nvPicPr>
        <p:blipFill>
          <a:blip r:embed="rId3"/>
          <a:srcRect/>
          <a:stretch>
            <a:fillRect/>
          </a:stretch>
        </p:blipFill>
        <p:spPr bwMode="auto">
          <a:xfrm>
            <a:off x="8262938" y="4194175"/>
            <a:ext cx="881062" cy="2663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2902"/>
                                        </p:tgtEl>
                                        <p:attrNameLst>
                                          <p:attrName>style.visibility</p:attrName>
                                        </p:attrNameLst>
                                      </p:cBhvr>
                                      <p:to>
                                        <p:strVal val="visible"/>
                                      </p:to>
                                    </p:set>
                                    <p:animEffect transition="in" filter="slide(fromBottom)">
                                      <p:cBhvr>
                                        <p:cTn id="7" dur="500"/>
                                        <p:tgtEl>
                                          <p:spTgt spid="122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5 Marcador de número de diapositiva"/>
          <p:cNvSpPr>
            <a:spLocks noGrp="1"/>
          </p:cNvSpPr>
          <p:nvPr>
            <p:ph type="sldNum" sz="quarter" idx="12"/>
          </p:nvPr>
        </p:nvSpPr>
        <p:spPr>
          <a:noFill/>
        </p:spPr>
        <p:txBody>
          <a:bodyPr/>
          <a:lstStyle/>
          <a:p>
            <a:fld id="{34EE605E-6DAF-4D87-92C1-68286C4E9E92}" type="slidenum">
              <a:rPr lang="es-ES" smtClean="0"/>
              <a:pPr/>
              <a:t>7</a:t>
            </a:fld>
            <a:endParaRPr lang="es-ES" smtClean="0"/>
          </a:p>
        </p:txBody>
      </p:sp>
      <p:sp>
        <p:nvSpPr>
          <p:cNvPr id="144388" name="Rectangle 4"/>
          <p:cNvSpPr>
            <a:spLocks noChangeArrowheads="1"/>
          </p:cNvSpPr>
          <p:nvPr/>
        </p:nvSpPr>
        <p:spPr bwMode="auto">
          <a:xfrm>
            <a:off x="250825" y="765175"/>
            <a:ext cx="8642350" cy="1311275"/>
          </a:xfrm>
          <a:prstGeom prst="rect">
            <a:avLst/>
          </a:prstGeom>
          <a:noFill/>
          <a:ln w="9525" algn="ctr">
            <a:noFill/>
            <a:miter lim="800000"/>
            <a:headEnd/>
            <a:tailEnd/>
          </a:ln>
          <a:effectLst/>
        </p:spPr>
        <p:txBody>
          <a:bodyPr>
            <a:spAutoFit/>
          </a:bodyPr>
          <a:lstStyle/>
          <a:p>
            <a:pPr marL="342900" indent="-342900" algn="just">
              <a:buFont typeface="Wingdings" pitchFamily="2" charset="2"/>
              <a:buChar char="q"/>
              <a:defRPr/>
            </a:pPr>
            <a:r>
              <a:rPr lang="es-ES_tradnl" sz="2000" b="1" i="1" dirty="0">
                <a:effectLst>
                  <a:outerShdw blurRad="38100" dist="38100" dir="2700000" algn="tl">
                    <a:srgbClr val="FFFFFF"/>
                  </a:outerShdw>
                </a:effectLst>
              </a:rPr>
              <a:t>En los últimos años, el mando militar de EEUU ha reajustado su estrategia para el empleo de la fuerza en función de garantizar sus objetivos nacionales, en primer término, mantener su posición de única superpotencia militar.</a:t>
            </a:r>
            <a:endParaRPr lang="es-ES" sz="2000" b="1" i="1" dirty="0">
              <a:effectLst>
                <a:outerShdw blurRad="38100" dist="38100" dir="2700000" algn="tl">
                  <a:srgbClr val="FFFFFF"/>
                </a:outerShdw>
              </a:effectLst>
            </a:endParaRPr>
          </a:p>
        </p:txBody>
      </p:sp>
      <p:sp>
        <p:nvSpPr>
          <p:cNvPr id="144390" name="Text Box 6"/>
          <p:cNvSpPr txBox="1">
            <a:spLocks noChangeArrowheads="1"/>
          </p:cNvSpPr>
          <p:nvPr/>
        </p:nvSpPr>
        <p:spPr bwMode="auto">
          <a:xfrm>
            <a:off x="574675" y="188913"/>
            <a:ext cx="8569325" cy="519112"/>
          </a:xfrm>
          <a:prstGeom prst="rect">
            <a:avLst/>
          </a:prstGeom>
          <a:noFill/>
          <a:ln w="9525" algn="ctr">
            <a:noFill/>
            <a:miter lim="800000"/>
            <a:headEnd/>
            <a:tailEnd/>
          </a:ln>
          <a:effectLst>
            <a:outerShdw dist="12700" dir="10800000" algn="ctr" rotWithShape="0">
              <a:schemeClr val="accent1">
                <a:alpha val="50000"/>
              </a:schemeClr>
            </a:outerShdw>
          </a:effectLst>
        </p:spPr>
        <p:txBody>
          <a:bodyPr>
            <a:spAutoFit/>
          </a:bodyPr>
          <a:lstStyle/>
          <a:p>
            <a:pPr algn="ctr">
              <a:spcBef>
                <a:spcPct val="50000"/>
              </a:spcBef>
              <a:defRPr/>
            </a:pPr>
            <a:endParaRPr lang="es-ES" sz="2800" b="1" i="1">
              <a:effectLst>
                <a:outerShdw blurRad="38100" dist="38100" dir="2700000" algn="tl">
                  <a:srgbClr val="FFFFFF"/>
                </a:outerShdw>
              </a:effectLst>
              <a:latin typeface="Bookman Old Style" pitchFamily="18" charset="0"/>
            </a:endParaRPr>
          </a:p>
        </p:txBody>
      </p:sp>
      <p:sp>
        <p:nvSpPr>
          <p:cNvPr id="144391" name="Rectangle 7"/>
          <p:cNvSpPr>
            <a:spLocks noChangeArrowheads="1"/>
          </p:cNvSpPr>
          <p:nvPr/>
        </p:nvSpPr>
        <p:spPr bwMode="auto">
          <a:xfrm>
            <a:off x="393700" y="5254625"/>
            <a:ext cx="8281988" cy="1127125"/>
          </a:xfrm>
          <a:prstGeom prst="rect">
            <a:avLst/>
          </a:prstGeom>
          <a:noFill/>
          <a:ln w="9525" algn="ctr">
            <a:noFill/>
            <a:miter lim="800000"/>
            <a:headEnd/>
            <a:tailEnd/>
          </a:ln>
          <a:effectLst/>
        </p:spPr>
        <p:txBody>
          <a:bodyPr>
            <a:spAutoFit/>
          </a:bodyPr>
          <a:lstStyle/>
          <a:p>
            <a:pPr marL="342900" indent="-342900" algn="just">
              <a:buFont typeface="Wingdings" pitchFamily="2" charset="2"/>
              <a:buChar char="q"/>
              <a:defRPr/>
            </a:pPr>
            <a:r>
              <a:rPr lang="es-ES_tradnl" sz="2000" b="1" i="1">
                <a:effectLst>
                  <a:outerShdw blurRad="38100" dist="38100" dir="2700000" algn="tl">
                    <a:srgbClr val="FFFFFF"/>
                  </a:outerShdw>
                </a:effectLst>
              </a:rPr>
              <a:t>Una de las manifestaciones de este reajuste ha sido el renovado interés en la doctrina de </a:t>
            </a:r>
            <a:r>
              <a:rPr lang="es-ES_tradnl" sz="2400" b="1" i="1">
                <a:effectLst>
                  <a:outerShdw blurRad="38100" dist="38100" dir="2700000" algn="tl">
                    <a:srgbClr val="FFFFFF"/>
                  </a:outerShdw>
                </a:effectLst>
              </a:rPr>
              <a:t>Guerra No Convencional</a:t>
            </a:r>
            <a:r>
              <a:rPr lang="es-ES_tradnl" sz="2000" b="1" i="1">
                <a:effectLst>
                  <a:outerShdw blurRad="38100" dist="38100" dir="2700000" algn="tl">
                    <a:srgbClr val="FFFFFF"/>
                  </a:outerShdw>
                </a:effectLst>
              </a:rPr>
              <a:t>.</a:t>
            </a:r>
            <a:endParaRPr lang="es-ES" sz="2000" b="1" i="1">
              <a:effectLst>
                <a:outerShdw blurRad="38100" dist="38100" dir="2700000" algn="tl">
                  <a:srgbClr val="FFFFFF"/>
                </a:outerShdw>
              </a:effectLst>
            </a:endParaRPr>
          </a:p>
        </p:txBody>
      </p:sp>
      <p:sp>
        <p:nvSpPr>
          <p:cNvPr id="144392" name="Text Box 8"/>
          <p:cNvSpPr txBox="1">
            <a:spLocks noChangeArrowheads="1"/>
          </p:cNvSpPr>
          <p:nvPr/>
        </p:nvSpPr>
        <p:spPr bwMode="auto">
          <a:xfrm>
            <a:off x="323850" y="2276475"/>
            <a:ext cx="8424863" cy="396875"/>
          </a:xfrm>
          <a:prstGeom prst="rect">
            <a:avLst/>
          </a:prstGeom>
          <a:noFill/>
          <a:ln w="9525" algn="ctr">
            <a:noFill/>
            <a:miter lim="800000"/>
            <a:headEnd/>
            <a:tailEnd/>
          </a:ln>
          <a:effectLst/>
        </p:spPr>
        <p:txBody>
          <a:bodyPr>
            <a:spAutoFit/>
          </a:bodyPr>
          <a:lstStyle/>
          <a:p>
            <a:pPr marL="342900" indent="-342900" algn="just">
              <a:buFont typeface="Wingdings" pitchFamily="2" charset="2"/>
              <a:buChar char="q"/>
              <a:defRPr/>
            </a:pPr>
            <a:r>
              <a:rPr lang="es-ES_tradnl" sz="2000" b="1" i="1" dirty="0">
                <a:effectLst>
                  <a:outerShdw blurRad="38100" dist="38100" dir="2700000" algn="tl">
                    <a:srgbClr val="FFFFFF"/>
                  </a:outerShdw>
                </a:effectLst>
              </a:rPr>
              <a:t>Causas primarias:</a:t>
            </a:r>
            <a:endParaRPr lang="es-ES" sz="2000" b="1" i="1" dirty="0">
              <a:effectLst>
                <a:outerShdw blurRad="38100" dist="38100" dir="2700000" algn="tl">
                  <a:srgbClr val="FFFFFF"/>
                </a:outerShdw>
              </a:effectLst>
            </a:endParaRPr>
          </a:p>
        </p:txBody>
      </p:sp>
      <p:sp>
        <p:nvSpPr>
          <p:cNvPr id="144393" name="Rectangle 9"/>
          <p:cNvSpPr>
            <a:spLocks noChangeArrowheads="1"/>
          </p:cNvSpPr>
          <p:nvPr/>
        </p:nvSpPr>
        <p:spPr bwMode="auto">
          <a:xfrm>
            <a:off x="1042988" y="2852738"/>
            <a:ext cx="7705725" cy="2225675"/>
          </a:xfrm>
          <a:prstGeom prst="rect">
            <a:avLst/>
          </a:prstGeom>
          <a:noFill/>
          <a:ln w="9525" algn="ctr">
            <a:noFill/>
            <a:miter lim="800000"/>
            <a:headEnd/>
            <a:tailEnd/>
          </a:ln>
          <a:effectLst/>
        </p:spPr>
        <p:txBody>
          <a:bodyPr>
            <a:spAutoFit/>
          </a:bodyPr>
          <a:lstStyle/>
          <a:p>
            <a:pPr marL="342900" indent="-342900" algn="just">
              <a:spcBef>
                <a:spcPct val="50000"/>
              </a:spcBef>
              <a:buFont typeface="Wingdings" pitchFamily="2" charset="2"/>
              <a:buChar char="§"/>
              <a:defRPr/>
            </a:pPr>
            <a:r>
              <a:rPr lang="es-ES_tradnl" sz="2000" b="1" i="1" dirty="0">
                <a:effectLst>
                  <a:outerShdw blurRad="38100" dist="38100" dir="2700000" algn="tl">
                    <a:srgbClr val="FFFFFF"/>
                  </a:outerShdw>
                </a:effectLst>
              </a:rPr>
              <a:t>Erosión de las capacidades de las FFAA de EEUU para la Guerra Convencional como resultado de su extensa participación en las guerras de Afganistán (2001-?) e Iraq (2003-2011). </a:t>
            </a:r>
          </a:p>
          <a:p>
            <a:pPr marL="342900" indent="-342900" algn="just">
              <a:spcBef>
                <a:spcPct val="50000"/>
              </a:spcBef>
              <a:buFont typeface="Wingdings" pitchFamily="2" charset="2"/>
              <a:buChar char="§"/>
              <a:defRPr/>
            </a:pPr>
            <a:r>
              <a:rPr lang="es-ES_tradnl" sz="2000" b="1" i="1" dirty="0">
                <a:effectLst>
                  <a:outerShdw blurRad="38100" dist="38100" dir="2700000" algn="tl">
                    <a:srgbClr val="FFFFFF"/>
                  </a:outerShdw>
                </a:effectLst>
              </a:rPr>
              <a:t>Crisis económica y sistémica.</a:t>
            </a:r>
          </a:p>
          <a:p>
            <a:pPr marL="342900" indent="-342900" algn="just">
              <a:spcBef>
                <a:spcPct val="50000"/>
              </a:spcBef>
              <a:buFont typeface="Wingdings" pitchFamily="2" charset="2"/>
              <a:buChar char="§"/>
              <a:defRPr/>
            </a:pPr>
            <a:r>
              <a:rPr lang="es-ES_tradnl" sz="2000" b="1" i="1" dirty="0">
                <a:effectLst>
                  <a:outerShdw blurRad="38100" dist="38100" dir="2700000" algn="tl">
                    <a:srgbClr val="FFFFFF"/>
                  </a:outerShdw>
                </a:effectLst>
              </a:rPr>
              <a:t>Crisis de consenso para nuevas guerras terrestres.</a:t>
            </a:r>
            <a:endParaRPr lang="es-ES" sz="2000" b="1" i="1" dirty="0">
              <a:effectLst>
                <a:outerShdw blurRad="38100" dist="38100" dir="2700000" algn="tl">
                  <a:srgbClr val="FFFFFF"/>
                </a:outerShdw>
              </a:effectLst>
            </a:endParaRPr>
          </a:p>
        </p:txBody>
      </p:sp>
      <p:sp>
        <p:nvSpPr>
          <p:cNvPr id="6155" name="Rectangle 11"/>
          <p:cNvSpPr>
            <a:spLocks noChangeArrowheads="1"/>
          </p:cNvSpPr>
          <p:nvPr/>
        </p:nvSpPr>
        <p:spPr bwMode="auto">
          <a:xfrm>
            <a:off x="3514725" y="260350"/>
            <a:ext cx="2114550" cy="366713"/>
          </a:xfrm>
          <a:prstGeom prst="rect">
            <a:avLst/>
          </a:prstGeom>
          <a:noFill/>
          <a:ln w="9525">
            <a:noFill/>
            <a:miter lim="800000"/>
            <a:headEnd/>
            <a:tailEnd/>
          </a:ln>
          <a:effectLst/>
        </p:spPr>
        <p:txBody>
          <a:bodyPr wrap="none">
            <a:spAutoFit/>
          </a:bodyPr>
          <a:lstStyle/>
          <a:p>
            <a:pPr>
              <a:spcBef>
                <a:spcPct val="50000"/>
              </a:spcBef>
              <a:defRPr/>
            </a:pPr>
            <a:r>
              <a:rPr lang="es-ES_tradnl" b="1" i="1">
                <a:effectLst>
                  <a:outerShdw blurRad="38100" dist="38100" dir="2700000" algn="tl">
                    <a:srgbClr val="FFFFFF"/>
                  </a:outerShdw>
                </a:effectLst>
              </a:rPr>
              <a:t>ANTECEDENTES</a:t>
            </a:r>
            <a:r>
              <a:rPr lang="es-ES_tradnl"/>
              <a:t> </a:t>
            </a:r>
            <a:endParaRPr lang="es-ES"/>
          </a:p>
        </p:txBody>
      </p:sp>
    </p:spTree>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5 Marcador de número de diapositiva"/>
          <p:cNvSpPr>
            <a:spLocks noGrp="1"/>
          </p:cNvSpPr>
          <p:nvPr>
            <p:ph type="sldNum" sz="quarter" idx="12"/>
          </p:nvPr>
        </p:nvSpPr>
        <p:spPr>
          <a:noFill/>
        </p:spPr>
        <p:txBody>
          <a:bodyPr/>
          <a:lstStyle/>
          <a:p>
            <a:fld id="{D66AD9AC-5F81-4989-827A-864019A8353C}" type="slidenum">
              <a:rPr lang="es-ES" smtClean="0"/>
              <a:pPr/>
              <a:t>8</a:t>
            </a:fld>
            <a:endParaRPr lang="es-ES" smtClean="0"/>
          </a:p>
        </p:txBody>
      </p:sp>
      <p:sp>
        <p:nvSpPr>
          <p:cNvPr id="30752" name="Rectangle 32"/>
          <p:cNvSpPr>
            <a:spLocks noChangeArrowheads="1"/>
          </p:cNvSpPr>
          <p:nvPr/>
        </p:nvSpPr>
        <p:spPr bwMode="auto">
          <a:xfrm>
            <a:off x="323850" y="765175"/>
            <a:ext cx="8208963" cy="457200"/>
          </a:xfrm>
          <a:prstGeom prst="rect">
            <a:avLst/>
          </a:prstGeom>
          <a:noFill/>
          <a:ln w="9525" algn="ctr">
            <a:noFill/>
            <a:miter lim="800000"/>
            <a:headEnd/>
            <a:tailEnd/>
          </a:ln>
          <a:effectLst/>
        </p:spPr>
        <p:txBody>
          <a:bodyPr>
            <a:spAutoFit/>
          </a:bodyPr>
          <a:lstStyle/>
          <a:p>
            <a:pPr marL="342900" indent="-342900">
              <a:buFont typeface="Wingdings" pitchFamily="2" charset="2"/>
              <a:buChar char="q"/>
              <a:defRPr/>
            </a:pPr>
            <a:r>
              <a:rPr lang="es-ES_tradnl" sz="2400" b="1">
                <a:effectLst>
                  <a:outerShdw blurRad="38100" dist="38100" dir="2700000" algn="tl">
                    <a:srgbClr val="FFFFFF"/>
                  </a:outerShdw>
                </a:effectLst>
                <a:latin typeface="Arial Black" pitchFamily="34" charset="0"/>
              </a:rPr>
              <a:t>Como concepción, la GNC no es nueva:</a:t>
            </a:r>
            <a:r>
              <a:rPr lang="es-ES_tradnl" sz="2400" b="1">
                <a:effectLst>
                  <a:outerShdw blurRad="38100" dist="38100" dir="2700000" algn="tl">
                    <a:srgbClr val="FFFFFF"/>
                  </a:outerShdw>
                </a:effectLst>
              </a:rPr>
              <a:t> </a:t>
            </a:r>
            <a:endParaRPr lang="es-ES" sz="2400" b="1">
              <a:effectLst>
                <a:outerShdw blurRad="38100" dist="38100" dir="2700000" algn="tl">
                  <a:srgbClr val="FFFFFF"/>
                </a:outerShdw>
              </a:effectLst>
            </a:endParaRPr>
          </a:p>
        </p:txBody>
      </p:sp>
      <p:sp>
        <p:nvSpPr>
          <p:cNvPr id="30754" name="Rectangle 34"/>
          <p:cNvSpPr>
            <a:spLocks noChangeArrowheads="1"/>
          </p:cNvSpPr>
          <p:nvPr/>
        </p:nvSpPr>
        <p:spPr bwMode="auto">
          <a:xfrm>
            <a:off x="835025" y="1268413"/>
            <a:ext cx="7769225" cy="641350"/>
          </a:xfrm>
          <a:prstGeom prst="rect">
            <a:avLst/>
          </a:prstGeom>
          <a:noFill/>
          <a:ln w="9525" algn="ctr">
            <a:noFill/>
            <a:miter lim="800000"/>
            <a:headEnd/>
            <a:tailEnd/>
          </a:ln>
          <a:effectLst/>
        </p:spPr>
        <p:txBody>
          <a:bodyPr>
            <a:spAutoFit/>
          </a:bodyPr>
          <a:lstStyle/>
          <a:p>
            <a:pPr marL="342900" indent="-342900" algn="just">
              <a:spcBef>
                <a:spcPct val="50000"/>
              </a:spcBef>
              <a:buFont typeface="Wingdings" pitchFamily="2" charset="2"/>
              <a:buChar char="§"/>
              <a:defRPr/>
            </a:pPr>
            <a:r>
              <a:rPr lang="es-ES_tradnl" b="1" i="1">
                <a:effectLst>
                  <a:outerShdw blurRad="38100" dist="38100" dir="2700000" algn="tl">
                    <a:srgbClr val="FFFFFF"/>
                  </a:outerShdw>
                </a:effectLst>
              </a:rPr>
              <a:t>Tiene su origen en la II Guerra Mundial (Operaciones de Guerrillas).</a:t>
            </a:r>
            <a:endParaRPr lang="es-ES" b="1" i="1">
              <a:effectLst>
                <a:outerShdw blurRad="38100" dist="38100" dir="2700000" algn="tl">
                  <a:srgbClr val="FFFFFF"/>
                </a:outerShdw>
              </a:effectLst>
            </a:endParaRPr>
          </a:p>
        </p:txBody>
      </p:sp>
      <p:sp>
        <p:nvSpPr>
          <p:cNvPr id="30755" name="Rectangle 35"/>
          <p:cNvSpPr>
            <a:spLocks noChangeArrowheads="1"/>
          </p:cNvSpPr>
          <p:nvPr/>
        </p:nvSpPr>
        <p:spPr bwMode="auto">
          <a:xfrm>
            <a:off x="827088" y="1916113"/>
            <a:ext cx="7775575" cy="641350"/>
          </a:xfrm>
          <a:prstGeom prst="rect">
            <a:avLst/>
          </a:prstGeom>
          <a:noFill/>
          <a:ln w="9525" algn="ctr">
            <a:noFill/>
            <a:miter lim="800000"/>
            <a:headEnd/>
            <a:tailEnd/>
          </a:ln>
          <a:effectLst/>
        </p:spPr>
        <p:txBody>
          <a:bodyPr>
            <a:spAutoFit/>
          </a:bodyPr>
          <a:lstStyle/>
          <a:p>
            <a:pPr marL="342900" indent="-342900" algn="just">
              <a:spcBef>
                <a:spcPct val="50000"/>
              </a:spcBef>
              <a:buFont typeface="Wingdings" pitchFamily="2" charset="2"/>
              <a:buChar char="§"/>
              <a:defRPr/>
            </a:pPr>
            <a:r>
              <a:rPr lang="es-ES_tradnl" b="1" i="1">
                <a:effectLst>
                  <a:outerShdw blurRad="38100" dist="38100" dir="2700000" algn="tl">
                    <a:srgbClr val="FFFFFF"/>
                  </a:outerShdw>
                </a:effectLst>
              </a:rPr>
              <a:t> El término de GNC es oficializado en agosto de 1955 (</a:t>
            </a:r>
            <a:r>
              <a:rPr lang="en-GB" b="1" i="1">
                <a:effectLst>
                  <a:outerShdw blurRad="38100" dist="38100" dir="2700000" algn="tl">
                    <a:srgbClr val="FFFFFF"/>
                  </a:outerShdw>
                </a:effectLst>
              </a:rPr>
              <a:t>FM 31-20, Special Forces Group). </a:t>
            </a:r>
            <a:endParaRPr lang="es-ES" b="1" i="1">
              <a:effectLst>
                <a:outerShdw blurRad="38100" dist="38100" dir="2700000" algn="tl">
                  <a:srgbClr val="FFFFFF"/>
                </a:outerShdw>
              </a:effectLst>
            </a:endParaRPr>
          </a:p>
        </p:txBody>
      </p:sp>
      <p:sp>
        <p:nvSpPr>
          <p:cNvPr id="30756" name="Text Box 36"/>
          <p:cNvSpPr txBox="1">
            <a:spLocks noChangeArrowheads="1"/>
          </p:cNvSpPr>
          <p:nvPr/>
        </p:nvSpPr>
        <p:spPr bwMode="auto">
          <a:xfrm>
            <a:off x="287338" y="188913"/>
            <a:ext cx="8569325" cy="519112"/>
          </a:xfrm>
          <a:prstGeom prst="rect">
            <a:avLst/>
          </a:prstGeom>
          <a:noFill/>
          <a:ln w="9525" algn="ctr">
            <a:noFill/>
            <a:miter lim="800000"/>
            <a:headEnd/>
            <a:tailEnd/>
          </a:ln>
          <a:effectLst>
            <a:outerShdw dist="12700" dir="10800000" algn="ctr" rotWithShape="0">
              <a:schemeClr val="accent1">
                <a:alpha val="50000"/>
              </a:schemeClr>
            </a:outerShdw>
          </a:effectLst>
        </p:spPr>
        <p:txBody>
          <a:bodyPr>
            <a:spAutoFit/>
          </a:bodyPr>
          <a:lstStyle/>
          <a:p>
            <a:pPr algn="ctr">
              <a:spcBef>
                <a:spcPct val="50000"/>
              </a:spcBef>
              <a:defRPr/>
            </a:pPr>
            <a:r>
              <a:rPr lang="es-ES_tradnl" sz="2800" b="1" i="1">
                <a:effectLst>
                  <a:outerShdw blurRad="38100" dist="38100" dir="2700000" algn="tl">
                    <a:srgbClr val="FFFFFF"/>
                  </a:outerShdw>
                </a:effectLst>
                <a:latin typeface="Bookman Old Style" pitchFamily="18" charset="0"/>
              </a:rPr>
              <a:t>ANTECEDENTES </a:t>
            </a:r>
            <a:endParaRPr lang="es-ES" sz="2800" b="1" i="1">
              <a:effectLst>
                <a:outerShdw blurRad="38100" dist="38100" dir="2700000" algn="tl">
                  <a:srgbClr val="FFFFFF"/>
                </a:outerShdw>
              </a:effectLst>
              <a:latin typeface="Bookman Old Style" pitchFamily="18" charset="0"/>
            </a:endParaRPr>
          </a:p>
        </p:txBody>
      </p:sp>
      <p:sp>
        <p:nvSpPr>
          <p:cNvPr id="30765" name="Text Box 45"/>
          <p:cNvSpPr txBox="1">
            <a:spLocks noChangeArrowheads="1"/>
          </p:cNvSpPr>
          <p:nvPr/>
        </p:nvSpPr>
        <p:spPr bwMode="auto">
          <a:xfrm>
            <a:off x="827088" y="2636838"/>
            <a:ext cx="7705725" cy="641350"/>
          </a:xfrm>
          <a:prstGeom prst="rect">
            <a:avLst/>
          </a:prstGeom>
          <a:noFill/>
          <a:ln w="9525" algn="ctr">
            <a:noFill/>
            <a:miter lim="800000"/>
            <a:headEnd/>
            <a:tailEnd/>
          </a:ln>
          <a:effectLst/>
        </p:spPr>
        <p:txBody>
          <a:bodyPr>
            <a:spAutoFit/>
          </a:bodyPr>
          <a:lstStyle/>
          <a:p>
            <a:pPr marL="342900" indent="-342900" algn="just">
              <a:spcBef>
                <a:spcPct val="50000"/>
              </a:spcBef>
              <a:buFont typeface="Wingdings" pitchFamily="2" charset="2"/>
              <a:buChar char="§"/>
              <a:defRPr/>
            </a:pPr>
            <a:r>
              <a:rPr lang="es-ES_tradnl" b="1" i="1">
                <a:effectLst>
                  <a:outerShdw blurRad="38100" dist="38100" dir="2700000" algn="tl">
                    <a:srgbClr val="FFFFFF"/>
                  </a:outerShdw>
                </a:effectLst>
              </a:rPr>
              <a:t>Documentos estadounidenses refieren no menos de 14 ejemplos de países donde se ha puesto en práctica, incluyendo a Cuba.</a:t>
            </a:r>
            <a:endParaRPr lang="es-ES" b="1" i="1">
              <a:effectLst>
                <a:outerShdw blurRad="38100" dist="38100" dir="2700000" algn="tl">
                  <a:srgbClr val="FFFFFF"/>
                </a:outerShdw>
              </a:effectLst>
            </a:endParaRPr>
          </a:p>
        </p:txBody>
      </p:sp>
      <p:sp>
        <p:nvSpPr>
          <p:cNvPr id="7176" name="Text Box 63"/>
          <p:cNvSpPr txBox="1">
            <a:spLocks noChangeArrowheads="1"/>
          </p:cNvSpPr>
          <p:nvPr/>
        </p:nvSpPr>
        <p:spPr bwMode="auto">
          <a:xfrm>
            <a:off x="304800" y="5589588"/>
            <a:ext cx="8532813" cy="946150"/>
          </a:xfrm>
          <a:prstGeom prst="rect">
            <a:avLst/>
          </a:prstGeom>
          <a:noFill/>
          <a:ln w="9525">
            <a:noFill/>
            <a:miter lim="800000"/>
            <a:headEnd/>
            <a:tailEnd/>
          </a:ln>
        </p:spPr>
        <p:txBody>
          <a:bodyPr>
            <a:spAutoFit/>
          </a:bodyPr>
          <a:lstStyle/>
          <a:p>
            <a:pPr algn="ctr">
              <a:spcBef>
                <a:spcPct val="50000"/>
              </a:spcBef>
            </a:pPr>
            <a:r>
              <a:rPr lang="es-ES_tradnl" sz="2800" b="1">
                <a:latin typeface="Arial Black" pitchFamily="34" charset="0"/>
              </a:rPr>
              <a:t>¿Por qué enfocarnos ahora en el análisis de este tema?</a:t>
            </a:r>
          </a:p>
        </p:txBody>
      </p:sp>
      <p:pic>
        <p:nvPicPr>
          <p:cNvPr id="7177" name="Picture 64"/>
          <p:cNvPicPr>
            <a:picLocks noChangeAspect="1" noChangeArrowheads="1"/>
          </p:cNvPicPr>
          <p:nvPr/>
        </p:nvPicPr>
        <p:blipFill>
          <a:blip r:embed="rId3"/>
          <a:srcRect/>
          <a:stretch>
            <a:fillRect/>
          </a:stretch>
        </p:blipFill>
        <p:spPr bwMode="auto">
          <a:xfrm>
            <a:off x="755650" y="3429000"/>
            <a:ext cx="7642225" cy="1995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5 Marcador de número de diapositiva"/>
          <p:cNvSpPr>
            <a:spLocks noGrp="1"/>
          </p:cNvSpPr>
          <p:nvPr>
            <p:ph type="sldNum" sz="quarter" idx="12"/>
          </p:nvPr>
        </p:nvSpPr>
        <p:spPr>
          <a:noFill/>
        </p:spPr>
        <p:txBody>
          <a:bodyPr/>
          <a:lstStyle/>
          <a:p>
            <a:fld id="{3597FD44-79CB-4C52-88D5-86F8E6971B22}" type="slidenum">
              <a:rPr lang="es-ES" smtClean="0"/>
              <a:pPr/>
              <a:t>9</a:t>
            </a:fld>
            <a:endParaRPr lang="es-ES" smtClean="0"/>
          </a:p>
        </p:txBody>
      </p:sp>
      <p:pic>
        <p:nvPicPr>
          <p:cNvPr id="12291" name="Picture 20"/>
          <p:cNvPicPr>
            <a:picLocks noChangeAspect="1" noChangeArrowheads="1"/>
          </p:cNvPicPr>
          <p:nvPr/>
        </p:nvPicPr>
        <p:blipFill>
          <a:blip r:embed="rId3"/>
          <a:srcRect/>
          <a:stretch>
            <a:fillRect/>
          </a:stretch>
        </p:blipFill>
        <p:spPr bwMode="auto">
          <a:xfrm rot="-696335">
            <a:off x="468313" y="2168525"/>
            <a:ext cx="2114550" cy="2663825"/>
          </a:xfrm>
          <a:prstGeom prst="rect">
            <a:avLst/>
          </a:prstGeom>
          <a:noFill/>
          <a:ln w="9525">
            <a:noFill/>
            <a:miter lim="800000"/>
            <a:headEnd/>
            <a:tailEnd/>
          </a:ln>
        </p:spPr>
      </p:pic>
      <p:sp>
        <p:nvSpPr>
          <p:cNvPr id="12292" name="Text Box 21"/>
          <p:cNvSpPr txBox="1">
            <a:spLocks noChangeArrowheads="1"/>
          </p:cNvSpPr>
          <p:nvPr/>
        </p:nvSpPr>
        <p:spPr bwMode="auto">
          <a:xfrm>
            <a:off x="3203575" y="1844675"/>
            <a:ext cx="5761038" cy="3013075"/>
          </a:xfrm>
          <a:prstGeom prst="rect">
            <a:avLst/>
          </a:prstGeom>
          <a:noFill/>
          <a:ln w="9525">
            <a:noFill/>
            <a:miter lim="800000"/>
            <a:headEnd/>
            <a:tailEnd/>
          </a:ln>
        </p:spPr>
        <p:txBody>
          <a:bodyPr>
            <a:spAutoFit/>
          </a:bodyPr>
          <a:lstStyle/>
          <a:p>
            <a:pPr algn="just">
              <a:lnSpc>
                <a:spcPct val="120000"/>
              </a:lnSpc>
              <a:spcBef>
                <a:spcPct val="50000"/>
              </a:spcBef>
            </a:pPr>
            <a:r>
              <a:rPr lang="es-ES" sz="2000" b="1">
                <a:latin typeface="Arial Black" pitchFamily="34" charset="0"/>
              </a:rPr>
              <a:t>“…actividades dirigidas a posibilitar el desarrollo de un movimiento de resistencia o la insurgencia, para coaccionar, alterar o derrocar a un gobierno, o a tomar el poder mediante el empleo de una fuerza de guerrilla, auxiliar y clandestina, en un territorio enemigo”. </a:t>
            </a:r>
          </a:p>
        </p:txBody>
      </p:sp>
      <p:sp>
        <p:nvSpPr>
          <p:cNvPr id="42006" name="Text Box 22"/>
          <p:cNvSpPr txBox="1">
            <a:spLocks noChangeArrowheads="1"/>
          </p:cNvSpPr>
          <p:nvPr/>
        </p:nvSpPr>
        <p:spPr bwMode="auto">
          <a:xfrm>
            <a:off x="395288" y="188913"/>
            <a:ext cx="8351837" cy="519112"/>
          </a:xfrm>
          <a:prstGeom prst="rect">
            <a:avLst/>
          </a:prstGeom>
          <a:noFill/>
          <a:ln w="9525" algn="ctr">
            <a:noFill/>
            <a:miter lim="800000"/>
            <a:headEnd/>
            <a:tailEnd/>
          </a:ln>
          <a:effectLst>
            <a:outerShdw dist="12700" dir="10800000" algn="ctr" rotWithShape="0">
              <a:schemeClr val="accent1">
                <a:alpha val="50000"/>
              </a:schemeClr>
            </a:outerShdw>
          </a:effectLst>
        </p:spPr>
        <p:txBody>
          <a:bodyPr>
            <a:spAutoFit/>
          </a:bodyPr>
          <a:lstStyle/>
          <a:p>
            <a:pPr algn="ctr">
              <a:spcBef>
                <a:spcPct val="50000"/>
              </a:spcBef>
              <a:defRPr/>
            </a:pPr>
            <a:r>
              <a:rPr lang="es-ES_tradnl" sz="2800" b="1" i="1">
                <a:effectLst>
                  <a:outerShdw blurRad="38100" dist="38100" dir="2700000" algn="tl">
                    <a:srgbClr val="FFFFFF"/>
                  </a:outerShdw>
                </a:effectLst>
                <a:latin typeface="Bookman Old Style" pitchFamily="18" charset="0"/>
              </a:rPr>
              <a:t>ELEMENTOS SOBRE LA GNC</a:t>
            </a:r>
            <a:endParaRPr lang="es-ES" sz="2800" b="1" i="1">
              <a:effectLst>
                <a:outerShdw blurRad="38100" dist="38100" dir="2700000" algn="tl">
                  <a:srgbClr val="FFFFFF"/>
                </a:outerShdw>
              </a:effectLst>
              <a:latin typeface="Bookman Old Style" pitchFamily="18" charset="0"/>
            </a:endParaRPr>
          </a:p>
        </p:txBody>
      </p:sp>
      <p:sp>
        <p:nvSpPr>
          <p:cNvPr id="42007" name="Rectangle 23"/>
          <p:cNvSpPr>
            <a:spLocks noChangeArrowheads="1"/>
          </p:cNvSpPr>
          <p:nvPr/>
        </p:nvSpPr>
        <p:spPr bwMode="auto">
          <a:xfrm>
            <a:off x="0" y="981075"/>
            <a:ext cx="8893175" cy="822325"/>
          </a:xfrm>
          <a:prstGeom prst="rect">
            <a:avLst/>
          </a:prstGeom>
          <a:noFill/>
          <a:ln w="9525" algn="ctr">
            <a:noFill/>
            <a:miter lim="800000"/>
            <a:headEnd/>
            <a:tailEnd/>
          </a:ln>
          <a:effectLst/>
        </p:spPr>
        <p:txBody>
          <a:bodyPr>
            <a:spAutoFit/>
          </a:bodyPr>
          <a:lstStyle/>
          <a:p>
            <a:pPr marL="342900" indent="-342900">
              <a:buFont typeface="Wingdings" pitchFamily="2" charset="2"/>
              <a:buNone/>
              <a:defRPr/>
            </a:pPr>
            <a:r>
              <a:rPr lang="es-ES_tradnl" sz="2400" b="1">
                <a:effectLst>
                  <a:outerShdw blurRad="38100" dist="38100" dir="2700000" algn="tl">
                    <a:srgbClr val="FFFFFF"/>
                  </a:outerShdw>
                </a:effectLst>
                <a:latin typeface="Arial Black" pitchFamily="34" charset="0"/>
              </a:rPr>
              <a:t>Concepto de GNC (según el mando militar de EEUU).</a:t>
            </a:r>
            <a:r>
              <a:rPr lang="es-ES_tradnl" sz="2400" b="1">
                <a:effectLst>
                  <a:outerShdw blurRad="38100" dist="38100" dir="2700000" algn="tl">
                    <a:srgbClr val="FFFFFF"/>
                  </a:outerShdw>
                </a:effectLst>
              </a:rPr>
              <a:t> </a:t>
            </a:r>
            <a:endParaRPr lang="es-ES" sz="2400" b="1">
              <a:effectLst>
                <a:outerShdw blurRad="38100" dist="38100" dir="2700000" algn="tl">
                  <a:srgbClr val="FFFFFF"/>
                </a:outerShdw>
              </a:effectLst>
            </a:endParaRPr>
          </a:p>
        </p:txBody>
      </p:sp>
      <p:sp>
        <p:nvSpPr>
          <p:cNvPr id="12295" name="Rectangle 31"/>
          <p:cNvSpPr>
            <a:spLocks noChangeArrowheads="1"/>
          </p:cNvSpPr>
          <p:nvPr/>
        </p:nvSpPr>
        <p:spPr bwMode="auto">
          <a:xfrm>
            <a:off x="3635375" y="5084763"/>
            <a:ext cx="5124450" cy="517525"/>
          </a:xfrm>
          <a:prstGeom prst="rect">
            <a:avLst/>
          </a:prstGeom>
          <a:noFill/>
          <a:ln w="9525" algn="ctr">
            <a:noFill/>
            <a:miter lim="800000"/>
            <a:headEnd/>
            <a:tailEnd/>
          </a:ln>
        </p:spPr>
        <p:txBody>
          <a:bodyPr>
            <a:spAutoFit/>
          </a:bodyPr>
          <a:lstStyle/>
          <a:p>
            <a:pPr algn="r"/>
            <a:r>
              <a:rPr lang="es-ES_tradnl" sz="1400" b="1"/>
              <a:t>Circular de Entrenamiento TC 18-01 </a:t>
            </a:r>
          </a:p>
          <a:p>
            <a:pPr algn="r"/>
            <a:r>
              <a:rPr lang="es-ES_tradnl" sz="1400" b="1" u="sng"/>
              <a:t>Guerra No Convencional de las FOE</a:t>
            </a:r>
            <a:r>
              <a:rPr lang="es-ES_tradnl" sz="1400" b="1"/>
              <a:t>. P. 1-1</a:t>
            </a:r>
            <a:endParaRPr lang="es-ES" sz="1400" b="1"/>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TotalTime>
  <Words>2538</Words>
  <Application>Microsoft Office PowerPoint</Application>
  <PresentationFormat>Presentación en pantalla (4:3)</PresentationFormat>
  <Paragraphs>279</Paragraphs>
  <Slides>38</Slides>
  <Notes>25</Notes>
  <HiddenSlides>0</HiddenSlides>
  <MMClips>0</MMClips>
  <ScaleCrop>false</ScaleCrop>
  <HeadingPairs>
    <vt:vector size="6" baseType="variant">
      <vt:variant>
        <vt:lpstr>Tema</vt:lpstr>
      </vt:variant>
      <vt:variant>
        <vt:i4>1</vt:i4>
      </vt:variant>
      <vt:variant>
        <vt:lpstr>Servidores OLE incrustados</vt:lpstr>
      </vt:variant>
      <vt:variant>
        <vt:i4>0</vt:i4>
      </vt:variant>
      <vt:variant>
        <vt:lpstr>Títulos de diapositiva</vt:lpstr>
      </vt:variant>
      <vt:variant>
        <vt:i4>38</vt:i4>
      </vt:variant>
    </vt:vector>
  </HeadingPairs>
  <TitlesOfParts>
    <vt:vector size="39" baseType="lpstr">
      <vt:lpstr>Tema de Office</vt:lpstr>
      <vt:lpstr>Tema 1:  Introducción al  estudio de la Seguridad Nacional y la relación entre la Seguridad Nacional e Internacional.   Sumario:  1.- Análisis y discusión del trabajo práctico sobre la situación actual de las relaciones Estados Unidos – Cuba y las nuevas amenazas, peligros y agresiones. Posibles  formas y tipos de agresión. 2.- Los nuevos problemas de Seguridad Nacional y la concepción del Comandante en Jefe Fidel Castro Ruz. </vt:lpstr>
      <vt:lpstr>Objetivos</vt:lpstr>
      <vt:lpstr>Bibliografía básica</vt:lpstr>
      <vt:lpstr>Diapositiva 4</vt:lpstr>
      <vt:lpstr>Posibles formas y tipos de agresión. </vt:lpstr>
      <vt:lpstr>Diapositiva 6</vt:lpstr>
      <vt:lpstr>Diapositiva 7</vt:lpstr>
      <vt:lpstr>Diapositiva 8</vt:lpstr>
      <vt:lpstr>Diapositiva 9</vt:lpstr>
      <vt:lpstr>Diapositiva 10</vt:lpstr>
      <vt:lpstr>Diapositiva 11</vt:lpstr>
      <vt:lpstr>Diapositiva 12</vt:lpstr>
      <vt:lpstr>Hegemonía de EE.UU. en 2013-2014</vt:lpstr>
      <vt:lpstr>EE.UU. en 2014. Breve resumen</vt:lpstr>
      <vt:lpstr>“…mantendremos la superioridad militar que ha asegurado a nuestro país,  y ha apoyado la seguridad mundial,  durante décadas (…)  Nuestras fuerzas armadas  serán la piedra fundamental de nuestra seguridad…”</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¿Qué papel jugaron los estudiantes y las universidades  durante la lucha contra la tiranía y después del triunfo del Primero de Enero?. </vt:lpstr>
      <vt:lpstr>Misiones de la Educación Superior</vt:lpstr>
      <vt:lpstr>La estrategia y las acciones de la subversión enemiga estimulan el rechazo a nuestras instituciones, tratando de crear una base social para fomentar la oposición desde dentro. En ellas ocupan un lugar fundamental las dirigidas hacia los jóvenes, y dentro de ellos los estudiantes. La Educ. Sup. es una de las esferas de actuación del enemigo, encaminada a:</vt:lpstr>
      <vt:lpstr>Entre las acciones enemigas se destacan:</vt:lpstr>
      <vt:lpstr>Diapositiva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1:  Introducción al  estudio de la Seguridad Nacional y la relación entre la Seguridad Nacional e Internacional.   Sumario: 1.- Trabajo con materiales que se refieran al llamado Diferendo EE. UU - Cuba y sus raíces históricas.  2.- Elaboración de un trabajo práctico de hasta 3 cuartillas sobre la situación actual de las relaciones Estados Unidos – Cuba y las nuevas amenazas, peligros y agresiones. Posibles  formas. y tipos de agresión. 3.- Representar gráficamente los nuevos problemas de Seguridad Nacional y la concepción del Comandante en Jefe Fidel Castro Ruz.</dc:title>
  <dc:creator>PPD</dc:creator>
  <cp:lastModifiedBy>PPD</cp:lastModifiedBy>
  <cp:revision>35</cp:revision>
  <dcterms:created xsi:type="dcterms:W3CDTF">2018-10-04T14:38:40Z</dcterms:created>
  <dcterms:modified xsi:type="dcterms:W3CDTF">2018-10-04T20:11:07Z</dcterms:modified>
</cp:coreProperties>
</file>