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3" r:id="rId3"/>
    <p:sldId id="257" r:id="rId4"/>
    <p:sldId id="258" r:id="rId5"/>
    <p:sldId id="264" r:id="rId6"/>
    <p:sldId id="259" r:id="rId7"/>
    <p:sldId id="265" r:id="rId8"/>
    <p:sldId id="268" r:id="rId9"/>
    <p:sldId id="267" r:id="rId10"/>
    <p:sldId id="269" r:id="rId11"/>
    <p:sldId id="260" r:id="rId12"/>
    <p:sldId id="270" r:id="rId13"/>
    <p:sldId id="266" r:id="rId14"/>
    <p:sldId id="261" r:id="rId15"/>
    <p:sldId id="262" r:id="rId16"/>
  </p:sldIdLst>
  <p:sldSz cx="9144000" cy="6858000" type="screen4x3"/>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ES"/>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ES"/>
          </a:p>
        </p:txBody>
      </p:sp>
      <p:sp>
        <p:nvSpPr>
          <p:cNvPr id="4" name="3 Marcador de fecha"/>
          <p:cNvSpPr>
            <a:spLocks noGrp="1"/>
          </p:cNvSpPr>
          <p:nvPr>
            <p:ph type="dt" sz="half" idx="10"/>
          </p:nvPr>
        </p:nvSpPr>
        <p:spPr/>
        <p:txBody>
          <a:bodyPr/>
          <a:lstStyle/>
          <a:p>
            <a:fld id="{E873E55B-F638-462D-AE8E-4434A60C8490}" type="datetimeFigureOut">
              <a:rPr lang="es-ES" smtClean="0"/>
              <a:pPr/>
              <a:t>22/09/2016</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398309B5-4447-4467-9EE0-6E89F3B9A7E2}" type="slidenum">
              <a:rPr lang="es-ES" smtClean="0"/>
              <a:pPr/>
              <a:t>‹Nº›</a:t>
            </a:fld>
            <a:endParaRPr lang="es-E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E873E55B-F638-462D-AE8E-4434A60C8490}" type="datetimeFigureOut">
              <a:rPr lang="es-ES" smtClean="0"/>
              <a:pPr/>
              <a:t>22/09/2016</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398309B5-4447-4467-9EE0-6E89F3B9A7E2}" type="slidenum">
              <a:rPr lang="es-ES" smtClean="0"/>
              <a:pPr/>
              <a:t>‹Nº›</a:t>
            </a:fld>
            <a:endParaRPr lang="es-E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E873E55B-F638-462D-AE8E-4434A60C8490}" type="datetimeFigureOut">
              <a:rPr lang="es-ES" smtClean="0"/>
              <a:pPr/>
              <a:t>22/09/2016</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398309B5-4447-4467-9EE0-6E89F3B9A7E2}" type="slidenum">
              <a:rPr lang="es-ES" smtClean="0"/>
              <a:pPr/>
              <a:t>‹Nº›</a:t>
            </a:fld>
            <a:endParaRPr lang="es-E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E873E55B-F638-462D-AE8E-4434A60C8490}" type="datetimeFigureOut">
              <a:rPr lang="es-ES" smtClean="0"/>
              <a:pPr/>
              <a:t>22/09/2016</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398309B5-4447-4467-9EE0-6E89F3B9A7E2}" type="slidenum">
              <a:rPr lang="es-ES" smtClean="0"/>
              <a:pPr/>
              <a:t>‹Nº›</a:t>
            </a:fld>
            <a:endParaRPr lang="es-E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E873E55B-F638-462D-AE8E-4434A60C8490}" type="datetimeFigureOut">
              <a:rPr lang="es-ES" smtClean="0"/>
              <a:pPr/>
              <a:t>22/09/2016</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398309B5-4447-4467-9EE0-6E89F3B9A7E2}" type="slidenum">
              <a:rPr lang="es-ES" smtClean="0"/>
              <a:pPr/>
              <a:t>‹Nº›</a:t>
            </a:fld>
            <a:endParaRPr lang="es-E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4 Marcador de fecha"/>
          <p:cNvSpPr>
            <a:spLocks noGrp="1"/>
          </p:cNvSpPr>
          <p:nvPr>
            <p:ph type="dt" sz="half" idx="10"/>
          </p:nvPr>
        </p:nvSpPr>
        <p:spPr/>
        <p:txBody>
          <a:bodyPr/>
          <a:lstStyle/>
          <a:p>
            <a:fld id="{E873E55B-F638-462D-AE8E-4434A60C8490}" type="datetimeFigureOut">
              <a:rPr lang="es-ES" smtClean="0"/>
              <a:pPr/>
              <a:t>22/09/2016</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398309B5-4447-4467-9EE0-6E89F3B9A7E2}" type="slidenum">
              <a:rPr lang="es-ES" smtClean="0"/>
              <a:pPr/>
              <a:t>‹Nº›</a:t>
            </a:fld>
            <a:endParaRPr lang="es-E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7" name="6 Marcador de fecha"/>
          <p:cNvSpPr>
            <a:spLocks noGrp="1"/>
          </p:cNvSpPr>
          <p:nvPr>
            <p:ph type="dt" sz="half" idx="10"/>
          </p:nvPr>
        </p:nvSpPr>
        <p:spPr/>
        <p:txBody>
          <a:bodyPr/>
          <a:lstStyle/>
          <a:p>
            <a:fld id="{E873E55B-F638-462D-AE8E-4434A60C8490}" type="datetimeFigureOut">
              <a:rPr lang="es-ES" smtClean="0"/>
              <a:pPr/>
              <a:t>22/09/2016</a:t>
            </a:fld>
            <a:endParaRPr lang="es-ES"/>
          </a:p>
        </p:txBody>
      </p:sp>
      <p:sp>
        <p:nvSpPr>
          <p:cNvPr id="8" name="7 Marcador de pie de página"/>
          <p:cNvSpPr>
            <a:spLocks noGrp="1"/>
          </p:cNvSpPr>
          <p:nvPr>
            <p:ph type="ftr" sz="quarter" idx="11"/>
          </p:nvPr>
        </p:nvSpPr>
        <p:spPr/>
        <p:txBody>
          <a:bodyPr/>
          <a:lstStyle/>
          <a:p>
            <a:endParaRPr lang="es-ES"/>
          </a:p>
        </p:txBody>
      </p:sp>
      <p:sp>
        <p:nvSpPr>
          <p:cNvPr id="9" name="8 Marcador de número de diapositiva"/>
          <p:cNvSpPr>
            <a:spLocks noGrp="1"/>
          </p:cNvSpPr>
          <p:nvPr>
            <p:ph type="sldNum" sz="quarter" idx="12"/>
          </p:nvPr>
        </p:nvSpPr>
        <p:spPr/>
        <p:txBody>
          <a:bodyPr/>
          <a:lstStyle/>
          <a:p>
            <a:fld id="{398309B5-4447-4467-9EE0-6E89F3B9A7E2}" type="slidenum">
              <a:rPr lang="es-ES" smtClean="0"/>
              <a:pPr/>
              <a:t>‹Nº›</a:t>
            </a:fld>
            <a:endParaRPr lang="es-E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fecha"/>
          <p:cNvSpPr>
            <a:spLocks noGrp="1"/>
          </p:cNvSpPr>
          <p:nvPr>
            <p:ph type="dt" sz="half" idx="10"/>
          </p:nvPr>
        </p:nvSpPr>
        <p:spPr/>
        <p:txBody>
          <a:bodyPr/>
          <a:lstStyle/>
          <a:p>
            <a:fld id="{E873E55B-F638-462D-AE8E-4434A60C8490}" type="datetimeFigureOut">
              <a:rPr lang="es-ES" smtClean="0"/>
              <a:pPr/>
              <a:t>22/09/2016</a:t>
            </a:fld>
            <a:endParaRPr lang="es-ES"/>
          </a:p>
        </p:txBody>
      </p:sp>
      <p:sp>
        <p:nvSpPr>
          <p:cNvPr id="4" name="3 Marcador de pie de página"/>
          <p:cNvSpPr>
            <a:spLocks noGrp="1"/>
          </p:cNvSpPr>
          <p:nvPr>
            <p:ph type="ftr" sz="quarter" idx="11"/>
          </p:nvPr>
        </p:nvSpPr>
        <p:spPr/>
        <p:txBody>
          <a:bodyPr/>
          <a:lstStyle/>
          <a:p>
            <a:endParaRPr lang="es-ES"/>
          </a:p>
        </p:txBody>
      </p:sp>
      <p:sp>
        <p:nvSpPr>
          <p:cNvPr id="5" name="4 Marcador de número de diapositiva"/>
          <p:cNvSpPr>
            <a:spLocks noGrp="1"/>
          </p:cNvSpPr>
          <p:nvPr>
            <p:ph type="sldNum" sz="quarter" idx="12"/>
          </p:nvPr>
        </p:nvSpPr>
        <p:spPr/>
        <p:txBody>
          <a:bodyPr/>
          <a:lstStyle/>
          <a:p>
            <a:fld id="{398309B5-4447-4467-9EE0-6E89F3B9A7E2}" type="slidenum">
              <a:rPr lang="es-ES" smtClean="0"/>
              <a:pPr/>
              <a:t>‹Nº›</a:t>
            </a:fld>
            <a:endParaRPr lang="es-E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E873E55B-F638-462D-AE8E-4434A60C8490}" type="datetimeFigureOut">
              <a:rPr lang="es-ES" smtClean="0"/>
              <a:pPr/>
              <a:t>22/09/2016</a:t>
            </a:fld>
            <a:endParaRPr lang="es-ES"/>
          </a:p>
        </p:txBody>
      </p:sp>
      <p:sp>
        <p:nvSpPr>
          <p:cNvPr id="3" name="2 Marcador de pie de página"/>
          <p:cNvSpPr>
            <a:spLocks noGrp="1"/>
          </p:cNvSpPr>
          <p:nvPr>
            <p:ph type="ftr" sz="quarter" idx="11"/>
          </p:nvPr>
        </p:nvSpPr>
        <p:spPr/>
        <p:txBody>
          <a:bodyPr/>
          <a:lstStyle/>
          <a:p>
            <a:endParaRPr lang="es-ES"/>
          </a:p>
        </p:txBody>
      </p:sp>
      <p:sp>
        <p:nvSpPr>
          <p:cNvPr id="4" name="3 Marcador de número de diapositiva"/>
          <p:cNvSpPr>
            <a:spLocks noGrp="1"/>
          </p:cNvSpPr>
          <p:nvPr>
            <p:ph type="sldNum" sz="quarter" idx="12"/>
          </p:nvPr>
        </p:nvSpPr>
        <p:spPr/>
        <p:txBody>
          <a:bodyPr/>
          <a:lstStyle/>
          <a:p>
            <a:fld id="{398309B5-4447-4467-9EE0-6E89F3B9A7E2}" type="slidenum">
              <a:rPr lang="es-ES" smtClean="0"/>
              <a:pPr/>
              <a:t>‹Nº›</a:t>
            </a:fld>
            <a:endParaRPr lang="es-E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ES"/>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E873E55B-F638-462D-AE8E-4434A60C8490}" type="datetimeFigureOut">
              <a:rPr lang="es-ES" smtClean="0"/>
              <a:pPr/>
              <a:t>22/09/2016</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398309B5-4447-4467-9EE0-6E89F3B9A7E2}" type="slidenum">
              <a:rPr lang="es-ES" smtClean="0"/>
              <a:pPr/>
              <a:t>‹Nº›</a:t>
            </a:fld>
            <a:endParaRPr lang="es-E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ES"/>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ES"/>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E873E55B-F638-462D-AE8E-4434A60C8490}" type="datetimeFigureOut">
              <a:rPr lang="es-ES" smtClean="0"/>
              <a:pPr/>
              <a:t>22/09/2016</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398309B5-4447-4467-9EE0-6E89F3B9A7E2}" type="slidenum">
              <a:rPr lang="es-ES" smtClean="0"/>
              <a:pPr/>
              <a:t>‹Nº›</a:t>
            </a:fld>
            <a:endParaRPr lang="es-E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873E55B-F638-462D-AE8E-4434A60C8490}" type="datetimeFigureOut">
              <a:rPr lang="es-ES" smtClean="0"/>
              <a:pPr/>
              <a:t>22/09/2016</a:t>
            </a:fld>
            <a:endParaRPr lang="es-ES"/>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ES"/>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98309B5-4447-4467-9EE0-6E89F3B9A7E2}" type="slidenum">
              <a:rPr lang="es-ES" smtClean="0"/>
              <a:pPr/>
              <a:t>‹Nº›</a:t>
            </a:fld>
            <a:endParaRPr lang="es-E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hyperlink" Target="http://www.cubadebate.cu/noticias/2016/08/31/en-santa-clara-vuelo-de-jetblue-que-inaugura-viajes-regulares-directos-cuba-eeuu/" TargetMode="Externa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hyperlink" Target="http://www.cubadebate.cu/etiqueta/onu/"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hyperlink" Target="http://www.cubadebate.cu/etiqueta/barack-obama/"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hyperlink" Target="http://www.cubadebate.cu/noticias/2016/08/22/firman-acuerdos-etecsa-y-compania-estadounidense-att/"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571480"/>
            <a:ext cx="7772400" cy="5715039"/>
          </a:xfrm>
        </p:spPr>
        <p:style>
          <a:lnRef idx="2">
            <a:schemeClr val="accent1"/>
          </a:lnRef>
          <a:fillRef idx="1">
            <a:schemeClr val="lt1"/>
          </a:fillRef>
          <a:effectRef idx="0">
            <a:schemeClr val="accent1"/>
          </a:effectRef>
          <a:fontRef idx="minor">
            <a:schemeClr val="dk1"/>
          </a:fontRef>
        </p:style>
        <p:txBody>
          <a:bodyPr>
            <a:noAutofit/>
          </a:bodyPr>
          <a:lstStyle/>
          <a:p>
            <a:pPr algn="just"/>
            <a:r>
              <a:rPr lang="es-ES" sz="3200" b="1" dirty="0" smtClean="0">
                <a:latin typeface="Arial" pitchFamily="34" charset="0"/>
                <a:cs typeface="Arial" pitchFamily="34" charset="0"/>
              </a:rPr>
              <a:t>El Ministro de Relaciones Exteriores de Cuba Bruno Rodríguez Parrilla presentó el Informe de Cuba sobre la resolución 70/5 de la Asamblea General de las Naciones Unidas, titulada: </a:t>
            </a:r>
            <a:r>
              <a:rPr lang="es-ES" sz="3200" b="1" i="1" dirty="0" smtClean="0">
                <a:latin typeface="Arial" pitchFamily="34" charset="0"/>
                <a:cs typeface="Arial" pitchFamily="34" charset="0"/>
              </a:rPr>
              <a:t>Necesidad de poner fin al bloqueo económico, comercial y financiero impuesto por los Estados Unidos de América contra Cuba</a:t>
            </a:r>
            <a:r>
              <a:rPr lang="es-ES" sz="3200" b="1" dirty="0" smtClean="0">
                <a:latin typeface="Arial" pitchFamily="34" charset="0"/>
                <a:cs typeface="Arial" pitchFamily="34" charset="0"/>
              </a:rPr>
              <a:t>, en conferencia de prensa en La Habana.</a:t>
            </a:r>
            <a:endParaRPr lang="es-ES" sz="3200" b="1" dirty="0">
              <a:latin typeface="Arial" pitchFamily="34" charset="0"/>
              <a:cs typeface="Arial" pitchFamily="34"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214282" y="214290"/>
            <a:ext cx="8715436" cy="6357982"/>
          </a:xfrm>
        </p:spPr>
        <p:style>
          <a:lnRef idx="2">
            <a:schemeClr val="accent1"/>
          </a:lnRef>
          <a:fillRef idx="1">
            <a:schemeClr val="lt1"/>
          </a:fillRef>
          <a:effectRef idx="0">
            <a:schemeClr val="accent1"/>
          </a:effectRef>
          <a:fontRef idx="minor">
            <a:schemeClr val="dk1"/>
          </a:fontRef>
        </p:style>
        <p:txBody>
          <a:bodyPr>
            <a:normAutofit fontScale="70000" lnSpcReduction="20000"/>
          </a:bodyPr>
          <a:lstStyle/>
          <a:p>
            <a:pPr algn="just"/>
            <a:r>
              <a:rPr lang="es-ES" sz="4600" dirty="0" smtClean="0">
                <a:latin typeface="Arial" pitchFamily="34" charset="0"/>
                <a:cs typeface="Arial" pitchFamily="34" charset="0"/>
              </a:rPr>
              <a:t>“El otro ámbito que ha sido objeto de las medidas adoptadas ha sido el dirigido a financiar el sector no estatal de la economía cubana, los pequeños negocios privados”, declaró el ministro. Los voceros del presidente Obama han dicho que quieren empoderar este sector para cambiar a Cuba, pero esto “es asunto de los cubanos. </a:t>
            </a:r>
            <a:r>
              <a:rPr lang="es-ES" sz="4600" b="1" dirty="0" smtClean="0">
                <a:latin typeface="Arial" pitchFamily="34" charset="0"/>
                <a:cs typeface="Arial" pitchFamily="34" charset="0"/>
              </a:rPr>
              <a:t>También hemos aceptado ese desafío porque se corresponde con los intereses de nuestro pueblo</a:t>
            </a:r>
            <a:r>
              <a:rPr lang="es-ES" sz="4600" dirty="0" smtClean="0">
                <a:latin typeface="Arial" pitchFamily="34" charset="0"/>
                <a:cs typeface="Arial" pitchFamily="34" charset="0"/>
              </a:rPr>
              <a:t>“, agregó.</a:t>
            </a:r>
          </a:p>
          <a:p>
            <a:pPr algn="just"/>
            <a:r>
              <a:rPr lang="es-ES" sz="4600" dirty="0" smtClean="0">
                <a:latin typeface="Arial" pitchFamily="34" charset="0"/>
                <a:cs typeface="Arial" pitchFamily="34" charset="0"/>
              </a:rPr>
              <a:t>“Algunas de estas medidas no podrán funcionar, porque mientras se mantenga la prohibición del comercio no resultarán viables”, sentenció.</a:t>
            </a:r>
          </a:p>
          <a:p>
            <a:pPr algn="just"/>
            <a:endParaRPr lang="es-E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571480"/>
            <a:ext cx="8229600" cy="5929354"/>
          </a:xfrm>
        </p:spPr>
        <p:style>
          <a:lnRef idx="2">
            <a:schemeClr val="accent1"/>
          </a:lnRef>
          <a:fillRef idx="1">
            <a:schemeClr val="lt1"/>
          </a:fillRef>
          <a:effectRef idx="0">
            <a:schemeClr val="accent1"/>
          </a:effectRef>
          <a:fontRef idx="minor">
            <a:schemeClr val="dk1"/>
          </a:fontRef>
        </p:style>
        <p:txBody>
          <a:bodyPr>
            <a:normAutofit fontScale="92500"/>
          </a:bodyPr>
          <a:lstStyle/>
          <a:p>
            <a:pPr algn="just"/>
            <a:r>
              <a:rPr lang="es-ES" sz="3600" dirty="0" smtClean="0">
                <a:latin typeface="Arial" pitchFamily="34" charset="0"/>
                <a:cs typeface="Arial" pitchFamily="34" charset="0"/>
              </a:rPr>
              <a:t>Criticó también el programa de </a:t>
            </a:r>
            <a:r>
              <a:rPr lang="es-ES" sz="3600" dirty="0" err="1" smtClean="0">
                <a:latin typeface="Arial" pitchFamily="34" charset="0"/>
                <a:cs typeface="Arial" pitchFamily="34" charset="0"/>
              </a:rPr>
              <a:t>Parole</a:t>
            </a:r>
            <a:r>
              <a:rPr lang="es-ES" sz="3600" dirty="0" smtClean="0">
                <a:latin typeface="Arial" pitchFamily="34" charset="0"/>
                <a:cs typeface="Arial" pitchFamily="34" charset="0"/>
              </a:rPr>
              <a:t> desarrollado por la administración norteamericana para profesionales médicos cubanos.</a:t>
            </a:r>
          </a:p>
          <a:p>
            <a:pPr algn="just"/>
            <a:r>
              <a:rPr lang="es-ES" sz="3600" dirty="0" smtClean="0">
                <a:latin typeface="Arial" pitchFamily="34" charset="0"/>
                <a:cs typeface="Arial" pitchFamily="34" charset="0"/>
              </a:rPr>
              <a:t>En octubre próximo la máxima instancia de la ONU discutirá el proyecto, no vinculante, que ha contado con el apoyo abrumador de la casi totalidad de sus miembros, en inequívoca condena a una política calificada por la comunidad internacional de obsoleta, hostil e injusta.</a:t>
            </a:r>
          </a:p>
          <a:p>
            <a:endParaRPr lang="es-E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428604"/>
            <a:ext cx="8229600" cy="6072230"/>
          </a:xfrm>
        </p:spPr>
        <p:txBody>
          <a:bodyPr>
            <a:normAutofit/>
          </a:bodyPr>
          <a:lstStyle/>
          <a:p>
            <a:pPr algn="just"/>
            <a:r>
              <a:rPr lang="es-ES" dirty="0" smtClean="0">
                <a:latin typeface="Arial" pitchFamily="34" charset="0"/>
                <a:cs typeface="Arial" pitchFamily="34" charset="0"/>
              </a:rPr>
              <a:t>En tanto, sobre los avances en las relaciones Cuba-EEUU reconoció que el gobierno de Obama </a:t>
            </a:r>
            <a:r>
              <a:rPr lang="es-ES" dirty="0" smtClean="0">
                <a:latin typeface="Arial" pitchFamily="34" charset="0"/>
                <a:cs typeface="Arial" pitchFamily="34" charset="0"/>
                <a:hlinkClick r:id="rId2"/>
              </a:rPr>
              <a:t>ha facilitado los viajes a Cuba</a:t>
            </a:r>
            <a:r>
              <a:rPr lang="es-ES" dirty="0" smtClean="0">
                <a:latin typeface="Arial" pitchFamily="34" charset="0"/>
                <a:cs typeface="Arial" pitchFamily="34" charset="0"/>
              </a:rPr>
              <a:t> bajo licencias y es cierto que han crecido. </a:t>
            </a:r>
            <a:r>
              <a:rPr lang="es-ES" b="1" dirty="0" smtClean="0">
                <a:latin typeface="Arial" pitchFamily="34" charset="0"/>
                <a:cs typeface="Arial" pitchFamily="34" charset="0"/>
              </a:rPr>
              <a:t>“Pero la prohibición a los ciudadanos estadounidenses de venir como turistas se mantiene. Sufren la discriminación de contar con el permiso del gobierno para poder visitar nuestro archipiélago, que es el único punto del planeta objeto de esa prohibición”</a:t>
            </a:r>
            <a:r>
              <a:rPr lang="es-ES" dirty="0" smtClean="0">
                <a:latin typeface="Arial" pitchFamily="34" charset="0"/>
                <a:cs typeface="Arial" pitchFamily="34" charset="0"/>
              </a:rPr>
              <a:t>.</a:t>
            </a:r>
            <a:endParaRPr lang="es-ES" dirty="0">
              <a:latin typeface="Arial" pitchFamily="34" charset="0"/>
              <a:cs typeface="Arial" pitchFamily="34"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85728"/>
            <a:ext cx="7772400" cy="6286543"/>
          </a:xfrm>
        </p:spPr>
        <p:style>
          <a:lnRef idx="2">
            <a:schemeClr val="accent1"/>
          </a:lnRef>
          <a:fillRef idx="1">
            <a:schemeClr val="lt1"/>
          </a:fillRef>
          <a:effectRef idx="0">
            <a:schemeClr val="accent1"/>
          </a:effectRef>
          <a:fontRef idx="minor">
            <a:schemeClr val="dk1"/>
          </a:fontRef>
        </p:style>
        <p:txBody>
          <a:bodyPr>
            <a:normAutofit fontScale="90000"/>
          </a:bodyPr>
          <a:lstStyle/>
          <a:p>
            <a:pPr algn="just"/>
            <a:r>
              <a:rPr lang="es-ES" dirty="0" smtClean="0">
                <a:latin typeface="Arial" pitchFamily="34" charset="0"/>
                <a:cs typeface="Arial" pitchFamily="34" charset="0"/>
              </a:rPr>
              <a:t>Las medidas promulgadas hasta el momento por la Casa Blanca han dado muestras de su limitado alcance y de lo mucho que el Presidente de EE.UU. aún puede hacer para modificar sustancialmente la aplicación del bloqueo recurriendo a sus prerrogativas ejecutivas.</a:t>
            </a:r>
            <a:r>
              <a:rPr lang="es-ES" dirty="0" smtClean="0"/>
              <a:t/>
            </a:r>
            <a:br>
              <a:rPr lang="es-ES" dirty="0" smtClean="0"/>
            </a:br>
            <a:endParaRPr lang="es-E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428604"/>
            <a:ext cx="8229600" cy="5929354"/>
          </a:xfrm>
        </p:spPr>
        <p:txBody>
          <a:bodyPr>
            <a:normAutofit fontScale="92500" lnSpcReduction="20000"/>
          </a:bodyPr>
          <a:lstStyle/>
          <a:p>
            <a:pPr algn="just"/>
            <a:r>
              <a:rPr lang="es-ES" sz="4800" dirty="0" smtClean="0">
                <a:latin typeface="Arial" pitchFamily="34" charset="0"/>
                <a:cs typeface="Arial" pitchFamily="34" charset="0"/>
              </a:rPr>
              <a:t>El 27 de octubre del pasado año la comunidad internacional reunida en las Naciones Unidas manifestó su contundente rechazo a esta política con </a:t>
            </a:r>
            <a:r>
              <a:rPr lang="es-ES" sz="4800" dirty="0" smtClean="0">
                <a:solidFill>
                  <a:srgbClr val="FF0000"/>
                </a:solidFill>
                <a:latin typeface="Arial" pitchFamily="34" charset="0"/>
                <a:cs typeface="Arial" pitchFamily="34" charset="0"/>
              </a:rPr>
              <a:t>191 votos a favor</a:t>
            </a:r>
            <a:r>
              <a:rPr lang="es-ES" sz="4800" dirty="0" smtClean="0">
                <a:latin typeface="Arial" pitchFamily="34" charset="0"/>
                <a:cs typeface="Arial" pitchFamily="34" charset="0"/>
              </a:rPr>
              <a:t>, </a:t>
            </a:r>
            <a:r>
              <a:rPr lang="es-ES" sz="4800" dirty="0" smtClean="0">
                <a:solidFill>
                  <a:srgbClr val="FF0000"/>
                </a:solidFill>
                <a:latin typeface="Arial" pitchFamily="34" charset="0"/>
                <a:cs typeface="Arial" pitchFamily="34" charset="0"/>
              </a:rPr>
              <a:t>2 en contra (Israel y Estados Unidos) </a:t>
            </a:r>
            <a:r>
              <a:rPr lang="es-ES" sz="4800" dirty="0" smtClean="0">
                <a:latin typeface="Arial" pitchFamily="34" charset="0"/>
                <a:cs typeface="Arial" pitchFamily="34" charset="0"/>
              </a:rPr>
              <a:t>y ninguna abstención, sumando 24 votaciones en apoyo a la resolución cubana.</a:t>
            </a:r>
          </a:p>
          <a:p>
            <a:pPr algn="just"/>
            <a:endParaRPr lang="es-E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500042"/>
            <a:ext cx="8229600" cy="5626121"/>
          </a:xfrm>
        </p:spPr>
        <p:txBody>
          <a:bodyPr>
            <a:normAutofit fontScale="92500"/>
          </a:bodyPr>
          <a:lstStyle/>
          <a:p>
            <a:pPr algn="just"/>
            <a:r>
              <a:rPr lang="es-ES" sz="4800" dirty="0" smtClean="0">
                <a:latin typeface="Arial" pitchFamily="34" charset="0"/>
                <a:cs typeface="Arial" pitchFamily="34" charset="0"/>
              </a:rPr>
              <a:t>Impuesto oficialmente el 3 de febrero de 1962, es decir, en más de 54 años, el bloqueo de Estados Unidos contra Cuba le ha causado enormes daños humanos y económicos al país, afectando con ello a toda la sociedad cubana. </a:t>
            </a:r>
          </a:p>
          <a:p>
            <a:pPr algn="just"/>
            <a:endParaRPr lang="es-E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857232"/>
            <a:ext cx="8229600" cy="5268931"/>
          </a:xfrm>
        </p:spPr>
        <p:style>
          <a:lnRef idx="2">
            <a:schemeClr val="accent1"/>
          </a:lnRef>
          <a:fillRef idx="1">
            <a:schemeClr val="lt1"/>
          </a:fillRef>
          <a:effectRef idx="0">
            <a:schemeClr val="accent1"/>
          </a:effectRef>
          <a:fontRef idx="minor">
            <a:schemeClr val="dk1"/>
          </a:fontRef>
        </p:style>
        <p:txBody>
          <a:bodyPr>
            <a:normAutofit lnSpcReduction="10000"/>
          </a:bodyPr>
          <a:lstStyle/>
          <a:p>
            <a:r>
              <a:rPr lang="es-ES" sz="3900" dirty="0" smtClean="0">
                <a:latin typeface="Arial" pitchFamily="34" charset="0"/>
                <a:cs typeface="Arial" pitchFamily="34" charset="0"/>
              </a:rPr>
              <a:t>La máxima instancia de la </a:t>
            </a:r>
            <a:r>
              <a:rPr lang="es-ES" sz="3900" dirty="0" smtClean="0">
                <a:latin typeface="Arial" pitchFamily="34" charset="0"/>
                <a:cs typeface="Arial" pitchFamily="34" charset="0"/>
                <a:hlinkClick r:id="rId2"/>
              </a:rPr>
              <a:t>ONU</a:t>
            </a:r>
            <a:r>
              <a:rPr lang="es-ES" sz="3900" dirty="0" smtClean="0">
                <a:latin typeface="Arial" pitchFamily="34" charset="0"/>
                <a:cs typeface="Arial" pitchFamily="34" charset="0"/>
              </a:rPr>
              <a:t> discutirá por vigésimo quinta ocasión el proyecto, no vinculante, que</a:t>
            </a:r>
            <a:r>
              <a:rPr lang="es-ES" sz="3900" b="1" dirty="0" smtClean="0">
                <a:latin typeface="Arial" pitchFamily="34" charset="0"/>
                <a:cs typeface="Arial" pitchFamily="34" charset="0"/>
              </a:rPr>
              <a:t> ha contado con el apoyo abrumador de la casi totalidad de sus miembros</a:t>
            </a:r>
            <a:r>
              <a:rPr lang="es-ES" sz="3900" dirty="0" smtClean="0">
                <a:latin typeface="Arial" pitchFamily="34" charset="0"/>
                <a:cs typeface="Arial" pitchFamily="34" charset="0"/>
              </a:rPr>
              <a:t>, en inequívoca condena a una política calificada por la comunidad internacional de obsoleta, hostil e injusta.</a:t>
            </a:r>
          </a:p>
          <a:p>
            <a:endParaRPr lang="es-E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500034" y="285728"/>
            <a:ext cx="8229600" cy="3082924"/>
          </a:xfrm>
        </p:spPr>
        <p:style>
          <a:lnRef idx="2">
            <a:schemeClr val="accent4"/>
          </a:lnRef>
          <a:fillRef idx="1">
            <a:schemeClr val="lt1"/>
          </a:fillRef>
          <a:effectRef idx="0">
            <a:schemeClr val="accent4"/>
          </a:effectRef>
          <a:fontRef idx="minor">
            <a:schemeClr val="dk1"/>
          </a:fontRef>
        </p:style>
        <p:txBody>
          <a:bodyPr>
            <a:noAutofit/>
          </a:bodyPr>
          <a:lstStyle/>
          <a:p>
            <a:pPr algn="just"/>
            <a:r>
              <a:rPr lang="es-ES" sz="3200" dirty="0" smtClean="0">
                <a:latin typeface="Arial" pitchFamily="34" charset="0"/>
                <a:cs typeface="Arial" pitchFamily="34" charset="0"/>
              </a:rPr>
              <a:t>No obstante el pronunciamiento realizado por el presidente estadounidense </a:t>
            </a:r>
            <a:r>
              <a:rPr lang="es-ES" sz="3200" dirty="0" err="1" smtClean="0">
                <a:latin typeface="Arial" pitchFamily="34" charset="0"/>
                <a:cs typeface="Arial" pitchFamily="34" charset="0"/>
                <a:hlinkClick r:id="rId2"/>
              </a:rPr>
              <a:t>Barack</a:t>
            </a:r>
            <a:r>
              <a:rPr lang="es-ES" sz="3200" dirty="0" smtClean="0">
                <a:latin typeface="Arial" pitchFamily="34" charset="0"/>
                <a:cs typeface="Arial" pitchFamily="34" charset="0"/>
                <a:hlinkClick r:id="rId2"/>
              </a:rPr>
              <a:t> Obama</a:t>
            </a:r>
            <a:r>
              <a:rPr lang="es-ES" sz="3200" dirty="0" smtClean="0">
                <a:latin typeface="Arial" pitchFamily="34" charset="0"/>
                <a:cs typeface="Arial" pitchFamily="34" charset="0"/>
              </a:rPr>
              <a:t> de eliminar esta política, </a:t>
            </a:r>
            <a:r>
              <a:rPr lang="es-ES" sz="3200" b="1" dirty="0" smtClean="0">
                <a:latin typeface="Arial" pitchFamily="34" charset="0"/>
                <a:cs typeface="Arial" pitchFamily="34" charset="0"/>
              </a:rPr>
              <a:t>el bloqueo prosigue provocando profundas afectaciones a la economía cubana.</a:t>
            </a:r>
            <a:endParaRPr lang="es-ES" sz="3200" dirty="0">
              <a:latin typeface="Arial" pitchFamily="34" charset="0"/>
              <a:cs typeface="Arial" pitchFamily="34" charset="0"/>
            </a:endParaRPr>
          </a:p>
        </p:txBody>
      </p:sp>
      <p:sp>
        <p:nvSpPr>
          <p:cNvPr id="3" name="2 Marcador de contenido"/>
          <p:cNvSpPr>
            <a:spLocks noGrp="1"/>
          </p:cNvSpPr>
          <p:nvPr>
            <p:ph idx="1"/>
          </p:nvPr>
        </p:nvSpPr>
        <p:spPr>
          <a:xfrm>
            <a:off x="457200" y="3571876"/>
            <a:ext cx="8229600" cy="2554287"/>
          </a:xfrm>
        </p:spPr>
        <p:style>
          <a:lnRef idx="2">
            <a:schemeClr val="accent4"/>
          </a:lnRef>
          <a:fillRef idx="1">
            <a:schemeClr val="lt1"/>
          </a:fillRef>
          <a:effectRef idx="0">
            <a:schemeClr val="accent4"/>
          </a:effectRef>
          <a:fontRef idx="minor">
            <a:schemeClr val="dk1"/>
          </a:fontRef>
        </p:style>
        <p:txBody>
          <a:bodyPr>
            <a:normAutofit/>
          </a:bodyPr>
          <a:lstStyle/>
          <a:p>
            <a:pPr algn="just"/>
            <a:r>
              <a:rPr lang="es-ES" sz="3600" dirty="0" smtClean="0">
                <a:latin typeface="Arial" pitchFamily="34" charset="0"/>
                <a:cs typeface="Arial" pitchFamily="34" charset="0"/>
              </a:rPr>
              <a:t>En el  sector de la Sa­lud Pública, la afectación monetaria acumulada desde el inicio del bloqueo es de: </a:t>
            </a:r>
          </a:p>
          <a:p>
            <a:pPr algn="just"/>
            <a:r>
              <a:rPr lang="es-ES" sz="3600" dirty="0" smtClean="0">
                <a:solidFill>
                  <a:srgbClr val="FF0000"/>
                </a:solidFill>
                <a:latin typeface="Arial" pitchFamily="34" charset="0"/>
                <a:cs typeface="Arial" pitchFamily="34" charset="0"/>
              </a:rPr>
              <a:t>2 mil 541 millones de dólares.</a:t>
            </a:r>
            <a:endParaRPr lang="es-ES" sz="3600" dirty="0">
              <a:solidFill>
                <a:srgbClr val="FF0000"/>
              </a:solidFill>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4290"/>
            <a:ext cx="7772400" cy="3386161"/>
          </a:xfrm>
        </p:spPr>
        <p:style>
          <a:lnRef idx="2">
            <a:schemeClr val="accent1"/>
          </a:lnRef>
          <a:fillRef idx="1">
            <a:schemeClr val="lt1"/>
          </a:fillRef>
          <a:effectRef idx="0">
            <a:schemeClr val="accent1"/>
          </a:effectRef>
          <a:fontRef idx="minor">
            <a:schemeClr val="dk1"/>
          </a:fontRef>
        </p:style>
        <p:txBody>
          <a:bodyPr>
            <a:normAutofit/>
          </a:bodyPr>
          <a:lstStyle/>
          <a:p>
            <a:pPr algn="just"/>
            <a:r>
              <a:rPr lang="es-ES" sz="3600" dirty="0" smtClean="0">
                <a:latin typeface="Arial" pitchFamily="34" charset="0"/>
                <a:cs typeface="Arial" pitchFamily="34" charset="0"/>
              </a:rPr>
              <a:t>“El bloqueo daña al pueblo cubano. Carencias y privaciones son el diario de las familias cubanas. No debe subestimarse el impacto del bloquea para Cuba. Es el principal obstáculo para el desarrollo nacional”, añadió.</a:t>
            </a:r>
            <a:endParaRPr lang="es-ES" sz="3600" dirty="0">
              <a:latin typeface="Arial" pitchFamily="34" charset="0"/>
              <a:cs typeface="Arial" pitchFamily="34" charset="0"/>
            </a:endParaRPr>
          </a:p>
        </p:txBody>
      </p:sp>
      <p:sp>
        <p:nvSpPr>
          <p:cNvPr id="3" name="2 Subtítulo"/>
          <p:cNvSpPr>
            <a:spLocks noGrp="1"/>
          </p:cNvSpPr>
          <p:nvPr>
            <p:ph type="subTitle" idx="1"/>
          </p:nvPr>
        </p:nvSpPr>
        <p:spPr>
          <a:xfrm>
            <a:off x="785786" y="3886200"/>
            <a:ext cx="7643866" cy="2757510"/>
          </a:xfrm>
        </p:spPr>
        <p:style>
          <a:lnRef idx="2">
            <a:schemeClr val="accent1"/>
          </a:lnRef>
          <a:fillRef idx="1">
            <a:schemeClr val="lt1"/>
          </a:fillRef>
          <a:effectRef idx="0">
            <a:schemeClr val="accent1"/>
          </a:effectRef>
          <a:fontRef idx="minor">
            <a:schemeClr val="dk1"/>
          </a:fontRef>
        </p:style>
        <p:txBody>
          <a:bodyPr>
            <a:noAutofit/>
          </a:bodyPr>
          <a:lstStyle/>
          <a:p>
            <a:pPr algn="just"/>
            <a:r>
              <a:rPr lang="es-ES" sz="3600" b="1" dirty="0" smtClean="0">
                <a:solidFill>
                  <a:schemeClr val="tx1"/>
                </a:solidFill>
                <a:latin typeface="Arial" pitchFamily="34" charset="0"/>
                <a:cs typeface="Arial" pitchFamily="34" charset="0"/>
              </a:rPr>
              <a:t>Entre abril del 2015 y marzo del 2016 los daños del bloqueo a Cuba se han cifrado aproximadamente en </a:t>
            </a:r>
            <a:r>
              <a:rPr lang="es-ES" sz="3600" b="1" dirty="0" smtClean="0">
                <a:solidFill>
                  <a:srgbClr val="FF0000"/>
                </a:solidFill>
                <a:latin typeface="Arial" pitchFamily="34" charset="0"/>
                <a:cs typeface="Arial" pitchFamily="34" charset="0"/>
              </a:rPr>
              <a:t>4680 millones de dólares.</a:t>
            </a:r>
            <a:endParaRPr lang="es-ES" sz="3600" b="1" dirty="0">
              <a:solidFill>
                <a:srgbClr val="FF0000"/>
              </a:solidFill>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6083320"/>
          </a:xfrm>
        </p:spPr>
        <p:style>
          <a:lnRef idx="2">
            <a:schemeClr val="accent1"/>
          </a:lnRef>
          <a:fillRef idx="1">
            <a:schemeClr val="lt1"/>
          </a:fillRef>
          <a:effectRef idx="0">
            <a:schemeClr val="accent1"/>
          </a:effectRef>
          <a:fontRef idx="minor">
            <a:schemeClr val="dk1"/>
          </a:fontRef>
        </p:style>
        <p:txBody>
          <a:bodyPr>
            <a:normAutofit fontScale="90000"/>
          </a:bodyPr>
          <a:lstStyle/>
          <a:p>
            <a:pPr algn="just"/>
            <a:r>
              <a:rPr lang="es-ES" b="1" dirty="0" smtClean="0"/>
              <a:t>El ministro de exteriores cubano también reveló que a lo largo de casi seis décadas los daños acumulados por el bloqueo a la Isla ascienden a </a:t>
            </a:r>
            <a:r>
              <a:rPr lang="es-ES" b="1" dirty="0" smtClean="0">
                <a:solidFill>
                  <a:srgbClr val="FF0000"/>
                </a:solidFill>
              </a:rPr>
              <a:t>753 688 millones de dólares</a:t>
            </a:r>
            <a:r>
              <a:rPr lang="es-ES" b="1" dirty="0" smtClean="0"/>
              <a:t>. “Acaso no sería mejor la situación de nuestra economía sin todas estas afectaciones, se preguntó.</a:t>
            </a:r>
            <a:br>
              <a:rPr lang="es-ES" b="1" dirty="0" smtClean="0"/>
            </a:br>
            <a:endParaRPr lang="es-ES" b="1"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Título"/>
          <p:cNvSpPr>
            <a:spLocks noGrp="1"/>
          </p:cNvSpPr>
          <p:nvPr>
            <p:ph type="title"/>
          </p:nvPr>
        </p:nvSpPr>
        <p:spPr>
          <a:xfrm>
            <a:off x="457200" y="274638"/>
            <a:ext cx="8229600" cy="6369072"/>
          </a:xfrm>
        </p:spPr>
        <p:style>
          <a:lnRef idx="2">
            <a:schemeClr val="accent1"/>
          </a:lnRef>
          <a:fillRef idx="1">
            <a:schemeClr val="lt1"/>
          </a:fillRef>
          <a:effectRef idx="0">
            <a:schemeClr val="accent1"/>
          </a:effectRef>
          <a:fontRef idx="minor">
            <a:schemeClr val="dk1"/>
          </a:fontRef>
        </p:style>
        <p:txBody>
          <a:bodyPr>
            <a:noAutofit/>
          </a:bodyPr>
          <a:lstStyle/>
          <a:p>
            <a:pPr algn="just"/>
            <a:r>
              <a:rPr lang="es-ES" sz="3600" dirty="0" smtClean="0">
                <a:latin typeface="Arial" pitchFamily="34" charset="0"/>
                <a:cs typeface="Arial" pitchFamily="34" charset="0"/>
              </a:rPr>
              <a:t/>
            </a:r>
            <a:br>
              <a:rPr lang="es-ES" sz="3600" dirty="0" smtClean="0">
                <a:latin typeface="Arial" pitchFamily="34" charset="0"/>
                <a:cs typeface="Arial" pitchFamily="34" charset="0"/>
              </a:rPr>
            </a:br>
            <a:r>
              <a:rPr lang="es-ES" sz="3600" dirty="0" smtClean="0">
                <a:latin typeface="Arial" pitchFamily="34" charset="0"/>
                <a:cs typeface="Arial" pitchFamily="34" charset="0"/>
              </a:rPr>
              <a:t>“Aunque varios meses han transcurridos de la visita del presidente Obama cuando declaró que pronto Cuba podría utilizar el dólar estadounidense en transacciones internacionales, todavía esa restricción se mantiene”, enunció.</a:t>
            </a:r>
            <a:br>
              <a:rPr lang="es-ES" sz="3600" dirty="0" smtClean="0">
                <a:latin typeface="Arial" pitchFamily="34" charset="0"/>
                <a:cs typeface="Arial" pitchFamily="34" charset="0"/>
              </a:rPr>
            </a:br>
            <a:r>
              <a:rPr lang="es-ES" sz="3600" dirty="0" smtClean="0">
                <a:latin typeface="Arial" pitchFamily="34" charset="0"/>
                <a:cs typeface="Arial" pitchFamily="34" charset="0"/>
              </a:rPr>
              <a:t>“Continúan vigente además las insólitas leyes de Comercio con el enemigo, la Ley </a:t>
            </a:r>
            <a:r>
              <a:rPr lang="es-ES" sz="3600" dirty="0" err="1" smtClean="0">
                <a:latin typeface="Arial" pitchFamily="34" charset="0"/>
                <a:cs typeface="Arial" pitchFamily="34" charset="0"/>
              </a:rPr>
              <a:t>Torricelli</a:t>
            </a:r>
            <a:r>
              <a:rPr lang="es-ES" sz="3600" dirty="0" smtClean="0">
                <a:latin typeface="Arial" pitchFamily="34" charset="0"/>
                <a:cs typeface="Arial" pitchFamily="34" charset="0"/>
              </a:rPr>
              <a:t> y la ley Helms Burton”</a:t>
            </a:r>
            <a:br>
              <a:rPr lang="es-ES" sz="3600" dirty="0" smtClean="0">
                <a:latin typeface="Arial" pitchFamily="34" charset="0"/>
                <a:cs typeface="Arial" pitchFamily="34" charset="0"/>
              </a:rPr>
            </a:br>
            <a:endParaRPr lang="es-ES" sz="3600" dirty="0">
              <a:latin typeface="Arial" pitchFamily="34" charset="0"/>
              <a:cs typeface="Arial" pitchFamily="34"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714356"/>
            <a:ext cx="8229600" cy="5411807"/>
          </a:xfrm>
        </p:spPr>
        <p:style>
          <a:lnRef idx="2">
            <a:schemeClr val="accent1"/>
          </a:lnRef>
          <a:fillRef idx="1">
            <a:schemeClr val="lt1"/>
          </a:fillRef>
          <a:effectRef idx="0">
            <a:schemeClr val="accent1"/>
          </a:effectRef>
          <a:fontRef idx="minor">
            <a:schemeClr val="dk1"/>
          </a:fontRef>
        </p:style>
        <p:txBody>
          <a:bodyPr>
            <a:normAutofit lnSpcReduction="10000"/>
          </a:bodyPr>
          <a:lstStyle/>
          <a:p>
            <a:pPr algn="just"/>
            <a:r>
              <a:rPr lang="es-ES" sz="4800" dirty="0" smtClean="0">
                <a:latin typeface="Arial" pitchFamily="34" charset="0"/>
                <a:cs typeface="Arial" pitchFamily="34" charset="0"/>
              </a:rPr>
              <a:t>El diplomático cubano continúo explicando que a excepción de las telecomunicaciones, las inversiones de compañías y hombres de negocios estadounidenses en Cuba continúan prohibidas.</a:t>
            </a:r>
          </a:p>
          <a:p>
            <a:endParaRPr lang="es-E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500042"/>
            <a:ext cx="8229600" cy="6000792"/>
          </a:xfrm>
        </p:spPr>
        <p:style>
          <a:lnRef idx="2">
            <a:schemeClr val="accent1"/>
          </a:lnRef>
          <a:fillRef idx="1">
            <a:schemeClr val="lt1"/>
          </a:fillRef>
          <a:effectRef idx="0">
            <a:schemeClr val="accent1"/>
          </a:effectRef>
          <a:fontRef idx="minor">
            <a:schemeClr val="dk1"/>
          </a:fontRef>
        </p:style>
        <p:txBody>
          <a:bodyPr>
            <a:normAutofit fontScale="70000" lnSpcReduction="20000"/>
          </a:bodyPr>
          <a:lstStyle/>
          <a:p>
            <a:pPr algn="just"/>
            <a:r>
              <a:rPr lang="es-ES" sz="4100" dirty="0" smtClean="0">
                <a:latin typeface="Arial" pitchFamily="34" charset="0"/>
                <a:cs typeface="Arial" pitchFamily="34" charset="0"/>
              </a:rPr>
              <a:t>Añadió que Cuba tiene objetivos a cumplir para la informatización de la sociedad y que se necesita de tecnología para sostener esa infraestructura que se desea crear. El gobierno cubano acepta el desafío de acceder al intercambio con EEUU en ese sector, pese a sus intenciones manifiestas. De hecho, ya se han </a:t>
            </a:r>
            <a:r>
              <a:rPr lang="es-ES" sz="4100" dirty="0" err="1" smtClean="0">
                <a:latin typeface="Arial" pitchFamily="34" charset="0"/>
                <a:cs typeface="Arial" pitchFamily="34" charset="0"/>
              </a:rPr>
              <a:t>han</a:t>
            </a:r>
            <a:r>
              <a:rPr lang="es-ES" sz="4100" dirty="0" smtClean="0">
                <a:latin typeface="Arial" pitchFamily="34" charset="0"/>
                <a:cs typeface="Arial" pitchFamily="34" charset="0"/>
              </a:rPr>
              <a:t> establecido </a:t>
            </a:r>
            <a:r>
              <a:rPr lang="es-ES" sz="4100" dirty="0" smtClean="0">
                <a:latin typeface="Arial" pitchFamily="34" charset="0"/>
                <a:cs typeface="Arial" pitchFamily="34" charset="0"/>
                <a:hlinkClick r:id="rId2"/>
              </a:rPr>
              <a:t>contratos de interconexión directa y de </a:t>
            </a:r>
            <a:r>
              <a:rPr lang="es-ES" sz="4100" dirty="0" err="1" smtClean="0">
                <a:latin typeface="Arial" pitchFamily="34" charset="0"/>
                <a:cs typeface="Arial" pitchFamily="34" charset="0"/>
                <a:hlinkClick r:id="rId2"/>
              </a:rPr>
              <a:t>itinerancia</a:t>
            </a:r>
            <a:r>
              <a:rPr lang="es-ES" sz="4100" dirty="0" smtClean="0">
                <a:latin typeface="Arial" pitchFamily="34" charset="0"/>
                <a:cs typeface="Arial" pitchFamily="34" charset="0"/>
                <a:hlinkClick r:id="rId2"/>
              </a:rPr>
              <a:t> (</a:t>
            </a:r>
            <a:r>
              <a:rPr lang="es-ES" sz="4100" dirty="0" err="1" smtClean="0">
                <a:latin typeface="Arial" pitchFamily="34" charset="0"/>
                <a:cs typeface="Arial" pitchFamily="34" charset="0"/>
                <a:hlinkClick r:id="rId2"/>
              </a:rPr>
              <a:t>roaming</a:t>
            </a:r>
            <a:r>
              <a:rPr lang="es-ES" sz="4100" dirty="0" smtClean="0">
                <a:latin typeface="Arial" pitchFamily="34" charset="0"/>
                <a:cs typeface="Arial" pitchFamily="34" charset="0"/>
                <a:hlinkClick r:id="rId2"/>
              </a:rPr>
              <a:t>)</a:t>
            </a:r>
            <a:r>
              <a:rPr lang="es-ES" sz="4100" dirty="0" smtClean="0">
                <a:latin typeface="Arial" pitchFamily="34" charset="0"/>
                <a:cs typeface="Arial" pitchFamily="34" charset="0"/>
              </a:rPr>
              <a:t> con cinco compañías de esa nación.</a:t>
            </a:r>
          </a:p>
          <a:p>
            <a:pPr algn="just"/>
            <a:r>
              <a:rPr lang="es-ES" sz="4100" dirty="0" smtClean="0">
                <a:latin typeface="Arial" pitchFamily="34" charset="0"/>
                <a:cs typeface="Arial" pitchFamily="34" charset="0"/>
              </a:rPr>
              <a:t>No obstante aclaró que todos los intercambios se harán sobre la base de </a:t>
            </a:r>
            <a:r>
              <a:rPr lang="es-ES" sz="4100" b="1" dirty="0" smtClean="0">
                <a:latin typeface="Arial" pitchFamily="34" charset="0"/>
                <a:cs typeface="Arial" pitchFamily="34" charset="0"/>
              </a:rPr>
              <a:t>“las prioridades nacionales de desarrollo y preservando nuestra soberanía tecnológica y sin olvidar nuestros intereses de seguridad nacional”</a:t>
            </a:r>
            <a:r>
              <a:rPr lang="es-ES" sz="4100" dirty="0" smtClean="0">
                <a:latin typeface="Arial" pitchFamily="34" charset="0"/>
                <a:cs typeface="Arial" pitchFamily="34" charset="0"/>
              </a:rPr>
              <a:t>.</a:t>
            </a:r>
          </a:p>
          <a:p>
            <a:endParaRPr lang="es-E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428604"/>
            <a:ext cx="8229600" cy="5697559"/>
          </a:xfrm>
        </p:spPr>
        <p:txBody>
          <a:bodyPr>
            <a:normAutofit/>
          </a:bodyPr>
          <a:lstStyle/>
          <a:p>
            <a:pPr algn="just"/>
            <a:r>
              <a:rPr lang="es-ES" sz="3600" dirty="0" smtClean="0">
                <a:latin typeface="Arial" pitchFamily="34" charset="0"/>
                <a:cs typeface="Arial" pitchFamily="34" charset="0"/>
              </a:rPr>
              <a:t>En </a:t>
            </a:r>
            <a:r>
              <a:rPr lang="es-ES" sz="3600" dirty="0" smtClean="0">
                <a:latin typeface="Arial" pitchFamily="34" charset="0"/>
                <a:cs typeface="Arial" pitchFamily="34" charset="0"/>
              </a:rPr>
              <a:t>el ámbito de las </a:t>
            </a:r>
            <a:r>
              <a:rPr lang="es-ES" sz="3600" dirty="0" smtClean="0">
                <a:latin typeface="Arial" pitchFamily="34" charset="0"/>
                <a:cs typeface="Arial" pitchFamily="34" charset="0"/>
              </a:rPr>
              <a:t>telecomunicaciones”,</a:t>
            </a:r>
          </a:p>
          <a:p>
            <a:pPr algn="just"/>
            <a:r>
              <a:rPr lang="es-ES" sz="3600" b="1" dirty="0" smtClean="0">
                <a:latin typeface="Arial" pitchFamily="34" charset="0"/>
                <a:cs typeface="Arial" pitchFamily="34" charset="0"/>
              </a:rPr>
              <a:t>“</a:t>
            </a:r>
            <a:r>
              <a:rPr lang="es-ES" sz="3600" b="1" dirty="0" smtClean="0">
                <a:latin typeface="Arial" pitchFamily="34" charset="0"/>
                <a:cs typeface="Arial" pitchFamily="34" charset="0"/>
              </a:rPr>
              <a:t>Sus voceros dicen que lo hacen con fines políticos para cambiar a Cuba. Es una pena que se politicen estas medidas, que se utilicen con un fin subversivo en un ámbito que reclama el libre flujo de información, de las necesidades de informatización de los países”</a:t>
            </a:r>
            <a:r>
              <a:rPr lang="es-ES" sz="3600" dirty="0" smtClean="0">
                <a:latin typeface="Arial" pitchFamily="34" charset="0"/>
                <a:cs typeface="Arial" pitchFamily="34" charset="0"/>
              </a:rPr>
              <a:t>.</a:t>
            </a:r>
            <a:endParaRPr lang="es-ES" sz="3600" dirty="0">
              <a:latin typeface="Arial" pitchFamily="34" charset="0"/>
              <a:cs typeface="Arial" pitchFamily="34" charset="0"/>
            </a:endParaRPr>
          </a:p>
        </p:txBody>
      </p:sp>
    </p:spTree>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277</TotalTime>
  <Words>691</Words>
  <Application>Microsoft Office PowerPoint</Application>
  <PresentationFormat>Presentación en pantalla (4:3)</PresentationFormat>
  <Paragraphs>22</Paragraphs>
  <Slides>15</Slides>
  <Notes>0</Notes>
  <HiddenSlides>0</HiddenSlides>
  <MMClips>0</MMClips>
  <ScaleCrop>false</ScaleCrop>
  <HeadingPairs>
    <vt:vector size="4" baseType="variant">
      <vt:variant>
        <vt:lpstr>Tema</vt:lpstr>
      </vt:variant>
      <vt:variant>
        <vt:i4>1</vt:i4>
      </vt:variant>
      <vt:variant>
        <vt:lpstr>Títulos de diapositiva</vt:lpstr>
      </vt:variant>
      <vt:variant>
        <vt:i4>15</vt:i4>
      </vt:variant>
    </vt:vector>
  </HeadingPairs>
  <TitlesOfParts>
    <vt:vector size="16" baseType="lpstr">
      <vt:lpstr>Tema de Office</vt:lpstr>
      <vt:lpstr>El Ministro de Relaciones Exteriores de Cuba Bruno Rodríguez Parrilla presentó el Informe de Cuba sobre la resolución 70/5 de la Asamblea General de las Naciones Unidas, titulada: Necesidad de poner fin al bloqueo económico, comercial y financiero impuesto por los Estados Unidos de América contra Cuba, en conferencia de prensa en La Habana.</vt:lpstr>
      <vt:lpstr>Diapositiva 2</vt:lpstr>
      <vt:lpstr>No obstante el pronunciamiento realizado por el presidente estadounidense Barack Obama de eliminar esta política, el bloqueo prosigue provocando profundas afectaciones a la economía cubana.</vt:lpstr>
      <vt:lpstr>“El bloqueo daña al pueblo cubano. Carencias y privaciones son el diario de las familias cubanas. No debe subestimarse el impacto del bloquea para Cuba. Es el principal obstáculo para el desarrollo nacional”, añadió.</vt:lpstr>
      <vt:lpstr>El ministro de exteriores cubano también reveló que a lo largo de casi seis décadas los daños acumulados por el bloqueo a la Isla ascienden a 753 688 millones de dólares. “Acaso no sería mejor la situación de nuestra economía sin todas estas afectaciones, se preguntó. </vt:lpstr>
      <vt:lpstr> “Aunque varios meses han transcurridos de la visita del presidente Obama cuando declaró que pronto Cuba podría utilizar el dólar estadounidense en transacciones internacionales, todavía esa restricción se mantiene”, enunció. “Continúan vigente además las insólitas leyes de Comercio con el enemigo, la Ley Torricelli y la ley Helms Burton” </vt:lpstr>
      <vt:lpstr>Diapositiva 7</vt:lpstr>
      <vt:lpstr>Diapositiva 8</vt:lpstr>
      <vt:lpstr>Diapositiva 9</vt:lpstr>
      <vt:lpstr>Diapositiva 10</vt:lpstr>
      <vt:lpstr>Diapositiva 11</vt:lpstr>
      <vt:lpstr>Diapositiva 12</vt:lpstr>
      <vt:lpstr>Las medidas promulgadas hasta el momento por la Casa Blanca han dado muestras de su limitado alcance y de lo mucho que el Presidente de EE.UU. aún puede hacer para modificar sustancialmente la aplicación del bloqueo recurriendo a sus prerrogativas ejecutivas. </vt:lpstr>
      <vt:lpstr>Diapositiva 14</vt:lpstr>
      <vt:lpstr>Diapositiva 15</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Necesidad de poner fin al bloqueo económico, comercial y financiero impuesto por los Estados Unidos de América contra Cuba’.</dc:title>
  <dc:creator>Bacallao</dc:creator>
  <cp:lastModifiedBy>Bacallao</cp:lastModifiedBy>
  <cp:revision>19</cp:revision>
  <dcterms:created xsi:type="dcterms:W3CDTF">2016-09-14T10:27:59Z</dcterms:created>
  <dcterms:modified xsi:type="dcterms:W3CDTF">2016-09-22T11:04:50Z</dcterms:modified>
</cp:coreProperties>
</file>