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655" r:id="rId1"/>
    <p:sldMasterId id="2147485827" r:id="rId2"/>
  </p:sldMasterIdLst>
  <p:notesMasterIdLst>
    <p:notesMasterId r:id="rId45"/>
  </p:notesMasterIdLst>
  <p:handoutMasterIdLst>
    <p:handoutMasterId r:id="rId46"/>
  </p:handoutMasterIdLst>
  <p:sldIdLst>
    <p:sldId id="725" r:id="rId3"/>
    <p:sldId id="600" r:id="rId4"/>
    <p:sldId id="770" r:id="rId5"/>
    <p:sldId id="797" r:id="rId6"/>
    <p:sldId id="767" r:id="rId7"/>
    <p:sldId id="768" r:id="rId8"/>
    <p:sldId id="769" r:id="rId9"/>
    <p:sldId id="771" r:id="rId10"/>
    <p:sldId id="772" r:id="rId11"/>
    <p:sldId id="773" r:id="rId12"/>
    <p:sldId id="774" r:id="rId13"/>
    <p:sldId id="775" r:id="rId14"/>
    <p:sldId id="776" r:id="rId15"/>
    <p:sldId id="777" r:id="rId16"/>
    <p:sldId id="778" r:id="rId17"/>
    <p:sldId id="779" r:id="rId18"/>
    <p:sldId id="780" r:id="rId19"/>
    <p:sldId id="781" r:id="rId20"/>
    <p:sldId id="782" r:id="rId21"/>
    <p:sldId id="783" r:id="rId22"/>
    <p:sldId id="784" r:id="rId23"/>
    <p:sldId id="785" r:id="rId24"/>
    <p:sldId id="786" r:id="rId25"/>
    <p:sldId id="787" r:id="rId26"/>
    <p:sldId id="788" r:id="rId27"/>
    <p:sldId id="789" r:id="rId28"/>
    <p:sldId id="790" r:id="rId29"/>
    <p:sldId id="791" r:id="rId30"/>
    <p:sldId id="792" r:id="rId31"/>
    <p:sldId id="793" r:id="rId32"/>
    <p:sldId id="794" r:id="rId33"/>
    <p:sldId id="795" r:id="rId34"/>
    <p:sldId id="796" r:id="rId35"/>
    <p:sldId id="798" r:id="rId36"/>
    <p:sldId id="799" r:id="rId37"/>
    <p:sldId id="800" r:id="rId38"/>
    <p:sldId id="801" r:id="rId39"/>
    <p:sldId id="802" r:id="rId40"/>
    <p:sldId id="803" r:id="rId41"/>
    <p:sldId id="804" r:id="rId42"/>
    <p:sldId id="805" r:id="rId43"/>
    <p:sldId id="806" r:id="rId44"/>
  </p:sldIdLst>
  <p:sldSz cx="9144000" cy="6858000" type="screen4x3"/>
  <p:notesSz cx="9144000" cy="6858000"/>
  <p:embeddedFontLst>
    <p:embeddedFont>
      <p:font typeface="Arial Rounded MT Bold" pitchFamily="34" charset="0"/>
      <p:regular r:id="rId47"/>
    </p:embeddedFont>
    <p:embeddedFont>
      <p:font typeface="Arial Black" pitchFamily="34" charset="0"/>
      <p:bold r:id="rId48"/>
    </p:embeddedFont>
    <p:embeddedFont>
      <p:font typeface="Blackadder ITC" pitchFamily="82" charset="0"/>
      <p:regular r:id="rId49"/>
    </p:embeddedFont>
    <p:embeddedFont>
      <p:font typeface="Arial Narrow" pitchFamily="34" charset="0"/>
      <p:regular r:id="rId50"/>
      <p:bold r:id="rId51"/>
      <p:italic r:id="rId52"/>
      <p:boldItalic r:id="rId53"/>
    </p:embeddedFont>
    <p:embeddedFont>
      <p:font typeface="Archivo Narrow" charset="0"/>
      <p:regular r:id="rId54"/>
      <p:bold r:id="rId55"/>
      <p:italic r:id="rId56"/>
      <p:boldItalic r:id="rId57"/>
    </p:embeddedFont>
    <p:embeddedFont>
      <p:font typeface="Calibri Light" pitchFamily="34" charset="0"/>
      <p:regular r:id="rId58"/>
      <p:italic r:id="rId59"/>
    </p:embeddedFont>
    <p:embeddedFont>
      <p:font typeface="Calibri" pitchFamily="34" charset="0"/>
      <p:regular r:id="rId60"/>
      <p:bold r:id="rId61"/>
      <p:italic r:id="rId62"/>
      <p:boldItalic r:id="rId63"/>
    </p:embeddedFont>
  </p:embeddedFontLst>
  <p:defaultTextStyle>
    <a:defPPr>
      <a:defRPr lang="en-US"/>
    </a:defPPr>
    <a:lvl1pPr algn="l" rtl="0" eaLnBrk="0" fontAlgn="base" hangingPunct="0">
      <a:spcBef>
        <a:spcPct val="0"/>
      </a:spcBef>
      <a:spcAft>
        <a:spcPct val="0"/>
      </a:spcAft>
      <a:defRPr sz="6000"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6000"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6000"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6000"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6000" kern="1200">
        <a:solidFill>
          <a:srgbClr val="FF0000"/>
        </a:solidFill>
        <a:latin typeface="Arial" panose="020B0604020202020204" pitchFamily="34" charset="0"/>
        <a:ea typeface="+mn-ea"/>
        <a:cs typeface="+mn-cs"/>
      </a:defRPr>
    </a:lvl5pPr>
    <a:lvl6pPr marL="2286000" algn="l" defTabSz="914400" rtl="0" eaLnBrk="1" latinLnBrk="0" hangingPunct="1">
      <a:defRPr sz="6000" kern="1200">
        <a:solidFill>
          <a:srgbClr val="FF0000"/>
        </a:solidFill>
        <a:latin typeface="Arial" panose="020B0604020202020204" pitchFamily="34" charset="0"/>
        <a:ea typeface="+mn-ea"/>
        <a:cs typeface="+mn-cs"/>
      </a:defRPr>
    </a:lvl6pPr>
    <a:lvl7pPr marL="2743200" algn="l" defTabSz="914400" rtl="0" eaLnBrk="1" latinLnBrk="0" hangingPunct="1">
      <a:defRPr sz="6000" kern="1200">
        <a:solidFill>
          <a:srgbClr val="FF0000"/>
        </a:solidFill>
        <a:latin typeface="Arial" panose="020B0604020202020204" pitchFamily="34" charset="0"/>
        <a:ea typeface="+mn-ea"/>
        <a:cs typeface="+mn-cs"/>
      </a:defRPr>
    </a:lvl7pPr>
    <a:lvl8pPr marL="3200400" algn="l" defTabSz="914400" rtl="0" eaLnBrk="1" latinLnBrk="0" hangingPunct="1">
      <a:defRPr sz="6000" kern="1200">
        <a:solidFill>
          <a:srgbClr val="FF0000"/>
        </a:solidFill>
        <a:latin typeface="Arial" panose="020B0604020202020204" pitchFamily="34" charset="0"/>
        <a:ea typeface="+mn-ea"/>
        <a:cs typeface="+mn-cs"/>
      </a:defRPr>
    </a:lvl8pPr>
    <a:lvl9pPr marL="3657600" algn="l" defTabSz="914400" rtl="0" eaLnBrk="1" latinLnBrk="0" hangingPunct="1">
      <a:defRPr sz="6000"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208">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FFFF"/>
    <a:srgbClr val="000099"/>
    <a:srgbClr val="0033CC"/>
    <a:srgbClr val="000000"/>
    <a:srgbClr val="0000FF"/>
    <a:srgbClr val="990033"/>
    <a:srgbClr val="FFFF99"/>
    <a:srgbClr val="FFFFCC"/>
    <a:srgbClr val="CCECFF"/>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10" autoAdjust="0"/>
    <p:restoredTop sz="96134" autoAdjust="0"/>
  </p:normalViewPr>
  <p:slideViewPr>
    <p:cSldViewPr>
      <p:cViewPr varScale="1">
        <p:scale>
          <a:sx n="67" d="100"/>
          <a:sy n="67" d="100"/>
        </p:scale>
        <p:origin x="-1374" y="-96"/>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10368"/>
    </p:cViewPr>
  </p:sorterViewPr>
  <p:notesViewPr>
    <p:cSldViewPr>
      <p:cViewPr varScale="1">
        <p:scale>
          <a:sx n="28" d="100"/>
          <a:sy n="28" d="100"/>
        </p:scale>
        <p:origin x="-1182" y="-72"/>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59" Type="http://schemas.openxmlformats.org/officeDocument/2006/relationships/font" Target="fonts/font13.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Times New Roman" pitchFamily="18" charset="0"/>
              </a:defRPr>
            </a:lvl1pPr>
          </a:lstStyle>
          <a:p>
            <a:pPr>
              <a:defRPr/>
            </a:pPr>
            <a:endParaRPr lang="es-ES_tradnl"/>
          </a:p>
        </p:txBody>
      </p:sp>
      <p:sp>
        <p:nvSpPr>
          <p:cNvPr id="10137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New Roman" pitchFamily="18" charset="0"/>
              </a:defRPr>
            </a:lvl1pPr>
          </a:lstStyle>
          <a:p>
            <a:pPr>
              <a:defRPr/>
            </a:pPr>
            <a:endParaRPr lang="es-ES_tradnl"/>
          </a:p>
        </p:txBody>
      </p:sp>
      <p:sp>
        <p:nvSpPr>
          <p:cNvPr id="10138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Times New Roman" pitchFamily="18" charset="0"/>
              </a:defRPr>
            </a:lvl1pPr>
          </a:lstStyle>
          <a:p>
            <a:pPr>
              <a:defRPr/>
            </a:pPr>
            <a:endParaRPr lang="es-ES_tradnl"/>
          </a:p>
        </p:txBody>
      </p:sp>
      <p:sp>
        <p:nvSpPr>
          <p:cNvPr id="10138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anose="02020603050405020304" pitchFamily="18" charset="0"/>
              </a:defRPr>
            </a:lvl1pPr>
          </a:lstStyle>
          <a:p>
            <a:fld id="{47B82AC3-88A9-4BEA-94C7-5F3B0B2B2F81}" type="slidenum">
              <a:rPr lang="es-ES_tradnl" altLang="es-ES"/>
              <a:pPr/>
              <a:t>‹Nº›</a:t>
            </a:fld>
            <a:endParaRPr lang="es-ES_tradnl" alt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effectLst>
                  <a:outerShdw blurRad="38100" dist="38100" dir="2700000" algn="tl">
                    <a:srgbClr val="C0C0C0"/>
                  </a:outerShdw>
                </a:effectLst>
                <a:latin typeface="Times New Roman" pitchFamily="18" charset="0"/>
              </a:defRPr>
            </a:lvl1pPr>
          </a:lstStyle>
          <a:p>
            <a:pPr>
              <a:defRPr/>
            </a:pPr>
            <a:endParaRPr lang="es-ES_tradnl"/>
          </a:p>
        </p:txBody>
      </p:sp>
      <p:sp>
        <p:nvSpPr>
          <p:cNvPr id="29699"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effectLst>
                  <a:outerShdw blurRad="38100" dist="38100" dir="2700000" algn="tl">
                    <a:srgbClr val="C0C0C0"/>
                  </a:outerShdw>
                </a:effectLst>
                <a:latin typeface="Times New Roman" pitchFamily="18" charset="0"/>
              </a:defRPr>
            </a:lvl1pPr>
          </a:lstStyle>
          <a:p>
            <a:pPr>
              <a:defRPr/>
            </a:pPr>
            <a:endParaRPr lang="es-ES_tradnl"/>
          </a:p>
        </p:txBody>
      </p:sp>
      <p:sp>
        <p:nvSpPr>
          <p:cNvPr id="5427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01"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29702"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effectLst>
                  <a:outerShdw blurRad="38100" dist="38100" dir="2700000" algn="tl">
                    <a:srgbClr val="C0C0C0"/>
                  </a:outerShdw>
                </a:effectLst>
                <a:latin typeface="Times New Roman" pitchFamily="18" charset="0"/>
              </a:defRPr>
            </a:lvl1pPr>
          </a:lstStyle>
          <a:p>
            <a:pPr>
              <a:defRPr/>
            </a:pPr>
            <a:endParaRPr lang="es-ES_tradnl"/>
          </a:p>
        </p:txBody>
      </p:sp>
      <p:sp>
        <p:nvSpPr>
          <p:cNvPr id="29703"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outerShdw blurRad="38100" dist="38100" dir="2700000" algn="tl">
                    <a:srgbClr val="C0C0C0"/>
                  </a:outerShdw>
                </a:effectLst>
                <a:latin typeface="Times New Roman" panose="02020603050405020304" pitchFamily="18" charset="0"/>
              </a:defRPr>
            </a:lvl1pPr>
          </a:lstStyle>
          <a:p>
            <a:fld id="{751887DE-6EF5-4F31-8786-4D77398545A9}" type="slidenum">
              <a:rPr lang="es-ES_tradnl" altLang="es-ES"/>
              <a:pPr/>
              <a:t>‹Nº›</a:t>
            </a:fld>
            <a:endParaRPr lang="es-ES_tradnl"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6000">
                <a:solidFill>
                  <a:srgbClr val="FF0000"/>
                </a:solidFill>
                <a:latin typeface="Arial" panose="020B0604020202020204" pitchFamily="34" charset="0"/>
              </a:defRPr>
            </a:lvl1pPr>
            <a:lvl2pPr marL="742950" indent="-285750">
              <a:defRPr sz="6000">
                <a:solidFill>
                  <a:srgbClr val="FF0000"/>
                </a:solidFill>
                <a:latin typeface="Arial" panose="020B0604020202020204" pitchFamily="34" charset="0"/>
              </a:defRPr>
            </a:lvl2pPr>
            <a:lvl3pPr marL="1143000" indent="-228600">
              <a:defRPr sz="6000">
                <a:solidFill>
                  <a:srgbClr val="FF0000"/>
                </a:solidFill>
                <a:latin typeface="Arial" panose="020B0604020202020204" pitchFamily="34" charset="0"/>
              </a:defRPr>
            </a:lvl3pPr>
            <a:lvl4pPr marL="1600200" indent="-228600">
              <a:defRPr sz="6000">
                <a:solidFill>
                  <a:srgbClr val="FF0000"/>
                </a:solidFill>
                <a:latin typeface="Arial" panose="020B0604020202020204" pitchFamily="34" charset="0"/>
              </a:defRPr>
            </a:lvl4pPr>
            <a:lvl5pPr marL="2057400" indent="-228600">
              <a:defRPr sz="6000">
                <a:solidFill>
                  <a:srgbClr val="FF0000"/>
                </a:solidFill>
                <a:latin typeface="Arial" panose="020B0604020202020204" pitchFamily="34" charset="0"/>
              </a:defRPr>
            </a:lvl5pPr>
            <a:lvl6pPr marL="2514600" indent="-228600" eaLnBrk="0" fontAlgn="base" hangingPunct="0">
              <a:spcBef>
                <a:spcPct val="0"/>
              </a:spcBef>
              <a:spcAft>
                <a:spcPct val="0"/>
              </a:spcAft>
              <a:defRPr sz="6000">
                <a:solidFill>
                  <a:srgbClr val="FF0000"/>
                </a:solidFill>
                <a:latin typeface="Arial" panose="020B0604020202020204" pitchFamily="34" charset="0"/>
              </a:defRPr>
            </a:lvl6pPr>
            <a:lvl7pPr marL="2971800" indent="-228600" eaLnBrk="0" fontAlgn="base" hangingPunct="0">
              <a:spcBef>
                <a:spcPct val="0"/>
              </a:spcBef>
              <a:spcAft>
                <a:spcPct val="0"/>
              </a:spcAft>
              <a:defRPr sz="6000">
                <a:solidFill>
                  <a:srgbClr val="FF0000"/>
                </a:solidFill>
                <a:latin typeface="Arial" panose="020B0604020202020204" pitchFamily="34" charset="0"/>
              </a:defRPr>
            </a:lvl7pPr>
            <a:lvl8pPr marL="3429000" indent="-228600" eaLnBrk="0" fontAlgn="base" hangingPunct="0">
              <a:spcBef>
                <a:spcPct val="0"/>
              </a:spcBef>
              <a:spcAft>
                <a:spcPct val="0"/>
              </a:spcAft>
              <a:defRPr sz="6000">
                <a:solidFill>
                  <a:srgbClr val="FF0000"/>
                </a:solidFill>
                <a:latin typeface="Arial" panose="020B0604020202020204" pitchFamily="34" charset="0"/>
              </a:defRPr>
            </a:lvl8pPr>
            <a:lvl9pPr marL="3886200" indent="-228600" eaLnBrk="0" fontAlgn="base" hangingPunct="0">
              <a:spcBef>
                <a:spcPct val="0"/>
              </a:spcBef>
              <a:spcAft>
                <a:spcPct val="0"/>
              </a:spcAft>
              <a:defRPr sz="6000">
                <a:solidFill>
                  <a:srgbClr val="FF0000"/>
                </a:solidFill>
                <a:latin typeface="Arial" panose="020B0604020202020204" pitchFamily="34" charset="0"/>
              </a:defRPr>
            </a:lvl9pPr>
          </a:lstStyle>
          <a:p>
            <a:fld id="{25A516DE-0706-4122-8817-DBC65BD3F1E1}" type="slidenum">
              <a:rPr lang="es-ES_tradnl" altLang="es-ES" sz="1200">
                <a:solidFill>
                  <a:schemeClr val="tx1"/>
                </a:solidFill>
                <a:latin typeface="Times New Roman" panose="02020603050405020304" pitchFamily="18" charset="0"/>
              </a:rPr>
              <a:pPr/>
              <a:t>1</a:t>
            </a:fld>
            <a:endParaRPr lang="es-ES_tradnl" altLang="es-ES" sz="1200">
              <a:solidFill>
                <a:schemeClr val="tx1"/>
              </a:solidFill>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lstStyle/>
          <a:p>
            <a:r>
              <a:rPr lang="es-ES_tradnl" altLang="es-ES" smtClean="0"/>
              <a:t>Los pilares en  los que se ha basado la política científica cubana son:</a:t>
            </a:r>
          </a:p>
          <a:p>
            <a:pPr>
              <a:buFont typeface="Symbol" panose="05050102010706020507" pitchFamily="18" charset="2"/>
              <a:buChar char="·"/>
            </a:pPr>
            <a:r>
              <a:rPr lang="es-ES_tradnl" altLang="es-ES" b="1" smtClean="0"/>
              <a:t>Formación de un potencial científico propio. </a:t>
            </a:r>
            <a:r>
              <a:rPr lang="es-ES" altLang="es-ES" smtClean="0"/>
              <a:t>El número de científicos e ingenieros por cada mil habitantes está al nivel de países con mayor desarrollo. </a:t>
            </a:r>
          </a:p>
          <a:p>
            <a:pPr>
              <a:buFont typeface="Symbol" panose="05050102010706020507" pitchFamily="18" charset="2"/>
              <a:buChar char="·"/>
            </a:pPr>
            <a:r>
              <a:rPr lang="es-ES_tradnl" altLang="es-ES" smtClean="0"/>
              <a:t>Orientación de la ACT en </a:t>
            </a:r>
            <a:r>
              <a:rPr lang="es-ES_tradnl" altLang="es-ES" b="1" smtClean="0"/>
              <a:t>respaldo al desarrollo socioeconómico del país. </a:t>
            </a:r>
          </a:p>
          <a:p>
            <a:endParaRPr lang="es-ES_tradnl"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6815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824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6645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92578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56474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8344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323850" y="277815"/>
            <a:ext cx="8362950" cy="4657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0">
            <a:extLst>
              <a:ext uri="{FF2B5EF4-FFF2-40B4-BE49-F238E27FC236}">
                <a16:creationId xmlns:a16="http://schemas.microsoft.com/office/drawing/2014/main" xmlns="" id="{EC7E994C-1881-40BE-A903-265EE22ABED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41">
            <a:extLst>
              <a:ext uri="{FF2B5EF4-FFF2-40B4-BE49-F238E27FC236}">
                <a16:creationId xmlns:a16="http://schemas.microsoft.com/office/drawing/2014/main" xmlns="" id="{67C8DE39-B587-4EB5-B5A2-0318C4AF763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2">
            <a:extLst>
              <a:ext uri="{FF2B5EF4-FFF2-40B4-BE49-F238E27FC236}">
                <a16:creationId xmlns:a16="http://schemas.microsoft.com/office/drawing/2014/main" xmlns="" id="{4B3BFD50-845E-43A4-9EEB-1DEEC0C9BA5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0DC102-8473-4FFE-B75A-06D5FD8D829C}"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3481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fld id="{07A00514-E66E-4C28-B8C3-B8360EDA9E28}" type="slidenum">
              <a:rPr lang="es-ES" smtClean="0"/>
              <a:pPr/>
              <a:t>‹Nº›</a:t>
            </a:fld>
            <a:endParaRPr lang="es-ES"/>
          </a:p>
        </p:txBody>
      </p:sp>
      <p:grpSp>
        <p:nvGrpSpPr>
          <p:cNvPr id="7" name="Group 9"/>
          <p:cNvGrpSpPr>
            <a:grpSpLocks noChangeAspect="1"/>
          </p:cNvGrpSpPr>
          <p:nvPr userDrawn="1"/>
        </p:nvGrpSpPr>
        <p:grpSpPr bwMode="auto">
          <a:xfrm>
            <a:off x="0" y="5157788"/>
            <a:ext cx="9144000" cy="1330325"/>
            <a:chOff x="-3905250" y="4294188"/>
            <a:chExt cx="13011150" cy="1892300"/>
          </a:xfrm>
        </p:grpSpPr>
        <p:sp>
          <p:nvSpPr>
            <p:cNvPr id="8"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p>
          </p:txBody>
        </p:sp>
        <p:sp>
          <p:nvSpPr>
            <p:cNvPr id="9"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p>
          </p:txBody>
        </p:sp>
        <p:sp>
          <p:nvSpPr>
            <p:cNvPr id="10"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p>
          </p:txBody>
        </p:sp>
        <p:sp>
          <p:nvSpPr>
            <p:cNvPr id="11"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p>
          </p:txBody>
        </p:sp>
        <p:sp useBgFill="1">
          <p:nvSpPr>
            <p:cNvPr id="12"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p>
          </p:txBody>
        </p:sp>
      </p:grpSp>
    </p:spTree>
    <p:extLst>
      <p:ext uri="{BB962C8B-B14F-4D97-AF65-F5344CB8AC3E}">
        <p14:creationId xmlns:p14="http://schemas.microsoft.com/office/powerpoint/2010/main" xmlns="" val="378995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CB959AD-49F4-478E-A013-BE606CDD1B41}" type="datetimeFigureOut">
              <a:rPr lang="en-US" smtClean="0"/>
              <a:pPr/>
              <a:t>4/26/2021</a:t>
            </a:fld>
            <a:endParaRPr lang="en-US" dirty="0"/>
          </a:p>
        </p:txBody>
      </p:sp>
      <p:sp>
        <p:nvSpPr>
          <p:cNvPr id="3" name="Marcador de pie de página 2"/>
          <p:cNvSpPr>
            <a:spLocks noGrp="1"/>
          </p:cNvSpPr>
          <p:nvPr>
            <p:ph type="ftr" sz="quarter" idx="11"/>
          </p:nvPr>
        </p:nvSpPr>
        <p:spPr/>
        <p:txBody>
          <a:bodyPr/>
          <a:lstStyle/>
          <a:p>
            <a:r>
              <a:rPr lang="en-US" smtClean="0"/>
              <a:t>
              </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5" name="Rectángulo 4"/>
          <p:cNvSpPr/>
          <p:nvPr userDrawn="1"/>
        </p:nvSpPr>
        <p:spPr>
          <a:xfrm>
            <a:off x="0" y="0"/>
            <a:ext cx="9144000" cy="270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s-ES"/>
          </a:p>
        </p:txBody>
      </p:sp>
    </p:spTree>
    <p:extLst>
      <p:ext uri="{BB962C8B-B14F-4D97-AF65-F5344CB8AC3E}">
        <p14:creationId xmlns:p14="http://schemas.microsoft.com/office/powerpoint/2010/main" xmlns="" val="97914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6353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9509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376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5217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6263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30101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076325"/>
            <a:ext cx="8229600" cy="524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Haga clic para modificar el estilo de texto del patrón</a:t>
            </a:r>
          </a:p>
          <a:p>
            <a:pPr lvl="1"/>
            <a:r>
              <a:rPr lang="en-US" altLang="es-ES" smtClean="0"/>
              <a:t>Segundo nivel</a:t>
            </a:r>
          </a:p>
          <a:p>
            <a:pPr lvl="2"/>
            <a:r>
              <a:rPr lang="en-US" altLang="es-ES" smtClean="0"/>
              <a:t>Tercer nivel</a:t>
            </a:r>
          </a:p>
          <a:p>
            <a:pPr lvl="3"/>
            <a:r>
              <a:rPr lang="en-US" altLang="es-ES" smtClean="0"/>
              <a:t>Cuarto nivel</a:t>
            </a:r>
          </a:p>
          <a:p>
            <a:pPr lvl="4"/>
            <a:r>
              <a:rPr lang="en-US" altLang="es-ES" smtClean="0"/>
              <a:t>Quinto nivel</a:t>
            </a:r>
          </a:p>
        </p:txBody>
      </p:sp>
      <p:sp>
        <p:nvSpPr>
          <p:cNvPr id="2051" name="Rectangle 2"/>
          <p:cNvSpPr>
            <a:spLocks noGrp="1" noChangeArrowheads="1"/>
          </p:cNvSpPr>
          <p:nvPr>
            <p:ph type="title"/>
          </p:nvPr>
        </p:nvSpPr>
        <p:spPr bwMode="black">
          <a:xfrm>
            <a:off x="827088" y="122238"/>
            <a:ext cx="739140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Haga clic para cambiar el estilo de título	</a:t>
            </a:r>
          </a:p>
        </p:txBody>
      </p:sp>
    </p:spTree>
  </p:cSld>
  <p:clrMap bg1="dk1" tx1="lt1" bg2="dk2" tx2="lt2" accent1="accent1" accent2="accent2" accent3="accent3" accent4="accent4" accent5="accent5" accent6="accent6" hlink="hlink" folHlink="folHlink"/>
  <p:sldLayoutIdLst>
    <p:sldLayoutId id="2147485762" r:id="rId1"/>
    <p:sldLayoutId id="2147485823" r:id="rId2"/>
    <p:sldLayoutId id="2147485824" r:id="rId3"/>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019285D-33B3-460F-A251-15239F3C14F2}" type="datetimeFigureOut">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26/04/2021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F41346-7D89-4E0B-AC1F-63DBE08D99AA}"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9228757"/>
      </p:ext>
    </p:extLst>
  </p:cSld>
  <p:clrMap bg1="lt1" tx1="dk1" bg2="lt2" tx2="dk2" accent1="accent1" accent2="accent2" accent3="accent3" accent4="accent4" accent5="accent5" accent6="accent6" hlink="hlink" folHlink="folHlink"/>
  <p:sldLayoutIdLst>
    <p:sldLayoutId id="2147485828" r:id="rId1"/>
    <p:sldLayoutId id="2147485829" r:id="rId2"/>
    <p:sldLayoutId id="2147485830" r:id="rId3"/>
    <p:sldLayoutId id="2147485831" r:id="rId4"/>
    <p:sldLayoutId id="2147485832" r:id="rId5"/>
    <p:sldLayoutId id="2147485833" r:id="rId6"/>
    <p:sldLayoutId id="2147485834" r:id="rId7"/>
    <p:sldLayoutId id="2147485835" r:id="rId8"/>
    <p:sldLayoutId id="2147485836" r:id="rId9"/>
    <p:sldLayoutId id="2147485837" r:id="rId10"/>
    <p:sldLayoutId id="2147485838" r:id="rId11"/>
    <p:sldLayoutId id="214748583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ctrTitle"/>
          </p:nvPr>
        </p:nvSpPr>
        <p:spPr>
          <a:xfrm>
            <a:off x="853307" y="500867"/>
            <a:ext cx="8094662" cy="1266825"/>
          </a:xfrm>
        </p:spPr>
        <p:txBody>
          <a:bodyPr rtlCol="0">
            <a:normAutofit/>
          </a:bodyPr>
          <a:lstStyle/>
          <a:p>
            <a:pPr eaLnBrk="1" fontAlgn="auto" hangingPunct="1">
              <a:spcAft>
                <a:spcPts val="0"/>
              </a:spcAft>
              <a:defRPr/>
            </a:pPr>
            <a:r>
              <a:rPr lang="es-ES_tradnl" sz="3200" b="1" dirty="0" smtClean="0">
                <a:solidFill>
                  <a:schemeClr val="tx1"/>
                </a:solidFill>
                <a:effectLst>
                  <a:outerShdw blurRad="38100" dist="38100" dir="2700000" algn="tl">
                    <a:srgbClr val="000000">
                      <a:alpha val="43137"/>
                    </a:srgbClr>
                  </a:outerShdw>
                </a:effectLst>
                <a:latin typeface="Arial Rounded MT Bold" pitchFamily="34" charset="0"/>
              </a:rPr>
              <a:t>ACTUALIZACIÓN SOBRE EL </a:t>
            </a:r>
            <a:br>
              <a:rPr lang="es-ES_tradnl" sz="3200" b="1" dirty="0" smtClean="0">
                <a:solidFill>
                  <a:schemeClr val="tx1"/>
                </a:solidFill>
                <a:effectLst>
                  <a:outerShdw blurRad="38100" dist="38100" dir="2700000" algn="tl">
                    <a:srgbClr val="000000">
                      <a:alpha val="43137"/>
                    </a:srgbClr>
                  </a:outerShdw>
                </a:effectLst>
                <a:latin typeface="Arial Rounded MT Bold" pitchFamily="34" charset="0"/>
              </a:rPr>
            </a:br>
            <a:r>
              <a:rPr lang="es-ES_tradnl" sz="3200" b="1" dirty="0" smtClean="0">
                <a:solidFill>
                  <a:schemeClr val="tx1"/>
                </a:solidFill>
                <a:effectLst>
                  <a:outerShdw blurRad="38100" dist="38100" dir="2700000" algn="tl">
                    <a:srgbClr val="000000">
                      <a:alpha val="43137"/>
                    </a:srgbClr>
                  </a:outerShdw>
                </a:effectLst>
                <a:latin typeface="Arial Rounded MT Bold" pitchFamily="34" charset="0"/>
              </a:rPr>
              <a:t>ENFOQUE CUBANO DE LA SEGURIDAD</a:t>
            </a:r>
          </a:p>
        </p:txBody>
      </p:sp>
      <p:grpSp>
        <p:nvGrpSpPr>
          <p:cNvPr id="12291" name="Group 4"/>
          <p:cNvGrpSpPr>
            <a:grpSpLocks/>
          </p:cNvGrpSpPr>
          <p:nvPr/>
        </p:nvGrpSpPr>
        <p:grpSpPr bwMode="auto">
          <a:xfrm>
            <a:off x="3786188" y="1989683"/>
            <a:ext cx="4824412" cy="3311525"/>
            <a:chOff x="3360" y="2923"/>
            <a:chExt cx="1816" cy="1215"/>
          </a:xfrm>
        </p:grpSpPr>
        <p:pic>
          <p:nvPicPr>
            <p:cNvPr id="1229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 y="2923"/>
              <a:ext cx="1324" cy="1215"/>
            </a:xfrm>
            <a:prstGeom prst="rect">
              <a:avLst/>
            </a:prstGeom>
            <a:noFill/>
            <a:ln w="9525">
              <a:solidFill>
                <a:schemeClr val="accent1"/>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pic>
        <p:pic>
          <p:nvPicPr>
            <p:cNvPr id="12298"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60" y="3504"/>
              <a:ext cx="839" cy="580"/>
            </a:xfrm>
            <a:prstGeom prst="rect">
              <a:avLst/>
            </a:prstGeom>
            <a:noFill/>
            <a:ln w="9525">
              <a:solidFill>
                <a:schemeClr val="accent1"/>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pic>
      </p:grpSp>
      <p:pic>
        <p:nvPicPr>
          <p:cNvPr id="956423" name="Picture 7" descr="C-130 disparo 1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3528" y="2483794"/>
            <a:ext cx="3095625" cy="2322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294" name="AutoShape 10"/>
          <p:cNvSpPr>
            <a:spLocks noChangeAspect="1" noChangeArrowheads="1" noTextEdit="1"/>
          </p:cNvSpPr>
          <p:nvPr/>
        </p:nvSpPr>
        <p:spPr bwMode="auto">
          <a:xfrm>
            <a:off x="7929563" y="1317625"/>
            <a:ext cx="1285875" cy="118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p>
        </p:txBody>
      </p:sp>
      <p:pic>
        <p:nvPicPr>
          <p:cNvPr id="12295" name="Picture 14" descr="image00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388" y="146050"/>
            <a:ext cx="1120775"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uadroTexto 1"/>
          <p:cNvSpPr txBox="1"/>
          <p:nvPr/>
        </p:nvSpPr>
        <p:spPr>
          <a:xfrm>
            <a:off x="207596" y="6009432"/>
            <a:ext cx="8712200" cy="784225"/>
          </a:xfrm>
          <a:prstGeom prst="rect">
            <a:avLst/>
          </a:prstGeom>
          <a:noFill/>
        </p:spPr>
        <p:txBody>
          <a:bodyPr>
            <a:spAutoFit/>
          </a:bodyPr>
          <a:lstStyle/>
          <a:p>
            <a:pPr algn="ctr">
              <a:spcAft>
                <a:spcPts val="600"/>
              </a:spcAft>
              <a:defRPr/>
            </a:pPr>
            <a:r>
              <a:rPr lang="es-ES" sz="2000" b="1" dirty="0" smtClean="0">
                <a:solidFill>
                  <a:schemeClr val="tx1"/>
                </a:solidFill>
              </a:rPr>
              <a:t>Dr. </a:t>
            </a:r>
            <a:r>
              <a:rPr lang="es-ES" sz="2000" b="1" dirty="0">
                <a:solidFill>
                  <a:schemeClr val="tx1"/>
                </a:solidFill>
              </a:rPr>
              <a:t>C. </a:t>
            </a:r>
            <a:r>
              <a:rPr lang="es-ES" sz="2000" b="1" dirty="0" smtClean="0">
                <a:solidFill>
                  <a:schemeClr val="tx1"/>
                </a:solidFill>
              </a:rPr>
              <a:t> </a:t>
            </a:r>
            <a:r>
              <a:rPr lang="es-ES" sz="2000" b="1" dirty="0">
                <a:solidFill>
                  <a:schemeClr val="tx1"/>
                </a:solidFill>
              </a:rPr>
              <a:t>Juan Carlos </a:t>
            </a:r>
            <a:r>
              <a:rPr lang="es-ES" sz="2000" b="1" dirty="0" err="1">
                <a:solidFill>
                  <a:schemeClr val="tx1"/>
                </a:solidFill>
              </a:rPr>
              <a:t>Garnier</a:t>
            </a:r>
            <a:r>
              <a:rPr lang="es-ES" sz="2000" b="1" dirty="0">
                <a:solidFill>
                  <a:schemeClr val="tx1"/>
                </a:solidFill>
              </a:rPr>
              <a:t> Galán. </a:t>
            </a:r>
            <a:r>
              <a:rPr lang="es-ES" sz="2000" b="1" dirty="0" smtClean="0">
                <a:solidFill>
                  <a:schemeClr val="tx1"/>
                </a:solidFill>
              </a:rPr>
              <a:t>Profesor e Investigador Titular</a:t>
            </a:r>
            <a:endParaRPr lang="es-ES" sz="2000" b="1" dirty="0">
              <a:solidFill>
                <a:schemeClr val="tx1"/>
              </a:solidFill>
            </a:endParaRPr>
          </a:p>
          <a:p>
            <a:pPr algn="ctr">
              <a:defRPr/>
            </a:pPr>
            <a:r>
              <a:rPr lang="es-ES" sz="2000" b="1" dirty="0" smtClean="0">
                <a:solidFill>
                  <a:schemeClr val="tx1"/>
                </a:solidFill>
              </a:rPr>
              <a:t>Profesor Consultante del Colegio </a:t>
            </a:r>
            <a:r>
              <a:rPr lang="es-ES" sz="2000" b="1" dirty="0">
                <a:solidFill>
                  <a:schemeClr val="tx1"/>
                </a:solidFill>
              </a:rPr>
              <a:t>de Defensa Nacional</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956423"/>
                                        </p:tgtEl>
                                        <p:attrNameLst>
                                          <p:attrName>style.visibility</p:attrName>
                                        </p:attrNameLst>
                                      </p:cBhvr>
                                      <p:to>
                                        <p:strVal val="visible"/>
                                      </p:to>
                                    </p:set>
                                    <p:animEffect transition="in" filter="blinds(horizontal)">
                                      <p:cBhvr>
                                        <p:cTn id="7" dur="500"/>
                                        <p:tgtEl>
                                          <p:spTgt spid="956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9803787-71C4-4120-A10D-620E64FD47E0}"/>
              </a:ext>
            </a:extLst>
          </p:cNvPr>
          <p:cNvSpPr txBox="1"/>
          <p:nvPr/>
        </p:nvSpPr>
        <p:spPr>
          <a:xfrm>
            <a:off x="130398" y="807540"/>
            <a:ext cx="8883203" cy="5763116"/>
          </a:xfrm>
          <a:prstGeom prst="rect">
            <a:avLst/>
          </a:prstGeom>
          <a:noFill/>
        </p:spPr>
        <p:txBody>
          <a:bodyPr wrap="square" rtlCol="0">
            <a:spAutoFit/>
          </a:bodyPr>
          <a:lstStyle/>
          <a:p>
            <a:pPr marL="257175" marR="0" lvl="0" indent="-257175" algn="just" defTabSz="914400" rtl="0" eaLnBrk="1" fontAlgn="auto" latinLnBrk="0" hangingPunct="1">
              <a:lnSpc>
                <a:spcPct val="100000"/>
              </a:lnSpc>
              <a:spcBef>
                <a:spcPts val="0"/>
              </a:spcBef>
              <a:spcAft>
                <a:spcPts val="450"/>
              </a:spcAft>
              <a:buClrTx/>
              <a:buSzTx/>
              <a:buFont typeface="+mj-lt"/>
              <a:buAutoNum type="arabicPeriod" startAt="6"/>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Resulta esencial preservar la vigencia de los principios de las relaciones internacionales recogidos en el artículo 2 de la Carta de las Naciones Unidas: </a:t>
            </a:r>
          </a:p>
          <a:p>
            <a:pPr marL="470297" marR="0" lvl="0" indent="-203597" algn="just"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igualdad soberana de los Estados; </a:t>
            </a:r>
          </a:p>
          <a:p>
            <a:pPr marL="470297" marR="0" lvl="0" indent="-203597" algn="just"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arreglo de las controversias por medios pacíficos; </a:t>
            </a:r>
          </a:p>
          <a:p>
            <a:pPr marL="470297" marR="0" lvl="0" indent="-203597" algn="just"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no recurrir a la amenaza o al uso de la fuerza contra la integridad territorial o la independencia política de cualquier Estado; </a:t>
            </a:r>
          </a:p>
          <a:p>
            <a:pPr marL="470297" marR="0" lvl="0" indent="-203597" algn="just"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no intervención en los asuntos que son esencialmente de la jurisdicción interna de los Estados.</a:t>
            </a:r>
            <a:endParaRPr kumimoji="0" lang="x-none"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900"/>
              </a:spcBef>
              <a:spcAft>
                <a:spcPts val="450"/>
              </a:spcAft>
              <a:buClrTx/>
              <a:buSzTx/>
              <a:buFont typeface="+mj-lt"/>
              <a:buAutoNum type="arabicPeriod" startAt="7"/>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El multilateralismo y la cooperación internacional son una necesidad imperiosa para todos los Estados sin excepción, por poderosos que estos sean, al constituir la única vía de solución de los graves problemas que aquejan al mundo. </a:t>
            </a:r>
          </a:p>
          <a:p>
            <a:pPr marL="257175" marR="0" lvl="0" indent="-257175" algn="just" defTabSz="914400" rtl="0" eaLnBrk="1" fontAlgn="auto" latinLnBrk="0" hangingPunct="1">
              <a:lnSpc>
                <a:spcPct val="100000"/>
              </a:lnSpc>
              <a:spcBef>
                <a:spcPts val="0"/>
              </a:spcBef>
              <a:spcAft>
                <a:spcPts val="450"/>
              </a:spcAft>
              <a:buClrTx/>
              <a:buSzTx/>
              <a:buFont typeface="+mj-lt"/>
              <a:buAutoNum type="arabicPeriod" startAt="7"/>
              <a:tabLst/>
              <a:defRPr/>
            </a:pPr>
            <a:endParaRPr kumimoji="0" lang="x-none"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endParaRPr>
          </a:p>
        </p:txBody>
      </p:sp>
      <p:sp>
        <p:nvSpPr>
          <p:cNvPr id="7"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x-none" sz="3200" kern="0" dirty="0" smtClean="0">
                <a:latin typeface="Arial Black" panose="020B0A04020102020204" pitchFamily="34" charset="0"/>
              </a:rPr>
              <a:t>S</a:t>
            </a:r>
            <a:r>
              <a:rPr lang="en-US" sz="3200" kern="0" dirty="0" smtClean="0">
                <a:latin typeface="Arial Black" panose="020B0A04020102020204" pitchFamily="34" charset="0"/>
              </a:rPr>
              <a:t>EGURIDAD INTERNACIONAL</a:t>
            </a:r>
            <a:endParaRPr lang="x-none" sz="3200" kern="0" dirty="0">
              <a:latin typeface="Arial Black" panose="020B0A04020102020204" pitchFamily="34" charset="0"/>
            </a:endParaRPr>
          </a:p>
        </p:txBody>
      </p:sp>
    </p:spTree>
    <p:extLst>
      <p:ext uri="{BB962C8B-B14F-4D97-AF65-F5344CB8AC3E}">
        <p14:creationId xmlns:p14="http://schemas.microsoft.com/office/powerpoint/2010/main" xmlns="" val="2094355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9803787-71C4-4120-A10D-620E64FD47E0}"/>
              </a:ext>
            </a:extLst>
          </p:cNvPr>
          <p:cNvSpPr txBox="1"/>
          <p:nvPr/>
        </p:nvSpPr>
        <p:spPr>
          <a:xfrm>
            <a:off x="130398" y="506437"/>
            <a:ext cx="8822533" cy="58913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8. No puede haber seguridad internacional:</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542925" marR="0" lvl="0" indent="-204788"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sin seguridad de las naciones que componen la comunidad internacional;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542925" marR="0" lvl="0" indent="-204788"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sin paz; </a:t>
            </a:r>
          </a:p>
          <a:p>
            <a:pPr marL="542925" marR="0" lvl="0" indent="-204788"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sin desarrollo;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542925" marR="0" lvl="0" indent="-204788"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sin equilibrio y equidad;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542925" marR="0" lvl="0" indent="-204788"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sin consenso y cooperación;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542925" marR="0" lvl="0" indent="-204788"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sin respeto de los derechos humanos;</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542925" marR="0" lvl="0" indent="-204788"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en un planeta </a:t>
            </a:r>
            <a:r>
              <a:rPr kumimoji="0" lang="es-ES" sz="2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contaminado y </a:t>
            </a: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con sus recursos agotados.</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900"/>
              </a:spcBef>
              <a:spcAft>
                <a:spcPts val="450"/>
              </a:spcAft>
              <a:buClrTx/>
              <a:buSzTx/>
              <a:buFont typeface="+mj-lt"/>
              <a:buAutoNum type="arabicPeriod" startAt="9"/>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seguridad internacional plena constituye un propósito a alcanzar por la comunidad humana. Es un objetivo a largo plazo. Habrá que construirla gradualmente en un proceso no exento de retrocesos, desequilibrios y convulsiones, pero de su logro depende la propia existencia del género humano</a:t>
            </a:r>
            <a:r>
              <a:rPr kumimoji="0" lang="es-ES" sz="2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p:txBody>
      </p:sp>
      <p:sp>
        <p:nvSpPr>
          <p:cNvPr id="5"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x-none" sz="3200" kern="0" dirty="0" smtClean="0">
                <a:latin typeface="Arial Black" panose="020B0A04020102020204" pitchFamily="34" charset="0"/>
              </a:rPr>
              <a:t>S</a:t>
            </a:r>
            <a:r>
              <a:rPr lang="en-US" sz="3200" kern="0" dirty="0" smtClean="0">
                <a:latin typeface="Arial Black" panose="020B0A04020102020204" pitchFamily="34" charset="0"/>
              </a:rPr>
              <a:t>EGURIDAD INTERNACIONAL</a:t>
            </a:r>
            <a:endParaRPr lang="x-none" sz="3200" kern="0" dirty="0">
              <a:latin typeface="Arial Black" panose="020B0A04020102020204" pitchFamily="34" charset="0"/>
            </a:endParaRPr>
          </a:p>
        </p:txBody>
      </p:sp>
    </p:spTree>
    <p:extLst>
      <p:ext uri="{BB962C8B-B14F-4D97-AF65-F5344CB8AC3E}">
        <p14:creationId xmlns:p14="http://schemas.microsoft.com/office/powerpoint/2010/main" xmlns="" val="3196530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27F17B1C-3388-482F-A85F-69FD2A8C3B28}"/>
              </a:ext>
            </a:extLst>
          </p:cNvPr>
          <p:cNvSpPr/>
          <p:nvPr/>
        </p:nvSpPr>
        <p:spPr>
          <a:xfrm>
            <a:off x="0" y="832935"/>
            <a:ext cx="8968286" cy="3254737"/>
          </a:xfrm>
          <a:prstGeom prst="rect">
            <a:avLst/>
          </a:prstGeom>
        </p:spPr>
        <p:txBody>
          <a:bodyPr wrap="square">
            <a:spAutoFit/>
          </a:bodyPr>
          <a:lstStyle/>
          <a:p>
            <a:pPr marL="470297" marR="0" lvl="0" indent="-470297" algn="just" defTabSz="914400" rtl="0" eaLnBrk="1" fontAlgn="auto" latinLnBrk="0" hangingPunct="1">
              <a:lnSpc>
                <a:spcPct val="100000"/>
              </a:lnSpc>
              <a:spcBef>
                <a:spcPts val="0"/>
              </a:spcBef>
              <a:spcAft>
                <a:spcPts val="900"/>
              </a:spcAft>
              <a:buClrTx/>
              <a:buSzTx/>
              <a:buFontTx/>
              <a:buNone/>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10- El objetivo supremo de las relaciones internacionales debe ser el logro de:</a:t>
            </a:r>
          </a:p>
          <a:p>
            <a:pPr marL="808435" marR="0" lvl="0" indent="-257175"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un nuevo orden económico y social, justo y sostenible; </a:t>
            </a:r>
          </a:p>
          <a:p>
            <a:pPr marL="808435" marR="0" lvl="0" indent="-257175"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la paz y la coexistencia pacífica; </a:t>
            </a:r>
          </a:p>
          <a:p>
            <a:pPr marL="808435" marR="0" lvl="0" indent="-257175"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la igualdad y la libre determinación de los pueblos; </a:t>
            </a:r>
          </a:p>
          <a:p>
            <a:pPr marL="808435" marR="0" lvl="0" indent="-257175"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el respeto de los derechos humanos sin distinciones;</a:t>
            </a:r>
          </a:p>
          <a:p>
            <a:pPr marL="808435" marR="0" lvl="0" indent="-257175"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s-ES" sz="2400" b="1" i="0" u="none" strike="noStrike" kern="1200" cap="none" spc="0" normalizeH="0" baseline="0" noProof="0" dirty="0">
                <a:ln>
                  <a:noFill/>
                </a:ln>
                <a:solidFill>
                  <a:schemeClr val="bg1"/>
                </a:solidFill>
                <a:effectLst/>
                <a:uLnTx/>
                <a:uFillTx/>
                <a:latin typeface="Archivo Narrow" panose="02000000000000000000" pitchFamily="2" charset="0"/>
                <a:ea typeface="+mn-ea"/>
                <a:cs typeface="Arial" panose="020B0604020202020204" pitchFamily="34" charset="0"/>
              </a:rPr>
              <a:t>la conservación del planeta. </a:t>
            </a:r>
          </a:p>
        </p:txBody>
      </p:sp>
      <p:sp>
        <p:nvSpPr>
          <p:cNvPr id="5"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x-none" sz="3200" kern="0" dirty="0" smtClean="0">
                <a:latin typeface="Arial Black" panose="020B0A04020102020204" pitchFamily="34" charset="0"/>
              </a:rPr>
              <a:t>S</a:t>
            </a:r>
            <a:r>
              <a:rPr lang="en-US" sz="3200" kern="0" dirty="0" smtClean="0">
                <a:latin typeface="Arial Black" panose="020B0A04020102020204" pitchFamily="34" charset="0"/>
              </a:rPr>
              <a:t>EGURIDAD INTERNACIONAL</a:t>
            </a:r>
            <a:endParaRPr lang="x-none" sz="3200" kern="0" dirty="0">
              <a:latin typeface="Arial Black" panose="020B0A04020102020204" pitchFamily="34" charset="0"/>
            </a:endParaRPr>
          </a:p>
        </p:txBody>
      </p:sp>
    </p:spTree>
    <p:extLst>
      <p:ext uri="{BB962C8B-B14F-4D97-AF65-F5344CB8AC3E}">
        <p14:creationId xmlns:p14="http://schemas.microsoft.com/office/powerpoint/2010/main" xmlns="" val="2909989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27F17B1C-3388-482F-A85F-69FD2A8C3B28}"/>
              </a:ext>
            </a:extLst>
          </p:cNvPr>
          <p:cNvSpPr/>
          <p:nvPr/>
        </p:nvSpPr>
        <p:spPr>
          <a:xfrm>
            <a:off x="201304" y="907998"/>
            <a:ext cx="8741391" cy="39703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Condición </a:t>
            </a:r>
            <a:r>
              <a:rPr kumimoji="0" lang="es-E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de equilibrio y equidad alcanzada en una región o la totalidad del planeta, fruto del cumplimiento por todos los actores de reglas consensuadas de convivencia pacífica y respeto a los derechos humanos; y de la cooperación entre sí para desarrollarse económica y socialmente de manera sostenible, y para enfrentar las amenazas comunes; </a:t>
            </a:r>
            <a:r>
              <a:rPr kumimoji="0" lang="es-ES" sz="28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la </a:t>
            </a:r>
            <a:r>
              <a:rPr kumimoji="0" lang="es-E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que permite que los Estados consideren lograda, en </a:t>
            </a:r>
            <a:r>
              <a:rPr kumimoji="0" lang="es-ES" sz="28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grado suficiente, </a:t>
            </a:r>
            <a:r>
              <a:rPr kumimoji="0" lang="es-E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su seguridad nacional.</a:t>
            </a:r>
            <a:endParaRPr kumimoji="0" lang="x-none"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x-none" sz="3200" kern="0" dirty="0" smtClean="0">
                <a:latin typeface="Arial Black" panose="020B0A04020102020204" pitchFamily="34" charset="0"/>
              </a:rPr>
              <a:t>S</a:t>
            </a:r>
            <a:r>
              <a:rPr lang="en-US" sz="3200" kern="0" dirty="0" smtClean="0">
                <a:latin typeface="Arial Black" panose="020B0A04020102020204" pitchFamily="34" charset="0"/>
              </a:rPr>
              <a:t>EGURIDAD INTERNACIONAL</a:t>
            </a:r>
            <a:endParaRPr lang="x-none" sz="3200" kern="0" dirty="0">
              <a:latin typeface="Arial Black" panose="020B0A04020102020204" pitchFamily="34" charset="0"/>
            </a:endParaRPr>
          </a:p>
        </p:txBody>
      </p:sp>
    </p:spTree>
    <p:extLst>
      <p:ext uri="{BB962C8B-B14F-4D97-AF65-F5344CB8AC3E}">
        <p14:creationId xmlns:p14="http://schemas.microsoft.com/office/powerpoint/2010/main" xmlns="" val="1715952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27F17B1C-3388-482F-A85F-69FD2A8C3B28}"/>
              </a:ext>
            </a:extLst>
          </p:cNvPr>
          <p:cNvSpPr/>
          <p:nvPr/>
        </p:nvSpPr>
        <p:spPr>
          <a:xfrm>
            <a:off x="156999" y="733954"/>
            <a:ext cx="8741391"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Todo fenómeno social o natural que afecte una región o la totalidad del planeta; que constituya una grave amenaza a la paz, al desarrollo de los pueblos, a los derechos humanos o a la conservación del medio ambiente y, como consecuencia, de manera directa o indirecta, a la seguridad de las naciones; y que requiera del esfuerzo concertado de diferentes actores internacionales para su solución.</a:t>
            </a:r>
            <a:endParaRPr kumimoji="0" lang="x-none"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nvGrpSpPr>
          <p:cNvPr id="4" name="Grupo 3">
            <a:extLst>
              <a:ext uri="{FF2B5EF4-FFF2-40B4-BE49-F238E27FC236}">
                <a16:creationId xmlns:a16="http://schemas.microsoft.com/office/drawing/2014/main" xmlns="" id="{B39931E1-C19B-4195-88CC-FB0A0AA35249}"/>
              </a:ext>
            </a:extLst>
          </p:cNvPr>
          <p:cNvGrpSpPr/>
          <p:nvPr/>
        </p:nvGrpSpPr>
        <p:grpSpPr>
          <a:xfrm>
            <a:off x="272955" y="2858874"/>
            <a:ext cx="8461612" cy="3787585"/>
            <a:chOff x="0" y="-1"/>
            <a:chExt cx="5768975" cy="2416590"/>
          </a:xfrm>
        </p:grpSpPr>
        <p:cxnSp>
          <p:nvCxnSpPr>
            <p:cNvPr id="6" name="Conector recto 5">
              <a:extLst>
                <a:ext uri="{FF2B5EF4-FFF2-40B4-BE49-F238E27FC236}">
                  <a16:creationId xmlns:a16="http://schemas.microsoft.com/office/drawing/2014/main" xmlns="" id="{2417ACF9-F701-4E83-BDD7-AF27488DD757}"/>
                </a:ext>
              </a:extLst>
            </p:cNvPr>
            <p:cNvCxnSpPr/>
            <p:nvPr/>
          </p:nvCxnSpPr>
          <p:spPr>
            <a:xfrm>
              <a:off x="2859322" y="1956021"/>
              <a:ext cx="0" cy="190831"/>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nvGrpSpPr>
            <p:cNvPr id="7" name="Grupo 6">
              <a:extLst>
                <a:ext uri="{FF2B5EF4-FFF2-40B4-BE49-F238E27FC236}">
                  <a16:creationId xmlns:a16="http://schemas.microsoft.com/office/drawing/2014/main" xmlns="" id="{C539060D-301E-48F1-A858-BC1EBF24FE36}"/>
                </a:ext>
              </a:extLst>
            </p:cNvPr>
            <p:cNvGrpSpPr/>
            <p:nvPr/>
          </p:nvGrpSpPr>
          <p:grpSpPr>
            <a:xfrm>
              <a:off x="0" y="-1"/>
              <a:ext cx="5768975" cy="1963642"/>
              <a:chOff x="0" y="-1"/>
              <a:chExt cx="5768975" cy="1963642"/>
            </a:xfrm>
          </p:grpSpPr>
          <p:cxnSp>
            <p:nvCxnSpPr>
              <p:cNvPr id="10" name="Conector recto 9">
                <a:extLst>
                  <a:ext uri="{FF2B5EF4-FFF2-40B4-BE49-F238E27FC236}">
                    <a16:creationId xmlns:a16="http://schemas.microsoft.com/office/drawing/2014/main" xmlns="" id="{E1A57DC4-7746-4907-A8F6-BC42431B9E08}"/>
                  </a:ext>
                </a:extLst>
              </p:cNvPr>
              <p:cNvCxnSpPr/>
              <p:nvPr/>
            </p:nvCxnSpPr>
            <p:spPr>
              <a:xfrm flipH="1">
                <a:off x="1416874" y="362924"/>
                <a:ext cx="710929" cy="31881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xmlns="" id="{247394EA-DF0E-4903-9908-D0B81C9F46BA}"/>
                  </a:ext>
                </a:extLst>
              </p:cNvPr>
              <p:cNvCxnSpPr/>
              <p:nvPr/>
            </p:nvCxnSpPr>
            <p:spPr>
              <a:xfrm>
                <a:off x="1743075" y="1390475"/>
                <a:ext cx="11016" cy="565546"/>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xmlns="" id="{9EBEA3C4-B2B3-46B1-8B04-DD2A48BC2C2F}"/>
                  </a:ext>
                </a:extLst>
              </p:cNvPr>
              <p:cNvCxnSpPr/>
              <p:nvPr/>
            </p:nvCxnSpPr>
            <p:spPr>
              <a:xfrm>
                <a:off x="2505075" y="1380951"/>
                <a:ext cx="0" cy="58269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xmlns="" id="{4EABD6BA-2BCB-4078-AD1E-08B89EC5DFA2}"/>
                  </a:ext>
                </a:extLst>
              </p:cNvPr>
              <p:cNvCxnSpPr/>
              <p:nvPr/>
            </p:nvCxnSpPr>
            <p:spPr>
              <a:xfrm>
                <a:off x="3248025" y="1390475"/>
                <a:ext cx="16814" cy="573166"/>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xmlns="" id="{21B5D01E-3058-4268-A0CA-E9A86095137C}"/>
                  </a:ext>
                </a:extLst>
              </p:cNvPr>
              <p:cNvCxnSpPr/>
              <p:nvPr/>
            </p:nvCxnSpPr>
            <p:spPr>
              <a:xfrm>
                <a:off x="4038600" y="1399805"/>
                <a:ext cx="3175" cy="548264"/>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5" name="Conector recto 14">
                <a:extLst>
                  <a:ext uri="{FF2B5EF4-FFF2-40B4-BE49-F238E27FC236}">
                    <a16:creationId xmlns:a16="http://schemas.microsoft.com/office/drawing/2014/main" xmlns="" id="{D668BD97-EECC-4D68-AE12-8C405294E7CD}"/>
                  </a:ext>
                </a:extLst>
              </p:cNvPr>
              <p:cNvCxnSpPr/>
              <p:nvPr/>
            </p:nvCxnSpPr>
            <p:spPr>
              <a:xfrm flipH="1">
                <a:off x="2857500" y="400050"/>
                <a:ext cx="6350" cy="99060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16" name="Rectángulo: esquinas redondeadas 15">
                <a:extLst>
                  <a:ext uri="{FF2B5EF4-FFF2-40B4-BE49-F238E27FC236}">
                    <a16:creationId xmlns:a16="http://schemas.microsoft.com/office/drawing/2014/main" xmlns="" id="{9C37FDE4-E5D0-4D41-A20A-B6D17A7FCB45}"/>
                  </a:ext>
                </a:extLst>
              </p:cNvPr>
              <p:cNvSpPr/>
              <p:nvPr/>
            </p:nvSpPr>
            <p:spPr>
              <a:xfrm>
                <a:off x="2024434" y="-1"/>
                <a:ext cx="1661822" cy="46043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rPr>
                  <a:t>Problema de </a:t>
                </a:r>
                <a:endParaRPr kumimoji="0" lang="x-none" sz="16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rPr>
                  <a:t>seguridad internacional</a:t>
                </a:r>
                <a:endParaRPr kumimoji="0" lang="x-none" sz="16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p:sp>
            <p:nvSpPr>
              <p:cNvPr id="17" name="Elipse 16">
                <a:extLst>
                  <a:ext uri="{FF2B5EF4-FFF2-40B4-BE49-F238E27FC236}">
                    <a16:creationId xmlns:a16="http://schemas.microsoft.com/office/drawing/2014/main" xmlns="" id="{235B4B50-1D71-46F8-9080-4BC65A5F4266}"/>
                  </a:ext>
                </a:extLst>
              </p:cNvPr>
              <p:cNvSpPr/>
              <p:nvPr/>
            </p:nvSpPr>
            <p:spPr>
              <a:xfrm>
                <a:off x="2152650" y="538353"/>
                <a:ext cx="1435100" cy="358667"/>
              </a:xfrm>
              <a:prstGeom prst="ellipse">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27000" tIns="0" rIns="27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Gravedad</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8" name="Elipse 17">
                <a:extLst>
                  <a:ext uri="{FF2B5EF4-FFF2-40B4-BE49-F238E27FC236}">
                    <a16:creationId xmlns:a16="http://schemas.microsoft.com/office/drawing/2014/main" xmlns="" id="{2434E57B-2660-425B-9C91-368E61A0CC78}"/>
                  </a:ext>
                </a:extLst>
              </p:cNvPr>
              <p:cNvSpPr/>
              <p:nvPr/>
            </p:nvSpPr>
            <p:spPr>
              <a:xfrm>
                <a:off x="4333875" y="545662"/>
                <a:ext cx="1435100" cy="340659"/>
              </a:xfrm>
              <a:prstGeom prst="ellipse">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27000" tIns="0" rIns="27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Complejidad</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9" name="Rectángulo 18">
                <a:extLst>
                  <a:ext uri="{FF2B5EF4-FFF2-40B4-BE49-F238E27FC236}">
                    <a16:creationId xmlns:a16="http://schemas.microsoft.com/office/drawing/2014/main" xmlns="" id="{D887647C-C91F-4EB6-A332-8620233281F6}"/>
                  </a:ext>
                </a:extLst>
              </p:cNvPr>
              <p:cNvSpPr/>
              <p:nvPr/>
            </p:nvSpPr>
            <p:spPr>
              <a:xfrm>
                <a:off x="2219325" y="996688"/>
                <a:ext cx="1320800" cy="2951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Amenaza a:</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ángulo 19">
                <a:extLst>
                  <a:ext uri="{FF2B5EF4-FFF2-40B4-BE49-F238E27FC236}">
                    <a16:creationId xmlns:a16="http://schemas.microsoft.com/office/drawing/2014/main" xmlns="" id="{B87734F2-562F-4F8F-9ABB-D143AB4CB009}"/>
                  </a:ext>
                </a:extLst>
              </p:cNvPr>
              <p:cNvSpPr/>
              <p:nvPr/>
            </p:nvSpPr>
            <p:spPr>
              <a:xfrm>
                <a:off x="1409700" y="1485900"/>
                <a:ext cx="692150" cy="381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Paz</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1" name="Rectángulo 20">
                <a:extLst>
                  <a:ext uri="{FF2B5EF4-FFF2-40B4-BE49-F238E27FC236}">
                    <a16:creationId xmlns:a16="http://schemas.microsoft.com/office/drawing/2014/main" xmlns="" id="{8BD02C74-9AAD-417B-974D-6FD4D0EF2784}"/>
                  </a:ext>
                </a:extLst>
              </p:cNvPr>
              <p:cNvSpPr/>
              <p:nvPr/>
            </p:nvSpPr>
            <p:spPr>
              <a:xfrm>
                <a:off x="2152650" y="1485900"/>
                <a:ext cx="692150" cy="381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Desarrollo</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2" name="Rectángulo 21">
                <a:extLst>
                  <a:ext uri="{FF2B5EF4-FFF2-40B4-BE49-F238E27FC236}">
                    <a16:creationId xmlns:a16="http://schemas.microsoft.com/office/drawing/2014/main" xmlns="" id="{284D8511-F27A-4A4D-94A1-D4D3F5CA98C7}"/>
                  </a:ext>
                </a:extLst>
              </p:cNvPr>
              <p:cNvSpPr/>
              <p:nvPr/>
            </p:nvSpPr>
            <p:spPr>
              <a:xfrm>
                <a:off x="2914650" y="1485900"/>
                <a:ext cx="702945" cy="381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Derechos humanos</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3" name="Rectángulo 22">
                <a:extLst>
                  <a:ext uri="{FF2B5EF4-FFF2-40B4-BE49-F238E27FC236}">
                    <a16:creationId xmlns:a16="http://schemas.microsoft.com/office/drawing/2014/main" xmlns="" id="{7961E0B2-61CD-4BC2-953D-B56BF04E783D}"/>
                  </a:ext>
                </a:extLst>
              </p:cNvPr>
              <p:cNvSpPr/>
              <p:nvPr/>
            </p:nvSpPr>
            <p:spPr>
              <a:xfrm>
                <a:off x="3676650" y="1495425"/>
                <a:ext cx="692150" cy="381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Medio ambiente</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4" name="Rectángulo 23">
                <a:extLst>
                  <a:ext uri="{FF2B5EF4-FFF2-40B4-BE49-F238E27FC236}">
                    <a16:creationId xmlns:a16="http://schemas.microsoft.com/office/drawing/2014/main" xmlns="" id="{439110B9-C0C0-46F0-BC0D-A7FDA5FBE4B4}"/>
                  </a:ext>
                </a:extLst>
              </p:cNvPr>
              <p:cNvSpPr/>
              <p:nvPr/>
            </p:nvSpPr>
            <p:spPr>
              <a:xfrm>
                <a:off x="38100" y="999861"/>
                <a:ext cx="1320800" cy="39957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Región o </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totalidad del planeta</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cxnSp>
            <p:nvCxnSpPr>
              <p:cNvPr id="25" name="Conector recto 24">
                <a:extLst>
                  <a:ext uri="{FF2B5EF4-FFF2-40B4-BE49-F238E27FC236}">
                    <a16:creationId xmlns:a16="http://schemas.microsoft.com/office/drawing/2014/main" xmlns="" id="{684427F7-DBDC-4DC3-89A4-DB70E44D735F}"/>
                  </a:ext>
                </a:extLst>
              </p:cNvPr>
              <p:cNvCxnSpPr/>
              <p:nvPr/>
            </p:nvCxnSpPr>
            <p:spPr>
              <a:xfrm>
                <a:off x="3662404" y="426735"/>
                <a:ext cx="693696" cy="26250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6" name="Conector recto 25">
                <a:extLst>
                  <a:ext uri="{FF2B5EF4-FFF2-40B4-BE49-F238E27FC236}">
                    <a16:creationId xmlns:a16="http://schemas.microsoft.com/office/drawing/2014/main" xmlns="" id="{D2CA78E6-7998-4A16-B710-EB5B3CE4D5F9}"/>
                  </a:ext>
                </a:extLst>
              </p:cNvPr>
              <p:cNvCxnSpPr/>
              <p:nvPr/>
            </p:nvCxnSpPr>
            <p:spPr>
              <a:xfrm flipH="1">
                <a:off x="714375" y="781050"/>
                <a:ext cx="6350" cy="215900"/>
              </a:xfrm>
              <a:prstGeom prst="line">
                <a:avLst/>
              </a:prstGeom>
              <a:ln w="19050">
                <a:solidFill>
                  <a:schemeClr val="bg1"/>
                </a:solidFill>
              </a:ln>
              <a:scene3d>
                <a:camera prst="orthographicFront">
                  <a:rot lat="0" lon="0" rev="0"/>
                </a:camera>
                <a:lightRig rig="threePt" dir="t"/>
              </a:scene3d>
            </p:spPr>
            <p:style>
              <a:lnRef idx="1">
                <a:schemeClr val="dk1"/>
              </a:lnRef>
              <a:fillRef idx="0">
                <a:schemeClr val="dk1"/>
              </a:fillRef>
              <a:effectRef idx="0">
                <a:schemeClr val="dk1"/>
              </a:effectRef>
              <a:fontRef idx="minor">
                <a:schemeClr val="tx1"/>
              </a:fontRef>
            </p:style>
          </p:cxnSp>
          <p:cxnSp>
            <p:nvCxnSpPr>
              <p:cNvPr id="27" name="Conector recto 26">
                <a:extLst>
                  <a:ext uri="{FF2B5EF4-FFF2-40B4-BE49-F238E27FC236}">
                    <a16:creationId xmlns:a16="http://schemas.microsoft.com/office/drawing/2014/main" xmlns="" id="{48E99D2F-302C-4245-A5E1-4BD0C8886726}"/>
                  </a:ext>
                </a:extLst>
              </p:cNvPr>
              <p:cNvCxnSpPr/>
              <p:nvPr/>
            </p:nvCxnSpPr>
            <p:spPr>
              <a:xfrm>
                <a:off x="5089937" y="884837"/>
                <a:ext cx="0" cy="21590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xmlns="" id="{914A5B99-3BAC-4A1E-ACD1-DB930346E83C}"/>
                  </a:ext>
                </a:extLst>
              </p:cNvPr>
              <p:cNvCxnSpPr/>
              <p:nvPr/>
            </p:nvCxnSpPr>
            <p:spPr>
              <a:xfrm>
                <a:off x="1743075" y="1381125"/>
                <a:ext cx="2298700" cy="635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9" name="Rectángulo 28">
                <a:extLst>
                  <a:ext uri="{FF2B5EF4-FFF2-40B4-BE49-F238E27FC236}">
                    <a16:creationId xmlns:a16="http://schemas.microsoft.com/office/drawing/2014/main" xmlns="" id="{B3C0663F-C377-4D52-8F73-D8DA50D0808C}"/>
                  </a:ext>
                </a:extLst>
              </p:cNvPr>
              <p:cNvSpPr/>
              <p:nvPr/>
            </p:nvSpPr>
            <p:spPr>
              <a:xfrm>
                <a:off x="4448175" y="999860"/>
                <a:ext cx="1320800" cy="43179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Requiere esfuerzos concertados</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Elipse 29">
                <a:extLst>
                  <a:ext uri="{FF2B5EF4-FFF2-40B4-BE49-F238E27FC236}">
                    <a16:creationId xmlns:a16="http://schemas.microsoft.com/office/drawing/2014/main" xmlns="" id="{98EFB2F1-37CB-4001-87F5-DF1C9726E8DF}"/>
                  </a:ext>
                </a:extLst>
              </p:cNvPr>
              <p:cNvSpPr/>
              <p:nvPr/>
            </p:nvSpPr>
            <p:spPr>
              <a:xfrm>
                <a:off x="0" y="545662"/>
                <a:ext cx="1435100" cy="320638"/>
              </a:xfrm>
              <a:prstGeom prst="ellipse">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27000" tIns="0" rIns="27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Extensión</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sp>
          <p:nvSpPr>
            <p:cNvPr id="8" name="Rectángulo 7">
              <a:extLst>
                <a:ext uri="{FF2B5EF4-FFF2-40B4-BE49-F238E27FC236}">
                  <a16:creationId xmlns:a16="http://schemas.microsoft.com/office/drawing/2014/main" xmlns="" id="{E291B91C-AB7E-49A1-B152-E740679447F2}"/>
                </a:ext>
              </a:extLst>
            </p:cNvPr>
            <p:cNvSpPr/>
            <p:nvPr/>
          </p:nvSpPr>
          <p:spPr>
            <a:xfrm>
              <a:off x="2056241" y="2067339"/>
              <a:ext cx="1661823" cy="3492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Seguridad de las naciones</a:t>
              </a:r>
              <a:endParaRPr kumimoji="0" lang="x-none" sz="1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cxnSp>
          <p:nvCxnSpPr>
            <p:cNvPr id="9" name="Conector recto 8">
              <a:extLst>
                <a:ext uri="{FF2B5EF4-FFF2-40B4-BE49-F238E27FC236}">
                  <a16:creationId xmlns:a16="http://schemas.microsoft.com/office/drawing/2014/main" xmlns="" id="{1459A669-C83C-4026-ABA7-2F2BF0832005}"/>
                </a:ext>
              </a:extLst>
            </p:cNvPr>
            <p:cNvCxnSpPr/>
            <p:nvPr/>
          </p:nvCxnSpPr>
          <p:spPr>
            <a:xfrm>
              <a:off x="1754091" y="1956021"/>
              <a:ext cx="228768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31"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x-none" sz="3200" kern="0" dirty="0" smtClean="0">
                <a:latin typeface="Arial Black" panose="020B0A04020102020204" pitchFamily="34" charset="0"/>
              </a:rPr>
              <a:t>PROBLEMA DE S</a:t>
            </a:r>
            <a:r>
              <a:rPr lang="en-US" sz="3200" kern="0" dirty="0" smtClean="0">
                <a:latin typeface="Arial Black" panose="020B0A04020102020204" pitchFamily="34" charset="0"/>
              </a:rPr>
              <a:t>EGURIDAD</a:t>
            </a:r>
            <a:endParaRPr lang="x-none" sz="3200" kern="0" dirty="0">
              <a:latin typeface="Arial Black" panose="020B0A04020102020204" pitchFamily="34" charset="0"/>
            </a:endParaRPr>
          </a:p>
        </p:txBody>
      </p:sp>
    </p:spTree>
    <p:extLst>
      <p:ext uri="{BB962C8B-B14F-4D97-AF65-F5344CB8AC3E}">
        <p14:creationId xmlns:p14="http://schemas.microsoft.com/office/powerpoint/2010/main" xmlns="" val="2943234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21578B3-F485-45CC-98C1-734B5BA346F5}"/>
              </a:ext>
            </a:extLst>
          </p:cNvPr>
          <p:cNvSpPr>
            <a:spLocks noGrp="1"/>
          </p:cNvSpPr>
          <p:nvPr>
            <p:ph type="ctrTitle"/>
          </p:nvPr>
        </p:nvSpPr>
        <p:spPr>
          <a:xfrm>
            <a:off x="0" y="0"/>
            <a:ext cx="9144000" cy="506437"/>
          </a:xfrm>
        </p:spPr>
        <p:txBody>
          <a:bodyPr>
            <a:normAutofit/>
          </a:bodyPr>
          <a:lstStyle/>
          <a:p>
            <a:r>
              <a:rPr lang="en-US" sz="2400" dirty="0">
                <a:solidFill>
                  <a:srgbClr val="00FFFF"/>
                </a:solidFill>
                <a:latin typeface="Arial Black" panose="020B0A04020102020204" pitchFamily="34" charset="0"/>
              </a:rPr>
              <a:t>CLASIFICACIÓN DE LOS PROBLEMAS DE </a:t>
            </a:r>
            <a:r>
              <a:rPr lang="x-none" sz="2400" dirty="0">
                <a:solidFill>
                  <a:srgbClr val="00FFFF"/>
                </a:solidFill>
                <a:latin typeface="Arial Black" panose="020B0A04020102020204" pitchFamily="34" charset="0"/>
              </a:rPr>
              <a:t>S</a:t>
            </a:r>
            <a:r>
              <a:rPr lang="en-US" sz="2400" dirty="0">
                <a:solidFill>
                  <a:srgbClr val="00FFFF"/>
                </a:solidFill>
                <a:latin typeface="Arial Black" panose="020B0A04020102020204" pitchFamily="34" charset="0"/>
              </a:rPr>
              <a:t>EGURIDAD</a:t>
            </a:r>
            <a:endParaRPr lang="x-none" sz="2400" dirty="0">
              <a:solidFill>
                <a:srgbClr val="00FFFF"/>
              </a:solidFill>
              <a:latin typeface="Arial Black" panose="020B0A04020102020204" pitchFamily="34" charset="0"/>
            </a:endParaRPr>
          </a:p>
        </p:txBody>
      </p:sp>
      <p:sp>
        <p:nvSpPr>
          <p:cNvPr id="32" name="Rectángulo 31">
            <a:extLst>
              <a:ext uri="{FF2B5EF4-FFF2-40B4-BE49-F238E27FC236}">
                <a16:creationId xmlns:a16="http://schemas.microsoft.com/office/drawing/2014/main" xmlns="" id="{999ADC17-BD94-4B50-A152-6E7E52D9F40D}"/>
              </a:ext>
            </a:extLst>
          </p:cNvPr>
          <p:cNvSpPr/>
          <p:nvPr/>
        </p:nvSpPr>
        <p:spPr>
          <a:xfrm>
            <a:off x="141595" y="506437"/>
            <a:ext cx="8860810" cy="6273512"/>
          </a:xfrm>
          <a:prstGeom prst="rect">
            <a:avLst/>
          </a:prstGeom>
        </p:spPr>
        <p:txBody>
          <a:bodyPr wrap="square">
            <a:spAutoFit/>
          </a:bodyPr>
          <a:lstStyle/>
          <a:p>
            <a:pPr marL="266700" marR="2858" lvl="0" indent="-266700" algn="just" defTabSz="914400" rtl="0" eaLnBrk="1" fontAlgn="base" latinLnBrk="0" hangingPunct="1">
              <a:lnSpc>
                <a:spcPct val="100000"/>
              </a:lnSpc>
              <a:spcBef>
                <a:spcPts val="0"/>
              </a:spcBef>
              <a:spcAft>
                <a:spcPts val="75"/>
              </a:spcAft>
              <a:buClr>
                <a:srgbClr val="000000"/>
              </a:buClr>
              <a:buSzPts val="1200"/>
              <a:buFontTx/>
              <a:buNone/>
              <a:tabLst/>
              <a:defRPr/>
            </a:pPr>
            <a:r>
              <a:rPr kumimoji="0" lang="es-ES" sz="22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1- </a:t>
            </a:r>
            <a:r>
              <a:rPr kumimoji="0" lang="es-ES" sz="2200" b="1"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injusto e irracional orden económico y social capitalista prevaleciente</a:t>
            </a:r>
            <a:endParaRPr kumimoji="0" lang="x-none" sz="2200" b="1"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Times New Roman" panose="02020603050405020304" pitchFamily="18"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subdesarrollo estructural </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intercambio desigual y el proteccionismo </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La deuda externa </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crecimiento y el accionar desregulado de las empresas transnacionales </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accionar desregulado de las instituciones financieras y la existencia de paraísos fiscales</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La especulación financiera y su impacto en los precios de los productos básicos</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La utilización del dólar como divisa internacional sin respaldo material real</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nefasto papel del complejo militar-industrial y los gastos militares</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consumismo </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La sobreexplotación de los recursos naturales</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Las crisis económicas cíclicas.  La inflación, la deflación y la recesión.</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La limitada Ayuda Oficial al Desarrollo</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La lentitud y fragilidad de los procesos de integración económica</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a:p>
            <a:pPr marL="595313" marR="2858" lvl="2" indent="-257175" algn="just" defTabSz="914400" rtl="0" eaLnBrk="1" fontAlgn="base" latinLnBrk="0" hangingPunct="1">
              <a:lnSpc>
                <a:spcPct val="100000"/>
              </a:lnSpc>
              <a:spcBef>
                <a:spcPts val="0"/>
              </a:spcBef>
              <a:spcAft>
                <a:spcPts val="75"/>
              </a:spcAft>
              <a:buClr>
                <a:schemeClr val="bg1"/>
              </a:buClr>
              <a:buSzPct val="75000"/>
              <a:buFont typeface="Wingdings" panose="05000000000000000000" pitchFamily="2" charset="2"/>
              <a:buChar char="v"/>
              <a:tabLst/>
              <a:defRPr/>
            </a:pPr>
            <a:r>
              <a:rPr kumimoji="0" lang="es-ES"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La pobreza multidimensional y la desigualdad social</a:t>
            </a:r>
            <a:endParaRPr kumimoji="0" lang="x-none" sz="23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p:txBody>
      </p:sp>
    </p:spTree>
    <p:extLst>
      <p:ext uri="{BB962C8B-B14F-4D97-AF65-F5344CB8AC3E}">
        <p14:creationId xmlns:p14="http://schemas.microsoft.com/office/powerpoint/2010/main" xmlns="" val="3900098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2050" name="Picture 2" descr="https://im0-tub-com.yandex.net/i?id=9ffa4a33f540ef0c329afe0ad9294ee7&amp;n=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158852" cy="343923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s://im0-tub-com.yandex.net/i?id=2d663c56f4ccdee9e9d21dc2cc5df0b9&amp;n=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16907" y="3438610"/>
            <a:ext cx="5227093" cy="3419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1837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21578B3-F485-45CC-98C1-734B5BA346F5}"/>
              </a:ext>
            </a:extLst>
          </p:cNvPr>
          <p:cNvSpPr>
            <a:spLocks noGrp="1"/>
          </p:cNvSpPr>
          <p:nvPr>
            <p:ph type="ctrTitle"/>
          </p:nvPr>
        </p:nvSpPr>
        <p:spPr>
          <a:xfrm>
            <a:off x="0" y="0"/>
            <a:ext cx="9144000" cy="506437"/>
          </a:xfrm>
        </p:spPr>
        <p:txBody>
          <a:bodyPr>
            <a:normAutofit/>
          </a:bodyPr>
          <a:lstStyle/>
          <a:p>
            <a:r>
              <a:rPr lang="en-US" sz="2400" dirty="0">
                <a:solidFill>
                  <a:srgbClr val="00FFFF"/>
                </a:solidFill>
                <a:latin typeface="Arial Black" panose="020B0A04020102020204" pitchFamily="34" charset="0"/>
              </a:rPr>
              <a:t>CLASIFICACIÓN DE LOS PROBLEMAS DE </a:t>
            </a:r>
            <a:r>
              <a:rPr lang="x-none" sz="2400" dirty="0">
                <a:solidFill>
                  <a:srgbClr val="00FFFF"/>
                </a:solidFill>
                <a:latin typeface="Arial Black" panose="020B0A04020102020204" pitchFamily="34" charset="0"/>
              </a:rPr>
              <a:t>S</a:t>
            </a:r>
            <a:r>
              <a:rPr lang="en-US" sz="2400" dirty="0">
                <a:solidFill>
                  <a:srgbClr val="00FFFF"/>
                </a:solidFill>
                <a:latin typeface="Arial Black" panose="020B0A04020102020204" pitchFamily="34" charset="0"/>
              </a:rPr>
              <a:t>EGURIDAD</a:t>
            </a:r>
            <a:endParaRPr lang="x-none" sz="2400" dirty="0">
              <a:solidFill>
                <a:srgbClr val="00FFFF"/>
              </a:solidFill>
              <a:latin typeface="Arial Black" panose="020B0A04020102020204" pitchFamily="34" charset="0"/>
            </a:endParaRPr>
          </a:p>
        </p:txBody>
      </p:sp>
      <p:sp>
        <p:nvSpPr>
          <p:cNvPr id="32" name="Rectángulo 31">
            <a:extLst>
              <a:ext uri="{FF2B5EF4-FFF2-40B4-BE49-F238E27FC236}">
                <a16:creationId xmlns:a16="http://schemas.microsoft.com/office/drawing/2014/main" xmlns="" id="{999ADC17-BD94-4B50-A152-6E7E52D9F40D}"/>
              </a:ext>
            </a:extLst>
          </p:cNvPr>
          <p:cNvSpPr/>
          <p:nvPr/>
        </p:nvSpPr>
        <p:spPr>
          <a:xfrm>
            <a:off x="0" y="656565"/>
            <a:ext cx="9144000" cy="6032421"/>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2- </a:t>
            </a: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deterioro medioambiental a escala planetaria</a:t>
            </a: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338138"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cambio climático producto del calentamiento global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1065610" marR="0" lvl="1" indent="-257175"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Derretimiento de los </a:t>
            </a:r>
            <a:r>
              <a:rPr kumimoji="0" lang="es-ES" sz="2400" b="0"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glaciares y banquisas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1408510"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ü"/>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elevación del nivel del mar</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1065610" marR="0" lvl="1" indent="-257175"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desaparición del permafrost</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1065610" marR="0" lvl="1" indent="-257175"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Variación de la frecuencia e intensidad de fenómenos meteorológicos.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338138"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contaminación ambiental (aire, aguas y suelo)</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338138"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debilitamiento de la capa de ozono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338138"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pérdida de la biodiversidad</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338138"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desecación de lagos, ríos, acuíferos y otros reservorios de agua dulce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338138"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agotamiento de los recursos energéticos no renovables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338138"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deforestación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0" indent="-338138" algn="l" defTabSz="914400" rtl="0" eaLnBrk="1" fontAlgn="auto"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rPr>
              <a:t>La degradación de los suelos por empobrecimiento, erosión o salinización</a:t>
            </a:r>
            <a:endParaRPr kumimoji="0" lang="x-none" sz="2400" b="0"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Courier New" panose="02070309020205020404" pitchFamily="49" charset="0"/>
              <a:cs typeface="Arial" panose="020B0604020202020204" pitchFamily="34" charset="0"/>
            </a:endParaRPr>
          </a:p>
        </p:txBody>
      </p:sp>
    </p:spTree>
    <p:extLst>
      <p:ext uri="{BB962C8B-B14F-4D97-AF65-F5344CB8AC3E}">
        <p14:creationId xmlns:p14="http://schemas.microsoft.com/office/powerpoint/2010/main" xmlns="" val="230329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3078" name="Picture 6" descr="https://hfphoenix.com/wp-content/uploads/2019/09/Smokestack-Horizontal-1024x684-900x6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4598993" cy="3378102"/>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s://im0-tub-com.yandex.net/i?id=1c40a9706021b085f94000e585a45286&amp;n=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98992" y="0"/>
            <a:ext cx="4558503" cy="350044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s://im0-tub-com.yandex.net/i?id=deb5318d2430c7eb7ae4f0e56e535724&amp;n=1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98993" y="3378103"/>
            <a:ext cx="4545007" cy="3412317"/>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https://im0-tub-com.yandex.net/i?id=fc3bd061b80cf175cdf6f9b524154dea&amp;n=1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378103"/>
            <a:ext cx="4598992" cy="34662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6846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21578B3-F485-45CC-98C1-734B5BA346F5}"/>
              </a:ext>
            </a:extLst>
          </p:cNvPr>
          <p:cNvSpPr>
            <a:spLocks noGrp="1"/>
          </p:cNvSpPr>
          <p:nvPr>
            <p:ph type="ctrTitle"/>
          </p:nvPr>
        </p:nvSpPr>
        <p:spPr>
          <a:xfrm>
            <a:off x="0" y="0"/>
            <a:ext cx="9144000" cy="506437"/>
          </a:xfrm>
        </p:spPr>
        <p:txBody>
          <a:bodyPr>
            <a:normAutofit/>
          </a:bodyPr>
          <a:lstStyle/>
          <a:p>
            <a:r>
              <a:rPr lang="en-US" sz="2400" dirty="0">
                <a:solidFill>
                  <a:srgbClr val="00FFFF"/>
                </a:solidFill>
                <a:latin typeface="Arial Black" panose="020B0A04020102020204" pitchFamily="34" charset="0"/>
              </a:rPr>
              <a:t>CLASIFICACIÓN DE LOS PROBLEMAS DE </a:t>
            </a:r>
            <a:r>
              <a:rPr lang="x-none" sz="2400" dirty="0">
                <a:solidFill>
                  <a:srgbClr val="00FFFF"/>
                </a:solidFill>
                <a:latin typeface="Arial Black" panose="020B0A04020102020204" pitchFamily="34" charset="0"/>
              </a:rPr>
              <a:t>S</a:t>
            </a:r>
            <a:r>
              <a:rPr lang="en-US" sz="2400" dirty="0">
                <a:solidFill>
                  <a:srgbClr val="00FFFF"/>
                </a:solidFill>
                <a:latin typeface="Arial Black" panose="020B0A04020102020204" pitchFamily="34" charset="0"/>
              </a:rPr>
              <a:t>EGURIDAD</a:t>
            </a:r>
            <a:endParaRPr lang="x-none" sz="2400" dirty="0">
              <a:solidFill>
                <a:srgbClr val="00FFFF"/>
              </a:solidFill>
              <a:latin typeface="Arial Black" panose="020B0A04020102020204" pitchFamily="34" charset="0"/>
            </a:endParaRPr>
          </a:p>
        </p:txBody>
      </p:sp>
      <p:sp>
        <p:nvSpPr>
          <p:cNvPr id="32" name="Rectángulo 31">
            <a:extLst>
              <a:ext uri="{FF2B5EF4-FFF2-40B4-BE49-F238E27FC236}">
                <a16:creationId xmlns:a16="http://schemas.microsoft.com/office/drawing/2014/main" xmlns="" id="{999ADC17-BD94-4B50-A152-6E7E52D9F40D}"/>
              </a:ext>
            </a:extLst>
          </p:cNvPr>
          <p:cNvSpPr/>
          <p:nvPr/>
        </p:nvSpPr>
        <p:spPr>
          <a:xfrm>
            <a:off x="-1" y="594057"/>
            <a:ext cx="8993875" cy="620939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3- </a:t>
            </a: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Las políticas imperialistas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67508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unilateralismo en las relaciones internacionales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1146572" marR="0" lvl="3" indent="-257175" algn="l" defTabSz="914400" rtl="0" eaLnBrk="1" fontAlgn="base"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no participación o abandono de organismos, foros de discusión y acuerdos internacionales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1146572" marR="0" lvl="3" indent="-257175" algn="l" defTabSz="914400" rtl="0" eaLnBrk="1" fontAlgn="base"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actuación violatoria del derecho internacional</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1146572" marR="0" lvl="3" indent="-257175" algn="l" defTabSz="914400" rtl="0" eaLnBrk="1" fontAlgn="base"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aplicación de sanciones a otros estados u organismos internacionales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67508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injerencismo en los asuntos internos de otros estados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1146572" marR="0" lvl="3" indent="-257175" algn="l" defTabSz="914400" rtl="0" eaLnBrk="1" fontAlgn="base"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Las declaraciones políticas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1146572" marR="0" lvl="3" indent="-257175" algn="l" defTabSz="914400" rtl="0" eaLnBrk="1" fontAlgn="base"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Las presiones políticas y el condicionamiento de negocios comerciales y ayudas económicas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1146572" marR="0" lvl="3" indent="-257175" algn="l" defTabSz="914400" rtl="0" eaLnBrk="1" fontAlgn="base"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soporte financiero ilegal a partidos políticos, organizaciones no gubernamentales y otras entidades y personas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1146572" marR="0" lvl="3" indent="-257175" algn="l" defTabSz="914400" rtl="0" eaLnBrk="1" fontAlgn="base"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subversión política, y la guerra no convencional como su máxima expresión</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xmlns="" val="3008133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5540" name="Text Box 4"/>
          <p:cNvSpPr txBox="1">
            <a:spLocks noChangeArrowheads="1"/>
          </p:cNvSpPr>
          <p:nvPr/>
        </p:nvSpPr>
        <p:spPr bwMode="auto">
          <a:xfrm>
            <a:off x="-3008" y="3564791"/>
            <a:ext cx="9147007" cy="2000548"/>
          </a:xfrm>
          <a:prstGeom prst="rect">
            <a:avLst/>
          </a:prstGeom>
          <a:noFill/>
          <a:ln w="57150">
            <a:noFill/>
            <a:miter lim="800000"/>
            <a:headEnd/>
            <a:tailEnd/>
          </a:ln>
          <a:scene3d>
            <a:camera prst="orthographicFront"/>
            <a:lightRig rig="threePt" dir="t"/>
          </a:scene3d>
          <a:sp3d>
            <a:bevelT prst="angle"/>
          </a:sp3d>
        </p:spPr>
        <p:txBody>
          <a:bodyPr>
            <a:spAutoFit/>
          </a:bodyPr>
          <a:lstStyle/>
          <a:p>
            <a:pPr algn="ctr">
              <a:spcBef>
                <a:spcPct val="50000"/>
              </a:spcBef>
              <a:defRPr/>
            </a:pPr>
            <a:r>
              <a:rPr lang="es-ES_tradnl" sz="4400" b="1" dirty="0">
                <a:solidFill>
                  <a:schemeClr val="tx1"/>
                </a:solidFill>
                <a:latin typeface="Times New Roman" pitchFamily="18" charset="0"/>
              </a:rPr>
              <a:t>  </a:t>
            </a:r>
            <a:r>
              <a:rPr lang="es-ES_tradnl" sz="4000" b="1" dirty="0">
                <a:solidFill>
                  <a:schemeClr val="tx1"/>
                </a:solidFill>
                <a:latin typeface="Arial" charset="0"/>
              </a:rPr>
              <a:t>Conocer </a:t>
            </a:r>
            <a:r>
              <a:rPr lang="es-ES" sz="4000" b="1" dirty="0" smtClean="0">
                <a:solidFill>
                  <a:schemeClr val="tx1"/>
                </a:solidFill>
                <a:latin typeface="Arial" charset="0"/>
              </a:rPr>
              <a:t>las principales modificaciones introducidas en los fundamentos de la seguridad</a:t>
            </a:r>
            <a:endParaRPr lang="es-ES_tradnl" sz="3600" b="1" dirty="0">
              <a:solidFill>
                <a:schemeClr val="tx1"/>
              </a:solidFill>
              <a:latin typeface="Times New Roman" pitchFamily="18" charset="0"/>
            </a:endParaRPr>
          </a:p>
        </p:txBody>
      </p:sp>
      <p:pic>
        <p:nvPicPr>
          <p:cNvPr id="13320" name="Picture 10" descr="http://coden-impresion/Sitiocoden/Logos/slide0109_image021_smal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60232" y="346283"/>
            <a:ext cx="2049834" cy="221001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ángulo 1"/>
          <p:cNvSpPr/>
          <p:nvPr/>
        </p:nvSpPr>
        <p:spPr>
          <a:xfrm>
            <a:off x="395536" y="1537050"/>
            <a:ext cx="4561826" cy="1015663"/>
          </a:xfrm>
          <a:prstGeom prst="rect">
            <a:avLst/>
          </a:prstGeom>
        </p:spPr>
        <p:txBody>
          <a:bodyPr wrap="none">
            <a:spAutoFit/>
          </a:bodyPr>
          <a:lstStyle/>
          <a:p>
            <a:pPr algn="ctr">
              <a:defRPr/>
            </a:pPr>
            <a:r>
              <a:rPr lang="es-ES_tradnl" b="1" dirty="0">
                <a:solidFill>
                  <a:srgbClr val="00B0F0"/>
                </a:solidFill>
                <a:latin typeface="Arial Black" panose="020B0A04020102020204" pitchFamily="34" charset="0"/>
              </a:rPr>
              <a:t>OBJETIVO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05540"/>
                                        </p:tgtEl>
                                        <p:attrNameLst>
                                          <p:attrName>style.visibility</p:attrName>
                                        </p:attrNameLst>
                                      </p:cBhvr>
                                      <p:to>
                                        <p:strVal val="visible"/>
                                      </p:to>
                                    </p:set>
                                    <p:anim calcmode="lin" valueType="num">
                                      <p:cBhvr>
                                        <p:cTn id="7" dur="500" fill="hold"/>
                                        <p:tgtEl>
                                          <p:spTgt spid="705540"/>
                                        </p:tgtEl>
                                        <p:attrNameLst>
                                          <p:attrName>ppt_w</p:attrName>
                                        </p:attrNameLst>
                                      </p:cBhvr>
                                      <p:tavLst>
                                        <p:tav tm="0">
                                          <p:val>
                                            <p:fltVal val="0"/>
                                          </p:val>
                                        </p:tav>
                                        <p:tav tm="100000">
                                          <p:val>
                                            <p:strVal val="#ppt_w"/>
                                          </p:val>
                                        </p:tav>
                                      </p:tavLst>
                                    </p:anim>
                                    <p:anim calcmode="lin" valueType="num">
                                      <p:cBhvr>
                                        <p:cTn id="8" dur="500" fill="hold"/>
                                        <p:tgtEl>
                                          <p:spTgt spid="705540"/>
                                        </p:tgtEl>
                                        <p:attrNameLst>
                                          <p:attrName>ppt_h</p:attrName>
                                        </p:attrNameLst>
                                      </p:cBhvr>
                                      <p:tavLst>
                                        <p:tav tm="0">
                                          <p:val>
                                            <p:fltVal val="0"/>
                                          </p:val>
                                        </p:tav>
                                        <p:tav tm="100000">
                                          <p:val>
                                            <p:strVal val="#ppt_h"/>
                                          </p:val>
                                        </p:tav>
                                      </p:tavLst>
                                    </p:anim>
                                    <p:anim calcmode="lin" valueType="num">
                                      <p:cBhvr>
                                        <p:cTn id="9" dur="500" fill="hold"/>
                                        <p:tgtEl>
                                          <p:spTgt spid="705540"/>
                                        </p:tgtEl>
                                        <p:attrNameLst>
                                          <p:attrName>ppt_x</p:attrName>
                                        </p:attrNameLst>
                                      </p:cBhvr>
                                      <p:tavLst>
                                        <p:tav tm="0">
                                          <p:val>
                                            <p:fltVal val="0.5"/>
                                          </p:val>
                                        </p:tav>
                                        <p:tav tm="100000">
                                          <p:val>
                                            <p:strVal val="#ppt_x"/>
                                          </p:val>
                                        </p:tav>
                                      </p:tavLst>
                                    </p:anim>
                                    <p:anim calcmode="lin" valueType="num">
                                      <p:cBhvr>
                                        <p:cTn id="10" dur="500" fill="hold"/>
                                        <p:tgtEl>
                                          <p:spTgt spid="7055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098" name="Picture 2" descr="https://im0-tub-com.yandex.net/i?id=7d3de0c276cb2916ddd81ce5e114c45d&amp;n=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0"/>
            <a:ext cx="4572000" cy="27051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rusvesna.su/sites/default/files/styles/orign_wm/public/maydan_34_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50" y="3813633"/>
            <a:ext cx="4566550" cy="3044367"/>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im0-tub-com.yandex.net/i?id=deb810c89ba3898e33ac3a3b28cf1def&amp;n=1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3813633"/>
            <a:ext cx="4572000" cy="30443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2722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999ADC17-BD94-4B50-A152-6E7E52D9F40D}"/>
              </a:ext>
            </a:extLst>
          </p:cNvPr>
          <p:cNvSpPr/>
          <p:nvPr/>
        </p:nvSpPr>
        <p:spPr>
          <a:xfrm>
            <a:off x="0" y="733950"/>
            <a:ext cx="8860810" cy="3929281"/>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4- </a:t>
            </a: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guerra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804863" marR="0" lvl="2" indent="-354013"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amenaza de la guerra</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82663" marR="0" lvl="1" indent="-1778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La </a:t>
            </a: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existencia de arsenales de armas de exterminio masivo</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82663" marR="0" lvl="1" indent="-1778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establecimiento de bases militares en el extranjero</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82663" marR="0" lvl="1" indent="-1778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Las alianzas militares ofensivas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82663" marR="0" lvl="1" indent="-1778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Las carreras armamentistas</a:t>
            </a:r>
            <a:endParaRPr kumimoji="0" lang="x-none" sz="2400" b="0"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endParaRPr>
          </a:p>
          <a:p>
            <a:pPr marL="804863" marR="0" lvl="2" indent="-354013"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Las </a:t>
            </a: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guerras de agresión</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804863" marR="0" lvl="2" indent="-354013"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Las guerras civiles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804863" marR="0" lvl="2" indent="-354013"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mercenarismo</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p:txBody>
      </p:sp>
      <p:sp>
        <p:nvSpPr>
          <p:cNvPr id="4" name="Título 1">
            <a:extLst>
              <a:ext uri="{FF2B5EF4-FFF2-40B4-BE49-F238E27FC236}">
                <a16:creationId xmlns:a16="http://schemas.microsoft.com/office/drawing/2014/main" xmlns="" id="{521578B3-F485-45CC-98C1-734B5BA346F5}"/>
              </a:ext>
            </a:extLst>
          </p:cNvPr>
          <p:cNvSpPr txBox="1">
            <a:spLocks/>
          </p:cNvSpPr>
          <p:nvPr/>
        </p:nvSpPr>
        <p:spPr>
          <a:xfrm>
            <a:off x="0" y="0"/>
            <a:ext cx="9144000" cy="506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CLASIFICACIÓN DE LOS PROBLEMAS DE </a:t>
            </a:r>
            <a:r>
              <a:rPr kumimoji="0" lang="x-none"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S</a:t>
            </a:r>
            <a:r>
              <a:rPr kumimoji="0" lang="en-US"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EGURIDAD</a:t>
            </a:r>
            <a:endParaRPr kumimoji="0" lang="x-none" sz="2400" b="0" i="0" u="none" strike="noStrike" kern="1200" cap="none" spc="0" normalizeH="0" baseline="0" noProof="0" dirty="0">
              <a:ln>
                <a:noFill/>
              </a:ln>
              <a:solidFill>
                <a:srgbClr val="00FFFF"/>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xmlns="" val="3611961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5122" name="Picture 2" descr="https://im0-tub-com.yandex.net/i?id=6ad83867735c9af46f08a6071697b1ce&amp;n=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60069" y="0"/>
            <a:ext cx="5373470" cy="3425587"/>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s://im0-tub-com.yandex.net/i?id=b8b97d88630f622555920602c25e22da&amp;n=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66783" y="3425587"/>
            <a:ext cx="5389492" cy="3432413"/>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s://im0-tub-com.yandex.net/i?id=90dfbf2b4ffe5479db2ce2df63b50116&amp;n=1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425587"/>
            <a:ext cx="2467045" cy="34324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701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999ADC17-BD94-4B50-A152-6E7E52D9F40D}"/>
              </a:ext>
            </a:extLst>
          </p:cNvPr>
          <p:cNvSpPr/>
          <p:nvPr/>
        </p:nvSpPr>
        <p:spPr>
          <a:xfrm>
            <a:off x="141595" y="662300"/>
            <a:ext cx="8860810" cy="5598969"/>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5- </a:t>
            </a: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empleo masivo y sistemático de la desinformación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a:t>
            </a:r>
            <a:r>
              <a:rPr kumimoji="0" lang="es-ES" sz="2400" b="0" i="0" u="none" strike="noStrike" kern="1200" cap="none" spc="0" normalizeH="0" baseline="0" noProof="0" dirty="0" err="1">
                <a:ln>
                  <a:noFill/>
                </a:ln>
                <a:solidFill>
                  <a:schemeClr val="bg1"/>
                </a:solidFill>
                <a:effectLst/>
                <a:uLnTx/>
                <a:uFillTx/>
                <a:latin typeface="Arial Narrow" panose="020B0606020202030204" pitchFamily="34" charset="0"/>
                <a:ea typeface="+mn-ea"/>
                <a:cs typeface="Arial" panose="020B0604020202020204" pitchFamily="34" charset="0"/>
              </a:rPr>
              <a:t>aninformación</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a:t>
            </a:r>
            <a:r>
              <a:rPr kumimoji="0" lang="es-ES" sz="2400" b="0" i="0" u="none" strike="noStrike" kern="1200" cap="none" spc="0" normalizeH="0" baseline="0" noProof="0" dirty="0" err="1">
                <a:ln>
                  <a:noFill/>
                </a:ln>
                <a:solidFill>
                  <a:schemeClr val="bg1"/>
                </a:solidFill>
                <a:effectLst/>
                <a:uLnTx/>
                <a:uFillTx/>
                <a:latin typeface="Arial Narrow" panose="020B0606020202030204" pitchFamily="34" charset="0"/>
                <a:ea typeface="+mn-ea"/>
                <a:cs typeface="Arial" panose="020B0604020202020204" pitchFamily="34" charset="0"/>
              </a:rPr>
              <a:t>seudoinformación</a:t>
            </a:r>
            <a:endPar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14400" marR="0" lvl="2" indent="0" algn="l" defTabSz="914400" rtl="0" eaLnBrk="1" fontAlgn="base" latinLnBrk="0" hangingPunct="1">
              <a:lnSpc>
                <a:spcPct val="100000"/>
              </a:lnSpc>
              <a:spcBef>
                <a:spcPts val="0"/>
              </a:spcBef>
              <a:spcAft>
                <a:spcPts val="450"/>
              </a:spcAft>
              <a:buClrTx/>
              <a:buSzTx/>
              <a:buFontTx/>
              <a:buNone/>
              <a:tabLst/>
              <a:defRPr/>
            </a:pP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6- La ciberguerra como herramienta de guerra no convencional</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a:t>
            </a:r>
            <a:r>
              <a:rPr kumimoji="0" lang="es-ES" sz="2400" b="0" i="0" u="none" strike="noStrike" kern="1200" cap="none" spc="0" normalizeH="0" baseline="0" noProof="0" dirty="0" err="1">
                <a:ln>
                  <a:noFill/>
                </a:ln>
                <a:solidFill>
                  <a:schemeClr val="bg1"/>
                </a:solidFill>
                <a:effectLst/>
                <a:uLnTx/>
                <a:uFillTx/>
                <a:latin typeface="Arial Narrow" panose="020B0606020202030204" pitchFamily="34" charset="0"/>
                <a:ea typeface="+mn-ea"/>
                <a:cs typeface="Arial" panose="020B0604020202020204" pitchFamily="34" charset="0"/>
              </a:rPr>
              <a:t>ciberespionaje</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a:t>
            </a:r>
            <a:r>
              <a:rPr kumimoji="0" lang="es-ES" sz="2400" b="0" i="0" u="none" strike="noStrike" kern="1200" cap="none" spc="0" normalizeH="0" baseline="0" noProof="0" dirty="0" err="1">
                <a:ln>
                  <a:noFill/>
                </a:ln>
                <a:solidFill>
                  <a:schemeClr val="bg1"/>
                </a:solidFill>
                <a:effectLst/>
                <a:uLnTx/>
                <a:uFillTx/>
                <a:latin typeface="Arial Narrow" panose="020B0606020202030204" pitchFamily="34" charset="0"/>
                <a:ea typeface="+mn-ea"/>
                <a:cs typeface="Arial" panose="020B0604020202020204" pitchFamily="34" charset="0"/>
              </a:rPr>
              <a:t>ciberdesinformación</a:t>
            </a: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a:t>
            </a:r>
            <a:r>
              <a:rPr kumimoji="0" lang="es-ES" sz="2400" b="0" i="0" u="none" strike="noStrike" kern="1200" cap="none" spc="0" normalizeH="0" baseline="0" noProof="0" dirty="0" err="1">
                <a:ln>
                  <a:noFill/>
                </a:ln>
                <a:solidFill>
                  <a:schemeClr val="bg1"/>
                </a:solidFill>
                <a:effectLst/>
                <a:uLnTx/>
                <a:uFillTx/>
                <a:latin typeface="Arial Narrow" panose="020B0606020202030204" pitchFamily="34" charset="0"/>
                <a:ea typeface="+mn-ea"/>
                <a:cs typeface="Arial" panose="020B0604020202020204" pitchFamily="34" charset="0"/>
              </a:rPr>
              <a:t>cibersubversión</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Los ciberataques </a:t>
            </a: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endPar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266700" marR="0" lvl="2" indent="-26670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7- Las limitaciones de la ONU para cumplir sus propósitos fundacionales de preservar la paz y la seguridad internacional</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p:txBody>
      </p:sp>
      <p:sp>
        <p:nvSpPr>
          <p:cNvPr id="4" name="Título 1">
            <a:extLst>
              <a:ext uri="{FF2B5EF4-FFF2-40B4-BE49-F238E27FC236}">
                <a16:creationId xmlns:a16="http://schemas.microsoft.com/office/drawing/2014/main" xmlns="" id="{521578B3-F485-45CC-98C1-734B5BA346F5}"/>
              </a:ext>
            </a:extLst>
          </p:cNvPr>
          <p:cNvSpPr txBox="1">
            <a:spLocks/>
          </p:cNvSpPr>
          <p:nvPr/>
        </p:nvSpPr>
        <p:spPr>
          <a:xfrm>
            <a:off x="0" y="0"/>
            <a:ext cx="9144000" cy="506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CLASIFICACIÓN DE LOS PROBLEMAS DE </a:t>
            </a:r>
            <a:r>
              <a:rPr kumimoji="0" lang="x-none"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S</a:t>
            </a:r>
            <a:r>
              <a:rPr kumimoji="0" lang="en-US"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EGURIDAD</a:t>
            </a:r>
            <a:endParaRPr kumimoji="0" lang="x-none" sz="2400" b="0" i="0" u="none" strike="noStrike" kern="1200" cap="none" spc="0" normalizeH="0" baseline="0" noProof="0" dirty="0">
              <a:ln>
                <a:noFill/>
              </a:ln>
              <a:solidFill>
                <a:srgbClr val="00FFFF"/>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xmlns="" val="3021634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86854" y="-22780"/>
            <a:ext cx="7642746" cy="6889710"/>
          </a:xfrm>
          <a:prstGeom prst="rect">
            <a:avLst/>
          </a:prstGeom>
        </p:spPr>
      </p:pic>
    </p:spTree>
    <p:extLst>
      <p:ext uri="{BB962C8B-B14F-4D97-AF65-F5344CB8AC3E}">
        <p14:creationId xmlns:p14="http://schemas.microsoft.com/office/powerpoint/2010/main" xmlns="" val="2014539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999ADC17-BD94-4B50-A152-6E7E52D9F40D}"/>
              </a:ext>
            </a:extLst>
          </p:cNvPr>
          <p:cNvSpPr/>
          <p:nvPr/>
        </p:nvSpPr>
        <p:spPr>
          <a:xfrm>
            <a:off x="87002" y="757834"/>
            <a:ext cx="9097940" cy="4732065"/>
          </a:xfrm>
          <a:prstGeom prst="rect">
            <a:avLst/>
          </a:prstGeom>
        </p:spPr>
        <p:txBody>
          <a:bodyPr wrap="square">
            <a:spAutoFit/>
          </a:bodyPr>
          <a:lstStyle/>
          <a:p>
            <a:pPr marL="266700" marR="0" lvl="0" indent="-26670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8- </a:t>
            </a: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Las migraciones masivas, la pérdida de capital humano y el tratamiento politizado del tema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Las migraciones masivas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Los refugiados y desplazados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pérdida de capital humano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tratamiento politizado del tema migratorio</a:t>
            </a: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9- El terrorismo</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terrorismo como método de lucha de organizaciones políticas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terrorismo de Estado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p:txBody>
      </p:sp>
      <p:sp>
        <p:nvSpPr>
          <p:cNvPr id="4" name="Título 1">
            <a:extLst>
              <a:ext uri="{FF2B5EF4-FFF2-40B4-BE49-F238E27FC236}">
                <a16:creationId xmlns:a16="http://schemas.microsoft.com/office/drawing/2014/main" xmlns="" id="{521578B3-F485-45CC-98C1-734B5BA346F5}"/>
              </a:ext>
            </a:extLst>
          </p:cNvPr>
          <p:cNvSpPr txBox="1">
            <a:spLocks/>
          </p:cNvSpPr>
          <p:nvPr/>
        </p:nvSpPr>
        <p:spPr>
          <a:xfrm>
            <a:off x="0" y="0"/>
            <a:ext cx="9144000" cy="506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CLASIFICACIÓN DE LOS PROBLEMAS DE </a:t>
            </a:r>
            <a:r>
              <a:rPr kumimoji="0" lang="x-none"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S</a:t>
            </a:r>
            <a:r>
              <a:rPr kumimoji="0" lang="en-US"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EGURIDAD</a:t>
            </a:r>
            <a:endParaRPr kumimoji="0" lang="x-none" sz="2400" b="0" i="0" u="none" strike="noStrike" kern="1200" cap="none" spc="0" normalizeH="0" baseline="0" noProof="0" dirty="0">
              <a:ln>
                <a:noFill/>
              </a:ln>
              <a:solidFill>
                <a:srgbClr val="00FFFF"/>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xmlns="" val="946466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6146" name="Picture 2" descr="https://im0-tub-com.yandex.net/i?id=efb03c1b895873233d9739deee0d6441&amp;n=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4572000" cy="304800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s://im0-tub-com.yandex.net/i?id=570de65185b185fdbe5c664ceff17eab&amp;n=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0"/>
            <a:ext cx="4572000" cy="3048001"/>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s://im0-tub-com.yandex.net/i?id=9aee1da9cd0b4df6c80aff2e99fb8821&amp;n=1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810001"/>
            <a:ext cx="4572000"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https://i0.wp.com/theduran.com/wp-content/uploads/2017/06/torture-1.jpg?resize=900%2C60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2000" y="3810000"/>
            <a:ext cx="4572000"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0667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999ADC17-BD94-4B50-A152-6E7E52D9F40D}"/>
              </a:ext>
            </a:extLst>
          </p:cNvPr>
          <p:cNvSpPr/>
          <p:nvPr/>
        </p:nvSpPr>
        <p:spPr>
          <a:xfrm>
            <a:off x="98946" y="771482"/>
            <a:ext cx="8946107" cy="3752309"/>
          </a:xfrm>
          <a:prstGeom prst="rect">
            <a:avLst/>
          </a:prstGeom>
        </p:spPr>
        <p:txBody>
          <a:bodyPr wrap="square">
            <a:spAutoFit/>
          </a:bodyPr>
          <a:lstStyle/>
          <a:p>
            <a:pPr marL="450850" marR="0" lvl="0" indent="-45085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10- </a:t>
            </a: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Las violaciones masivas de los derechos humanos y la manipulación politizada del tema.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900"/>
              </a:spcBef>
              <a:spcAft>
                <a:spcPts val="900"/>
              </a:spcAft>
              <a:buClrTx/>
              <a:buSzTx/>
              <a:buFontTx/>
              <a:buNone/>
              <a:tabLst/>
              <a:defRPr/>
            </a:pPr>
            <a:r>
              <a:rPr kumimoji="0" lang="es-ES" sz="2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11- </a:t>
            </a: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transculturación y la guerra cultural.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450850" marR="0" lvl="0" indent="-450850" algn="l" defTabSz="914400" rtl="0" eaLnBrk="1" fontAlgn="base" latinLnBrk="0" hangingPunct="1">
              <a:lnSpc>
                <a:spcPct val="100000"/>
              </a:lnSpc>
              <a:spcBef>
                <a:spcPts val="900"/>
              </a:spcBef>
              <a:spcAft>
                <a:spcPts val="900"/>
              </a:spcAft>
              <a:buClrTx/>
              <a:buSzTx/>
              <a:buFontTx/>
              <a:buNone/>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12- El empleo del fanatismo religioso en función de intereses políticos espurios.</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398860" marR="0" lvl="0" indent="-398860" algn="l" defTabSz="914400" rtl="0" eaLnBrk="1" fontAlgn="base" latinLnBrk="0" hangingPunct="1">
              <a:lnSpc>
                <a:spcPct val="100000"/>
              </a:lnSpc>
              <a:spcBef>
                <a:spcPts val="90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13- La corrupción y la ingobernabilidad. Desconfianza generalizada en el sistema político y en la democracia.</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p:txBody>
      </p:sp>
      <p:sp>
        <p:nvSpPr>
          <p:cNvPr id="4" name="Título 1">
            <a:extLst>
              <a:ext uri="{FF2B5EF4-FFF2-40B4-BE49-F238E27FC236}">
                <a16:creationId xmlns:a16="http://schemas.microsoft.com/office/drawing/2014/main" xmlns="" id="{521578B3-F485-45CC-98C1-734B5BA346F5}"/>
              </a:ext>
            </a:extLst>
          </p:cNvPr>
          <p:cNvSpPr txBox="1">
            <a:spLocks/>
          </p:cNvSpPr>
          <p:nvPr/>
        </p:nvSpPr>
        <p:spPr>
          <a:xfrm>
            <a:off x="0" y="0"/>
            <a:ext cx="9144000" cy="506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CLASIFICACIÓN DE LOS PROBLEMAS DE </a:t>
            </a:r>
            <a:r>
              <a:rPr kumimoji="0" lang="x-none"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S</a:t>
            </a:r>
            <a:r>
              <a:rPr kumimoji="0" lang="en-US"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EGURIDAD</a:t>
            </a:r>
            <a:endParaRPr kumimoji="0" lang="x-none" sz="2400" b="0" i="0" u="none" strike="noStrike" kern="1200" cap="none" spc="0" normalizeH="0" baseline="0" noProof="0" dirty="0">
              <a:ln>
                <a:noFill/>
              </a:ln>
              <a:solidFill>
                <a:srgbClr val="00FFFF"/>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xmlns="" val="3809386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7170" name="Picture 2" descr="https://im0-tub-com.yandex.net/i?id=e4547ff94c8013ae8f7616c9f7ea3a9e&amp;n=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572000" cy="2571751"/>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s://www.abc.net.au/news/image/3769672-3x2-940x62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4430" y="1"/>
            <a:ext cx="4569569"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https://www.zarubejom.ru/wp-content/uploads/2016/06/pro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12342" y="3703561"/>
            <a:ext cx="4731658" cy="3154439"/>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agen 1"/>
          <p:cNvPicPr>
            <a:picLocks noChangeAspect="1"/>
          </p:cNvPicPr>
          <p:nvPr/>
        </p:nvPicPr>
        <p:blipFill>
          <a:blip r:embed="rId5"/>
          <a:stretch>
            <a:fillRect/>
          </a:stretch>
        </p:blipFill>
        <p:spPr>
          <a:xfrm>
            <a:off x="-1" y="3087279"/>
            <a:ext cx="4412343" cy="3751671"/>
          </a:xfrm>
          <a:prstGeom prst="rect">
            <a:avLst/>
          </a:prstGeom>
        </p:spPr>
      </p:pic>
    </p:spTree>
    <p:extLst>
      <p:ext uri="{BB962C8B-B14F-4D97-AF65-F5344CB8AC3E}">
        <p14:creationId xmlns:p14="http://schemas.microsoft.com/office/powerpoint/2010/main" xmlns="" val="1165799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999ADC17-BD94-4B50-A152-6E7E52D9F40D}"/>
              </a:ext>
            </a:extLst>
          </p:cNvPr>
          <p:cNvSpPr/>
          <p:nvPr/>
        </p:nvSpPr>
        <p:spPr>
          <a:xfrm>
            <a:off x="83593" y="506437"/>
            <a:ext cx="8976814" cy="299825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14- </a:t>
            </a: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guerra jurídica. Judicialización de la política</a:t>
            </a: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Obstaculización de las agendas sociales progresistas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Criminalización de las protestas sociales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Acoso judicial y condenas ilegales a líderes sociales y </a:t>
            </a:r>
            <a:r>
              <a:rPr kumimoji="0" lang="es-ES" sz="2400" b="0"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políticos</a:t>
            </a: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Ilegalización </a:t>
            </a: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de partidos </a:t>
            </a:r>
            <a:r>
              <a:rPr kumimoji="0" lang="es-ES" sz="2400" b="0"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políticos, sin base a la ley</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Inacción judicial contra los crímenes cometidos por miembros de las </a:t>
            </a:r>
            <a:r>
              <a:rPr kumimoji="0" lang="es-ES" sz="2400" b="0"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oligarquías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p:txBody>
      </p:sp>
      <p:sp>
        <p:nvSpPr>
          <p:cNvPr id="4" name="Título 1">
            <a:extLst>
              <a:ext uri="{FF2B5EF4-FFF2-40B4-BE49-F238E27FC236}">
                <a16:creationId xmlns:a16="http://schemas.microsoft.com/office/drawing/2014/main" xmlns="" id="{521578B3-F485-45CC-98C1-734B5BA346F5}"/>
              </a:ext>
            </a:extLst>
          </p:cNvPr>
          <p:cNvSpPr txBox="1">
            <a:spLocks/>
          </p:cNvSpPr>
          <p:nvPr/>
        </p:nvSpPr>
        <p:spPr>
          <a:xfrm>
            <a:off x="0" y="0"/>
            <a:ext cx="9144000" cy="506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00FFFF"/>
                </a:solidFill>
                <a:effectLst/>
                <a:uLnTx/>
                <a:uFillTx/>
                <a:latin typeface="Arial Black" panose="020B0A04020102020204" pitchFamily="34" charset="0"/>
                <a:ea typeface="+mj-ea"/>
                <a:cs typeface="+mj-cs"/>
              </a:rPr>
              <a:t>CLASIFICACIÓN DE LOS PROBLEMAS DE </a:t>
            </a:r>
            <a:r>
              <a:rPr kumimoji="0" lang="x-none" sz="2400" b="0" i="0" u="none" strike="noStrike" kern="1200" cap="none" spc="0" normalizeH="0" baseline="0" noProof="0" dirty="0" smtClean="0">
                <a:ln>
                  <a:noFill/>
                </a:ln>
                <a:solidFill>
                  <a:srgbClr val="00FFFF"/>
                </a:solidFill>
                <a:effectLst/>
                <a:uLnTx/>
                <a:uFillTx/>
                <a:latin typeface="Arial Black" panose="020B0A04020102020204" pitchFamily="34" charset="0"/>
                <a:ea typeface="+mj-ea"/>
                <a:cs typeface="+mj-cs"/>
              </a:rPr>
              <a:t>S</a:t>
            </a:r>
            <a:r>
              <a:rPr kumimoji="0" lang="en-US" sz="2400" b="0" i="0" u="none" strike="noStrike" kern="1200" cap="none" spc="0" normalizeH="0" baseline="0" noProof="0" dirty="0" smtClean="0">
                <a:ln>
                  <a:noFill/>
                </a:ln>
                <a:solidFill>
                  <a:srgbClr val="00FFFF"/>
                </a:solidFill>
                <a:effectLst/>
                <a:uLnTx/>
                <a:uFillTx/>
                <a:latin typeface="Arial Black" panose="020B0A04020102020204" pitchFamily="34" charset="0"/>
                <a:ea typeface="+mj-ea"/>
                <a:cs typeface="+mj-cs"/>
              </a:rPr>
              <a:t>EGURIDAD</a:t>
            </a:r>
            <a:endParaRPr kumimoji="0" lang="x-none" sz="2400" b="0" i="0" u="none" strike="noStrike" kern="1200" cap="none" spc="0" normalizeH="0" baseline="0" noProof="0" dirty="0">
              <a:ln>
                <a:noFill/>
              </a:ln>
              <a:solidFill>
                <a:srgbClr val="00FFFF"/>
              </a:solidFill>
              <a:effectLst/>
              <a:uLnTx/>
              <a:uFillTx/>
              <a:latin typeface="Arial Black" panose="020B0A04020102020204" pitchFamily="34" charset="0"/>
              <a:ea typeface="+mj-ea"/>
              <a:cs typeface="+mj-cs"/>
            </a:endParaRPr>
          </a:p>
        </p:txBody>
      </p:sp>
      <p:pic>
        <p:nvPicPr>
          <p:cNvPr id="2" name="Imagen 1"/>
          <p:cNvPicPr>
            <a:picLocks noChangeAspect="1"/>
          </p:cNvPicPr>
          <p:nvPr/>
        </p:nvPicPr>
        <p:blipFill>
          <a:blip r:embed="rId2"/>
          <a:stretch>
            <a:fillRect/>
          </a:stretch>
        </p:blipFill>
        <p:spPr>
          <a:xfrm>
            <a:off x="6008057" y="3933343"/>
            <a:ext cx="3150458" cy="2924657"/>
          </a:xfrm>
          <a:prstGeom prst="rect">
            <a:avLst/>
          </a:prstGeom>
        </p:spPr>
      </p:pic>
      <p:pic>
        <p:nvPicPr>
          <p:cNvPr id="3" name="Imagen 2"/>
          <p:cNvPicPr>
            <a:picLocks noChangeAspect="1"/>
          </p:cNvPicPr>
          <p:nvPr/>
        </p:nvPicPr>
        <p:blipFill>
          <a:blip r:embed="rId3"/>
          <a:stretch>
            <a:fillRect/>
          </a:stretch>
        </p:blipFill>
        <p:spPr>
          <a:xfrm>
            <a:off x="3524262" y="3916786"/>
            <a:ext cx="2341361" cy="2941214"/>
          </a:xfrm>
          <a:prstGeom prst="rect">
            <a:avLst/>
          </a:prstGeom>
        </p:spPr>
      </p:pic>
      <p:pic>
        <p:nvPicPr>
          <p:cNvPr id="8" name="Imagen 7"/>
          <p:cNvPicPr>
            <a:picLocks noChangeAspect="1"/>
          </p:cNvPicPr>
          <p:nvPr/>
        </p:nvPicPr>
        <p:blipFill>
          <a:blip r:embed="rId4"/>
          <a:stretch>
            <a:fillRect/>
          </a:stretch>
        </p:blipFill>
        <p:spPr>
          <a:xfrm>
            <a:off x="0" y="3915502"/>
            <a:ext cx="3381829" cy="2942498"/>
          </a:xfrm>
          <a:prstGeom prst="rect">
            <a:avLst/>
          </a:prstGeom>
        </p:spPr>
      </p:pic>
    </p:spTree>
    <p:extLst>
      <p:ext uri="{BB962C8B-B14F-4D97-AF65-F5344CB8AC3E}">
        <p14:creationId xmlns:p14="http://schemas.microsoft.com/office/powerpoint/2010/main" xmlns="" val="4007427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119" y="620688"/>
            <a:ext cx="9144000" cy="769441"/>
          </a:xfrm>
          <a:prstGeom prst="rect">
            <a:avLst/>
          </a:prstGeom>
        </p:spPr>
        <p:txBody>
          <a:bodyPr wrap="square">
            <a:spAutoFit/>
          </a:bodyPr>
          <a:lstStyle/>
          <a:p>
            <a:pPr algn="ctr">
              <a:defRPr/>
            </a:pPr>
            <a:r>
              <a:rPr lang="es-ES_tradnl" sz="4400" b="1" dirty="0" smtClean="0">
                <a:solidFill>
                  <a:srgbClr val="00B0F0"/>
                </a:solidFill>
                <a:latin typeface="Arial Black" panose="020B0A04020102020204" pitchFamily="34" charset="0"/>
              </a:rPr>
              <a:t>CUESTIONES DE ESTUDIO</a:t>
            </a:r>
            <a:endParaRPr lang="es-ES_tradnl" sz="4400" b="1" dirty="0">
              <a:solidFill>
                <a:srgbClr val="00B0F0"/>
              </a:solidFill>
              <a:latin typeface="Arial Black" panose="020B0A04020102020204" pitchFamily="34" charset="0"/>
            </a:endParaRPr>
          </a:p>
        </p:txBody>
      </p:sp>
      <p:sp>
        <p:nvSpPr>
          <p:cNvPr id="3" name="CuadroTexto 2"/>
          <p:cNvSpPr txBox="1"/>
          <p:nvPr/>
        </p:nvSpPr>
        <p:spPr>
          <a:xfrm>
            <a:off x="163883" y="2060848"/>
            <a:ext cx="8728597" cy="1631216"/>
          </a:xfrm>
          <a:prstGeom prst="rect">
            <a:avLst/>
          </a:prstGeom>
          <a:noFill/>
        </p:spPr>
        <p:txBody>
          <a:bodyPr wrap="square" rtlCol="0">
            <a:spAutoFit/>
          </a:bodyPr>
          <a:lstStyle/>
          <a:p>
            <a:pPr marL="449263" indent="-449263">
              <a:spcAft>
                <a:spcPts val="600"/>
              </a:spcAft>
              <a:buFont typeface="+mj-lt"/>
              <a:buAutoNum type="arabicPeriod"/>
            </a:pPr>
            <a:r>
              <a:rPr lang="es-ES" sz="3000" b="1" dirty="0" smtClean="0">
                <a:solidFill>
                  <a:schemeClr val="tx1"/>
                </a:solidFill>
              </a:rPr>
              <a:t>Fundamentos de la seguridad</a:t>
            </a:r>
          </a:p>
          <a:p>
            <a:pPr marL="449263" indent="-449263">
              <a:spcAft>
                <a:spcPts val="600"/>
              </a:spcAft>
              <a:buFont typeface="+mj-lt"/>
              <a:buAutoNum type="arabicPeriod"/>
            </a:pPr>
            <a:r>
              <a:rPr lang="es-ES" sz="3000" b="1" dirty="0" smtClean="0">
                <a:solidFill>
                  <a:schemeClr val="tx1"/>
                </a:solidFill>
              </a:rPr>
              <a:t>Fundamentos de la seguridad internacional</a:t>
            </a:r>
          </a:p>
          <a:p>
            <a:pPr marL="449263" indent="-449263">
              <a:spcAft>
                <a:spcPts val="600"/>
              </a:spcAft>
              <a:buFont typeface="+mj-lt"/>
              <a:buAutoNum type="arabicPeriod"/>
            </a:pPr>
            <a:r>
              <a:rPr lang="es-ES" sz="3000" b="1" dirty="0" smtClean="0">
                <a:solidFill>
                  <a:schemeClr val="tx1"/>
                </a:solidFill>
              </a:rPr>
              <a:t>Fundamentos de la seguridad nacional</a:t>
            </a:r>
            <a:endParaRPr lang="es-ES" sz="3000" b="1" dirty="0">
              <a:solidFill>
                <a:schemeClr val="tx1"/>
              </a:solidFill>
            </a:endParaRPr>
          </a:p>
        </p:txBody>
      </p:sp>
    </p:spTree>
    <p:extLst>
      <p:ext uri="{BB962C8B-B14F-4D97-AF65-F5344CB8AC3E}">
        <p14:creationId xmlns:p14="http://schemas.microsoft.com/office/powerpoint/2010/main" xmlns="" val="3440112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999ADC17-BD94-4B50-A152-6E7E52D9F40D}"/>
              </a:ext>
            </a:extLst>
          </p:cNvPr>
          <p:cNvSpPr/>
          <p:nvPr/>
        </p:nvSpPr>
        <p:spPr>
          <a:xfrm>
            <a:off x="83593" y="506437"/>
            <a:ext cx="8976814" cy="3495829"/>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Arial" panose="020B0604020202020204" pitchFamily="34" charset="0"/>
              </a:rPr>
              <a:t>15- </a:t>
            </a: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 delincuencia organizada y su transnacionalización. </a:t>
            </a: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Producción y tráfico ilícito de estupefacientes y sustancias sicotrópicas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Tráfico ilícito de armas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Tráfico ilícito de mercancías y objetos patrimoniales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Trata de personas y el tráfico ilícito de migrantes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Piratería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Cibercrimen</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736997"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Enfrentamiento entre bandas criminales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p:txBody>
      </p:sp>
      <p:sp>
        <p:nvSpPr>
          <p:cNvPr id="4" name="Título 1">
            <a:extLst>
              <a:ext uri="{FF2B5EF4-FFF2-40B4-BE49-F238E27FC236}">
                <a16:creationId xmlns:a16="http://schemas.microsoft.com/office/drawing/2014/main" xmlns="" id="{521578B3-F485-45CC-98C1-734B5BA346F5}"/>
              </a:ext>
            </a:extLst>
          </p:cNvPr>
          <p:cNvSpPr txBox="1">
            <a:spLocks/>
          </p:cNvSpPr>
          <p:nvPr/>
        </p:nvSpPr>
        <p:spPr>
          <a:xfrm>
            <a:off x="0" y="0"/>
            <a:ext cx="9144000" cy="506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00FFFF"/>
                </a:solidFill>
                <a:effectLst/>
                <a:uLnTx/>
                <a:uFillTx/>
                <a:latin typeface="Arial Black" panose="020B0A04020102020204" pitchFamily="34" charset="0"/>
                <a:ea typeface="+mj-ea"/>
                <a:cs typeface="+mj-cs"/>
              </a:rPr>
              <a:t>CLASIFICACIÓN DE LOS PROBLEMAS DE </a:t>
            </a:r>
            <a:r>
              <a:rPr kumimoji="0" lang="x-none" sz="2400" b="0" i="0" u="none" strike="noStrike" kern="1200" cap="none" spc="0" normalizeH="0" baseline="0" noProof="0" dirty="0" smtClean="0">
                <a:ln>
                  <a:noFill/>
                </a:ln>
                <a:solidFill>
                  <a:srgbClr val="00FFFF"/>
                </a:solidFill>
                <a:effectLst/>
                <a:uLnTx/>
                <a:uFillTx/>
                <a:latin typeface="Arial Black" panose="020B0A04020102020204" pitchFamily="34" charset="0"/>
                <a:ea typeface="+mj-ea"/>
                <a:cs typeface="+mj-cs"/>
              </a:rPr>
              <a:t>S</a:t>
            </a:r>
            <a:r>
              <a:rPr kumimoji="0" lang="en-US" sz="2400" b="0" i="0" u="none" strike="noStrike" kern="1200" cap="none" spc="0" normalizeH="0" baseline="0" noProof="0" dirty="0" smtClean="0">
                <a:ln>
                  <a:noFill/>
                </a:ln>
                <a:solidFill>
                  <a:srgbClr val="00FFFF"/>
                </a:solidFill>
                <a:effectLst/>
                <a:uLnTx/>
                <a:uFillTx/>
                <a:latin typeface="Arial Black" panose="020B0A04020102020204" pitchFamily="34" charset="0"/>
                <a:ea typeface="+mj-ea"/>
                <a:cs typeface="+mj-cs"/>
              </a:rPr>
              <a:t>EGURIDAD</a:t>
            </a:r>
            <a:endParaRPr kumimoji="0" lang="x-none" sz="2400" b="0" i="0" u="none" strike="noStrike" kern="1200" cap="none" spc="0" normalizeH="0" baseline="0" noProof="0" dirty="0">
              <a:ln>
                <a:noFill/>
              </a:ln>
              <a:solidFill>
                <a:srgbClr val="00FFFF"/>
              </a:solidFill>
              <a:effectLst/>
              <a:uLnTx/>
              <a:uFillTx/>
              <a:latin typeface="Arial Black" panose="020B0A04020102020204" pitchFamily="34" charset="0"/>
              <a:ea typeface="+mj-ea"/>
              <a:cs typeface="+mj-cs"/>
            </a:endParaRPr>
          </a:p>
        </p:txBody>
      </p:sp>
      <p:pic>
        <p:nvPicPr>
          <p:cNvPr id="5" name="Picture 2" descr="https://im0-tub-com.yandex.net/i?id=feaa83dffb9c3329656a76abc06f620f&amp;n=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099045"/>
            <a:ext cx="4034971" cy="275895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s://im0-tub-com.yandex.net/i?id=431c03ad73806cb25cf995f71a7742ce&amp;n=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49370" y="4061580"/>
            <a:ext cx="4194629" cy="27964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0345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999ADC17-BD94-4B50-A152-6E7E52D9F40D}"/>
              </a:ext>
            </a:extLst>
          </p:cNvPr>
          <p:cNvSpPr/>
          <p:nvPr/>
        </p:nvSpPr>
        <p:spPr>
          <a:xfrm>
            <a:off x="83593" y="679359"/>
            <a:ext cx="8976814" cy="522963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450"/>
              </a:spcAft>
              <a:buClrTx/>
              <a:buSzTx/>
              <a:buFontTx/>
              <a:buNone/>
              <a:tabLst/>
              <a:defRPr/>
            </a:pPr>
            <a:r>
              <a:rPr kumimoji="0" lang="es-ES" sz="2400" b="1" i="0" u="none" strike="noStrike" kern="1200" cap="none" spc="0" normalizeH="0" baseline="0" noProof="0" dirty="0">
                <a:ln>
                  <a:noFill/>
                </a:ln>
                <a:solidFill>
                  <a:schemeClr val="bg1"/>
                </a:solidFill>
                <a:effectLst/>
                <a:uLnTx/>
                <a:uFill>
                  <a:solidFill>
                    <a:srgbClr val="000000"/>
                  </a:solidFill>
                </a:uFill>
                <a:latin typeface="Arial Narrow" panose="020B0606020202030204" pitchFamily="34" charset="0"/>
                <a:ea typeface="Arial" panose="020B0604020202020204" pitchFamily="34" charset="0"/>
                <a:cs typeface="Arial" panose="020B0604020202020204" pitchFamily="34" charset="0"/>
              </a:rPr>
              <a:t>16- </a:t>
            </a: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Los desastres, originados por:</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Erupciones volcánicas, sismos y tsunamis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Huracanes, tornados u otras tormentas severas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Lluvias intensas prolongadas y ruptura de embalses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Sequías intensas prolongadas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Incendios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Epidemias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Epizootias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Epifitias y plagas</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Accidentes industriales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Caída de meteoritos </a:t>
            </a: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942975" marR="0" lvl="2" indent="-257175" algn="l" defTabSz="914400" rtl="0" eaLnBrk="1" fontAlgn="base" latinLnBrk="0" hangingPunct="1">
              <a:lnSpc>
                <a:spcPct val="100000"/>
              </a:lnSpc>
              <a:spcBef>
                <a:spcPts val="0"/>
              </a:spcBef>
              <a:spcAft>
                <a:spcPts val="450"/>
              </a:spcAft>
              <a:buClrTx/>
              <a:buSzTx/>
              <a:buFont typeface="Wingdings" panose="05000000000000000000" pitchFamily="2" charset="2"/>
              <a:buChar char="v"/>
              <a:tabLst/>
              <a:defRPr/>
            </a:pPr>
            <a:endParaRPr kumimoji="0" lang="x-none"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p:txBody>
      </p:sp>
      <p:sp>
        <p:nvSpPr>
          <p:cNvPr id="4" name="Título 1">
            <a:extLst>
              <a:ext uri="{FF2B5EF4-FFF2-40B4-BE49-F238E27FC236}">
                <a16:creationId xmlns:a16="http://schemas.microsoft.com/office/drawing/2014/main" xmlns="" id="{521578B3-F485-45CC-98C1-734B5BA346F5}"/>
              </a:ext>
            </a:extLst>
          </p:cNvPr>
          <p:cNvSpPr txBox="1">
            <a:spLocks/>
          </p:cNvSpPr>
          <p:nvPr/>
        </p:nvSpPr>
        <p:spPr>
          <a:xfrm>
            <a:off x="0" y="0"/>
            <a:ext cx="9144000" cy="506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CLASIFICACIÓN DE LOS PROBLEMAS DE </a:t>
            </a:r>
            <a:r>
              <a:rPr kumimoji="0" lang="x-none"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S</a:t>
            </a:r>
            <a:r>
              <a:rPr kumimoji="0" lang="en-US" sz="2400" b="0" i="0" u="none" strike="noStrike" kern="1200" cap="none" spc="0" normalizeH="0" baseline="0" noProof="0" smtClean="0">
                <a:ln>
                  <a:noFill/>
                </a:ln>
                <a:solidFill>
                  <a:srgbClr val="00FFFF"/>
                </a:solidFill>
                <a:effectLst/>
                <a:uLnTx/>
                <a:uFillTx/>
                <a:latin typeface="Arial Black" panose="020B0A04020102020204" pitchFamily="34" charset="0"/>
                <a:ea typeface="+mj-ea"/>
                <a:cs typeface="+mj-cs"/>
              </a:rPr>
              <a:t>EGURIDAD</a:t>
            </a:r>
            <a:endParaRPr kumimoji="0" lang="x-none" sz="2400" b="0" i="0" u="none" strike="noStrike" kern="1200" cap="none" spc="0" normalizeH="0" baseline="0" noProof="0" dirty="0">
              <a:ln>
                <a:noFill/>
              </a:ln>
              <a:solidFill>
                <a:srgbClr val="00FFFF"/>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xmlns="" val="2135199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0" y="1537050"/>
            <a:ext cx="9144000" cy="193899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6000" b="1" i="0" u="none" strike="noStrike" kern="1200" cap="none" spc="0" normalizeH="0" baseline="0" noProof="0" dirty="0" smtClean="0">
                <a:ln>
                  <a:noFill/>
                </a:ln>
                <a:solidFill>
                  <a:srgbClr val="00B0F0"/>
                </a:solidFill>
                <a:effectLst/>
                <a:uLnTx/>
                <a:uFillTx/>
                <a:latin typeface="Arial Black" panose="020B0A04020102020204" pitchFamily="34" charset="0"/>
                <a:ea typeface="+mn-ea"/>
                <a:cs typeface="+mn-cs"/>
              </a:rPr>
              <a:t>Fundamentos de la seguridad nacional</a:t>
            </a:r>
            <a:endParaRPr kumimoji="0" lang="es-ES_tradnl" sz="6000" b="1" i="0" u="none" strike="noStrike" kern="1200" cap="none" spc="0" normalizeH="0" baseline="0" noProof="0" dirty="0">
              <a:ln>
                <a:noFill/>
              </a:ln>
              <a:solidFill>
                <a:srgbClr val="00B0F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xmlns="" val="3914130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x-none" sz="3200" kern="0" dirty="0" smtClean="0">
                <a:latin typeface="Arial Black" panose="020B0A04020102020204" pitchFamily="34" charset="0"/>
              </a:rPr>
              <a:t>S</a:t>
            </a:r>
            <a:r>
              <a:rPr lang="en-US" sz="3200" kern="0" dirty="0" smtClean="0">
                <a:latin typeface="Arial Black" panose="020B0A04020102020204" pitchFamily="34" charset="0"/>
              </a:rPr>
              <a:t>EGURIDAD NACIONAL</a:t>
            </a:r>
            <a:endParaRPr lang="x-none" sz="3200" kern="0" dirty="0">
              <a:latin typeface="Arial Black" panose="020B0A04020102020204" pitchFamily="34" charset="0"/>
            </a:endParaRPr>
          </a:p>
        </p:txBody>
      </p:sp>
      <p:sp>
        <p:nvSpPr>
          <p:cNvPr id="4" name="CuadroTexto 3"/>
          <p:cNvSpPr txBox="1"/>
          <p:nvPr/>
        </p:nvSpPr>
        <p:spPr>
          <a:xfrm>
            <a:off x="179512" y="575487"/>
            <a:ext cx="8784976" cy="5940088"/>
          </a:xfrm>
          <a:prstGeom prst="rect">
            <a:avLst/>
          </a:prstGeom>
          <a:noFill/>
        </p:spPr>
        <p:txBody>
          <a:bodyPr wrap="square" rtlCol="0">
            <a:spAutoFit/>
          </a:bodyPr>
          <a:lstStyle/>
          <a:p>
            <a:pPr algn="just">
              <a:spcAft>
                <a:spcPts val="1200"/>
              </a:spcAft>
            </a:pPr>
            <a:r>
              <a:rPr lang="es-ES" sz="2400" dirty="0" smtClean="0">
                <a:solidFill>
                  <a:schemeClr val="tx1"/>
                </a:solidFill>
              </a:rPr>
              <a:t>¿Como los </a:t>
            </a:r>
            <a:r>
              <a:rPr lang="es-ES" sz="2400" dirty="0">
                <a:solidFill>
                  <a:schemeClr val="tx1"/>
                </a:solidFill>
              </a:rPr>
              <a:t>conceptos de seguridad </a:t>
            </a:r>
            <a:r>
              <a:rPr lang="es-ES" sz="2400" dirty="0" smtClean="0">
                <a:solidFill>
                  <a:schemeClr val="tx1"/>
                </a:solidFill>
              </a:rPr>
              <a:t>toman </a:t>
            </a:r>
            <a:r>
              <a:rPr lang="es-ES" sz="2400" dirty="0">
                <a:solidFill>
                  <a:schemeClr val="tx1"/>
                </a:solidFill>
              </a:rPr>
              <a:t>forma concreta en el enfoque cubano de la seguridad </a:t>
            </a:r>
            <a:r>
              <a:rPr lang="es-ES" sz="2400" dirty="0" smtClean="0">
                <a:solidFill>
                  <a:schemeClr val="tx1"/>
                </a:solidFill>
              </a:rPr>
              <a:t>nacional?.</a:t>
            </a:r>
            <a:endParaRPr lang="es-ES" sz="2400" dirty="0">
              <a:solidFill>
                <a:schemeClr val="tx1"/>
              </a:solidFill>
            </a:endParaRPr>
          </a:p>
          <a:p>
            <a:pPr algn="just">
              <a:spcAft>
                <a:spcPts val="1200"/>
              </a:spcAft>
            </a:pPr>
            <a:r>
              <a:rPr lang="es-ES" sz="2400" dirty="0">
                <a:solidFill>
                  <a:schemeClr val="tx1"/>
                </a:solidFill>
              </a:rPr>
              <a:t>Según la </a:t>
            </a:r>
            <a:r>
              <a:rPr lang="es-ES" sz="2400" dirty="0" smtClean="0">
                <a:solidFill>
                  <a:schemeClr val="tx1"/>
                </a:solidFill>
              </a:rPr>
              <a:t>Constitución: </a:t>
            </a:r>
            <a:r>
              <a:rPr lang="es-ES" sz="2400" dirty="0">
                <a:solidFill>
                  <a:schemeClr val="tx1"/>
                </a:solidFill>
              </a:rPr>
              <a:t>“</a:t>
            </a:r>
            <a:r>
              <a:rPr lang="es-ES" sz="2400" i="1" dirty="0">
                <a:solidFill>
                  <a:schemeClr val="tx1"/>
                </a:solidFill>
              </a:rPr>
              <a:t>Cuba es un Estado socialista de derecho y justicia social, democrático, independiente y soberano, organizado con todos y para el bien de todos como república unitaria e indivisible, fundada en el trabajo, la dignidad, el humanismo y la ética de sus ciudadanos para el disfrute de la libertad, la equidad, la igualdad, la solidaridad, el bienestar y la prosperidad individual y colectiva</a:t>
            </a:r>
            <a:r>
              <a:rPr lang="es-ES" sz="2400" dirty="0">
                <a:solidFill>
                  <a:schemeClr val="tx1"/>
                </a:solidFill>
              </a:rPr>
              <a:t>”  y tiene entre sus fines “</a:t>
            </a:r>
            <a:r>
              <a:rPr lang="es-ES" sz="2400" i="1" dirty="0">
                <a:solidFill>
                  <a:schemeClr val="tx1"/>
                </a:solidFill>
              </a:rPr>
              <a:t>preservar la seguridad nacional</a:t>
            </a:r>
            <a:r>
              <a:rPr lang="es-ES" sz="2400" dirty="0">
                <a:solidFill>
                  <a:schemeClr val="tx1"/>
                </a:solidFill>
              </a:rPr>
              <a:t>” </a:t>
            </a:r>
          </a:p>
          <a:p>
            <a:pPr algn="just">
              <a:spcAft>
                <a:spcPts val="1200"/>
              </a:spcAft>
            </a:pPr>
            <a:r>
              <a:rPr lang="es-ES" sz="2400" dirty="0">
                <a:solidFill>
                  <a:schemeClr val="tx1"/>
                </a:solidFill>
              </a:rPr>
              <a:t>Por tanto, el pueblo cubano, entendiéndose poseedor de esos valores de los que disfruta, que no son otros que sus intereses y objetivos como nación, asigna al Estado la misión de protegerlos, con sus instituciones y poderío, contra cualquier amenaza o agresión dirigida contra </a:t>
            </a:r>
            <a:r>
              <a:rPr lang="es-ES" sz="2400" dirty="0" smtClean="0">
                <a:solidFill>
                  <a:schemeClr val="tx1"/>
                </a:solidFill>
              </a:rPr>
              <a:t>aquellos</a:t>
            </a:r>
            <a:r>
              <a:rPr lang="es-ES" sz="2400" dirty="0">
                <a:solidFill>
                  <a:schemeClr val="tx1"/>
                </a:solidFill>
              </a:rPr>
              <a:t>. </a:t>
            </a:r>
          </a:p>
        </p:txBody>
      </p:sp>
    </p:spTree>
    <p:extLst>
      <p:ext uri="{BB962C8B-B14F-4D97-AF65-F5344CB8AC3E}">
        <p14:creationId xmlns:p14="http://schemas.microsoft.com/office/powerpoint/2010/main" xmlns="" val="3193217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x-none" sz="3200" kern="0" dirty="0" smtClean="0">
                <a:latin typeface="Arial Black" panose="020B0A04020102020204" pitchFamily="34" charset="0"/>
              </a:rPr>
              <a:t>S</a:t>
            </a:r>
            <a:r>
              <a:rPr lang="en-US" sz="3200" kern="0" dirty="0" smtClean="0">
                <a:latin typeface="Arial Black" panose="020B0A04020102020204" pitchFamily="34" charset="0"/>
              </a:rPr>
              <a:t>EGURIDAD NACIONAL</a:t>
            </a:r>
            <a:endParaRPr lang="x-none" sz="3200" kern="0" dirty="0">
              <a:latin typeface="Arial Black" panose="020B0A04020102020204" pitchFamily="34" charset="0"/>
            </a:endParaRPr>
          </a:p>
        </p:txBody>
      </p:sp>
      <p:sp>
        <p:nvSpPr>
          <p:cNvPr id="4" name="CuadroTexto 3"/>
          <p:cNvSpPr txBox="1"/>
          <p:nvPr/>
        </p:nvSpPr>
        <p:spPr>
          <a:xfrm>
            <a:off x="232923" y="1196752"/>
            <a:ext cx="8784976" cy="3970318"/>
          </a:xfrm>
          <a:prstGeom prst="rect">
            <a:avLst/>
          </a:prstGeom>
          <a:noFill/>
        </p:spPr>
        <p:txBody>
          <a:bodyPr wrap="square" rtlCol="0">
            <a:spAutoFit/>
          </a:bodyPr>
          <a:lstStyle/>
          <a:p>
            <a:pPr algn="just">
              <a:spcAft>
                <a:spcPts val="1200"/>
              </a:spcAft>
            </a:pPr>
            <a:r>
              <a:rPr lang="es-ES" sz="3600" dirty="0" smtClean="0">
                <a:solidFill>
                  <a:schemeClr val="tx1"/>
                </a:solidFill>
              </a:rPr>
              <a:t>Condición </a:t>
            </a:r>
            <a:r>
              <a:rPr lang="es-ES" sz="3600" dirty="0">
                <a:solidFill>
                  <a:schemeClr val="tx1"/>
                </a:solidFill>
              </a:rPr>
              <a:t>necesaria que alcanza el país, como resultado de acciones acometidas en correspondencia con su poderío nacional, que le permite preservar sus intereses y lograr sus objetivos nacionales pese a las amenazas y agresiones de todo tipo.</a:t>
            </a:r>
            <a:endParaRPr lang="es-ES" sz="1200" dirty="0">
              <a:solidFill>
                <a:schemeClr val="tx1"/>
              </a:solidFill>
            </a:endParaRPr>
          </a:p>
        </p:txBody>
      </p:sp>
    </p:spTree>
    <p:extLst>
      <p:ext uri="{BB962C8B-B14F-4D97-AF65-F5344CB8AC3E}">
        <p14:creationId xmlns:p14="http://schemas.microsoft.com/office/powerpoint/2010/main" xmlns="" val="2673952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es-ES" sz="3200" kern="0" dirty="0" smtClean="0">
                <a:latin typeface="Arial Black" panose="020B0A04020102020204" pitchFamily="34" charset="0"/>
              </a:rPr>
              <a:t>ACCIONES</a:t>
            </a:r>
            <a:endParaRPr lang="x-none" sz="3200" kern="0" dirty="0">
              <a:latin typeface="Arial Black" panose="020B0A04020102020204" pitchFamily="34" charset="0"/>
            </a:endParaRPr>
          </a:p>
        </p:txBody>
      </p:sp>
      <p:sp>
        <p:nvSpPr>
          <p:cNvPr id="4" name="CuadroTexto 3"/>
          <p:cNvSpPr txBox="1"/>
          <p:nvPr/>
        </p:nvSpPr>
        <p:spPr>
          <a:xfrm>
            <a:off x="232923" y="764704"/>
            <a:ext cx="8784976" cy="4708981"/>
          </a:xfrm>
          <a:prstGeom prst="rect">
            <a:avLst/>
          </a:prstGeom>
          <a:noFill/>
        </p:spPr>
        <p:txBody>
          <a:bodyPr wrap="square" rtlCol="0">
            <a:spAutoFit/>
          </a:bodyPr>
          <a:lstStyle/>
          <a:p>
            <a:pPr algn="just">
              <a:spcAft>
                <a:spcPts val="1200"/>
              </a:spcAft>
            </a:pPr>
            <a:r>
              <a:rPr lang="es-ES" sz="2800" dirty="0">
                <a:solidFill>
                  <a:schemeClr val="tx1"/>
                </a:solidFill>
              </a:rPr>
              <a:t>Las acciones se acometen por el Estado cubano, bajo la dirección del Partido Comunista de Cuba, y son de dos tipos: </a:t>
            </a:r>
          </a:p>
          <a:p>
            <a:pPr marL="363538" indent="-363538" algn="just">
              <a:spcAft>
                <a:spcPts val="1200"/>
              </a:spcAft>
            </a:pPr>
            <a:r>
              <a:rPr lang="es-ES" sz="2800" dirty="0">
                <a:solidFill>
                  <a:schemeClr val="tx1"/>
                </a:solidFill>
              </a:rPr>
              <a:t>•	</a:t>
            </a:r>
            <a:r>
              <a:rPr lang="es-ES" sz="2800" b="1" dirty="0">
                <a:solidFill>
                  <a:schemeClr val="tx1"/>
                </a:solidFill>
              </a:rPr>
              <a:t>Proactivas</a:t>
            </a:r>
            <a:r>
              <a:rPr lang="es-ES" sz="2800" dirty="0">
                <a:solidFill>
                  <a:schemeClr val="tx1"/>
                </a:solidFill>
              </a:rPr>
              <a:t>, encauzadas al desarrollo sostenible del país, el incremento de su poderío, la reducción de vulnerabilidades y la preparación de la defensa contra las posibles agresiones.</a:t>
            </a:r>
          </a:p>
          <a:p>
            <a:pPr marL="363538" indent="-363538" algn="just">
              <a:spcAft>
                <a:spcPts val="1200"/>
              </a:spcAft>
            </a:pPr>
            <a:r>
              <a:rPr lang="es-ES" sz="2800" dirty="0">
                <a:solidFill>
                  <a:schemeClr val="tx1"/>
                </a:solidFill>
              </a:rPr>
              <a:t>•	</a:t>
            </a:r>
            <a:r>
              <a:rPr lang="es-ES" sz="2800" b="1" dirty="0">
                <a:solidFill>
                  <a:schemeClr val="tx1"/>
                </a:solidFill>
              </a:rPr>
              <a:t>Reactivas,</a:t>
            </a:r>
            <a:r>
              <a:rPr lang="es-ES" sz="2800" dirty="0">
                <a:solidFill>
                  <a:schemeClr val="tx1"/>
                </a:solidFill>
              </a:rPr>
              <a:t> de enfrentamiento a las agresiones en curso, en correspondencia con los cambios de la situación que se presenten.</a:t>
            </a:r>
          </a:p>
        </p:txBody>
      </p:sp>
    </p:spTree>
    <p:extLst>
      <p:ext uri="{BB962C8B-B14F-4D97-AF65-F5344CB8AC3E}">
        <p14:creationId xmlns:p14="http://schemas.microsoft.com/office/powerpoint/2010/main" xmlns="" val="1852358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es-ES" sz="3200" kern="0" dirty="0" smtClean="0">
                <a:latin typeface="Arial Black" panose="020B0A04020102020204" pitchFamily="34" charset="0"/>
              </a:rPr>
              <a:t>INTERESES </a:t>
            </a:r>
            <a:r>
              <a:rPr lang="en-US" sz="3200" kern="0" dirty="0" smtClean="0">
                <a:latin typeface="Arial Black" panose="020B0A04020102020204" pitchFamily="34" charset="0"/>
              </a:rPr>
              <a:t>NACIONALES</a:t>
            </a:r>
            <a:endParaRPr lang="x-none" sz="3200" kern="0" dirty="0">
              <a:latin typeface="Arial Black" panose="020B0A04020102020204" pitchFamily="34" charset="0"/>
            </a:endParaRPr>
          </a:p>
        </p:txBody>
      </p:sp>
      <p:sp>
        <p:nvSpPr>
          <p:cNvPr id="4" name="CuadroTexto 3"/>
          <p:cNvSpPr txBox="1"/>
          <p:nvPr/>
        </p:nvSpPr>
        <p:spPr>
          <a:xfrm>
            <a:off x="53410" y="542469"/>
            <a:ext cx="8911077" cy="6386364"/>
          </a:xfrm>
          <a:prstGeom prst="rect">
            <a:avLst/>
          </a:prstGeom>
          <a:noFill/>
        </p:spPr>
        <p:txBody>
          <a:bodyPr wrap="square" rtlCol="0">
            <a:spAutoFit/>
          </a:bodyPr>
          <a:lstStyle/>
          <a:p>
            <a:pPr algn="just">
              <a:spcAft>
                <a:spcPts val="1200"/>
              </a:spcAft>
            </a:pPr>
            <a:r>
              <a:rPr lang="es-ES" sz="2000" dirty="0" smtClean="0">
                <a:solidFill>
                  <a:schemeClr val="tx1"/>
                </a:solidFill>
              </a:rPr>
              <a:t>Valores </a:t>
            </a:r>
            <a:r>
              <a:rPr lang="es-ES" sz="2000" dirty="0">
                <a:solidFill>
                  <a:schemeClr val="tx1"/>
                </a:solidFill>
              </a:rPr>
              <a:t>y aspiraciones de importancia prioritaria para la nación, para beneficio del pueblo, conformados históricamente, con un largo plazo de permanencia y que determinan los objetivos nacionales. Ningún interés particular o especial puede estar nunca por encima de los intereses de la nación</a:t>
            </a:r>
            <a:r>
              <a:rPr lang="es-ES" sz="2000" dirty="0" smtClean="0">
                <a:solidFill>
                  <a:schemeClr val="tx1"/>
                </a:solidFill>
              </a:rPr>
              <a:t>. Aparecen </a:t>
            </a:r>
            <a:r>
              <a:rPr lang="es-ES" sz="2000" dirty="0">
                <a:solidFill>
                  <a:schemeClr val="tx1"/>
                </a:solidFill>
              </a:rPr>
              <a:t>refrendados en la </a:t>
            </a:r>
            <a:r>
              <a:rPr lang="es-ES" sz="2000" dirty="0" smtClean="0">
                <a:solidFill>
                  <a:schemeClr val="tx1"/>
                </a:solidFill>
              </a:rPr>
              <a:t>Constitución de la República: </a:t>
            </a:r>
            <a:endParaRPr lang="es-ES" sz="2000" dirty="0">
              <a:solidFill>
                <a:schemeClr val="tx1"/>
              </a:solidFill>
            </a:endParaRPr>
          </a:p>
          <a:p>
            <a:pPr marL="174625" indent="-174625" algn="just">
              <a:spcAft>
                <a:spcPts val="600"/>
              </a:spcAft>
            </a:pPr>
            <a:r>
              <a:rPr lang="es-ES" sz="2400" dirty="0">
                <a:solidFill>
                  <a:schemeClr val="tx1"/>
                </a:solidFill>
              </a:rPr>
              <a:t>•	</a:t>
            </a:r>
            <a:r>
              <a:rPr lang="es-ES" sz="2000" dirty="0">
                <a:solidFill>
                  <a:schemeClr val="tx1"/>
                </a:solidFill>
              </a:rPr>
              <a:t>Llevar adelante la Revolución del Moncada, del Granma, de la Sierra, de la lucha clandestina y de </a:t>
            </a:r>
            <a:r>
              <a:rPr lang="es-ES" sz="2000" dirty="0" smtClean="0">
                <a:solidFill>
                  <a:schemeClr val="tx1"/>
                </a:solidFill>
              </a:rPr>
              <a:t>Girón</a:t>
            </a:r>
            <a:endParaRPr lang="es-ES" sz="2000" dirty="0">
              <a:solidFill>
                <a:schemeClr val="tx1"/>
              </a:solidFill>
            </a:endParaRPr>
          </a:p>
          <a:p>
            <a:pPr marL="174625" indent="-174625" algn="just">
              <a:spcAft>
                <a:spcPts val="600"/>
              </a:spcAft>
            </a:pPr>
            <a:r>
              <a:rPr lang="es-ES" sz="2000" dirty="0">
                <a:solidFill>
                  <a:schemeClr val="tx1"/>
                </a:solidFill>
              </a:rPr>
              <a:t>•	Preservar la unidad nacional y el liderazgo del Partido Comunista de </a:t>
            </a:r>
            <a:r>
              <a:rPr lang="es-ES" sz="2000" dirty="0" smtClean="0">
                <a:solidFill>
                  <a:schemeClr val="tx1"/>
                </a:solidFill>
              </a:rPr>
              <a:t>Cuba</a:t>
            </a:r>
          </a:p>
          <a:p>
            <a:pPr marL="174625" indent="-174625" algn="just">
              <a:spcAft>
                <a:spcPts val="600"/>
              </a:spcAft>
            </a:pPr>
            <a:r>
              <a:rPr lang="es-ES" sz="2000" dirty="0" smtClean="0">
                <a:solidFill>
                  <a:schemeClr val="tx1"/>
                </a:solidFill>
              </a:rPr>
              <a:t>•</a:t>
            </a:r>
            <a:r>
              <a:rPr lang="es-ES" sz="2000" dirty="0">
                <a:solidFill>
                  <a:schemeClr val="tx1"/>
                </a:solidFill>
              </a:rPr>
              <a:t>	Mantener </a:t>
            </a:r>
            <a:r>
              <a:rPr lang="es-ES" sz="2000" dirty="0" smtClean="0">
                <a:solidFill>
                  <a:schemeClr val="tx1"/>
                </a:solidFill>
              </a:rPr>
              <a:t>la </a:t>
            </a:r>
            <a:r>
              <a:rPr lang="es-ES" sz="2000" dirty="0">
                <a:solidFill>
                  <a:schemeClr val="tx1"/>
                </a:solidFill>
              </a:rPr>
              <a:t>independencia, la integridad y la soberanía de la patria</a:t>
            </a:r>
          </a:p>
          <a:p>
            <a:pPr marL="174625" indent="-174625" algn="just">
              <a:spcAft>
                <a:spcPts val="600"/>
              </a:spcAft>
            </a:pPr>
            <a:r>
              <a:rPr lang="es-ES" sz="2000" dirty="0">
                <a:solidFill>
                  <a:schemeClr val="tx1"/>
                </a:solidFill>
              </a:rPr>
              <a:t>•	Garantizar la igualdad efectiva en el disfrute y ejercicio de los derechos, y en el cumplimiento de los deberes consagrados en la Constitución </a:t>
            </a:r>
            <a:endParaRPr lang="es-ES" sz="2000" dirty="0" smtClean="0">
              <a:solidFill>
                <a:schemeClr val="tx1"/>
              </a:solidFill>
            </a:endParaRPr>
          </a:p>
          <a:p>
            <a:pPr marL="174625" indent="-174625" algn="just">
              <a:spcAft>
                <a:spcPts val="600"/>
              </a:spcAft>
            </a:pPr>
            <a:r>
              <a:rPr lang="es-ES" sz="2000" dirty="0" smtClean="0">
                <a:solidFill>
                  <a:schemeClr val="tx1"/>
                </a:solidFill>
              </a:rPr>
              <a:t>•</a:t>
            </a:r>
            <a:r>
              <a:rPr lang="es-ES" sz="2000" dirty="0">
                <a:solidFill>
                  <a:schemeClr val="tx1"/>
                </a:solidFill>
              </a:rPr>
              <a:t>	Promover un desarrollo sostenible que asegure la prosperidad individual y colectiva, y el desarrollo educacional, científico, técnico y cultural del país</a:t>
            </a:r>
          </a:p>
          <a:p>
            <a:pPr marL="174625" indent="-174625" algn="just">
              <a:spcAft>
                <a:spcPts val="600"/>
              </a:spcAft>
            </a:pPr>
            <a:r>
              <a:rPr lang="es-ES" sz="2000" dirty="0">
                <a:solidFill>
                  <a:schemeClr val="tx1"/>
                </a:solidFill>
              </a:rPr>
              <a:t>•	Obtener mayores niveles de equidad y justicia social, garantizar la dignidad plena de las personas y su desarrollo integral</a:t>
            </a:r>
          </a:p>
          <a:p>
            <a:pPr marL="174625" indent="-174625" algn="just">
              <a:spcAft>
                <a:spcPts val="600"/>
              </a:spcAft>
            </a:pPr>
            <a:r>
              <a:rPr lang="es-ES" sz="2000" dirty="0">
                <a:solidFill>
                  <a:schemeClr val="tx1"/>
                </a:solidFill>
              </a:rPr>
              <a:t>•	Afianzar la ideología y la ética inherentes a nuestra sociedad socialista</a:t>
            </a:r>
          </a:p>
          <a:p>
            <a:pPr marL="174625" indent="-174625" algn="just">
              <a:spcAft>
                <a:spcPts val="1200"/>
              </a:spcAft>
            </a:pPr>
            <a:r>
              <a:rPr lang="es-ES" sz="2000" dirty="0">
                <a:solidFill>
                  <a:schemeClr val="tx1"/>
                </a:solidFill>
              </a:rPr>
              <a:t>•	Preservar la identidad cubana, así como el patrimonio natural, histórico y cultural de la nación</a:t>
            </a:r>
          </a:p>
        </p:txBody>
      </p:sp>
    </p:spTree>
    <p:extLst>
      <p:ext uri="{BB962C8B-B14F-4D97-AF65-F5344CB8AC3E}">
        <p14:creationId xmlns:p14="http://schemas.microsoft.com/office/powerpoint/2010/main" xmlns="" val="4191196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es-ES" sz="3200" kern="0" dirty="0" smtClean="0">
                <a:latin typeface="Arial Black" panose="020B0A04020102020204" pitchFamily="34" charset="0"/>
              </a:rPr>
              <a:t>OBJETIVOS </a:t>
            </a:r>
            <a:r>
              <a:rPr lang="en-US" sz="3200" kern="0" dirty="0" smtClean="0">
                <a:latin typeface="Arial Black" panose="020B0A04020102020204" pitchFamily="34" charset="0"/>
              </a:rPr>
              <a:t>NACIONALES</a:t>
            </a:r>
            <a:endParaRPr lang="x-none" sz="3200" kern="0" dirty="0">
              <a:latin typeface="Arial Black" panose="020B0A04020102020204" pitchFamily="34" charset="0"/>
            </a:endParaRPr>
          </a:p>
        </p:txBody>
      </p:sp>
      <p:sp>
        <p:nvSpPr>
          <p:cNvPr id="4" name="CuadroTexto 3"/>
          <p:cNvSpPr txBox="1"/>
          <p:nvPr/>
        </p:nvSpPr>
        <p:spPr>
          <a:xfrm>
            <a:off x="251520" y="836712"/>
            <a:ext cx="8496945" cy="4770537"/>
          </a:xfrm>
          <a:prstGeom prst="rect">
            <a:avLst/>
          </a:prstGeom>
          <a:noFill/>
        </p:spPr>
        <p:txBody>
          <a:bodyPr wrap="square" rtlCol="0">
            <a:spAutoFit/>
          </a:bodyPr>
          <a:lstStyle/>
          <a:p>
            <a:pPr algn="just">
              <a:spcAft>
                <a:spcPts val="1200"/>
              </a:spcAft>
            </a:pPr>
            <a:r>
              <a:rPr lang="es-ES" sz="2400" dirty="0">
                <a:solidFill>
                  <a:schemeClr val="tx1"/>
                </a:solidFill>
              </a:rPr>
              <a:t>C</a:t>
            </a:r>
            <a:r>
              <a:rPr lang="es-ES" sz="2400" dirty="0" smtClean="0">
                <a:solidFill>
                  <a:schemeClr val="tx1"/>
                </a:solidFill>
              </a:rPr>
              <a:t>onstituyen </a:t>
            </a:r>
            <a:r>
              <a:rPr lang="es-ES" sz="2400" dirty="0">
                <a:solidFill>
                  <a:schemeClr val="tx1"/>
                </a:solidFill>
              </a:rPr>
              <a:t>metas a alcanzar a mediano plazo. Representan </a:t>
            </a:r>
            <a:r>
              <a:rPr lang="es-ES" sz="2400" dirty="0" smtClean="0">
                <a:solidFill>
                  <a:schemeClr val="tx1"/>
                </a:solidFill>
              </a:rPr>
              <a:t>la referencia </a:t>
            </a:r>
            <a:r>
              <a:rPr lang="es-ES" sz="2400" dirty="0">
                <a:solidFill>
                  <a:schemeClr val="tx1"/>
                </a:solidFill>
              </a:rPr>
              <a:t>fundamental para la planificación estratégica del país y guían la vida de la sociedad.</a:t>
            </a:r>
          </a:p>
          <a:p>
            <a:pPr algn="just">
              <a:spcAft>
                <a:spcPts val="1200"/>
              </a:spcAft>
            </a:pPr>
            <a:r>
              <a:rPr lang="es-ES" sz="2400" dirty="0">
                <a:solidFill>
                  <a:schemeClr val="tx1"/>
                </a:solidFill>
              </a:rPr>
              <a:t>Los objetivos nacionales se refrendan, según su carácter, en diferentes documentos, como son: </a:t>
            </a:r>
            <a:endParaRPr lang="es-ES" sz="2400" dirty="0" smtClean="0">
              <a:solidFill>
                <a:schemeClr val="tx1"/>
              </a:solidFill>
            </a:endParaRPr>
          </a:p>
          <a:p>
            <a:pPr marL="342900" indent="-342900" algn="just">
              <a:spcAft>
                <a:spcPts val="1200"/>
              </a:spcAft>
              <a:buFont typeface="Arial" panose="020B0604020202020204" pitchFamily="34" charset="0"/>
              <a:buChar char="•"/>
            </a:pPr>
            <a:r>
              <a:rPr lang="es-ES" sz="2400" dirty="0" smtClean="0">
                <a:solidFill>
                  <a:schemeClr val="tx1"/>
                </a:solidFill>
              </a:rPr>
              <a:t>Objetivos </a:t>
            </a:r>
            <a:r>
              <a:rPr lang="es-ES" sz="2400" dirty="0">
                <a:solidFill>
                  <a:schemeClr val="tx1"/>
                </a:solidFill>
              </a:rPr>
              <a:t>de Trabajo del Partido aprobados en su </a:t>
            </a:r>
            <a:r>
              <a:rPr lang="es-ES" sz="2400" dirty="0" smtClean="0">
                <a:solidFill>
                  <a:schemeClr val="tx1"/>
                </a:solidFill>
              </a:rPr>
              <a:t>                  l </a:t>
            </a:r>
            <a:r>
              <a:rPr lang="es-ES" sz="2400" dirty="0">
                <a:solidFill>
                  <a:schemeClr val="tx1"/>
                </a:solidFill>
              </a:rPr>
              <a:t>Conferencia </a:t>
            </a:r>
            <a:r>
              <a:rPr lang="es-ES" sz="2400" dirty="0" smtClean="0">
                <a:solidFill>
                  <a:schemeClr val="tx1"/>
                </a:solidFill>
              </a:rPr>
              <a:t>Nacional</a:t>
            </a:r>
          </a:p>
          <a:p>
            <a:pPr marL="342900" indent="-342900" algn="just">
              <a:spcAft>
                <a:spcPts val="1200"/>
              </a:spcAft>
              <a:buFont typeface="Arial" panose="020B0604020202020204" pitchFamily="34" charset="0"/>
              <a:buChar char="•"/>
            </a:pPr>
            <a:r>
              <a:rPr lang="es-ES" sz="2400" dirty="0" smtClean="0">
                <a:solidFill>
                  <a:schemeClr val="tx1"/>
                </a:solidFill>
              </a:rPr>
              <a:t>Lineamientos </a:t>
            </a:r>
            <a:r>
              <a:rPr lang="es-ES" sz="2400" dirty="0">
                <a:solidFill>
                  <a:schemeClr val="tx1"/>
                </a:solidFill>
              </a:rPr>
              <a:t>de la Política Económica y Social del Partido y la </a:t>
            </a:r>
            <a:r>
              <a:rPr lang="es-ES" sz="2400" dirty="0" smtClean="0">
                <a:solidFill>
                  <a:schemeClr val="tx1"/>
                </a:solidFill>
              </a:rPr>
              <a:t>Revolución</a:t>
            </a:r>
          </a:p>
          <a:p>
            <a:pPr marL="342900" indent="-342900" algn="just">
              <a:spcAft>
                <a:spcPts val="1200"/>
              </a:spcAft>
              <a:buFont typeface="Arial" panose="020B0604020202020204" pitchFamily="34" charset="0"/>
              <a:buChar char="•"/>
            </a:pPr>
            <a:r>
              <a:rPr lang="es-ES" sz="2400" dirty="0" smtClean="0">
                <a:solidFill>
                  <a:schemeClr val="tx1"/>
                </a:solidFill>
              </a:rPr>
              <a:t>Plan </a:t>
            </a:r>
            <a:r>
              <a:rPr lang="es-ES" sz="2400" dirty="0">
                <a:solidFill>
                  <a:schemeClr val="tx1"/>
                </a:solidFill>
              </a:rPr>
              <a:t>Nacional de Desarrollo Económico y Social hasta el </a:t>
            </a:r>
            <a:r>
              <a:rPr lang="es-ES" sz="2400" dirty="0" smtClean="0">
                <a:solidFill>
                  <a:schemeClr val="tx1"/>
                </a:solidFill>
              </a:rPr>
              <a:t>2030</a:t>
            </a:r>
            <a:endParaRPr lang="es-ES" sz="2400" dirty="0">
              <a:solidFill>
                <a:schemeClr val="tx1"/>
              </a:solidFill>
            </a:endParaRPr>
          </a:p>
        </p:txBody>
      </p:sp>
    </p:spTree>
    <p:extLst>
      <p:ext uri="{BB962C8B-B14F-4D97-AF65-F5344CB8AC3E}">
        <p14:creationId xmlns:p14="http://schemas.microsoft.com/office/powerpoint/2010/main" xmlns="" val="3526401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x-none" sz="3200" kern="0" dirty="0" smtClean="0">
                <a:latin typeface="Arial Black" panose="020B0A04020102020204" pitchFamily="34" charset="0"/>
              </a:rPr>
              <a:t>S</a:t>
            </a:r>
            <a:r>
              <a:rPr lang="en-US" sz="3200" kern="0" dirty="0" smtClean="0">
                <a:latin typeface="Arial Black" panose="020B0A04020102020204" pitchFamily="34" charset="0"/>
              </a:rPr>
              <a:t>EGURIDAD ECONÓMICO-SOCIAL</a:t>
            </a:r>
            <a:endParaRPr lang="x-none" sz="3200" kern="0" dirty="0">
              <a:latin typeface="Arial Black" panose="020B0A04020102020204" pitchFamily="34" charset="0"/>
            </a:endParaRPr>
          </a:p>
        </p:txBody>
      </p:sp>
      <p:sp>
        <p:nvSpPr>
          <p:cNvPr id="4" name="CuadroTexto 3"/>
          <p:cNvSpPr txBox="1"/>
          <p:nvPr/>
        </p:nvSpPr>
        <p:spPr>
          <a:xfrm>
            <a:off x="251520" y="836712"/>
            <a:ext cx="8496945" cy="5709255"/>
          </a:xfrm>
          <a:prstGeom prst="rect">
            <a:avLst/>
          </a:prstGeom>
          <a:noFill/>
        </p:spPr>
        <p:txBody>
          <a:bodyPr wrap="square" rtlCol="0">
            <a:spAutoFit/>
          </a:bodyPr>
          <a:lstStyle/>
          <a:p>
            <a:pPr marL="711200" indent="-347663" algn="just">
              <a:spcAft>
                <a:spcPts val="0"/>
              </a:spcAft>
            </a:pPr>
            <a:r>
              <a:rPr lang="es-ES" sz="2400" dirty="0" smtClean="0">
                <a:solidFill>
                  <a:schemeClr val="tx1"/>
                </a:solidFill>
              </a:rPr>
              <a:t>o</a:t>
            </a:r>
            <a:r>
              <a:rPr lang="es-ES" sz="2400" dirty="0">
                <a:solidFill>
                  <a:schemeClr val="tx1"/>
                </a:solidFill>
              </a:rPr>
              <a:t>	S. económica</a:t>
            </a:r>
          </a:p>
          <a:p>
            <a:pPr marL="1524000" indent="-363538" algn="just">
              <a:spcAft>
                <a:spcPts val="0"/>
              </a:spcAft>
              <a:buFont typeface="Wingdings" panose="05000000000000000000" pitchFamily="2" charset="2"/>
              <a:buChar char="§"/>
            </a:pPr>
            <a:r>
              <a:rPr lang="es-ES" sz="2400" dirty="0" smtClean="0">
                <a:solidFill>
                  <a:schemeClr val="tx1"/>
                </a:solidFill>
              </a:rPr>
              <a:t>S</a:t>
            </a:r>
            <a:r>
              <a:rPr lang="es-ES" sz="2400" dirty="0">
                <a:solidFill>
                  <a:schemeClr val="tx1"/>
                </a:solidFill>
              </a:rPr>
              <a:t>. alimentaria</a:t>
            </a:r>
          </a:p>
          <a:p>
            <a:pPr marL="1524000" indent="-363538" algn="just">
              <a:spcAft>
                <a:spcPts val="0"/>
              </a:spcAft>
              <a:buFont typeface="Wingdings" panose="05000000000000000000" pitchFamily="2" charset="2"/>
              <a:buChar char="§"/>
            </a:pPr>
            <a:r>
              <a:rPr lang="es-ES" sz="2400" dirty="0" smtClean="0">
                <a:solidFill>
                  <a:schemeClr val="tx1"/>
                </a:solidFill>
              </a:rPr>
              <a:t>S</a:t>
            </a:r>
            <a:r>
              <a:rPr lang="es-ES" sz="2400" dirty="0">
                <a:solidFill>
                  <a:schemeClr val="tx1"/>
                </a:solidFill>
              </a:rPr>
              <a:t>. hidráulica</a:t>
            </a:r>
          </a:p>
          <a:p>
            <a:pPr marL="1524000" indent="-363538" algn="just">
              <a:spcAft>
                <a:spcPts val="0"/>
              </a:spcAft>
              <a:buFont typeface="Wingdings" panose="05000000000000000000" pitchFamily="2" charset="2"/>
              <a:buChar char="§"/>
            </a:pPr>
            <a:r>
              <a:rPr lang="es-ES" sz="2400" dirty="0" smtClean="0">
                <a:solidFill>
                  <a:schemeClr val="tx1"/>
                </a:solidFill>
              </a:rPr>
              <a:t>S</a:t>
            </a:r>
            <a:r>
              <a:rPr lang="es-ES" sz="2400" dirty="0">
                <a:solidFill>
                  <a:schemeClr val="tx1"/>
                </a:solidFill>
              </a:rPr>
              <a:t>. energética</a:t>
            </a:r>
          </a:p>
          <a:p>
            <a:pPr marL="1524000" indent="-363538" algn="just">
              <a:spcAft>
                <a:spcPts val="0"/>
              </a:spcAft>
              <a:buFont typeface="Wingdings" panose="05000000000000000000" pitchFamily="2" charset="2"/>
              <a:buChar char="§"/>
            </a:pPr>
            <a:r>
              <a:rPr lang="es-ES" sz="2400" dirty="0" smtClean="0">
                <a:solidFill>
                  <a:schemeClr val="tx1"/>
                </a:solidFill>
              </a:rPr>
              <a:t>S</a:t>
            </a:r>
            <a:r>
              <a:rPr lang="es-ES" sz="2400" dirty="0">
                <a:solidFill>
                  <a:schemeClr val="tx1"/>
                </a:solidFill>
              </a:rPr>
              <a:t>. monetario-financiera </a:t>
            </a:r>
          </a:p>
          <a:p>
            <a:pPr marL="1524000" indent="-363538" algn="just">
              <a:spcAft>
                <a:spcPts val="0"/>
              </a:spcAft>
              <a:buFont typeface="Wingdings" panose="05000000000000000000" pitchFamily="2" charset="2"/>
              <a:buChar char="§"/>
            </a:pPr>
            <a:r>
              <a:rPr lang="es-ES" sz="2400" dirty="0" smtClean="0">
                <a:solidFill>
                  <a:schemeClr val="tx1"/>
                </a:solidFill>
              </a:rPr>
              <a:t>S</a:t>
            </a:r>
            <a:r>
              <a:rPr lang="es-ES" sz="2400" dirty="0">
                <a:solidFill>
                  <a:schemeClr val="tx1"/>
                </a:solidFill>
              </a:rPr>
              <a:t>. de transporte</a:t>
            </a:r>
          </a:p>
          <a:p>
            <a:pPr marL="1524000" indent="-363538" algn="just">
              <a:spcAft>
                <a:spcPts val="600"/>
              </a:spcAft>
              <a:buFont typeface="Wingdings" panose="05000000000000000000" pitchFamily="2" charset="2"/>
              <a:buChar char="§"/>
            </a:pPr>
            <a:r>
              <a:rPr lang="es-ES" sz="2400" dirty="0" smtClean="0">
                <a:solidFill>
                  <a:schemeClr val="tx1"/>
                </a:solidFill>
              </a:rPr>
              <a:t>S</a:t>
            </a:r>
            <a:r>
              <a:rPr lang="es-ES" sz="2400" dirty="0">
                <a:solidFill>
                  <a:schemeClr val="tx1"/>
                </a:solidFill>
              </a:rPr>
              <a:t>. industrial</a:t>
            </a:r>
          </a:p>
          <a:p>
            <a:pPr marL="711200" indent="-347663" algn="just">
              <a:spcAft>
                <a:spcPts val="0"/>
              </a:spcAft>
            </a:pPr>
            <a:r>
              <a:rPr lang="es-ES" sz="2400" dirty="0">
                <a:solidFill>
                  <a:schemeClr val="tx1"/>
                </a:solidFill>
              </a:rPr>
              <a:t>o	S. en la esfera social</a:t>
            </a:r>
          </a:p>
          <a:p>
            <a:pPr marL="1524000" indent="-363538" algn="just">
              <a:spcAft>
                <a:spcPts val="0"/>
              </a:spcAft>
              <a:buFont typeface="Wingdings" panose="05000000000000000000" pitchFamily="2" charset="2"/>
              <a:buChar char="§"/>
            </a:pPr>
            <a:r>
              <a:rPr lang="es-ES" sz="2400" dirty="0" smtClean="0">
                <a:solidFill>
                  <a:schemeClr val="tx1"/>
                </a:solidFill>
              </a:rPr>
              <a:t>S</a:t>
            </a:r>
            <a:r>
              <a:rPr lang="es-ES" sz="2400" dirty="0">
                <a:solidFill>
                  <a:schemeClr val="tx1"/>
                </a:solidFill>
              </a:rPr>
              <a:t>. demográfica</a:t>
            </a:r>
          </a:p>
          <a:p>
            <a:pPr marL="1524000" indent="-363538" algn="just">
              <a:spcAft>
                <a:spcPts val="0"/>
              </a:spcAft>
              <a:buFont typeface="Wingdings" panose="05000000000000000000" pitchFamily="2" charset="2"/>
              <a:buChar char="§"/>
            </a:pPr>
            <a:r>
              <a:rPr lang="es-ES" sz="2400" dirty="0" smtClean="0">
                <a:solidFill>
                  <a:schemeClr val="tx1"/>
                </a:solidFill>
              </a:rPr>
              <a:t>S</a:t>
            </a:r>
            <a:r>
              <a:rPr lang="es-ES" sz="2400" dirty="0">
                <a:solidFill>
                  <a:schemeClr val="tx1"/>
                </a:solidFill>
              </a:rPr>
              <a:t>. laboral</a:t>
            </a:r>
          </a:p>
          <a:p>
            <a:pPr marL="1524000" indent="-363538" algn="just">
              <a:spcAft>
                <a:spcPts val="0"/>
              </a:spcAft>
              <a:buFont typeface="Wingdings" panose="05000000000000000000" pitchFamily="2" charset="2"/>
              <a:buChar char="§"/>
            </a:pPr>
            <a:r>
              <a:rPr lang="es-ES" sz="2400" dirty="0" smtClean="0">
                <a:solidFill>
                  <a:schemeClr val="tx1"/>
                </a:solidFill>
              </a:rPr>
              <a:t>S</a:t>
            </a:r>
            <a:r>
              <a:rPr lang="es-ES" sz="2400" dirty="0">
                <a:solidFill>
                  <a:schemeClr val="tx1"/>
                </a:solidFill>
              </a:rPr>
              <a:t>. de vivienda</a:t>
            </a:r>
          </a:p>
          <a:p>
            <a:pPr marL="1524000" indent="-363538" algn="just">
              <a:spcAft>
                <a:spcPts val="0"/>
              </a:spcAft>
              <a:buFont typeface="Wingdings" panose="05000000000000000000" pitchFamily="2" charset="2"/>
              <a:buChar char="§"/>
            </a:pPr>
            <a:r>
              <a:rPr lang="es-ES" sz="2400" dirty="0" smtClean="0">
                <a:solidFill>
                  <a:schemeClr val="tx1"/>
                </a:solidFill>
              </a:rPr>
              <a:t>S</a:t>
            </a:r>
            <a:r>
              <a:rPr lang="es-ES" sz="2400" dirty="0">
                <a:solidFill>
                  <a:schemeClr val="tx1"/>
                </a:solidFill>
              </a:rPr>
              <a:t>. sanitaria</a:t>
            </a:r>
          </a:p>
          <a:p>
            <a:pPr marL="1524000" indent="-363538" algn="just">
              <a:spcAft>
                <a:spcPts val="0"/>
              </a:spcAft>
              <a:buFont typeface="Wingdings" panose="05000000000000000000" pitchFamily="2" charset="2"/>
              <a:buChar char="§"/>
            </a:pPr>
            <a:r>
              <a:rPr lang="es-ES" sz="2400" dirty="0" smtClean="0">
                <a:solidFill>
                  <a:schemeClr val="tx1"/>
                </a:solidFill>
              </a:rPr>
              <a:t>S</a:t>
            </a:r>
            <a:r>
              <a:rPr lang="es-ES" sz="2400" dirty="0">
                <a:solidFill>
                  <a:schemeClr val="tx1"/>
                </a:solidFill>
              </a:rPr>
              <a:t>. educativa</a:t>
            </a:r>
          </a:p>
          <a:p>
            <a:pPr marL="1524000" indent="-363538" algn="just">
              <a:spcAft>
                <a:spcPts val="0"/>
              </a:spcAft>
              <a:buFont typeface="Wingdings" panose="05000000000000000000" pitchFamily="2" charset="2"/>
              <a:buChar char="§"/>
            </a:pPr>
            <a:r>
              <a:rPr lang="es-ES" sz="2400" dirty="0" smtClean="0">
                <a:solidFill>
                  <a:schemeClr val="tx1"/>
                </a:solidFill>
              </a:rPr>
              <a:t>S</a:t>
            </a:r>
            <a:r>
              <a:rPr lang="es-ES" sz="2400" dirty="0">
                <a:solidFill>
                  <a:schemeClr val="tx1"/>
                </a:solidFill>
              </a:rPr>
              <a:t>. y asistencia social</a:t>
            </a:r>
          </a:p>
          <a:p>
            <a:pPr algn="just">
              <a:spcAft>
                <a:spcPts val="0"/>
              </a:spcAft>
            </a:pPr>
            <a:endParaRPr lang="es-ES" sz="2400" dirty="0">
              <a:solidFill>
                <a:schemeClr val="tx1"/>
              </a:solidFill>
            </a:endParaRPr>
          </a:p>
        </p:txBody>
      </p:sp>
    </p:spTree>
    <p:extLst>
      <p:ext uri="{BB962C8B-B14F-4D97-AF65-F5344CB8AC3E}">
        <p14:creationId xmlns:p14="http://schemas.microsoft.com/office/powerpoint/2010/main" xmlns="" val="826898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es-ES" sz="3200" kern="0" dirty="0" smtClean="0">
                <a:latin typeface="Arial Black" panose="020B0A04020102020204" pitchFamily="34" charset="0"/>
              </a:rPr>
              <a:t>PRINCIPIOS</a:t>
            </a:r>
            <a:endParaRPr lang="x-none" sz="3200" kern="0" dirty="0">
              <a:latin typeface="Arial Black" panose="020B0A04020102020204" pitchFamily="34" charset="0"/>
            </a:endParaRPr>
          </a:p>
        </p:txBody>
      </p:sp>
      <p:sp>
        <p:nvSpPr>
          <p:cNvPr id="4" name="CuadroTexto 3"/>
          <p:cNvSpPr txBox="1"/>
          <p:nvPr/>
        </p:nvSpPr>
        <p:spPr>
          <a:xfrm>
            <a:off x="54244" y="575487"/>
            <a:ext cx="8910244" cy="6524863"/>
          </a:xfrm>
          <a:prstGeom prst="rect">
            <a:avLst/>
          </a:prstGeom>
          <a:noFill/>
        </p:spPr>
        <p:txBody>
          <a:bodyPr wrap="square" rtlCol="0">
            <a:spAutoFit/>
          </a:bodyPr>
          <a:lstStyle/>
          <a:p>
            <a:pPr algn="just">
              <a:spcAft>
                <a:spcPts val="600"/>
              </a:spcAft>
            </a:pPr>
            <a:r>
              <a:rPr lang="es-ES" sz="2400" dirty="0" smtClean="0">
                <a:solidFill>
                  <a:schemeClr val="tx1"/>
                </a:solidFill>
              </a:rPr>
              <a:t>Normas </a:t>
            </a:r>
            <a:r>
              <a:rPr lang="es-ES" sz="2400" dirty="0">
                <a:solidFill>
                  <a:schemeClr val="tx1"/>
                </a:solidFill>
              </a:rPr>
              <a:t>o bases que se establecen para orientar la acción con el fin de asegurar el logro de los objetivos y son resultado de experiencias históricas concretas. La violación de los principios conduce, indefectiblemente, </a:t>
            </a:r>
            <a:r>
              <a:rPr lang="es-ES" sz="2400" dirty="0" smtClean="0">
                <a:solidFill>
                  <a:schemeClr val="tx1"/>
                </a:solidFill>
              </a:rPr>
              <a:t>a </a:t>
            </a:r>
            <a:r>
              <a:rPr lang="es-ES" sz="2400" dirty="0">
                <a:solidFill>
                  <a:schemeClr val="tx1"/>
                </a:solidFill>
              </a:rPr>
              <a:t>la pérdida de la seguridad nacional</a:t>
            </a:r>
            <a:r>
              <a:rPr lang="es-ES" sz="2400" dirty="0" smtClean="0">
                <a:solidFill>
                  <a:schemeClr val="tx1"/>
                </a:solidFill>
              </a:rPr>
              <a:t>.</a:t>
            </a:r>
          </a:p>
          <a:p>
            <a:pPr algn="just">
              <a:spcAft>
                <a:spcPts val="600"/>
              </a:spcAft>
            </a:pPr>
            <a:r>
              <a:rPr lang="es-ES" sz="2400" dirty="0">
                <a:solidFill>
                  <a:schemeClr val="tx1"/>
                </a:solidFill>
              </a:rPr>
              <a:t>En su esencia, </a:t>
            </a:r>
            <a:r>
              <a:rPr lang="es-ES" sz="2400" dirty="0" smtClean="0">
                <a:solidFill>
                  <a:schemeClr val="tx1"/>
                </a:solidFill>
              </a:rPr>
              <a:t>se </a:t>
            </a:r>
            <a:r>
              <a:rPr lang="es-ES" sz="2400" dirty="0">
                <a:solidFill>
                  <a:schemeClr val="tx1"/>
                </a:solidFill>
              </a:rPr>
              <a:t>encuentran recogidos </a:t>
            </a:r>
            <a:r>
              <a:rPr lang="es-ES" sz="2400" dirty="0" smtClean="0">
                <a:solidFill>
                  <a:schemeClr val="tx1"/>
                </a:solidFill>
              </a:rPr>
              <a:t>en:</a:t>
            </a:r>
            <a:endParaRPr lang="es-ES" sz="2400" dirty="0">
              <a:solidFill>
                <a:schemeClr val="tx1"/>
              </a:solidFill>
            </a:endParaRPr>
          </a:p>
          <a:p>
            <a:pPr marL="363538" indent="-363538" algn="just">
              <a:spcAft>
                <a:spcPts val="0"/>
              </a:spcAft>
              <a:buFont typeface="Wingdings" panose="05000000000000000000" pitchFamily="2" charset="2"/>
              <a:buChar char="v"/>
            </a:pPr>
            <a:r>
              <a:rPr lang="es-ES" sz="2400" dirty="0" smtClean="0">
                <a:solidFill>
                  <a:schemeClr val="tx1"/>
                </a:solidFill>
              </a:rPr>
              <a:t>Intervenciones del Líder Histórico de la Revolución</a:t>
            </a:r>
          </a:p>
          <a:p>
            <a:pPr marL="363538" indent="-363538" algn="just">
              <a:spcAft>
                <a:spcPts val="0"/>
              </a:spcAft>
              <a:buFont typeface="Wingdings" panose="05000000000000000000" pitchFamily="2" charset="2"/>
              <a:buChar char="v"/>
            </a:pPr>
            <a:r>
              <a:rPr lang="es-ES" sz="2400" dirty="0" smtClean="0">
                <a:solidFill>
                  <a:schemeClr val="tx1"/>
                </a:solidFill>
              </a:rPr>
              <a:t>Lineamientos </a:t>
            </a:r>
            <a:r>
              <a:rPr lang="es-ES" sz="2400" dirty="0">
                <a:solidFill>
                  <a:schemeClr val="tx1"/>
                </a:solidFill>
              </a:rPr>
              <a:t>de la Política Económica y Social del Partido y la </a:t>
            </a:r>
            <a:r>
              <a:rPr lang="es-ES" sz="2400" dirty="0" smtClean="0">
                <a:solidFill>
                  <a:schemeClr val="tx1"/>
                </a:solidFill>
              </a:rPr>
              <a:t>Revolución</a:t>
            </a:r>
          </a:p>
          <a:p>
            <a:pPr marL="363538" indent="-363538" algn="just">
              <a:spcAft>
                <a:spcPts val="0"/>
              </a:spcAft>
              <a:buFont typeface="Wingdings" panose="05000000000000000000" pitchFamily="2" charset="2"/>
              <a:buChar char="v"/>
            </a:pPr>
            <a:r>
              <a:rPr lang="es-ES" sz="2400" dirty="0" smtClean="0">
                <a:solidFill>
                  <a:schemeClr val="tx1"/>
                </a:solidFill>
              </a:rPr>
              <a:t>Conceptualización </a:t>
            </a:r>
            <a:r>
              <a:rPr lang="es-ES" sz="2400" dirty="0">
                <a:solidFill>
                  <a:schemeClr val="tx1"/>
                </a:solidFill>
              </a:rPr>
              <a:t>del Modelo Económico y Social Cubano de Desarrollo </a:t>
            </a:r>
            <a:r>
              <a:rPr lang="es-ES" sz="2400" dirty="0" smtClean="0">
                <a:solidFill>
                  <a:schemeClr val="tx1"/>
                </a:solidFill>
              </a:rPr>
              <a:t>Socialista</a:t>
            </a:r>
            <a:endParaRPr lang="es-ES" sz="2400" dirty="0">
              <a:solidFill>
                <a:schemeClr val="tx1"/>
              </a:solidFill>
            </a:endParaRPr>
          </a:p>
          <a:p>
            <a:pPr marL="363538" indent="-363538" algn="just">
              <a:spcAft>
                <a:spcPts val="0"/>
              </a:spcAft>
              <a:buFont typeface="Wingdings" panose="05000000000000000000" pitchFamily="2" charset="2"/>
              <a:buChar char="v"/>
            </a:pPr>
            <a:r>
              <a:rPr lang="es-ES" sz="2400" dirty="0" smtClean="0">
                <a:solidFill>
                  <a:schemeClr val="tx1"/>
                </a:solidFill>
              </a:rPr>
              <a:t>Bases </a:t>
            </a:r>
            <a:r>
              <a:rPr lang="es-ES" sz="2400" dirty="0">
                <a:solidFill>
                  <a:schemeClr val="tx1"/>
                </a:solidFill>
              </a:rPr>
              <a:t>del Plan Nacional de Desarrollo Económico y Social hasta el 2030 </a:t>
            </a:r>
            <a:endParaRPr lang="es-ES" sz="2400" dirty="0" smtClean="0">
              <a:solidFill>
                <a:schemeClr val="tx1"/>
              </a:solidFill>
            </a:endParaRPr>
          </a:p>
          <a:p>
            <a:pPr marL="363538" indent="-363538" algn="just">
              <a:spcAft>
                <a:spcPts val="0"/>
              </a:spcAft>
              <a:buFont typeface="Wingdings" panose="05000000000000000000" pitchFamily="2" charset="2"/>
              <a:buChar char="v"/>
            </a:pPr>
            <a:r>
              <a:rPr lang="es-ES" sz="2400" dirty="0" smtClean="0">
                <a:solidFill>
                  <a:schemeClr val="tx1"/>
                </a:solidFill>
              </a:rPr>
              <a:t>Objetivos </a:t>
            </a:r>
            <a:r>
              <a:rPr lang="es-ES" sz="2400" dirty="0">
                <a:solidFill>
                  <a:schemeClr val="tx1"/>
                </a:solidFill>
              </a:rPr>
              <a:t>de trabajo del PCC aprobados en su I Conferencia </a:t>
            </a:r>
            <a:r>
              <a:rPr lang="es-ES" sz="2400" dirty="0" smtClean="0">
                <a:solidFill>
                  <a:schemeClr val="tx1"/>
                </a:solidFill>
              </a:rPr>
              <a:t>Nacional</a:t>
            </a:r>
          </a:p>
          <a:p>
            <a:pPr marL="363538" indent="-363538" algn="just">
              <a:spcAft>
                <a:spcPts val="0"/>
              </a:spcAft>
              <a:buFont typeface="Wingdings" panose="05000000000000000000" pitchFamily="2" charset="2"/>
              <a:buChar char="v"/>
            </a:pPr>
            <a:r>
              <a:rPr lang="es-ES" sz="2400" dirty="0" smtClean="0">
                <a:solidFill>
                  <a:schemeClr val="tx1"/>
                </a:solidFill>
              </a:rPr>
              <a:t>Constitución de la República</a:t>
            </a:r>
            <a:endParaRPr lang="es-ES" sz="2400" dirty="0">
              <a:solidFill>
                <a:schemeClr val="tx1"/>
              </a:solidFill>
            </a:endParaRPr>
          </a:p>
          <a:p>
            <a:pPr marL="363538" indent="-363538" algn="just">
              <a:spcAft>
                <a:spcPts val="0"/>
              </a:spcAft>
            </a:pPr>
            <a:endParaRPr lang="es-ES" sz="2400" dirty="0">
              <a:solidFill>
                <a:schemeClr val="tx1"/>
              </a:solidFill>
            </a:endParaRPr>
          </a:p>
        </p:txBody>
      </p:sp>
    </p:spTree>
    <p:extLst>
      <p:ext uri="{BB962C8B-B14F-4D97-AF65-F5344CB8AC3E}">
        <p14:creationId xmlns:p14="http://schemas.microsoft.com/office/powerpoint/2010/main" xmlns="" val="279080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0" y="1537050"/>
            <a:ext cx="9144000" cy="1938992"/>
          </a:xfrm>
          <a:prstGeom prst="rect">
            <a:avLst/>
          </a:prstGeom>
        </p:spPr>
        <p:txBody>
          <a:bodyPr wrap="square">
            <a:spAutoFit/>
          </a:bodyPr>
          <a:lstStyle/>
          <a:p>
            <a:pPr algn="ctr">
              <a:defRPr/>
            </a:pPr>
            <a:r>
              <a:rPr lang="es-ES_tradnl" b="1" dirty="0" smtClean="0">
                <a:solidFill>
                  <a:srgbClr val="00B0F0"/>
                </a:solidFill>
                <a:latin typeface="Arial Black" panose="020B0A04020102020204" pitchFamily="34" charset="0"/>
              </a:rPr>
              <a:t>Fundamentos de la seguridad</a:t>
            </a:r>
            <a:endParaRPr lang="es-ES_tradnl" b="1"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xmlns="" val="3431689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1578B3-F485-45CC-98C1-734B5BA346F5}"/>
              </a:ext>
            </a:extLst>
          </p:cNvPr>
          <p:cNvSpPr txBox="1">
            <a:spLocks/>
          </p:cNvSpPr>
          <p:nvPr/>
        </p:nvSpPr>
        <p:spPr bwMode="black">
          <a:xfrm>
            <a:off x="8586" y="38458"/>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es-ES" sz="3200" kern="0" dirty="0" smtClean="0">
                <a:latin typeface="Arial Black" panose="020B0A04020102020204" pitchFamily="34" charset="0"/>
              </a:rPr>
              <a:t>PRINCIPIOS</a:t>
            </a:r>
            <a:endParaRPr lang="x-none" sz="3200" kern="0" dirty="0">
              <a:latin typeface="Arial Black" panose="020B0A04020102020204" pitchFamily="34" charset="0"/>
            </a:endParaRPr>
          </a:p>
        </p:txBody>
      </p:sp>
      <p:sp>
        <p:nvSpPr>
          <p:cNvPr id="4" name="CuadroTexto 3"/>
          <p:cNvSpPr txBox="1"/>
          <p:nvPr/>
        </p:nvSpPr>
        <p:spPr>
          <a:xfrm>
            <a:off x="54244" y="732467"/>
            <a:ext cx="8910244" cy="5216813"/>
          </a:xfrm>
          <a:prstGeom prst="rect">
            <a:avLst/>
          </a:prstGeom>
          <a:noFill/>
        </p:spPr>
        <p:txBody>
          <a:bodyPr wrap="square" rtlCol="0">
            <a:spAutoFit/>
          </a:bodyPr>
          <a:lstStyle/>
          <a:p>
            <a:pPr marL="536575" indent="-536575" algn="just">
              <a:spcAft>
                <a:spcPts val="600"/>
              </a:spcAft>
            </a:pPr>
            <a:r>
              <a:rPr lang="es-ES" sz="2400" dirty="0">
                <a:solidFill>
                  <a:schemeClr val="tx1"/>
                </a:solidFill>
              </a:rPr>
              <a:t>1.	La previsión</a:t>
            </a:r>
          </a:p>
          <a:p>
            <a:pPr marL="536575" indent="-536575" algn="just">
              <a:spcAft>
                <a:spcPts val="600"/>
              </a:spcAft>
            </a:pPr>
            <a:r>
              <a:rPr lang="es-ES" sz="2400" dirty="0">
                <a:solidFill>
                  <a:schemeClr val="tx1"/>
                </a:solidFill>
              </a:rPr>
              <a:t>2.	La unidad</a:t>
            </a:r>
          </a:p>
          <a:p>
            <a:pPr marL="536575" indent="-536575" algn="just">
              <a:spcAft>
                <a:spcPts val="600"/>
              </a:spcAft>
            </a:pPr>
            <a:r>
              <a:rPr lang="es-ES" sz="2400" dirty="0">
                <a:solidFill>
                  <a:schemeClr val="tx1"/>
                </a:solidFill>
              </a:rPr>
              <a:t>3.	El papel dirigente del PCC</a:t>
            </a:r>
          </a:p>
          <a:p>
            <a:pPr marL="536575" indent="-536575" algn="just">
              <a:spcAft>
                <a:spcPts val="600"/>
              </a:spcAft>
            </a:pPr>
            <a:r>
              <a:rPr lang="es-ES" sz="2400" dirty="0">
                <a:solidFill>
                  <a:schemeClr val="tx1"/>
                </a:solidFill>
              </a:rPr>
              <a:t>4.	La máxima atención por el Partido, el Estado y el pueblo a los asuntos de la seguridad nacional</a:t>
            </a:r>
          </a:p>
          <a:p>
            <a:pPr marL="536575" indent="-536575" algn="just">
              <a:spcAft>
                <a:spcPts val="600"/>
              </a:spcAft>
            </a:pPr>
            <a:r>
              <a:rPr lang="es-ES" sz="2400" dirty="0">
                <a:solidFill>
                  <a:schemeClr val="tx1"/>
                </a:solidFill>
              </a:rPr>
              <a:t>5.	Basarnos, esencialmente, en nuestros propios esfuerzos </a:t>
            </a:r>
          </a:p>
          <a:p>
            <a:pPr marL="536575" indent="-536575" algn="just">
              <a:spcAft>
                <a:spcPts val="600"/>
              </a:spcAft>
            </a:pPr>
            <a:r>
              <a:rPr lang="es-ES" sz="2400" dirty="0">
                <a:solidFill>
                  <a:schemeClr val="tx1"/>
                </a:solidFill>
              </a:rPr>
              <a:t>6.	La irrevocabilidad del Estado socialista</a:t>
            </a:r>
          </a:p>
          <a:p>
            <a:pPr marL="536575" indent="-536575" algn="just">
              <a:spcAft>
                <a:spcPts val="600"/>
              </a:spcAft>
            </a:pPr>
            <a:r>
              <a:rPr lang="es-ES" sz="2400" dirty="0">
                <a:solidFill>
                  <a:schemeClr val="tx1"/>
                </a:solidFill>
              </a:rPr>
              <a:t>7.	La democracia socialista</a:t>
            </a:r>
          </a:p>
          <a:p>
            <a:pPr marL="536575" indent="-536575" algn="just">
              <a:spcAft>
                <a:spcPts val="600"/>
              </a:spcAft>
            </a:pPr>
            <a:r>
              <a:rPr lang="es-ES" sz="2400" dirty="0">
                <a:solidFill>
                  <a:schemeClr val="tx1"/>
                </a:solidFill>
              </a:rPr>
              <a:t>8.	La legalidad socialista</a:t>
            </a:r>
          </a:p>
          <a:p>
            <a:pPr marL="536575" indent="-536575" algn="just">
              <a:spcAft>
                <a:spcPts val="600"/>
              </a:spcAft>
            </a:pPr>
            <a:r>
              <a:rPr lang="es-ES" sz="2400" dirty="0">
                <a:solidFill>
                  <a:schemeClr val="tx1"/>
                </a:solidFill>
              </a:rPr>
              <a:t>9.	Contra el derecho de la Revolución de existir, ningún </a:t>
            </a:r>
            <a:r>
              <a:rPr lang="es-ES" sz="2400" dirty="0" smtClean="0">
                <a:solidFill>
                  <a:schemeClr val="tx1"/>
                </a:solidFill>
              </a:rPr>
              <a:t>derecho</a:t>
            </a:r>
            <a:endParaRPr lang="es-ES" sz="2400" dirty="0">
              <a:solidFill>
                <a:schemeClr val="tx1"/>
              </a:solidFill>
            </a:endParaRPr>
          </a:p>
          <a:p>
            <a:pPr marL="536575" indent="-536575" algn="just">
              <a:spcAft>
                <a:spcPts val="600"/>
              </a:spcAft>
            </a:pPr>
            <a:r>
              <a:rPr lang="es-ES" sz="2400" dirty="0">
                <a:solidFill>
                  <a:schemeClr val="tx1"/>
                </a:solidFill>
              </a:rPr>
              <a:t>10.	La justicia </a:t>
            </a:r>
            <a:r>
              <a:rPr lang="es-ES" sz="2400" dirty="0" smtClean="0">
                <a:solidFill>
                  <a:schemeClr val="tx1"/>
                </a:solidFill>
              </a:rPr>
              <a:t>social</a:t>
            </a:r>
            <a:endParaRPr lang="es-ES" sz="2400" dirty="0">
              <a:solidFill>
                <a:schemeClr val="tx1"/>
              </a:solidFill>
            </a:endParaRPr>
          </a:p>
        </p:txBody>
      </p:sp>
    </p:spTree>
    <p:extLst>
      <p:ext uri="{BB962C8B-B14F-4D97-AF65-F5344CB8AC3E}">
        <p14:creationId xmlns:p14="http://schemas.microsoft.com/office/powerpoint/2010/main" xmlns="" val="1630255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es-ES" sz="3200" kern="0" dirty="0" smtClean="0">
                <a:latin typeface="Arial Black" panose="020B0A04020102020204" pitchFamily="34" charset="0"/>
              </a:rPr>
              <a:t>PRINCIPIOS</a:t>
            </a:r>
            <a:endParaRPr lang="x-none" sz="3200" kern="0" dirty="0">
              <a:latin typeface="Arial Black" panose="020B0A04020102020204" pitchFamily="34" charset="0"/>
            </a:endParaRPr>
          </a:p>
        </p:txBody>
      </p:sp>
      <p:sp>
        <p:nvSpPr>
          <p:cNvPr id="4" name="CuadroTexto 3"/>
          <p:cNvSpPr txBox="1"/>
          <p:nvPr/>
        </p:nvSpPr>
        <p:spPr>
          <a:xfrm>
            <a:off x="54244" y="780955"/>
            <a:ext cx="8910244" cy="5586145"/>
          </a:xfrm>
          <a:prstGeom prst="rect">
            <a:avLst/>
          </a:prstGeom>
          <a:noFill/>
        </p:spPr>
        <p:txBody>
          <a:bodyPr wrap="square" rtlCol="0">
            <a:spAutoFit/>
          </a:bodyPr>
          <a:lstStyle/>
          <a:p>
            <a:pPr marL="536575" indent="-536575" algn="just">
              <a:spcAft>
                <a:spcPts val="600"/>
              </a:spcAft>
            </a:pPr>
            <a:r>
              <a:rPr lang="es-ES" sz="2400" dirty="0" smtClean="0">
                <a:solidFill>
                  <a:schemeClr val="tx1"/>
                </a:solidFill>
              </a:rPr>
              <a:t>11</a:t>
            </a:r>
            <a:r>
              <a:rPr lang="es-ES" sz="2400" dirty="0">
                <a:solidFill>
                  <a:schemeClr val="tx1"/>
                </a:solidFill>
              </a:rPr>
              <a:t>.	La propiedad socialista de todo el pueblo sobre los medios fundamentales de producción </a:t>
            </a:r>
          </a:p>
          <a:p>
            <a:pPr marL="536575" indent="-536575" algn="just">
              <a:spcAft>
                <a:spcPts val="600"/>
              </a:spcAft>
            </a:pPr>
            <a:r>
              <a:rPr lang="es-ES" sz="2400" dirty="0">
                <a:solidFill>
                  <a:schemeClr val="tx1"/>
                </a:solidFill>
              </a:rPr>
              <a:t>12.	La sostenibilidad del desarrollo del país</a:t>
            </a:r>
          </a:p>
          <a:p>
            <a:pPr marL="536575" indent="-536575" algn="just">
              <a:spcAft>
                <a:spcPts val="600"/>
              </a:spcAft>
            </a:pPr>
            <a:r>
              <a:rPr lang="es-ES" sz="2400" dirty="0">
                <a:solidFill>
                  <a:schemeClr val="tx1"/>
                </a:solidFill>
              </a:rPr>
              <a:t>13.	La dirección planificada de la economía</a:t>
            </a:r>
          </a:p>
          <a:p>
            <a:pPr marL="536575" indent="-536575" algn="just">
              <a:spcAft>
                <a:spcPts val="600"/>
              </a:spcAft>
            </a:pPr>
            <a:r>
              <a:rPr lang="es-ES" sz="2400" dirty="0">
                <a:solidFill>
                  <a:schemeClr val="tx1"/>
                </a:solidFill>
              </a:rPr>
              <a:t>14.	El ahorro</a:t>
            </a:r>
          </a:p>
          <a:p>
            <a:pPr marL="536575" indent="-536575" algn="just">
              <a:spcAft>
                <a:spcPts val="600"/>
              </a:spcAft>
            </a:pPr>
            <a:r>
              <a:rPr lang="es-ES" sz="2400" dirty="0">
                <a:solidFill>
                  <a:schemeClr val="tx1"/>
                </a:solidFill>
              </a:rPr>
              <a:t>15.	La formación y preservación de los valores esenciales de nuestra ideología</a:t>
            </a:r>
          </a:p>
          <a:p>
            <a:pPr marL="536575" indent="-536575" algn="just">
              <a:spcAft>
                <a:spcPts val="600"/>
              </a:spcAft>
            </a:pPr>
            <a:r>
              <a:rPr lang="es-ES" sz="2400" dirty="0">
                <a:solidFill>
                  <a:schemeClr val="tx1"/>
                </a:solidFill>
              </a:rPr>
              <a:t>16.	La organización del pueblo</a:t>
            </a:r>
          </a:p>
          <a:p>
            <a:pPr marL="536575" indent="-536575" algn="just">
              <a:spcAft>
                <a:spcPts val="600"/>
              </a:spcAft>
            </a:pPr>
            <a:r>
              <a:rPr lang="es-ES" sz="2400" dirty="0">
                <a:solidFill>
                  <a:schemeClr val="tx1"/>
                </a:solidFill>
              </a:rPr>
              <a:t>17.	La sostenibilidad demográfica</a:t>
            </a:r>
          </a:p>
          <a:p>
            <a:pPr marL="536575" indent="-536575" algn="just">
              <a:spcAft>
                <a:spcPts val="600"/>
              </a:spcAft>
            </a:pPr>
            <a:r>
              <a:rPr lang="es-ES" sz="2400" dirty="0">
                <a:solidFill>
                  <a:schemeClr val="tx1"/>
                </a:solidFill>
              </a:rPr>
              <a:t>18.	La cultura como condición necesaria de la libertad </a:t>
            </a:r>
          </a:p>
          <a:p>
            <a:pPr marL="536575" indent="-536575" algn="just">
              <a:spcAft>
                <a:spcPts val="600"/>
              </a:spcAft>
            </a:pPr>
            <a:r>
              <a:rPr lang="es-ES" sz="2400" dirty="0">
                <a:solidFill>
                  <a:schemeClr val="tx1"/>
                </a:solidFill>
              </a:rPr>
              <a:t>19.	No negociar jamás bajo agresión, amenaza o coerción, las relaciones de cualquier tipo con otro Estado </a:t>
            </a:r>
          </a:p>
          <a:p>
            <a:pPr marL="536575" indent="-536575" algn="just">
              <a:spcAft>
                <a:spcPts val="600"/>
              </a:spcAft>
            </a:pPr>
            <a:r>
              <a:rPr lang="es-ES" sz="2400" dirty="0">
                <a:solidFill>
                  <a:schemeClr val="tx1"/>
                </a:solidFill>
              </a:rPr>
              <a:t>20.	La </a:t>
            </a:r>
            <a:r>
              <a:rPr lang="es-ES" sz="2400" dirty="0" smtClean="0">
                <a:solidFill>
                  <a:schemeClr val="tx1"/>
                </a:solidFill>
              </a:rPr>
              <a:t>rectificación</a:t>
            </a:r>
            <a:endParaRPr lang="es-ES" sz="2400" dirty="0">
              <a:solidFill>
                <a:schemeClr val="tx1"/>
              </a:solidFill>
            </a:endParaRPr>
          </a:p>
        </p:txBody>
      </p:sp>
    </p:spTree>
    <p:extLst>
      <p:ext uri="{BB962C8B-B14F-4D97-AF65-F5344CB8AC3E}">
        <p14:creationId xmlns:p14="http://schemas.microsoft.com/office/powerpoint/2010/main" xmlns="" val="2575761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1578B3-F485-45CC-98C1-734B5BA346F5}"/>
              </a:ext>
            </a:extLst>
          </p:cNvPr>
          <p:cNvSpPr txBox="1">
            <a:spLocks/>
          </p:cNvSpPr>
          <p:nvPr/>
        </p:nvSpPr>
        <p:spPr bwMode="black">
          <a:xfrm>
            <a:off x="10705" y="2924944"/>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es-ES" sz="5400" kern="0" dirty="0" smtClean="0">
                <a:latin typeface="Arial Black" panose="020B0A04020102020204" pitchFamily="34" charset="0"/>
              </a:rPr>
              <a:t>CONCLUSIONES</a:t>
            </a:r>
            <a:endParaRPr lang="x-none" sz="5400" kern="0" dirty="0">
              <a:latin typeface="Arial Black" panose="020B0A04020102020204" pitchFamily="34" charset="0"/>
            </a:endParaRPr>
          </a:p>
        </p:txBody>
      </p:sp>
    </p:spTree>
    <p:extLst>
      <p:ext uri="{BB962C8B-B14F-4D97-AF65-F5344CB8AC3E}">
        <p14:creationId xmlns:p14="http://schemas.microsoft.com/office/powerpoint/2010/main" xmlns="" val="269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21578B3-F485-45CC-98C1-734B5BA346F5}"/>
              </a:ext>
            </a:extLst>
          </p:cNvPr>
          <p:cNvSpPr>
            <a:spLocks noGrp="1"/>
          </p:cNvSpPr>
          <p:nvPr>
            <p:ph type="ctrTitle"/>
          </p:nvPr>
        </p:nvSpPr>
        <p:spPr>
          <a:xfrm>
            <a:off x="53411" y="69050"/>
            <a:ext cx="9144000" cy="506437"/>
          </a:xfrm>
        </p:spPr>
        <p:txBody>
          <a:bodyPr>
            <a:noAutofit/>
          </a:bodyPr>
          <a:lstStyle/>
          <a:p>
            <a:r>
              <a:rPr lang="x-none" sz="3200" dirty="0">
                <a:latin typeface="Arial Black" panose="020B0A04020102020204" pitchFamily="34" charset="0"/>
              </a:rPr>
              <a:t>S</a:t>
            </a:r>
            <a:r>
              <a:rPr lang="en-US" sz="3200" dirty="0">
                <a:latin typeface="Arial Black" panose="020B0A04020102020204" pitchFamily="34" charset="0"/>
              </a:rPr>
              <a:t>EGURIDAD</a:t>
            </a:r>
            <a:endParaRPr lang="x-none" sz="3200" dirty="0">
              <a:latin typeface="Arial Black" panose="020B0A04020102020204" pitchFamily="34" charset="0"/>
            </a:endParaRPr>
          </a:p>
        </p:txBody>
      </p:sp>
      <p:sp>
        <p:nvSpPr>
          <p:cNvPr id="17" name="Flecha: a la derecha 24">
            <a:extLst>
              <a:ext uri="{FF2B5EF4-FFF2-40B4-BE49-F238E27FC236}">
                <a16:creationId xmlns:a16="http://schemas.microsoft.com/office/drawing/2014/main" xmlns="" id="{EDEDADFE-9AEB-451D-8B7F-548F9063A498}"/>
              </a:ext>
            </a:extLst>
          </p:cNvPr>
          <p:cNvSpPr/>
          <p:nvPr/>
        </p:nvSpPr>
        <p:spPr>
          <a:xfrm rot="1814302">
            <a:off x="2157366" y="4305852"/>
            <a:ext cx="4740236" cy="421928"/>
          </a:xfrm>
          <a:prstGeom prst="right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sz="1350"/>
          </a:p>
        </p:txBody>
      </p:sp>
      <p:sp>
        <p:nvSpPr>
          <p:cNvPr id="19" name="CuadroTexto 18">
            <a:extLst>
              <a:ext uri="{FF2B5EF4-FFF2-40B4-BE49-F238E27FC236}">
                <a16:creationId xmlns:a16="http://schemas.microsoft.com/office/drawing/2014/main" xmlns="" id="{7E9805D8-A595-4116-A126-A74116185EB5}"/>
              </a:ext>
            </a:extLst>
          </p:cNvPr>
          <p:cNvSpPr txBox="1"/>
          <p:nvPr/>
        </p:nvSpPr>
        <p:spPr>
          <a:xfrm>
            <a:off x="244479" y="655155"/>
            <a:ext cx="8761863" cy="1569660"/>
          </a:xfrm>
          <a:prstGeom prst="rect">
            <a:avLst/>
          </a:prstGeom>
          <a:noFill/>
          <a:ln w="38100">
            <a:solidFill>
              <a:schemeClr val="tx1"/>
            </a:solidFill>
          </a:ln>
        </p:spPr>
        <p:txBody>
          <a:bodyPr wrap="square" rtlCol="0">
            <a:spAutoFit/>
          </a:bodyPr>
          <a:lstStyle/>
          <a:p>
            <a:pPr algn="just">
              <a:spcAft>
                <a:spcPts val="450"/>
              </a:spcAft>
            </a:pPr>
            <a:r>
              <a:rPr lang="es-ES" sz="2400" b="1" dirty="0" smtClean="0">
                <a:solidFill>
                  <a:schemeClr val="tx1"/>
                </a:solidFill>
                <a:latin typeface="Arial" panose="020B0604020202020204" pitchFamily="34" charset="0"/>
                <a:cs typeface="Arial" panose="020B0604020202020204" pitchFamily="34" charset="0"/>
              </a:rPr>
              <a:t>Situación </a:t>
            </a:r>
            <a:r>
              <a:rPr lang="es-ES" sz="2400" b="1" dirty="0">
                <a:solidFill>
                  <a:schemeClr val="tx1"/>
                </a:solidFill>
                <a:latin typeface="Arial" panose="020B0604020202020204" pitchFamily="34" charset="0"/>
                <a:cs typeface="Arial" panose="020B0604020202020204" pitchFamily="34" charset="0"/>
              </a:rPr>
              <a:t>en la cual determinado valor en posesión de un individuo u organización social se encuentra protegido y, por tanto, tiene una probabilidad baja o nula de ser sustraído o dañado por alguien o por algo</a:t>
            </a:r>
          </a:p>
        </p:txBody>
      </p:sp>
      <p:sp>
        <p:nvSpPr>
          <p:cNvPr id="20" name="CuadroTexto 19">
            <a:extLst>
              <a:ext uri="{FF2B5EF4-FFF2-40B4-BE49-F238E27FC236}">
                <a16:creationId xmlns:a16="http://schemas.microsoft.com/office/drawing/2014/main" xmlns="" id="{F202ADD1-F937-4BDB-9B66-D9BCF6DB352B}"/>
              </a:ext>
            </a:extLst>
          </p:cNvPr>
          <p:cNvSpPr txBox="1"/>
          <p:nvPr/>
        </p:nvSpPr>
        <p:spPr>
          <a:xfrm>
            <a:off x="244479" y="2553356"/>
            <a:ext cx="2412000" cy="900000"/>
          </a:xfrm>
          <a:prstGeom prst="rect">
            <a:avLst/>
          </a:prstGeom>
          <a:solidFill>
            <a:srgbClr val="00B0F0"/>
          </a:solidFill>
          <a:ln w="38100">
            <a:solidFill>
              <a:schemeClr val="bg1"/>
            </a:solidFill>
          </a:ln>
        </p:spPr>
        <p:txBody>
          <a:bodyPr wrap="none" rtlCol="0" anchor="ctr" anchorCtr="0">
            <a:noAutofit/>
          </a:bodyPr>
          <a:lstStyle/>
          <a:p>
            <a:pPr marL="542925" indent="-542925" algn="ctr">
              <a:spcAft>
                <a:spcPts val="450"/>
              </a:spcAft>
            </a:pPr>
            <a:r>
              <a:rPr lang="es-ES" sz="2400" b="1" dirty="0">
                <a:solidFill>
                  <a:schemeClr val="bg1"/>
                </a:solidFill>
                <a:latin typeface="Arial Black" panose="020B0A04020102020204" pitchFamily="34" charset="0"/>
                <a:cs typeface="Arial" panose="020B0604020202020204" pitchFamily="34" charset="0"/>
              </a:rPr>
              <a:t>AMENAZA</a:t>
            </a:r>
          </a:p>
        </p:txBody>
      </p:sp>
      <p:sp>
        <p:nvSpPr>
          <p:cNvPr id="21" name="CuadroTexto 20">
            <a:extLst>
              <a:ext uri="{FF2B5EF4-FFF2-40B4-BE49-F238E27FC236}">
                <a16:creationId xmlns:a16="http://schemas.microsoft.com/office/drawing/2014/main" xmlns="" id="{FF3AAF33-E479-42F3-A467-BCBF9F7BD25C}"/>
              </a:ext>
            </a:extLst>
          </p:cNvPr>
          <p:cNvSpPr txBox="1"/>
          <p:nvPr/>
        </p:nvSpPr>
        <p:spPr>
          <a:xfrm>
            <a:off x="3321484" y="4066816"/>
            <a:ext cx="2412000" cy="900000"/>
          </a:xfrm>
          <a:prstGeom prst="rect">
            <a:avLst/>
          </a:prstGeom>
          <a:solidFill>
            <a:srgbClr val="00B0F0"/>
          </a:solidFill>
          <a:ln w="38100">
            <a:solidFill>
              <a:schemeClr val="bg1"/>
            </a:solidFill>
          </a:ln>
        </p:spPr>
        <p:txBody>
          <a:bodyPr wrap="none" rtlCol="0" anchor="ctr" anchorCtr="0">
            <a:noAutofit/>
          </a:bodyPr>
          <a:lstStyle/>
          <a:p>
            <a:pPr marL="542925" indent="-542925" algn="ctr">
              <a:spcAft>
                <a:spcPts val="450"/>
              </a:spcAft>
            </a:pPr>
            <a:r>
              <a:rPr lang="es-ES" sz="2400" b="1" dirty="0">
                <a:solidFill>
                  <a:schemeClr val="bg1"/>
                </a:solidFill>
                <a:latin typeface="Arial Black" panose="020B0A04020102020204" pitchFamily="34" charset="0"/>
                <a:cs typeface="Arial" panose="020B0604020202020204" pitchFamily="34" charset="0"/>
              </a:rPr>
              <a:t>PROTECCIÓN</a:t>
            </a:r>
          </a:p>
        </p:txBody>
      </p:sp>
      <p:sp>
        <p:nvSpPr>
          <p:cNvPr id="22" name="CuadroTexto 21">
            <a:extLst>
              <a:ext uri="{FF2B5EF4-FFF2-40B4-BE49-F238E27FC236}">
                <a16:creationId xmlns:a16="http://schemas.microsoft.com/office/drawing/2014/main" xmlns="" id="{21CF3704-D855-47CB-9449-0507E0B65F64}"/>
              </a:ext>
            </a:extLst>
          </p:cNvPr>
          <p:cNvSpPr txBox="1"/>
          <p:nvPr/>
        </p:nvSpPr>
        <p:spPr>
          <a:xfrm>
            <a:off x="6561798" y="5733256"/>
            <a:ext cx="2412000" cy="900000"/>
          </a:xfrm>
          <a:prstGeom prst="rect">
            <a:avLst/>
          </a:prstGeom>
          <a:solidFill>
            <a:srgbClr val="00B0F0"/>
          </a:solidFill>
          <a:ln w="38100">
            <a:solidFill>
              <a:schemeClr val="bg1"/>
            </a:solidFill>
          </a:ln>
        </p:spPr>
        <p:txBody>
          <a:bodyPr wrap="none" rtlCol="0" anchor="ctr" anchorCtr="0">
            <a:spAutoFit/>
          </a:bodyPr>
          <a:lstStyle/>
          <a:p>
            <a:pPr algn="ctr">
              <a:spcAft>
                <a:spcPts val="450"/>
              </a:spcAft>
            </a:pPr>
            <a:r>
              <a:rPr lang="es-ES" sz="2400" b="1" dirty="0">
                <a:solidFill>
                  <a:schemeClr val="bg1"/>
                </a:solidFill>
                <a:latin typeface="Arial Black" panose="020B0A04020102020204" pitchFamily="34" charset="0"/>
                <a:cs typeface="Arial" panose="020B0604020202020204" pitchFamily="34" charset="0"/>
              </a:rPr>
              <a:t>VALOR A </a:t>
            </a:r>
            <a:endParaRPr lang="es-ES" sz="2400" b="1" dirty="0" smtClean="0">
              <a:solidFill>
                <a:schemeClr val="bg1"/>
              </a:solidFill>
              <a:latin typeface="Arial Black" panose="020B0A04020102020204" pitchFamily="34" charset="0"/>
              <a:cs typeface="Arial" panose="020B0604020202020204" pitchFamily="34" charset="0"/>
            </a:endParaRPr>
          </a:p>
          <a:p>
            <a:pPr algn="ctr">
              <a:spcAft>
                <a:spcPts val="450"/>
              </a:spcAft>
            </a:pPr>
            <a:r>
              <a:rPr lang="es-ES" sz="2400" b="1" dirty="0" smtClean="0">
                <a:solidFill>
                  <a:schemeClr val="bg1"/>
                </a:solidFill>
                <a:latin typeface="Arial Black" panose="020B0A04020102020204" pitchFamily="34" charset="0"/>
                <a:cs typeface="Arial" panose="020B0604020202020204" pitchFamily="34" charset="0"/>
              </a:rPr>
              <a:t>PRESERVAR </a:t>
            </a:r>
            <a:endParaRPr lang="es-ES" sz="24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534392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CuadroTexto 27">
            <a:extLst>
              <a:ext uri="{FF2B5EF4-FFF2-40B4-BE49-F238E27FC236}">
                <a16:creationId xmlns:a16="http://schemas.microsoft.com/office/drawing/2014/main" xmlns="" id="{7E9805D8-A595-4116-A126-A74116185EB5}"/>
              </a:ext>
            </a:extLst>
          </p:cNvPr>
          <p:cNvSpPr txBox="1"/>
          <p:nvPr/>
        </p:nvSpPr>
        <p:spPr>
          <a:xfrm>
            <a:off x="192694" y="685765"/>
            <a:ext cx="8699785" cy="5978560"/>
          </a:xfrm>
          <a:prstGeom prst="rect">
            <a:avLst/>
          </a:prstGeom>
          <a:noFill/>
          <a:ln w="38100">
            <a:noFill/>
          </a:ln>
        </p:spPr>
        <p:txBody>
          <a:bodyPr wrap="square" rtlCol="0">
            <a:spAutoFit/>
          </a:bodyPr>
          <a:lstStyle/>
          <a:p>
            <a:pPr marL="266700" indent="-266700" algn="just">
              <a:spcAft>
                <a:spcPts val="900"/>
              </a:spcAft>
            </a:pPr>
            <a:r>
              <a:rPr lang="es-ES" sz="2000" b="1" dirty="0">
                <a:solidFill>
                  <a:srgbClr val="00B0F0"/>
                </a:solidFill>
                <a:latin typeface="Arial Black" panose="020B0A04020102020204" pitchFamily="34" charset="0"/>
                <a:cs typeface="Arial" panose="020B0604020202020204" pitchFamily="34" charset="0"/>
              </a:rPr>
              <a:t>Valor que se desea preservar</a:t>
            </a:r>
            <a:r>
              <a:rPr lang="es-ES" sz="2000" b="1" dirty="0">
                <a:solidFill>
                  <a:srgbClr val="00B0F0"/>
                </a:solidFill>
                <a:latin typeface="Arial" panose="020B0604020202020204" pitchFamily="34" charset="0"/>
                <a:cs typeface="Arial" panose="020B0604020202020204" pitchFamily="34" charset="0"/>
              </a:rPr>
              <a:t>- </a:t>
            </a:r>
            <a:r>
              <a:rPr lang="es-ES" sz="2000" b="1" dirty="0">
                <a:solidFill>
                  <a:schemeClr val="tx1"/>
                </a:solidFill>
                <a:latin typeface="Arial" panose="020B0604020202020204" pitchFamily="34" charset="0"/>
                <a:cs typeface="Arial" panose="020B0604020202020204" pitchFamily="34" charset="0"/>
              </a:rPr>
              <a:t>Bien material o espiritual del que se disfruta, y que tiene, para el que lo posee, una importancia tal que su pérdida, destrucción u otro tipo de perjuicio grave, por cualquier causa, afectaría negativamente la calidad de vida o la propia existencia del poseedor.</a:t>
            </a:r>
          </a:p>
          <a:p>
            <a:pPr marL="266700" indent="-266700" algn="just">
              <a:spcAft>
                <a:spcPts val="900"/>
              </a:spcAft>
            </a:pPr>
            <a:r>
              <a:rPr lang="es-ES" sz="2000" b="1" dirty="0">
                <a:solidFill>
                  <a:srgbClr val="00B0F0"/>
                </a:solidFill>
                <a:latin typeface="Arial Black" panose="020B0A04020102020204" pitchFamily="34" charset="0"/>
                <a:cs typeface="Arial" panose="020B0604020202020204" pitchFamily="34" charset="0"/>
              </a:rPr>
              <a:t>Amenaza</a:t>
            </a:r>
            <a:r>
              <a:rPr lang="es-ES" sz="2000" b="1" dirty="0">
                <a:solidFill>
                  <a:schemeClr val="tx1"/>
                </a:solidFill>
                <a:latin typeface="Arial" panose="020B0604020202020204" pitchFamily="34" charset="0"/>
                <a:cs typeface="Arial" panose="020B0604020202020204" pitchFamily="34" charset="0"/>
              </a:rPr>
              <a:t> - Es la acción de determinado ente que, potencialmente, pudiera dañar el valor a preservar. Cuando una amenaza se concretiza, se convierte en una </a:t>
            </a:r>
            <a:r>
              <a:rPr lang="es-ES" sz="2000" b="1" dirty="0">
                <a:solidFill>
                  <a:srgbClr val="00B0F0"/>
                </a:solidFill>
                <a:latin typeface="Arial Black" panose="020B0A04020102020204" pitchFamily="34" charset="0"/>
                <a:cs typeface="Arial" panose="020B0604020202020204" pitchFamily="34" charset="0"/>
              </a:rPr>
              <a:t>agresión</a:t>
            </a:r>
            <a:r>
              <a:rPr lang="es-ES" sz="2000" b="1" dirty="0">
                <a:solidFill>
                  <a:schemeClr val="tx1"/>
                </a:solidFill>
                <a:latin typeface="Arial" panose="020B0604020202020204" pitchFamily="34" charset="0"/>
                <a:cs typeface="Arial" panose="020B0604020202020204" pitchFamily="34" charset="0"/>
              </a:rPr>
              <a:t>. </a:t>
            </a:r>
            <a:r>
              <a:rPr lang="x-none" sz="2000" b="1" dirty="0">
                <a:solidFill>
                  <a:schemeClr val="tx1"/>
                </a:solidFill>
                <a:latin typeface="Arial" panose="020B0604020202020204" pitchFamily="34" charset="0"/>
                <a:cs typeface="Arial" panose="020B0604020202020204" pitchFamily="34" charset="0"/>
              </a:rPr>
              <a:t>Cada amenaza tiene dos características que la distinguen: la probabilidad de convertirse en agresión, y la magnitud con la correspondiente potencialidad para causar daño al valor.</a:t>
            </a:r>
            <a:endParaRPr lang="es-ES" sz="2000" b="1" dirty="0">
              <a:solidFill>
                <a:schemeClr val="tx1"/>
              </a:solidFill>
              <a:latin typeface="Arial" panose="020B0604020202020204" pitchFamily="34" charset="0"/>
              <a:cs typeface="Arial" panose="020B0604020202020204" pitchFamily="34" charset="0"/>
            </a:endParaRPr>
          </a:p>
          <a:p>
            <a:pPr marL="266700" indent="-266700" algn="just">
              <a:spcAft>
                <a:spcPts val="900"/>
              </a:spcAft>
            </a:pPr>
            <a:r>
              <a:rPr lang="es-ES" sz="2000" b="1" dirty="0">
                <a:solidFill>
                  <a:srgbClr val="00B0F0"/>
                </a:solidFill>
                <a:latin typeface="Arial Black" panose="020B0A04020102020204" pitchFamily="34" charset="0"/>
                <a:cs typeface="Arial" panose="020B0604020202020204" pitchFamily="34" charset="0"/>
              </a:rPr>
              <a:t>Protección</a:t>
            </a:r>
            <a:r>
              <a:rPr lang="es-ES" sz="2000" b="1" dirty="0">
                <a:solidFill>
                  <a:schemeClr val="tx1"/>
                </a:solidFill>
                <a:latin typeface="Arial" panose="020B0604020202020204" pitchFamily="34" charset="0"/>
                <a:cs typeface="Arial" panose="020B0604020202020204" pitchFamily="34" charset="0"/>
              </a:rPr>
              <a:t>- Conjunto de medidas que adopta y medios  que emplea el poseedor del valor para mantenerlo a salvo de las amenazas y agresiones. Por determinadas razones objetivas y subjetivas esa protección suele tener vulnerabilidades.</a:t>
            </a:r>
          </a:p>
          <a:p>
            <a:pPr marL="266700" indent="-266700" algn="just">
              <a:spcAft>
                <a:spcPts val="450"/>
              </a:spcAft>
            </a:pPr>
            <a:r>
              <a:rPr lang="es-ES" sz="2000" b="1" dirty="0">
                <a:solidFill>
                  <a:srgbClr val="00B0F0"/>
                </a:solidFill>
                <a:latin typeface="Arial Black" panose="020B0A04020102020204" pitchFamily="34" charset="0"/>
                <a:cs typeface="Arial" panose="020B0604020202020204" pitchFamily="34" charset="0"/>
              </a:rPr>
              <a:t>Riesgo</a:t>
            </a:r>
            <a:r>
              <a:rPr lang="es-ES" sz="2000" b="1" dirty="0">
                <a:solidFill>
                  <a:schemeClr val="tx1"/>
                </a:solidFill>
                <a:latin typeface="Arial Black" panose="020B0A04020102020204" pitchFamily="34" charset="0"/>
                <a:cs typeface="Arial" panose="020B0604020202020204" pitchFamily="34" charset="0"/>
              </a:rPr>
              <a:t>-</a:t>
            </a:r>
            <a:r>
              <a:rPr lang="es-ES" sz="2000" b="1" dirty="0">
                <a:solidFill>
                  <a:schemeClr val="tx1"/>
                </a:solidFill>
                <a:latin typeface="Arial" panose="020B0604020202020204" pitchFamily="34" charset="0"/>
                <a:cs typeface="Arial" panose="020B0604020202020204" pitchFamily="34" charset="0"/>
              </a:rPr>
              <a:t> Probabilidad de que la amenaza se convierta en agresión y provoque daños en el valor, aprovechando las vulnerabilidades en su protección.</a:t>
            </a:r>
          </a:p>
        </p:txBody>
      </p:sp>
      <p:sp>
        <p:nvSpPr>
          <p:cNvPr id="4" name="Título 1">
            <a:extLst>
              <a:ext uri="{FF2B5EF4-FFF2-40B4-BE49-F238E27FC236}">
                <a16:creationId xmlns:a16="http://schemas.microsoft.com/office/drawing/2014/main" xmlns="" id="{521578B3-F485-45CC-98C1-734B5BA346F5}"/>
              </a:ext>
            </a:extLst>
          </p:cNvPr>
          <p:cNvSpPr>
            <a:spLocks noGrp="1"/>
          </p:cNvSpPr>
          <p:nvPr>
            <p:ph type="ctrTitle"/>
          </p:nvPr>
        </p:nvSpPr>
        <p:spPr>
          <a:xfrm>
            <a:off x="53411" y="69050"/>
            <a:ext cx="9144000" cy="506437"/>
          </a:xfrm>
        </p:spPr>
        <p:txBody>
          <a:bodyPr>
            <a:noAutofit/>
          </a:bodyPr>
          <a:lstStyle/>
          <a:p>
            <a:r>
              <a:rPr lang="x-none" sz="3200" dirty="0">
                <a:latin typeface="Arial Black" panose="020B0A04020102020204" pitchFamily="34" charset="0"/>
              </a:rPr>
              <a:t>S</a:t>
            </a:r>
            <a:r>
              <a:rPr lang="en-US" sz="3200" dirty="0">
                <a:latin typeface="Arial Black" panose="020B0A04020102020204" pitchFamily="34" charset="0"/>
              </a:rPr>
              <a:t>EGURIDAD</a:t>
            </a:r>
            <a:endParaRPr lang="x-none" sz="3200" dirty="0">
              <a:latin typeface="Arial Black" panose="020B0A04020102020204" pitchFamily="34" charset="0"/>
            </a:endParaRPr>
          </a:p>
        </p:txBody>
      </p:sp>
    </p:spTree>
    <p:extLst>
      <p:ext uri="{BB962C8B-B14F-4D97-AF65-F5344CB8AC3E}">
        <p14:creationId xmlns:p14="http://schemas.microsoft.com/office/powerpoint/2010/main" xmlns="" val="3003213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521578B3-F485-45CC-98C1-734B5BA346F5}"/>
              </a:ext>
            </a:extLst>
          </p:cNvPr>
          <p:cNvSpPr>
            <a:spLocks noGrp="1"/>
          </p:cNvSpPr>
          <p:nvPr>
            <p:ph type="ctrTitle"/>
          </p:nvPr>
        </p:nvSpPr>
        <p:spPr>
          <a:xfrm>
            <a:off x="53411" y="69050"/>
            <a:ext cx="9144000" cy="506437"/>
          </a:xfrm>
        </p:spPr>
        <p:txBody>
          <a:bodyPr>
            <a:noAutofit/>
          </a:bodyPr>
          <a:lstStyle/>
          <a:p>
            <a:r>
              <a:rPr lang="x-none" sz="3200" dirty="0">
                <a:latin typeface="Arial Black" panose="020B0A04020102020204" pitchFamily="34" charset="0"/>
              </a:rPr>
              <a:t>S</a:t>
            </a:r>
            <a:r>
              <a:rPr lang="en-US" sz="3200" dirty="0">
                <a:latin typeface="Arial Black" panose="020B0A04020102020204" pitchFamily="34" charset="0"/>
              </a:rPr>
              <a:t>EGURIDAD</a:t>
            </a:r>
            <a:endParaRPr lang="x-none" sz="3200" dirty="0">
              <a:latin typeface="Arial Black" panose="020B0A04020102020204" pitchFamily="34" charset="0"/>
            </a:endParaRPr>
          </a:p>
        </p:txBody>
      </p:sp>
      <p:sp>
        <p:nvSpPr>
          <p:cNvPr id="2" name="CuadroTexto 1"/>
          <p:cNvSpPr txBox="1"/>
          <p:nvPr/>
        </p:nvSpPr>
        <p:spPr>
          <a:xfrm>
            <a:off x="395536" y="1772816"/>
            <a:ext cx="8424936" cy="3785652"/>
          </a:xfrm>
          <a:prstGeom prst="rect">
            <a:avLst/>
          </a:prstGeom>
          <a:noFill/>
        </p:spPr>
        <p:txBody>
          <a:bodyPr wrap="square" rtlCol="0">
            <a:spAutoFit/>
          </a:bodyPr>
          <a:lstStyle/>
          <a:p>
            <a:r>
              <a:rPr lang="es-ES" sz="7200" dirty="0" smtClean="0">
                <a:solidFill>
                  <a:schemeClr val="tx1"/>
                </a:solidFill>
              </a:rPr>
              <a:t>R = </a:t>
            </a:r>
            <a:r>
              <a:rPr lang="es-ES" sz="9600" b="1" dirty="0" smtClean="0">
                <a:solidFill>
                  <a:schemeClr val="tx1"/>
                </a:solidFill>
                <a:latin typeface="Blackadder ITC" panose="04020505051007020D02" pitchFamily="82" charset="0"/>
              </a:rPr>
              <a:t>f  </a:t>
            </a:r>
            <a:r>
              <a:rPr lang="es-ES" sz="7200" dirty="0" smtClean="0">
                <a:solidFill>
                  <a:schemeClr val="tx1"/>
                </a:solidFill>
              </a:rPr>
              <a:t>( </a:t>
            </a:r>
            <a:r>
              <a:rPr lang="es-ES" sz="7200" dirty="0" err="1" smtClean="0">
                <a:solidFill>
                  <a:schemeClr val="tx1"/>
                </a:solidFill>
              </a:rPr>
              <a:t>Pa</a:t>
            </a:r>
            <a:r>
              <a:rPr lang="es-ES" sz="7200" dirty="0" smtClean="0">
                <a:solidFill>
                  <a:schemeClr val="tx1"/>
                </a:solidFill>
              </a:rPr>
              <a:t>, </a:t>
            </a:r>
            <a:r>
              <a:rPr lang="es-ES" sz="7200" dirty="0" err="1" smtClean="0">
                <a:solidFill>
                  <a:schemeClr val="tx1"/>
                </a:solidFill>
              </a:rPr>
              <a:t>Ma</a:t>
            </a:r>
            <a:r>
              <a:rPr lang="es-ES" sz="7200" dirty="0" smtClean="0">
                <a:solidFill>
                  <a:schemeClr val="tx1"/>
                </a:solidFill>
              </a:rPr>
              <a:t>, V )</a:t>
            </a:r>
          </a:p>
          <a:p>
            <a:endParaRPr lang="es-ES" sz="7200" dirty="0">
              <a:solidFill>
                <a:schemeClr val="tx1"/>
              </a:solidFill>
            </a:endParaRPr>
          </a:p>
          <a:p>
            <a:r>
              <a:rPr lang="es-ES" sz="7200" dirty="0" smtClean="0">
                <a:solidFill>
                  <a:schemeClr val="tx1"/>
                </a:solidFill>
              </a:rPr>
              <a:t>S = 1 / R</a:t>
            </a:r>
            <a:endParaRPr lang="es-ES" sz="7200" dirty="0">
              <a:solidFill>
                <a:schemeClr val="tx1"/>
              </a:solidFill>
            </a:endParaRPr>
          </a:p>
        </p:txBody>
      </p:sp>
    </p:spTree>
    <p:extLst>
      <p:ext uri="{BB962C8B-B14F-4D97-AF65-F5344CB8AC3E}">
        <p14:creationId xmlns:p14="http://schemas.microsoft.com/office/powerpoint/2010/main" xmlns="" val="2917861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0" y="1537050"/>
            <a:ext cx="9144000" cy="2862322"/>
          </a:xfrm>
          <a:prstGeom prst="rect">
            <a:avLst/>
          </a:prstGeom>
        </p:spPr>
        <p:txBody>
          <a:bodyPr wrap="square">
            <a:spAutoFit/>
          </a:bodyPr>
          <a:lstStyle/>
          <a:p>
            <a:pPr algn="ctr">
              <a:defRPr/>
            </a:pPr>
            <a:r>
              <a:rPr lang="es-ES_tradnl" b="1" dirty="0" smtClean="0">
                <a:solidFill>
                  <a:srgbClr val="00B0F0"/>
                </a:solidFill>
                <a:latin typeface="Arial Black" panose="020B0A04020102020204" pitchFamily="34" charset="0"/>
              </a:rPr>
              <a:t>Fundamentos de la seguridad internacional</a:t>
            </a:r>
            <a:endParaRPr lang="es-ES_tradnl" b="1"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xmlns="" val="109923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9803787-71C4-4120-A10D-620E64FD47E0}"/>
              </a:ext>
            </a:extLst>
          </p:cNvPr>
          <p:cNvSpPr txBox="1"/>
          <p:nvPr/>
        </p:nvSpPr>
        <p:spPr>
          <a:xfrm>
            <a:off x="130398" y="790961"/>
            <a:ext cx="8883203" cy="5724644"/>
          </a:xfrm>
          <a:prstGeom prst="rect">
            <a:avLst/>
          </a:prstGeom>
          <a:noFill/>
        </p:spPr>
        <p:txBody>
          <a:bodyPr wrap="square" rtlCol="0">
            <a:spAutoFit/>
          </a:bodyPr>
          <a:lstStyle/>
          <a:p>
            <a:pPr marL="257175" marR="0" lvl="0" indent="-257175" algn="just" defTabSz="914400" rtl="0" eaLnBrk="1" fontAlgn="auto" latinLnBrk="0" hangingPunct="1">
              <a:lnSpc>
                <a:spcPct val="100000"/>
              </a:lnSpc>
              <a:spcBef>
                <a:spcPts val="0"/>
              </a:spcBef>
              <a:spcAft>
                <a:spcPts val="900"/>
              </a:spcAft>
              <a:buClrTx/>
              <a:buSzTx/>
              <a:buFont typeface="+mj-lt"/>
              <a:buAutoNum type="arabicPeriod"/>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origen de los problemas de seguridad existentes en el mundo radica en la prevalencia de un orden económico y social capitalista, profundamente injusto, irracional e insostenible.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257175" marR="0" lvl="0" indent="-257175" algn="just" defTabSz="914400" rtl="0" eaLnBrk="1" fontAlgn="auto" latinLnBrk="0" hangingPunct="1">
              <a:lnSpc>
                <a:spcPct val="100000"/>
              </a:lnSpc>
              <a:spcBef>
                <a:spcPts val="0"/>
              </a:spcBef>
              <a:spcAft>
                <a:spcPts val="900"/>
              </a:spcAft>
              <a:buClrTx/>
              <a:buSzTx/>
              <a:buFont typeface="+mj-lt"/>
              <a:buAutoNum type="arabicPeriod"/>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Las amenazas a la seguridad de las naciones son muy diversas. </a:t>
            </a:r>
          </a:p>
          <a:p>
            <a:pPr marL="257175" marR="0" lvl="0" indent="-257175" algn="just" defTabSz="914400" rtl="0" eaLnBrk="1" fontAlgn="auto" latinLnBrk="0" hangingPunct="1">
              <a:lnSpc>
                <a:spcPct val="100000"/>
              </a:lnSpc>
              <a:spcBef>
                <a:spcPts val="0"/>
              </a:spcBef>
              <a:spcAft>
                <a:spcPts val="900"/>
              </a:spcAft>
              <a:buClrTx/>
              <a:buSzTx/>
              <a:buFont typeface="+mj-lt"/>
              <a:buAutoNum type="arabicPeriod"/>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Existen amenazas objetivas pero también manipulación con fines políticos de determinadas situaciones para hacerlas aparecer como un problema o amenaza a la seguridad nacional de un Estado.</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257175" marR="0" lvl="0" indent="-257175" algn="just" defTabSz="914400" rtl="0" eaLnBrk="1" fontAlgn="auto" latinLnBrk="0" hangingPunct="1">
              <a:lnSpc>
                <a:spcPct val="100000"/>
              </a:lnSpc>
              <a:spcBef>
                <a:spcPts val="0"/>
              </a:spcBef>
              <a:spcAft>
                <a:spcPts val="900"/>
              </a:spcAft>
              <a:buClrTx/>
              <a:buSzTx/>
              <a:buFont typeface="+mj-lt"/>
              <a:buAutoNum type="arabicPeriod"/>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Hay amenazas a la seguridad nacional que exceden las capacidades individuales de los Estados para enfrentarlas exitosamente.</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a:p>
            <a:pPr marL="257175" marR="0" lvl="0" indent="-257175" algn="just" defTabSz="914400" rtl="0" eaLnBrk="1" fontAlgn="auto" latinLnBrk="0" hangingPunct="1">
              <a:lnSpc>
                <a:spcPct val="100000"/>
              </a:lnSpc>
              <a:spcBef>
                <a:spcPts val="0"/>
              </a:spcBef>
              <a:spcAft>
                <a:spcPts val="450"/>
              </a:spcAft>
              <a:buClrTx/>
              <a:buSzTx/>
              <a:buFont typeface="+mj-lt"/>
              <a:buAutoNum type="arabicPeriod"/>
              <a:tabLst/>
              <a:defRPr/>
            </a:pPr>
            <a:r>
              <a:rPr kumimoji="0" lang="es-E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El Estado continúa siendo la forma de organización de la sociedad que debe garantizar la seguridad de sus ciudadanos. Dado su carácter clasista, de lo que se trata es de transformarlo para que responda efectivamente a los intereses de los pueblos y garantice sus necesidades de seguridad. </a:t>
            </a:r>
            <a:endParaRPr kumimoji="0" lang="x-none"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endParaRPr>
          </a:p>
        </p:txBody>
      </p:sp>
      <p:sp>
        <p:nvSpPr>
          <p:cNvPr id="4" name="Título 1">
            <a:extLst>
              <a:ext uri="{FF2B5EF4-FFF2-40B4-BE49-F238E27FC236}">
                <a16:creationId xmlns:a16="http://schemas.microsoft.com/office/drawing/2014/main" xmlns="" id="{521578B3-F485-45CC-98C1-734B5BA346F5}"/>
              </a:ext>
            </a:extLst>
          </p:cNvPr>
          <p:cNvSpPr txBox="1">
            <a:spLocks/>
          </p:cNvSpPr>
          <p:nvPr/>
        </p:nvSpPr>
        <p:spPr bwMode="black">
          <a:xfrm>
            <a:off x="53411" y="69050"/>
            <a:ext cx="9144000" cy="5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500" b="1">
                <a:solidFill>
                  <a:srgbClr val="66FFFF"/>
                </a:solidFill>
                <a:latin typeface="+mj-lt"/>
                <a:ea typeface="+mj-ea"/>
                <a:cs typeface="+mj-cs"/>
              </a:defRPr>
            </a:lvl1pPr>
            <a:lvl2pPr algn="ctr" rtl="0" eaLnBrk="0" fontAlgn="base" hangingPunct="0">
              <a:spcBef>
                <a:spcPct val="0"/>
              </a:spcBef>
              <a:spcAft>
                <a:spcPct val="0"/>
              </a:spcAft>
              <a:defRPr sz="3600" b="1">
                <a:solidFill>
                  <a:srgbClr val="66FFFF"/>
                </a:solidFill>
                <a:latin typeface="Arial" charset="0"/>
              </a:defRPr>
            </a:lvl2pPr>
            <a:lvl3pPr algn="ctr" rtl="0" eaLnBrk="0" fontAlgn="base" hangingPunct="0">
              <a:spcBef>
                <a:spcPct val="0"/>
              </a:spcBef>
              <a:spcAft>
                <a:spcPct val="0"/>
              </a:spcAft>
              <a:defRPr sz="3600" b="1">
                <a:solidFill>
                  <a:srgbClr val="66FFFF"/>
                </a:solidFill>
                <a:latin typeface="Arial" charset="0"/>
              </a:defRPr>
            </a:lvl3pPr>
            <a:lvl4pPr algn="ctr" rtl="0" eaLnBrk="0" fontAlgn="base" hangingPunct="0">
              <a:spcBef>
                <a:spcPct val="0"/>
              </a:spcBef>
              <a:spcAft>
                <a:spcPct val="0"/>
              </a:spcAft>
              <a:defRPr sz="3600" b="1">
                <a:solidFill>
                  <a:srgbClr val="66FFFF"/>
                </a:solidFill>
                <a:latin typeface="Arial" charset="0"/>
              </a:defRPr>
            </a:lvl4pPr>
            <a:lvl5pPr algn="ctr" rtl="0" eaLnBrk="0" fontAlgn="base" hangingPunct="0">
              <a:spcBef>
                <a:spcPct val="0"/>
              </a:spcBef>
              <a:spcAft>
                <a:spcPct val="0"/>
              </a:spcAft>
              <a:defRPr sz="3600" b="1">
                <a:solidFill>
                  <a:srgbClr val="66FFFF"/>
                </a:solidFill>
                <a:latin typeface="Arial" charset="0"/>
              </a:defRPr>
            </a:lvl5pPr>
            <a:lvl6pPr marL="457200" algn="ctr" rtl="0" fontAlgn="base">
              <a:spcBef>
                <a:spcPct val="0"/>
              </a:spcBef>
              <a:spcAft>
                <a:spcPct val="0"/>
              </a:spcAft>
              <a:defRPr sz="3600" b="1">
                <a:solidFill>
                  <a:srgbClr val="66FFFF"/>
                </a:solidFill>
                <a:latin typeface="Arial" charset="0"/>
              </a:defRPr>
            </a:lvl6pPr>
            <a:lvl7pPr marL="914400" algn="ctr" rtl="0" fontAlgn="base">
              <a:spcBef>
                <a:spcPct val="0"/>
              </a:spcBef>
              <a:spcAft>
                <a:spcPct val="0"/>
              </a:spcAft>
              <a:defRPr sz="3600" b="1">
                <a:solidFill>
                  <a:srgbClr val="66FFFF"/>
                </a:solidFill>
                <a:latin typeface="Arial" charset="0"/>
              </a:defRPr>
            </a:lvl7pPr>
            <a:lvl8pPr marL="1371600" algn="ctr" rtl="0" fontAlgn="base">
              <a:spcBef>
                <a:spcPct val="0"/>
              </a:spcBef>
              <a:spcAft>
                <a:spcPct val="0"/>
              </a:spcAft>
              <a:defRPr sz="3600" b="1">
                <a:solidFill>
                  <a:srgbClr val="66FFFF"/>
                </a:solidFill>
                <a:latin typeface="Arial" charset="0"/>
              </a:defRPr>
            </a:lvl8pPr>
            <a:lvl9pPr marL="1828800" algn="ctr" rtl="0" fontAlgn="base">
              <a:spcBef>
                <a:spcPct val="0"/>
              </a:spcBef>
              <a:spcAft>
                <a:spcPct val="0"/>
              </a:spcAft>
              <a:defRPr sz="3600" b="1">
                <a:solidFill>
                  <a:srgbClr val="66FFFF"/>
                </a:solidFill>
                <a:latin typeface="Arial" charset="0"/>
              </a:defRPr>
            </a:lvl9pPr>
          </a:lstStyle>
          <a:p>
            <a:r>
              <a:rPr lang="x-none" sz="3200" kern="0" dirty="0" smtClean="0">
                <a:latin typeface="Arial Black" panose="020B0A04020102020204" pitchFamily="34" charset="0"/>
              </a:rPr>
              <a:t>S</a:t>
            </a:r>
            <a:r>
              <a:rPr lang="en-US" sz="3200" kern="0" dirty="0" smtClean="0">
                <a:latin typeface="Arial Black" panose="020B0A04020102020204" pitchFamily="34" charset="0"/>
              </a:rPr>
              <a:t>EGURIDAD INTERNACIONAL</a:t>
            </a:r>
            <a:endParaRPr lang="x-none" sz="3200" kern="0" dirty="0">
              <a:latin typeface="Arial Black" panose="020B0A04020102020204" pitchFamily="34" charset="0"/>
            </a:endParaRPr>
          </a:p>
        </p:txBody>
      </p:sp>
    </p:spTree>
    <p:extLst>
      <p:ext uri="{BB962C8B-B14F-4D97-AF65-F5344CB8AC3E}">
        <p14:creationId xmlns:p14="http://schemas.microsoft.com/office/powerpoint/2010/main" xmlns="" val="2362339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07l">
  <a:themeElements>
    <a:clrScheme name="cdb2004c007l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fontScheme name="cdb2004c0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c007l 1">
        <a:dk1>
          <a:srgbClr val="4C1A37"/>
        </a:dk1>
        <a:lt1>
          <a:srgbClr val="FFFFFF"/>
        </a:lt1>
        <a:dk2>
          <a:srgbClr val="FFFFE7"/>
        </a:dk2>
        <a:lt2>
          <a:srgbClr val="B2B2B2"/>
        </a:lt2>
        <a:accent1>
          <a:srgbClr val="C06C98"/>
        </a:accent1>
        <a:accent2>
          <a:srgbClr val="FF9966"/>
        </a:accent2>
        <a:accent3>
          <a:srgbClr val="FFFFFF"/>
        </a:accent3>
        <a:accent4>
          <a:srgbClr val="40142D"/>
        </a:accent4>
        <a:accent5>
          <a:srgbClr val="DCBACA"/>
        </a:accent5>
        <a:accent6>
          <a:srgbClr val="E78A5C"/>
        </a:accent6>
        <a:hlink>
          <a:srgbClr val="BD6D45"/>
        </a:hlink>
        <a:folHlink>
          <a:srgbClr val="3AABC6"/>
        </a:folHlink>
      </a:clrScheme>
      <a:clrMap bg1="lt1" tx1="dk1" bg2="lt2" tx2="dk2" accent1="accent1" accent2="accent2" accent3="accent3" accent4="accent4" accent5="accent5" accent6="accent6" hlink="hlink" folHlink="folHlink"/>
    </a:extraClrScheme>
    <a:extraClrScheme>
      <a:clrScheme name="cdb2004c007l 2">
        <a:dk1>
          <a:srgbClr val="003366"/>
        </a:dk1>
        <a:lt1>
          <a:srgbClr val="FFFFFF"/>
        </a:lt1>
        <a:dk2>
          <a:srgbClr val="FFFFFF"/>
        </a:dk2>
        <a:lt2>
          <a:srgbClr val="B2B2B2"/>
        </a:lt2>
        <a:accent1>
          <a:srgbClr val="2879B0"/>
        </a:accent1>
        <a:accent2>
          <a:srgbClr val="0099CC"/>
        </a:accent2>
        <a:accent3>
          <a:srgbClr val="FFFFFF"/>
        </a:accent3>
        <a:accent4>
          <a:srgbClr val="002A56"/>
        </a:accent4>
        <a:accent5>
          <a:srgbClr val="ACBED4"/>
        </a:accent5>
        <a:accent6>
          <a:srgbClr val="008AB9"/>
        </a:accent6>
        <a:hlink>
          <a:srgbClr val="A9683B"/>
        </a:hlink>
        <a:folHlink>
          <a:srgbClr val="166A84"/>
        </a:folHlink>
      </a:clrScheme>
      <a:clrMap bg1="lt1" tx1="dk1" bg2="lt2" tx2="dk2" accent1="accent1" accent2="accent2" accent3="accent3" accent4="accent4" accent5="accent5" accent6="accent6" hlink="hlink" folHlink="folHlink"/>
    </a:extraClrScheme>
    <a:extraClrScheme>
      <a:clrScheme name="cdb2004c007l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20772</TotalTime>
  <Words>2173</Words>
  <Application>Microsoft Office PowerPoint</Application>
  <PresentationFormat>Presentación en pantalla (4:3)</PresentationFormat>
  <Paragraphs>258</Paragraphs>
  <Slides>42</Slides>
  <Notes>1</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42</vt:i4>
      </vt:variant>
    </vt:vector>
  </HeadingPairs>
  <TitlesOfParts>
    <vt:vector size="56" baseType="lpstr">
      <vt:lpstr>Arial</vt:lpstr>
      <vt:lpstr>Arial Rounded MT Bold</vt:lpstr>
      <vt:lpstr>Times New Roman</vt:lpstr>
      <vt:lpstr>Arial Black</vt:lpstr>
      <vt:lpstr>Blackadder ITC</vt:lpstr>
      <vt:lpstr>Arial Narrow</vt:lpstr>
      <vt:lpstr>Archivo Narrow</vt:lpstr>
      <vt:lpstr>Courier New</vt:lpstr>
      <vt:lpstr>Wingdings</vt:lpstr>
      <vt:lpstr>Symbol</vt:lpstr>
      <vt:lpstr>Calibri Light</vt:lpstr>
      <vt:lpstr>Calibri</vt:lpstr>
      <vt:lpstr>cdb2004c007l</vt:lpstr>
      <vt:lpstr>Tema de Office</vt:lpstr>
      <vt:lpstr>ACTUALIZACIÓN SOBRE EL  ENFOQUE CUBANO DE LA SEGURIDAD</vt:lpstr>
      <vt:lpstr>Diapositiva 2</vt:lpstr>
      <vt:lpstr>Diapositiva 3</vt:lpstr>
      <vt:lpstr>Diapositiva 4</vt:lpstr>
      <vt:lpstr>SEGURIDAD</vt:lpstr>
      <vt:lpstr>SEGURIDAD</vt:lpstr>
      <vt:lpstr>SEGURIDAD</vt:lpstr>
      <vt:lpstr>Diapositiva 8</vt:lpstr>
      <vt:lpstr>Diapositiva 9</vt:lpstr>
      <vt:lpstr>Diapositiva 10</vt:lpstr>
      <vt:lpstr>Diapositiva 11</vt:lpstr>
      <vt:lpstr>Diapositiva 12</vt:lpstr>
      <vt:lpstr>Diapositiva 13</vt:lpstr>
      <vt:lpstr>Diapositiva 14</vt:lpstr>
      <vt:lpstr>CLASIFICACIÓN DE LOS PROBLEMAS DE SEGURIDAD</vt:lpstr>
      <vt:lpstr>Diapositiva 16</vt:lpstr>
      <vt:lpstr>CLASIFICACIÓN DE LOS PROBLEMAS DE SEGURIDAD</vt:lpstr>
      <vt:lpstr>Diapositiva 18</vt:lpstr>
      <vt:lpstr>CLASIFICACIÓN DE LOS PROBLEMAS DE SEGURIDAD</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ENFOQUE CUBANO DE LA SEGURIDAD NACIONAL</dc:title>
  <dc:creator>JCGG</dc:creator>
  <cp:lastModifiedBy>Reimundo Quesada</cp:lastModifiedBy>
  <cp:revision>2212</cp:revision>
  <cp:lastPrinted>2001-04-21T15:16:26Z</cp:lastPrinted>
  <dcterms:created xsi:type="dcterms:W3CDTF">2001-04-18T12:02:07Z</dcterms:created>
  <dcterms:modified xsi:type="dcterms:W3CDTF">2021-04-26T20:57:53Z</dcterms:modified>
</cp:coreProperties>
</file>