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wmf" ContentType="image/x-wmf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1"/>
  </p:notesMasterIdLst>
  <p:sldIdLst>
    <p:sldId id="256" r:id="rId2"/>
    <p:sldId id="257" r:id="rId3"/>
    <p:sldId id="258" r:id="rId4"/>
    <p:sldId id="259" r:id="rId5"/>
    <p:sldId id="261" r:id="rId6"/>
    <p:sldId id="262" r:id="rId7"/>
    <p:sldId id="263" r:id="rId8"/>
    <p:sldId id="260" r:id="rId9"/>
    <p:sldId id="264" r:id="rId10"/>
    <p:sldId id="265" r:id="rId11"/>
    <p:sldId id="266" r:id="rId12"/>
    <p:sldId id="267" r:id="rId13"/>
    <p:sldId id="269" r:id="rId14"/>
    <p:sldId id="271" r:id="rId15"/>
    <p:sldId id="270" r:id="rId16"/>
    <p:sldId id="273" r:id="rId17"/>
    <p:sldId id="274" r:id="rId18"/>
    <p:sldId id="275" r:id="rId19"/>
    <p:sldId id="276" r:id="rId20"/>
    <p:sldId id="277" r:id="rId21"/>
    <p:sldId id="278" r:id="rId22"/>
    <p:sldId id="279" r:id="rId23"/>
    <p:sldId id="280" r:id="rId24"/>
    <p:sldId id="281" r:id="rId25"/>
    <p:sldId id="282" r:id="rId26"/>
    <p:sldId id="283" r:id="rId27"/>
    <p:sldId id="284" r:id="rId28"/>
    <p:sldId id="285" r:id="rId29"/>
    <p:sldId id="286" r:id="rId30"/>
    <p:sldId id="287" r:id="rId31"/>
    <p:sldId id="288" r:id="rId32"/>
    <p:sldId id="289" r:id="rId33"/>
    <p:sldId id="290" r:id="rId34"/>
    <p:sldId id="291" r:id="rId35"/>
    <p:sldId id="292" r:id="rId36"/>
    <p:sldId id="293" r:id="rId37"/>
    <p:sldId id="294" r:id="rId38"/>
    <p:sldId id="295" r:id="rId39"/>
    <p:sldId id="272" r:id="rId40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0" d="100"/>
          <a:sy n="80" d="100"/>
        </p:scale>
        <p:origin x="1116" y="13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0" Type="http://schemas.openxmlformats.org/officeDocument/2006/relationships/slide" Target="slides/slide19.xml"/><Relationship Id="rId41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image" Target="../media/image3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C656753-0057-4EEA-8E44-30EE08530367}" type="datetimeFigureOut">
              <a:rPr lang="es-ES" smtClean="0"/>
              <a:t>21/02/2021</a:t>
            </a:fld>
            <a:endParaRPr lang="es-ES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CD5C9C7-5341-4A1D-AF38-AA67192E7BA1}" type="slidenum">
              <a:rPr lang="es-ES" smtClean="0"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2947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s-ES" smtClean="0"/>
          </a:p>
        </p:txBody>
      </p:sp>
      <p:sp>
        <p:nvSpPr>
          <p:cNvPr id="82948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16427F10-21F5-426B-AA33-DC4A6C831042}" type="slidenum">
              <a:rPr lang="es-ES" smtClean="0"/>
              <a:pPr/>
              <a:t>23</a:t>
            </a:fld>
            <a:endParaRPr lang="es-E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D5C9C7-5341-4A1D-AF38-AA67192E7BA1}" type="slidenum">
              <a:rPr lang="es-ES" smtClean="0"/>
              <a:t>27</a:t>
            </a:fld>
            <a:endParaRPr lang="es-E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B2F80B-F23F-4855-9367-1398CB6445BC}" type="datetimeFigureOut">
              <a:rPr lang="es-ES" smtClean="0"/>
              <a:t>21/02/2021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FE611-CCD6-4CEB-8206-EDE3FDFE2F99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B2F80B-F23F-4855-9367-1398CB6445BC}" type="datetimeFigureOut">
              <a:rPr lang="es-ES" smtClean="0"/>
              <a:t>21/02/2021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FE611-CCD6-4CEB-8206-EDE3FDFE2F99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B2F80B-F23F-4855-9367-1398CB6445BC}" type="datetimeFigureOut">
              <a:rPr lang="es-ES" smtClean="0"/>
              <a:t>21/02/2021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FE611-CCD6-4CEB-8206-EDE3FDFE2F99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dgm">
  <p:cSld name="Título y diagrama u organigra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_tradnl"/>
          </a:p>
        </p:txBody>
      </p:sp>
      <p:sp>
        <p:nvSpPr>
          <p:cNvPr id="3" name="2 Marcador de SmartArt"/>
          <p:cNvSpPr>
            <a:spLocks noGrp="1"/>
          </p:cNvSpPr>
          <p:nvPr>
            <p:ph type="dgm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es-ES_tradnl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MX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MX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CD200A-BF47-4669-9F71-FC233C916A4F}" type="slidenum">
              <a:rPr lang="es-MX"/>
              <a:pPr>
                <a:defRPr/>
              </a:pPr>
              <a:t>‹Nº›</a:t>
            </a:fld>
            <a:endParaRPr lang="es-MX"/>
          </a:p>
        </p:txBody>
      </p:sp>
    </p:spTree>
  </p:cSld>
  <p:clrMapOvr>
    <a:masterClrMapping/>
  </p:clrMapOvr>
  <p:transition spd="med">
    <p:dissolv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Título, 1 objeto y 2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contenido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6" name="9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21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8" name="17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425FEC-FA88-4C46-9CF1-78A0D70A96D8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B2F80B-F23F-4855-9367-1398CB6445BC}" type="datetimeFigureOut">
              <a:rPr lang="es-ES" smtClean="0"/>
              <a:t>21/02/2021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FE611-CCD6-4CEB-8206-EDE3FDFE2F99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B2F80B-F23F-4855-9367-1398CB6445BC}" type="datetimeFigureOut">
              <a:rPr lang="es-ES" smtClean="0"/>
              <a:t>21/02/2021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FE611-CCD6-4CEB-8206-EDE3FDFE2F99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B2F80B-F23F-4855-9367-1398CB6445BC}" type="datetimeFigureOut">
              <a:rPr lang="es-ES" smtClean="0"/>
              <a:t>21/02/2021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FE611-CCD6-4CEB-8206-EDE3FDFE2F99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B2F80B-F23F-4855-9367-1398CB6445BC}" type="datetimeFigureOut">
              <a:rPr lang="es-ES" smtClean="0"/>
              <a:t>21/02/2021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FE611-CCD6-4CEB-8206-EDE3FDFE2F99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B2F80B-F23F-4855-9367-1398CB6445BC}" type="datetimeFigureOut">
              <a:rPr lang="es-ES" smtClean="0"/>
              <a:t>21/02/2021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FE611-CCD6-4CEB-8206-EDE3FDFE2F99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B2F80B-F23F-4855-9367-1398CB6445BC}" type="datetimeFigureOut">
              <a:rPr lang="es-ES" smtClean="0"/>
              <a:t>21/02/2021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FE611-CCD6-4CEB-8206-EDE3FDFE2F99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B2F80B-F23F-4855-9367-1398CB6445BC}" type="datetimeFigureOut">
              <a:rPr lang="es-ES" smtClean="0"/>
              <a:t>21/02/2021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FE611-CCD6-4CEB-8206-EDE3FDFE2F99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B2F80B-F23F-4855-9367-1398CB6445BC}" type="datetimeFigureOut">
              <a:rPr lang="es-ES" smtClean="0"/>
              <a:t>21/02/2021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FE611-CCD6-4CEB-8206-EDE3FDFE2F99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B2F80B-F23F-4855-9367-1398CB6445BC}" type="datetimeFigureOut">
              <a:rPr lang="es-ES" smtClean="0"/>
              <a:t>21/02/2021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3FE611-CCD6-4CEB-8206-EDE3FDFE2F99}" type="slidenum">
              <a:rPr lang="es-ES" smtClean="0"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.wmf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4.png"/><Relationship Id="rId5" Type="http://schemas.openxmlformats.org/officeDocument/2006/relationships/oleObject" Target="../embeddings/oleObject3.bin"/><Relationship Id="rId4" Type="http://schemas.openxmlformats.org/officeDocument/2006/relationships/image" Target="../media/image3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3000364" y="2130425"/>
            <a:ext cx="3429024" cy="1470025"/>
          </a:xfrm>
          <a:ln w="38100">
            <a:solidFill>
              <a:srgbClr val="FF0000"/>
            </a:solidFill>
          </a:ln>
        </p:spPr>
        <p:txBody>
          <a:bodyPr/>
          <a:lstStyle/>
          <a:p>
            <a:r>
              <a:rPr lang="es-ES" dirty="0" smtClean="0"/>
              <a:t>TEMA 3</a:t>
            </a:r>
            <a:endParaRPr lang="es-ES" dirty="0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ln w="38100">
            <a:solidFill>
              <a:srgbClr val="FF0000"/>
            </a:solidFill>
          </a:ln>
        </p:spPr>
        <p:txBody>
          <a:bodyPr/>
          <a:lstStyle/>
          <a:p>
            <a:r>
              <a:rPr lang="es-ES" dirty="0" smtClean="0">
                <a:solidFill>
                  <a:schemeClr val="tx1"/>
                </a:solidFill>
              </a:rPr>
              <a:t>Sistema de Defensa Civil de Cuba en tiempo de paz como expresión de la Seguridad Nacional</a:t>
            </a:r>
            <a:endParaRPr lang="es-ES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725602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s-ES_tradnl" sz="3100" dirty="0">
                <a:solidFill>
                  <a:srgbClr val="C00000"/>
                </a:solidFill>
                <a:latin typeface="Arial" pitchFamily="34" charset="0"/>
                <a:ea typeface="Tahoma" pitchFamily="34" charset="0"/>
                <a:cs typeface="Arial" pitchFamily="34" charset="0"/>
              </a:rPr>
              <a:t>Métodos: </a:t>
            </a:r>
            <a:r>
              <a:rPr lang="es-ES_tradnl" sz="3100" dirty="0">
                <a:latin typeface="Arial" pitchFamily="34" charset="0"/>
                <a:ea typeface="Tahoma" pitchFamily="34" charset="0"/>
                <a:cs typeface="Arial" pitchFamily="34" charset="0"/>
              </a:rPr>
              <a:t>EOM y EC.</a:t>
            </a:r>
            <a:br>
              <a:rPr lang="es-ES_tradnl" sz="3100" dirty="0">
                <a:latin typeface="Arial" pitchFamily="34" charset="0"/>
                <a:ea typeface="Tahoma" pitchFamily="34" charset="0"/>
                <a:cs typeface="Arial" pitchFamily="34" charset="0"/>
              </a:rPr>
            </a:br>
            <a:r>
              <a:rPr lang="es-ES_tradnl" sz="3100" dirty="0">
                <a:solidFill>
                  <a:srgbClr val="C00000"/>
                </a:solidFill>
                <a:latin typeface="Arial" pitchFamily="34" charset="0"/>
                <a:ea typeface="Tahoma" pitchFamily="34" charset="0"/>
                <a:cs typeface="Arial" pitchFamily="34" charset="0"/>
              </a:rPr>
              <a:t>Tiempo: </a:t>
            </a:r>
            <a:r>
              <a:rPr lang="es-ES_tradnl" sz="3100" dirty="0">
                <a:latin typeface="Arial" pitchFamily="34" charset="0"/>
                <a:ea typeface="Tahoma" pitchFamily="34" charset="0"/>
                <a:cs typeface="Arial" pitchFamily="34" charset="0"/>
              </a:rPr>
              <a:t>2 horas.</a:t>
            </a:r>
            <a:br>
              <a:rPr lang="es-ES_tradnl" sz="3100" dirty="0">
                <a:latin typeface="Arial" pitchFamily="34" charset="0"/>
                <a:ea typeface="Tahoma" pitchFamily="34" charset="0"/>
                <a:cs typeface="Arial" pitchFamily="34" charset="0"/>
              </a:rPr>
            </a:br>
            <a:r>
              <a:rPr lang="es-ES_tradnl" sz="3100" dirty="0">
                <a:solidFill>
                  <a:srgbClr val="C00000"/>
                </a:solidFill>
                <a:latin typeface="Arial" pitchFamily="34" charset="0"/>
                <a:ea typeface="Tahoma" pitchFamily="34" charset="0"/>
                <a:cs typeface="Arial" pitchFamily="34" charset="0"/>
              </a:rPr>
              <a:t>Lugar: </a:t>
            </a:r>
            <a:r>
              <a:rPr lang="es-ES_tradnl" sz="3100" dirty="0">
                <a:latin typeface="Arial" pitchFamily="34" charset="0"/>
                <a:ea typeface="Tahoma" pitchFamily="34" charset="0"/>
                <a:cs typeface="Arial" pitchFamily="34" charset="0"/>
              </a:rPr>
              <a:t>Aula</a:t>
            </a:r>
            <a:r>
              <a:rPr lang="es-ES_tradnl" dirty="0">
                <a:latin typeface="Tahoma" pitchFamily="34" charset="0"/>
                <a:ea typeface="Tahoma" pitchFamily="34" charset="0"/>
                <a:cs typeface="Tahoma" pitchFamily="34" charset="0"/>
              </a:rPr>
              <a:t/>
            </a:r>
            <a:br>
              <a:rPr lang="es-ES_tradnl" dirty="0">
                <a:latin typeface="Tahoma" pitchFamily="34" charset="0"/>
                <a:ea typeface="Tahoma" pitchFamily="34" charset="0"/>
                <a:cs typeface="Tahoma" pitchFamily="34" charset="0"/>
              </a:rPr>
            </a:b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928802"/>
            <a:ext cx="8229600" cy="4197361"/>
          </a:xfrm>
          <a:ln w="38100">
            <a:solidFill>
              <a:srgbClr val="FF0000"/>
            </a:solidFill>
          </a:ln>
        </p:spPr>
        <p:txBody>
          <a:bodyPr>
            <a:normAutofit lnSpcReduction="10000"/>
          </a:bodyPr>
          <a:lstStyle/>
          <a:p>
            <a:pPr algn="ctr">
              <a:defRPr/>
            </a:pPr>
            <a:r>
              <a:rPr lang="es-ES_tradnl" b="1" i="1" dirty="0">
                <a:solidFill>
                  <a:srgbClr val="0000FF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Nuestro nivel de partida para la clase:</a:t>
            </a:r>
          </a:p>
          <a:p>
            <a:pPr algn="ctr">
              <a:defRPr/>
            </a:pPr>
            <a:r>
              <a:rPr lang="es-ES_tradnl" dirty="0">
                <a:latin typeface="Tahoma" pitchFamily="34" charset="0"/>
                <a:ea typeface="Tahoma" pitchFamily="34" charset="0"/>
                <a:cs typeface="Tahoma" pitchFamily="34" charset="0"/>
              </a:rPr>
              <a:t>¿Cómo surge y se desarrolla la DC en Cuba?</a:t>
            </a:r>
          </a:p>
          <a:p>
            <a:pPr algn="ctr">
              <a:defRPr/>
            </a:pPr>
            <a:r>
              <a:rPr lang="es-ES_tradnl" dirty="0">
                <a:latin typeface="Tahoma" pitchFamily="34" charset="0"/>
                <a:ea typeface="Tahoma" pitchFamily="34" charset="0"/>
                <a:cs typeface="Tahoma" pitchFamily="34" charset="0"/>
              </a:rPr>
              <a:t>¿Qué entender por DC y cuáles son sus objetivos o misiones?</a:t>
            </a:r>
          </a:p>
          <a:p>
            <a:pPr algn="ctr">
              <a:defRPr/>
            </a:pPr>
            <a:r>
              <a:rPr lang="es-ES_tradnl" dirty="0">
                <a:latin typeface="Tahoma" pitchFamily="34" charset="0"/>
                <a:ea typeface="Tahoma" pitchFamily="34" charset="0"/>
                <a:cs typeface="Tahoma" pitchFamily="34" charset="0"/>
              </a:rPr>
              <a:t>¿Sobre qué principios se estructuran sus acciones?</a:t>
            </a:r>
            <a:endParaRPr lang="es-ES_tradnl" sz="4000" dirty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endParaRPr lang="es-ES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357166"/>
            <a:ext cx="8229600" cy="5768997"/>
          </a:xfrm>
          <a:ln w="38100">
            <a:solidFill>
              <a:srgbClr val="FF0000"/>
            </a:solidFill>
          </a:ln>
        </p:spPr>
        <p:txBody>
          <a:bodyPr>
            <a:normAutofit fontScale="77500" lnSpcReduction="20000"/>
          </a:bodyPr>
          <a:lstStyle/>
          <a:p>
            <a:pPr>
              <a:defRPr/>
            </a:pPr>
            <a:r>
              <a:rPr lang="es-ES" b="1" dirty="0">
                <a:solidFill>
                  <a:srgbClr val="C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Sumario</a:t>
            </a:r>
          </a:p>
          <a:p>
            <a:pPr>
              <a:defRPr/>
            </a:pPr>
            <a:r>
              <a:rPr lang="es-ES" dirty="0">
                <a:latin typeface="Tahoma" pitchFamily="34" charset="0"/>
                <a:ea typeface="Tahoma" pitchFamily="34" charset="0"/>
                <a:cs typeface="Tahoma" pitchFamily="34" charset="0"/>
              </a:rPr>
              <a:t>1</a:t>
            </a:r>
            <a:r>
              <a:rPr lang="es-ES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.-La Defensa Civil en Cuba en tiempo de paz, el proceso de su surgimiento </a:t>
            </a:r>
            <a:r>
              <a:rPr lang="es-ES" dirty="0">
                <a:latin typeface="Tahoma" pitchFamily="34" charset="0"/>
                <a:ea typeface="Tahoma" pitchFamily="34" charset="0"/>
                <a:cs typeface="Tahoma" pitchFamily="34" charset="0"/>
              </a:rPr>
              <a:t>y desarrollo de la DC en Cuba</a:t>
            </a:r>
            <a:r>
              <a:rPr lang="es-ES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.</a:t>
            </a:r>
          </a:p>
          <a:p>
            <a:pPr>
              <a:defRPr/>
            </a:pPr>
            <a:r>
              <a:rPr lang="es-ES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2.-Los fundamentos y principios del sistema de medidas y sus especificidades en los centros educacionales como expresión de la seguridad nacional de Cuba.</a:t>
            </a:r>
          </a:p>
          <a:p>
            <a:pPr>
              <a:defRPr/>
            </a:pPr>
            <a:r>
              <a:rPr lang="es-ES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3.-Sistema de preparación de la población para la DC</a:t>
            </a:r>
            <a:endParaRPr lang="es-ES" dirty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>
              <a:defRPr/>
            </a:pPr>
            <a:endParaRPr lang="es-ES" dirty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>
              <a:defRPr/>
            </a:pPr>
            <a:r>
              <a:rPr lang="es-ES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4.- La evacuación de la población y protección de los recursos educacionales.</a:t>
            </a:r>
          </a:p>
          <a:p>
            <a:pPr>
              <a:defRPr/>
            </a:pPr>
            <a:r>
              <a:rPr lang="es-ES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5.-Los programas y actividades de DC que se realizan en los centros educacionales y su impacto en la seguridad nacional de Cuba.</a:t>
            </a:r>
            <a:endParaRPr lang="es-ES_tradnl" dirty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endParaRPr lang="es-ES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ln w="38100">
            <a:solidFill>
              <a:srgbClr val="FF0000"/>
            </a:solidFill>
          </a:ln>
        </p:spPr>
        <p:txBody>
          <a:bodyPr>
            <a:normAutofit fontScale="90000"/>
          </a:bodyPr>
          <a:lstStyle/>
          <a:p>
            <a:r>
              <a:rPr lang="es-ES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Primer aspecto del sumario</a:t>
            </a:r>
            <a:br>
              <a:rPr lang="es-ES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</a:br>
            <a:endParaRPr lang="es-ES" dirty="0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ln w="38100">
            <a:solidFill>
              <a:srgbClr val="FF0000"/>
            </a:solidFill>
          </a:ln>
        </p:spPr>
        <p:txBody>
          <a:bodyPr>
            <a:normAutofit fontScale="92500"/>
          </a:bodyPr>
          <a:lstStyle/>
          <a:p>
            <a:r>
              <a:rPr lang="es-ES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La Defensa Civil en Cuba en tiempo de paz, el proceso de su surgimiento y desarrollo de la DC en Cuba.</a:t>
            </a:r>
            <a:endParaRPr lang="es-ES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3 Marcador de contenido"/>
          <p:cNvGraphicFramePr>
            <a:graphicFrameLocks noGrp="1"/>
          </p:cNvGraphicFramePr>
          <p:nvPr>
            <p:ph idx="1"/>
          </p:nvPr>
        </p:nvGraphicFramePr>
        <p:xfrm>
          <a:off x="71438" y="1214438"/>
          <a:ext cx="8929718" cy="548640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446485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46485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ES" sz="2400" dirty="0" smtClean="0"/>
                        <a:t>I Etapa (1959-1966)</a:t>
                      </a:r>
                      <a:endParaRPr lang="es-ES" sz="2400" b="1" dirty="0">
                        <a:solidFill>
                          <a:srgbClr val="C00000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2400" dirty="0" smtClean="0"/>
                        <a:t>II Etapa (1966-1976)</a:t>
                      </a:r>
                      <a:endParaRPr lang="es-ES" sz="2400" b="1" dirty="0">
                        <a:solidFill>
                          <a:srgbClr val="C00000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ES" sz="2400" dirty="0" smtClean="0"/>
                        <a:t>OMI+MNR=</a:t>
                      </a:r>
                      <a:r>
                        <a:rPr lang="es-ES" sz="2400" b="1" dirty="0" smtClean="0">
                          <a:solidFill>
                            <a:srgbClr val="0000FF"/>
                          </a:solidFill>
                        </a:rPr>
                        <a:t>DP</a:t>
                      </a:r>
                      <a:r>
                        <a:rPr lang="es-ES" sz="2400" dirty="0" smtClean="0"/>
                        <a:t> (1962)</a:t>
                      </a:r>
                    </a:p>
                    <a:p>
                      <a:pPr algn="ctr"/>
                      <a:r>
                        <a:rPr lang="es-ES" sz="2400" b="1" dirty="0" err="1" smtClean="0">
                          <a:solidFill>
                            <a:srgbClr val="0000FF"/>
                          </a:solidFill>
                        </a:rPr>
                        <a:t>Jucei</a:t>
                      </a:r>
                      <a:r>
                        <a:rPr lang="es-ES" sz="2400" dirty="0" smtClean="0"/>
                        <a:t> (Junta de Coordinación, Ejecución e Inspección) (</a:t>
                      </a:r>
                      <a:r>
                        <a:rPr lang="es-ES" sz="2400" dirty="0" smtClean="0">
                          <a:solidFill>
                            <a:srgbClr val="C00000"/>
                          </a:solidFill>
                        </a:rPr>
                        <a:t>Recaen las Misiones </a:t>
                      </a:r>
                      <a:r>
                        <a:rPr lang="es-ES" sz="2400" dirty="0" smtClean="0"/>
                        <a:t>DC) </a:t>
                      </a:r>
                    </a:p>
                    <a:p>
                      <a:pPr algn="ctr"/>
                      <a:r>
                        <a:rPr lang="es-ES" sz="2400" dirty="0" smtClean="0"/>
                        <a:t>(marzo- julio 1962)</a:t>
                      </a:r>
                    </a:p>
                    <a:p>
                      <a:pPr algn="ctr"/>
                      <a:r>
                        <a:rPr lang="es-ES" sz="2400" dirty="0" smtClean="0"/>
                        <a:t>Ciclón Flora (1963)</a:t>
                      </a:r>
                      <a:endParaRPr lang="es-ES" sz="2400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2400" b="1" dirty="0" smtClean="0">
                          <a:solidFill>
                            <a:srgbClr val="0000FF"/>
                          </a:solidFill>
                        </a:rPr>
                        <a:t>Ley 1194/66 </a:t>
                      </a:r>
                      <a:r>
                        <a:rPr lang="es-ES" sz="2400" dirty="0" smtClean="0"/>
                        <a:t>(</a:t>
                      </a:r>
                      <a:r>
                        <a:rPr lang="es-ES" sz="2400" dirty="0" smtClean="0">
                          <a:solidFill>
                            <a:srgbClr val="C00000"/>
                          </a:solidFill>
                        </a:rPr>
                        <a:t>Creación </a:t>
                      </a:r>
                      <a:r>
                        <a:rPr lang="es-ES" sz="2400" dirty="0" smtClean="0"/>
                        <a:t>SMDC)</a:t>
                      </a:r>
                    </a:p>
                    <a:p>
                      <a:pPr algn="ctr"/>
                      <a:r>
                        <a:rPr lang="es-ES" sz="2400" b="1" dirty="0" smtClean="0">
                          <a:solidFill>
                            <a:srgbClr val="0000FF"/>
                          </a:solidFill>
                        </a:rPr>
                        <a:t>Ley 1316/76 </a:t>
                      </a:r>
                      <a:r>
                        <a:rPr lang="es-ES" sz="2400" dirty="0" smtClean="0"/>
                        <a:t>(</a:t>
                      </a:r>
                      <a:r>
                        <a:rPr lang="es-ES" sz="2400" dirty="0" smtClean="0">
                          <a:solidFill>
                            <a:srgbClr val="C00000"/>
                          </a:solidFill>
                        </a:rPr>
                        <a:t>Perfeccionamiento</a:t>
                      </a:r>
                      <a:r>
                        <a:rPr lang="es-ES" sz="2400" dirty="0" smtClean="0"/>
                        <a:t> SMDC debido a la nueva división político administrativa</a:t>
                      </a:r>
                      <a:endParaRPr lang="es-ES" sz="2400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ES" sz="2400" b="1" dirty="0" smtClean="0">
                          <a:solidFill>
                            <a:schemeClr val="bg1"/>
                          </a:solidFill>
                        </a:rPr>
                        <a:t>III  Etapa (1976-1997)</a:t>
                      </a:r>
                      <a:endParaRPr lang="es-ES" sz="2400" b="1" dirty="0" smtClean="0">
                        <a:solidFill>
                          <a:schemeClr val="bg1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2400" b="1" dirty="0" smtClean="0">
                          <a:solidFill>
                            <a:schemeClr val="bg1"/>
                          </a:solidFill>
                        </a:rPr>
                        <a:t>IV Etapa (1997-Actualidad)</a:t>
                      </a:r>
                      <a:endParaRPr lang="es-ES" sz="2400" b="1" dirty="0">
                        <a:solidFill>
                          <a:schemeClr val="bg1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s-ES" sz="2400" dirty="0" smtClean="0"/>
                    </a:p>
                    <a:p>
                      <a:pPr algn="ctr"/>
                      <a:r>
                        <a:rPr lang="es-ES" sz="2400" b="1" dirty="0" smtClean="0">
                          <a:solidFill>
                            <a:srgbClr val="0000FF"/>
                          </a:solidFill>
                        </a:rPr>
                        <a:t>Ley</a:t>
                      </a:r>
                      <a:r>
                        <a:rPr lang="es-ES" sz="2400" b="1" baseline="0" dirty="0" smtClean="0">
                          <a:solidFill>
                            <a:srgbClr val="0000FF"/>
                          </a:solidFill>
                        </a:rPr>
                        <a:t> 75/94 DN</a:t>
                      </a:r>
                    </a:p>
                    <a:p>
                      <a:pPr algn="ctr"/>
                      <a:r>
                        <a:rPr lang="es-ES" sz="2400" b="1" baseline="0" dirty="0" smtClean="0">
                          <a:solidFill>
                            <a:srgbClr val="0000FF"/>
                          </a:solidFill>
                        </a:rPr>
                        <a:t>Decreto Ley 170/97 </a:t>
                      </a:r>
                    </a:p>
                    <a:p>
                      <a:pPr algn="ctr"/>
                      <a:r>
                        <a:rPr lang="es-ES" sz="2400" baseline="0" dirty="0" smtClean="0"/>
                        <a:t>del </a:t>
                      </a:r>
                      <a:r>
                        <a:rPr lang="es-ES" sz="2400" baseline="0" dirty="0" err="1" smtClean="0"/>
                        <a:t>Psdte</a:t>
                      </a:r>
                      <a:r>
                        <a:rPr lang="es-ES" sz="2400" baseline="0" dirty="0" smtClean="0"/>
                        <a:t> Consejo Estado</a:t>
                      </a:r>
                    </a:p>
                    <a:p>
                      <a:pPr algn="ctr"/>
                      <a:r>
                        <a:rPr lang="es-ES" sz="2400" baseline="0" dirty="0" smtClean="0">
                          <a:solidFill>
                            <a:srgbClr val="C00000"/>
                          </a:solidFill>
                        </a:rPr>
                        <a:t>Donde se actualiza </a:t>
                      </a:r>
                      <a:r>
                        <a:rPr lang="es-ES" sz="2400" baseline="0" dirty="0" smtClean="0">
                          <a:solidFill>
                            <a:schemeClr val="tx1"/>
                          </a:solidFill>
                        </a:rPr>
                        <a:t>el </a:t>
                      </a:r>
                      <a:r>
                        <a:rPr lang="es-ES" sz="2400" baseline="0" dirty="0" smtClean="0"/>
                        <a:t>SMDC.</a:t>
                      </a:r>
                      <a:endParaRPr lang="es-ES" sz="2400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2400" b="1" dirty="0" smtClean="0">
                          <a:solidFill>
                            <a:srgbClr val="0000FF"/>
                          </a:solidFill>
                        </a:rPr>
                        <a:t>Decreto 262/99</a:t>
                      </a:r>
                      <a:r>
                        <a:rPr lang="es-ES" sz="2400" b="1" baseline="0" dirty="0" smtClean="0">
                          <a:solidFill>
                            <a:srgbClr val="0000FF"/>
                          </a:solidFill>
                        </a:rPr>
                        <a:t> </a:t>
                      </a:r>
                      <a:r>
                        <a:rPr lang="es-ES" sz="2400" baseline="0" dirty="0" smtClean="0"/>
                        <a:t>del CECM</a:t>
                      </a:r>
                    </a:p>
                    <a:p>
                      <a:pPr algn="ctr"/>
                      <a:r>
                        <a:rPr lang="es-ES" sz="2400" baseline="0" dirty="0" smtClean="0">
                          <a:solidFill>
                            <a:srgbClr val="C00000"/>
                          </a:solidFill>
                        </a:rPr>
                        <a:t>Reglamento</a:t>
                      </a:r>
                      <a:r>
                        <a:rPr lang="es-ES" sz="2400" baseline="0" dirty="0" smtClean="0"/>
                        <a:t> </a:t>
                      </a:r>
                      <a:r>
                        <a:rPr lang="es-ES" sz="2400" baseline="0" dirty="0" smtClean="0">
                          <a:solidFill>
                            <a:srgbClr val="C00000"/>
                          </a:solidFill>
                        </a:rPr>
                        <a:t>de compatibilización </a:t>
                      </a:r>
                      <a:r>
                        <a:rPr lang="es-ES" sz="2400" baseline="0" dirty="0" smtClean="0"/>
                        <a:t>del desarrollo económico – social con los intereses de la defensa.</a:t>
                      </a:r>
                    </a:p>
                    <a:p>
                      <a:pPr algn="ctr"/>
                      <a:r>
                        <a:rPr lang="es-ES" sz="2400" b="1" baseline="0" dirty="0" smtClean="0">
                          <a:solidFill>
                            <a:srgbClr val="0000FF"/>
                          </a:solidFill>
                        </a:rPr>
                        <a:t>Directiva del 2010 </a:t>
                      </a:r>
                      <a:r>
                        <a:rPr lang="es-ES" sz="2400" baseline="0" dirty="0" smtClean="0"/>
                        <a:t>del </a:t>
                      </a:r>
                      <a:r>
                        <a:rPr lang="es-ES" sz="2400" baseline="0" dirty="0" err="1" smtClean="0"/>
                        <a:t>Psdte</a:t>
                      </a:r>
                      <a:r>
                        <a:rPr lang="es-ES" sz="2400" baseline="0" dirty="0" smtClean="0"/>
                        <a:t> CDN sobre Reducción de desastres</a:t>
                      </a:r>
                      <a:endParaRPr lang="es-ES" sz="2400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36883" name="4 CuadroTexto"/>
          <p:cNvSpPr txBox="1">
            <a:spLocks noChangeArrowheads="1"/>
          </p:cNvSpPr>
          <p:nvPr/>
        </p:nvSpPr>
        <p:spPr bwMode="auto">
          <a:xfrm>
            <a:off x="214313" y="142875"/>
            <a:ext cx="8929687" cy="95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ES" sz="2800" b="1">
                <a:solidFill>
                  <a:srgbClr val="C00000"/>
                </a:solidFill>
                <a:latin typeface="Tahoma" pitchFamily="34" charset="0"/>
                <a:cs typeface="Tahoma" pitchFamily="34" charset="0"/>
              </a:rPr>
              <a:t>Análisis histórico lógico de su surgimiento y desarrollo: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ES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Segundo aspecto del sumario</a:t>
            </a:r>
            <a:endParaRPr lang="es-ES" dirty="0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s-ES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Los fundamentos y principios del sistema de medidas y sus especificidades en los centros educacionales como expresión de la seguridad nacional de Cuba.</a:t>
            </a:r>
            <a:endParaRPr lang="es-ES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ext Box 4"/>
          <p:cNvSpPr txBox="1">
            <a:spLocks noChangeArrowheads="1"/>
          </p:cNvSpPr>
          <p:nvPr/>
        </p:nvSpPr>
        <p:spPr bwMode="auto">
          <a:xfrm>
            <a:off x="214313" y="71438"/>
            <a:ext cx="8715375" cy="1077912"/>
          </a:xfrm>
          <a:prstGeom prst="rect">
            <a:avLst/>
          </a:prstGeom>
          <a:noFill/>
          <a:ln w="57150">
            <a:solidFill>
              <a:schemeClr val="bg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ES_tradnl" b="1">
                <a:solidFill>
                  <a:srgbClr val="0000FF"/>
                </a:solidFill>
                <a:latin typeface="Tahoma" pitchFamily="34" charset="0"/>
                <a:cs typeface="Tahoma" pitchFamily="34" charset="0"/>
              </a:rPr>
              <a:t>     ¿Cómo definir el sistema de medidas de la DC en Cuba</a:t>
            </a:r>
          </a:p>
        </p:txBody>
      </p:sp>
      <p:sp>
        <p:nvSpPr>
          <p:cNvPr id="5" name="4 CuadroTexto"/>
          <p:cNvSpPr txBox="1"/>
          <p:nvPr/>
        </p:nvSpPr>
        <p:spPr>
          <a:xfrm>
            <a:off x="285750" y="5216525"/>
            <a:ext cx="8715375" cy="1570038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es-ES" dirty="0">
                <a:latin typeface="Tahoma" pitchFamily="34" charset="0"/>
                <a:ea typeface="Tahoma" pitchFamily="34" charset="0"/>
                <a:cs typeface="Tahoma" pitchFamily="34" charset="0"/>
              </a:rPr>
              <a:t>de los peligros de </a:t>
            </a:r>
            <a:r>
              <a:rPr lang="es-ES" b="1" dirty="0">
                <a:solidFill>
                  <a:srgbClr val="C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desastres</a:t>
            </a:r>
            <a:r>
              <a:rPr lang="es-ES" dirty="0">
                <a:solidFill>
                  <a:srgbClr val="C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,</a:t>
            </a:r>
            <a:r>
              <a:rPr lang="es-ES" dirty="0">
                <a:latin typeface="Tahoma" pitchFamily="34" charset="0"/>
                <a:ea typeface="Tahoma" pitchFamily="34" charset="0"/>
                <a:cs typeface="Tahoma" pitchFamily="34" charset="0"/>
              </a:rPr>
              <a:t> de las </a:t>
            </a:r>
            <a:r>
              <a:rPr lang="es-ES" dirty="0">
                <a:solidFill>
                  <a:srgbClr val="C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consecuencias del </a:t>
            </a:r>
            <a:r>
              <a:rPr lang="es-ES" b="1" dirty="0">
                <a:solidFill>
                  <a:srgbClr val="C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cambio climático </a:t>
            </a:r>
            <a:r>
              <a:rPr lang="es-ES" dirty="0">
                <a:latin typeface="Tahoma" pitchFamily="34" charset="0"/>
                <a:ea typeface="Tahoma" pitchFamily="34" charset="0"/>
                <a:cs typeface="Tahoma" pitchFamily="34" charset="0"/>
              </a:rPr>
              <a:t>y de la </a:t>
            </a:r>
            <a:r>
              <a:rPr lang="es-ES" b="1" dirty="0">
                <a:solidFill>
                  <a:srgbClr val="C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guerra</a:t>
            </a:r>
            <a:r>
              <a:rPr lang="es-ES" dirty="0">
                <a:latin typeface="Tahoma" pitchFamily="34" charset="0"/>
                <a:ea typeface="Tahoma" pitchFamily="34" charset="0"/>
                <a:cs typeface="Tahoma" pitchFamily="34" charset="0"/>
              </a:rPr>
              <a:t>.</a:t>
            </a:r>
          </a:p>
        </p:txBody>
      </p:sp>
      <p:sp>
        <p:nvSpPr>
          <p:cNvPr id="7" name="6 Rectángulo"/>
          <p:cNvSpPr/>
          <p:nvPr/>
        </p:nvSpPr>
        <p:spPr>
          <a:xfrm>
            <a:off x="142875" y="1285875"/>
            <a:ext cx="8643938" cy="1077913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es-ES" b="1" dirty="0">
                <a:solidFill>
                  <a:srgbClr val="C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Sistema</a:t>
            </a:r>
            <a:r>
              <a:rPr lang="es-ES" dirty="0">
                <a:latin typeface="Tahoma" pitchFamily="34" charset="0"/>
                <a:ea typeface="Tahoma" pitchFamily="34" charset="0"/>
                <a:cs typeface="Tahoma" pitchFamily="34" charset="0"/>
              </a:rPr>
              <a:t> integrado por </a:t>
            </a:r>
            <a:r>
              <a:rPr lang="es-ES" i="1" u="sng" dirty="0">
                <a:latin typeface="Tahoma" pitchFamily="34" charset="0"/>
                <a:ea typeface="Tahoma" pitchFamily="34" charset="0"/>
                <a:cs typeface="Tahoma" pitchFamily="34" charset="0"/>
              </a:rPr>
              <a:t>todas las fuerzas y recursos de la sociedad y del Estado</a:t>
            </a:r>
            <a:endParaRPr lang="es-ES" i="1" u="sng" dirty="0"/>
          </a:p>
        </p:txBody>
      </p:sp>
      <p:sp>
        <p:nvSpPr>
          <p:cNvPr id="8" name="7 Rectángulo"/>
          <p:cNvSpPr>
            <a:spLocks noChangeArrowheads="1"/>
          </p:cNvSpPr>
          <p:nvPr/>
        </p:nvSpPr>
        <p:spPr bwMode="auto">
          <a:xfrm>
            <a:off x="71438" y="3351213"/>
            <a:ext cx="3357562" cy="1077912"/>
          </a:xfrm>
          <a:prstGeom prst="rect">
            <a:avLst/>
          </a:prstGeom>
          <a:noFill/>
          <a:ln w="5715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ES">
                <a:solidFill>
                  <a:srgbClr val="0066FF"/>
                </a:solidFill>
                <a:latin typeface="Tahoma" pitchFamily="34" charset="0"/>
                <a:cs typeface="Tahoma" pitchFamily="34" charset="0"/>
              </a:rPr>
              <a:t>con la función de </a:t>
            </a:r>
            <a:r>
              <a:rPr lang="es-ES" b="1">
                <a:solidFill>
                  <a:srgbClr val="C00000"/>
                </a:solidFill>
                <a:latin typeface="Tahoma" pitchFamily="34" charset="0"/>
                <a:cs typeface="Tahoma" pitchFamily="34" charset="0"/>
              </a:rPr>
              <a:t>proteger</a:t>
            </a:r>
            <a:r>
              <a:rPr lang="es-ES" b="1">
                <a:solidFill>
                  <a:srgbClr val="0066FF"/>
                </a:solidFill>
                <a:latin typeface="Tahoma" pitchFamily="34" charset="0"/>
                <a:cs typeface="Tahoma" pitchFamily="34" charset="0"/>
              </a:rPr>
              <a:t> </a:t>
            </a:r>
            <a:endParaRPr lang="es-ES" b="1"/>
          </a:p>
        </p:txBody>
      </p:sp>
      <p:sp>
        <p:nvSpPr>
          <p:cNvPr id="9" name="8 Rectángulo"/>
          <p:cNvSpPr/>
          <p:nvPr/>
        </p:nvSpPr>
        <p:spPr>
          <a:xfrm>
            <a:off x="4429125" y="4572000"/>
            <a:ext cx="4572000" cy="523875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es-ES" sz="2800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y los </a:t>
            </a:r>
            <a:r>
              <a:rPr lang="es-ES" sz="2800" b="1" dirty="0">
                <a:solidFill>
                  <a:srgbClr val="C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recursos naturales </a:t>
            </a:r>
            <a:endParaRPr lang="es-ES" sz="2800" b="1" dirty="0">
              <a:solidFill>
                <a:srgbClr val="C00000"/>
              </a:solidFill>
            </a:endParaRPr>
          </a:p>
        </p:txBody>
      </p:sp>
      <p:sp>
        <p:nvSpPr>
          <p:cNvPr id="10" name="9 Flecha abajo"/>
          <p:cNvSpPr/>
          <p:nvPr/>
        </p:nvSpPr>
        <p:spPr>
          <a:xfrm>
            <a:off x="1873250" y="2571750"/>
            <a:ext cx="484188" cy="642938"/>
          </a:xfrm>
          <a:prstGeom prst="downArrow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/>
          </a:p>
        </p:txBody>
      </p:sp>
      <p:sp>
        <p:nvSpPr>
          <p:cNvPr id="11" name="10 Flecha abajo"/>
          <p:cNvSpPr/>
          <p:nvPr/>
        </p:nvSpPr>
        <p:spPr>
          <a:xfrm rot="16200000">
            <a:off x="3436938" y="3651250"/>
            <a:ext cx="484188" cy="357187"/>
          </a:xfrm>
          <a:prstGeom prst="downArrow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/>
          </a:p>
        </p:txBody>
      </p:sp>
      <p:sp>
        <p:nvSpPr>
          <p:cNvPr id="12" name="11 Rectángulo"/>
          <p:cNvSpPr/>
          <p:nvPr/>
        </p:nvSpPr>
        <p:spPr>
          <a:xfrm>
            <a:off x="4422775" y="2500313"/>
            <a:ext cx="4578350" cy="58420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>
              <a:defRPr/>
            </a:pPr>
            <a:r>
              <a:rPr lang="es-ES" b="1" dirty="0">
                <a:solidFill>
                  <a:srgbClr val="C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personas</a:t>
            </a:r>
            <a:r>
              <a:rPr lang="es-ES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y sus </a:t>
            </a:r>
            <a:r>
              <a:rPr lang="es-ES" b="1" dirty="0">
                <a:solidFill>
                  <a:srgbClr val="C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bienes</a:t>
            </a:r>
            <a:endParaRPr lang="es-ES" dirty="0"/>
          </a:p>
        </p:txBody>
      </p:sp>
      <p:sp>
        <p:nvSpPr>
          <p:cNvPr id="13" name="12 Rectángulo"/>
          <p:cNvSpPr/>
          <p:nvPr/>
        </p:nvSpPr>
        <p:spPr>
          <a:xfrm>
            <a:off x="4418013" y="3214688"/>
            <a:ext cx="4583112" cy="5842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>
              <a:defRPr/>
            </a:pPr>
            <a:r>
              <a:rPr lang="es-ES" b="1" dirty="0">
                <a:solidFill>
                  <a:srgbClr val="C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infraestructura social</a:t>
            </a:r>
            <a:endParaRPr lang="es-ES" dirty="0"/>
          </a:p>
        </p:txBody>
      </p:sp>
      <p:sp>
        <p:nvSpPr>
          <p:cNvPr id="14" name="13 Rectángulo"/>
          <p:cNvSpPr/>
          <p:nvPr/>
        </p:nvSpPr>
        <p:spPr>
          <a:xfrm>
            <a:off x="4429125" y="3929063"/>
            <a:ext cx="2173288" cy="5842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>
              <a:defRPr/>
            </a:pPr>
            <a:r>
              <a:rPr lang="es-ES" b="1" dirty="0">
                <a:solidFill>
                  <a:srgbClr val="C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economía</a:t>
            </a:r>
            <a:endParaRPr lang="es-ES" dirty="0"/>
          </a:p>
        </p:txBody>
      </p:sp>
      <p:sp>
        <p:nvSpPr>
          <p:cNvPr id="15" name="14 Abrir llave"/>
          <p:cNvSpPr/>
          <p:nvPr/>
        </p:nvSpPr>
        <p:spPr>
          <a:xfrm>
            <a:off x="3857625" y="2500313"/>
            <a:ext cx="428625" cy="2643187"/>
          </a:xfrm>
          <a:prstGeom prst="leftBrac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s-E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58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58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842" grpId="0" animBg="1"/>
      <p:bldP spid="5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Rectángulo"/>
          <p:cNvSpPr/>
          <p:nvPr/>
        </p:nvSpPr>
        <p:spPr>
          <a:xfrm>
            <a:off x="142875" y="142875"/>
            <a:ext cx="8786813" cy="1077913"/>
          </a:xfrm>
          <a:prstGeom prst="rect">
            <a:avLst/>
          </a:prstGeom>
          <a:ln w="38100">
            <a:solidFill>
              <a:schemeClr val="bg1"/>
            </a:solidFill>
          </a:ln>
        </p:spPr>
        <p:txBody>
          <a:bodyPr>
            <a:spAutoFit/>
          </a:bodyPr>
          <a:lstStyle/>
          <a:p>
            <a:pPr indent="182563" algn="ctr" eaLnBrk="0" hangingPunct="0">
              <a:defRPr/>
            </a:pPr>
            <a:r>
              <a:rPr lang="es-ES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¿Cuáles son los </a:t>
            </a:r>
            <a:r>
              <a:rPr lang="es-ES" b="1" i="1" u="sng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principios</a:t>
            </a:r>
            <a:r>
              <a:rPr lang="es-ES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que rigen el Sistema de DC cubano?</a:t>
            </a:r>
          </a:p>
        </p:txBody>
      </p:sp>
      <p:sp>
        <p:nvSpPr>
          <p:cNvPr id="5" name="4 Rectángulo"/>
          <p:cNvSpPr/>
          <p:nvPr/>
        </p:nvSpPr>
        <p:spPr>
          <a:xfrm>
            <a:off x="71438" y="1544638"/>
            <a:ext cx="3071812" cy="138430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es-ES" sz="2800" dirty="0">
                <a:latin typeface="Tahoma" pitchFamily="34" charset="0"/>
                <a:cs typeface="Tahoma" pitchFamily="34" charset="0"/>
              </a:rPr>
              <a:t>1. Dirección del </a:t>
            </a:r>
            <a:r>
              <a:rPr lang="es-ES" sz="2800" i="1" dirty="0">
                <a:latin typeface="Tahoma" pitchFamily="34" charset="0"/>
                <a:cs typeface="Tahoma" pitchFamily="34" charset="0"/>
              </a:rPr>
              <a:t>Sistema</a:t>
            </a:r>
            <a:r>
              <a:rPr lang="es-ES" sz="2800" dirty="0">
                <a:latin typeface="Tahoma" pitchFamily="34" charset="0"/>
                <a:cs typeface="Tahoma" pitchFamily="34" charset="0"/>
              </a:rPr>
              <a:t> al más alto nivel.</a:t>
            </a:r>
            <a:endParaRPr lang="es-ES" sz="2800" dirty="0"/>
          </a:p>
        </p:txBody>
      </p:sp>
      <p:sp>
        <p:nvSpPr>
          <p:cNvPr id="6" name="5 Rectángulo"/>
          <p:cNvSpPr/>
          <p:nvPr/>
        </p:nvSpPr>
        <p:spPr>
          <a:xfrm>
            <a:off x="3857625" y="1401763"/>
            <a:ext cx="4786313" cy="138430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es-ES" sz="2800" dirty="0">
                <a:latin typeface="Tahoma" pitchFamily="34" charset="0"/>
                <a:cs typeface="Tahoma" pitchFamily="34" charset="0"/>
              </a:rPr>
              <a:t>2. Carácter multifacético de la protección de la población y la economía.</a:t>
            </a:r>
            <a:endParaRPr lang="es-ES" sz="2800" dirty="0"/>
          </a:p>
        </p:txBody>
      </p:sp>
      <p:sp>
        <p:nvSpPr>
          <p:cNvPr id="8" name="7 Rectángulo"/>
          <p:cNvSpPr/>
          <p:nvPr/>
        </p:nvSpPr>
        <p:spPr>
          <a:xfrm>
            <a:off x="214313" y="3903663"/>
            <a:ext cx="3214687" cy="95408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es-ES" sz="2800" dirty="0">
                <a:latin typeface="Tahoma" pitchFamily="34" charset="0"/>
                <a:cs typeface="Tahoma" pitchFamily="34" charset="0"/>
              </a:rPr>
              <a:t>3. Alcance nacional e institucional.</a:t>
            </a:r>
            <a:endParaRPr lang="es-ES" sz="2800" dirty="0"/>
          </a:p>
        </p:txBody>
      </p:sp>
      <p:sp>
        <p:nvSpPr>
          <p:cNvPr id="9" name="8 Rectángulo"/>
          <p:cNvSpPr/>
          <p:nvPr/>
        </p:nvSpPr>
        <p:spPr>
          <a:xfrm>
            <a:off x="4000500" y="3143250"/>
            <a:ext cx="4572000" cy="2246313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es-ES" sz="2800" dirty="0">
                <a:latin typeface="Tahoma" pitchFamily="34" charset="0"/>
                <a:cs typeface="Tahoma" pitchFamily="34" charset="0"/>
              </a:rPr>
              <a:t>4. Forma diferenciada para la planificación y organización de la protección de la población y la economía.</a:t>
            </a:r>
            <a:endParaRPr lang="es-ES" sz="2800" dirty="0"/>
          </a:p>
        </p:txBody>
      </p:sp>
      <p:sp>
        <p:nvSpPr>
          <p:cNvPr id="10" name="9 Rectángulo"/>
          <p:cNvSpPr/>
          <p:nvPr/>
        </p:nvSpPr>
        <p:spPr>
          <a:xfrm>
            <a:off x="1857375" y="5708650"/>
            <a:ext cx="5357813" cy="954088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indent="182563" algn="ctr" eaLnBrk="0" hangingPunct="0">
              <a:defRPr/>
            </a:pPr>
            <a:r>
              <a:rPr lang="es-ES" sz="2800" dirty="0">
                <a:latin typeface="Tahoma" pitchFamily="34" charset="0"/>
                <a:cs typeface="Tahoma" pitchFamily="34" charset="0"/>
              </a:rPr>
              <a:t>5. Efectiva cooperación con las FAR y el </a:t>
            </a:r>
            <a:r>
              <a:rPr lang="es-ES" sz="2800" dirty="0" err="1">
                <a:latin typeface="Tahoma" pitchFamily="34" charset="0"/>
                <a:cs typeface="Tahoma" pitchFamily="34" charset="0"/>
              </a:rPr>
              <a:t>Minint</a:t>
            </a:r>
            <a:r>
              <a:rPr lang="es-ES" sz="2800" dirty="0">
                <a:latin typeface="Tahoma" pitchFamily="34" charset="0"/>
                <a:cs typeface="Tahoma" pitchFamily="34" charset="0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5" grpId="0" animBg="1"/>
      <p:bldP spid="6" grpId="0" animBg="1"/>
      <p:bldP spid="8" grpId="0" animBg="1"/>
      <p:bldP spid="9" grpId="0" animBg="1"/>
      <p:bldP spid="10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21" name="Rectangle 5"/>
          <p:cNvSpPr>
            <a:spLocks noChangeArrowheads="1"/>
          </p:cNvSpPr>
          <p:nvPr/>
        </p:nvSpPr>
        <p:spPr bwMode="auto">
          <a:xfrm>
            <a:off x="785813" y="5072063"/>
            <a:ext cx="8286750" cy="1570037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>
            <a:spAutoFit/>
          </a:bodyPr>
          <a:lstStyle/>
          <a:p>
            <a:pPr indent="182563" algn="ctr" eaLnBrk="0" hangingPunct="0">
              <a:defRPr/>
            </a:pPr>
            <a:r>
              <a:rPr lang="es-ES" dirty="0">
                <a:latin typeface="Tahoma" pitchFamily="34" charset="0"/>
                <a:ea typeface="Tahoma" pitchFamily="34" charset="0"/>
                <a:cs typeface="Tahoma" pitchFamily="34" charset="0"/>
              </a:rPr>
              <a:t>que </a:t>
            </a:r>
            <a:r>
              <a:rPr lang="es-ES" b="1" dirty="0">
                <a:solidFill>
                  <a:srgbClr val="C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aseguren el empleo de todos los recursos </a:t>
            </a:r>
            <a:r>
              <a:rPr lang="es-ES" dirty="0">
                <a:latin typeface="Tahoma" pitchFamily="34" charset="0"/>
                <a:ea typeface="Tahoma" pitchFamily="34" charset="0"/>
                <a:cs typeface="Tahoma" pitchFamily="34" charset="0"/>
              </a:rPr>
              <a:t>disponibles en el país para la reducción de los desastres.</a:t>
            </a:r>
            <a:endParaRPr lang="es-ES" sz="36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3" name="2 Rectángulo"/>
          <p:cNvSpPr/>
          <p:nvPr/>
        </p:nvSpPr>
        <p:spPr>
          <a:xfrm>
            <a:off x="285750" y="130175"/>
            <a:ext cx="8429625" cy="1076325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es-ES" b="1" dirty="0">
                <a:solidFill>
                  <a:srgbClr val="C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¿</a:t>
            </a:r>
            <a:r>
              <a:rPr lang="es-ES" b="1" dirty="0">
                <a:solidFill>
                  <a:srgbClr val="0000FF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Dónde</a:t>
            </a:r>
            <a:r>
              <a:rPr lang="es-ES" b="1" dirty="0">
                <a:solidFill>
                  <a:srgbClr val="C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se </a:t>
            </a:r>
            <a:r>
              <a:rPr lang="es-ES" b="1" dirty="0">
                <a:solidFill>
                  <a:srgbClr val="0000FF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organiza</a:t>
            </a:r>
            <a:r>
              <a:rPr lang="es-ES" b="1" dirty="0">
                <a:solidFill>
                  <a:srgbClr val="C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y </a:t>
            </a:r>
            <a:r>
              <a:rPr lang="es-ES" b="1" dirty="0">
                <a:solidFill>
                  <a:srgbClr val="0000FF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materializa</a:t>
            </a:r>
            <a:r>
              <a:rPr lang="es-ES" b="1" dirty="0">
                <a:solidFill>
                  <a:srgbClr val="C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y </a:t>
            </a:r>
            <a:r>
              <a:rPr lang="es-ES" b="1" dirty="0">
                <a:solidFill>
                  <a:srgbClr val="0000FF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qué asegura </a:t>
            </a:r>
            <a:r>
              <a:rPr lang="es-ES" b="1" dirty="0">
                <a:solidFill>
                  <a:srgbClr val="C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el Sistema de DC cubano? </a:t>
            </a:r>
            <a:endParaRPr lang="es-ES" b="1" dirty="0">
              <a:solidFill>
                <a:srgbClr val="C00000"/>
              </a:solidFill>
            </a:endParaRPr>
          </a:p>
        </p:txBody>
      </p:sp>
      <p:sp>
        <p:nvSpPr>
          <p:cNvPr id="4" name="3 Rectángulo"/>
          <p:cNvSpPr/>
          <p:nvPr/>
        </p:nvSpPr>
        <p:spPr>
          <a:xfrm>
            <a:off x="142875" y="1422400"/>
            <a:ext cx="4572000" cy="1077913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es-ES" b="1" dirty="0">
                <a:solidFill>
                  <a:srgbClr val="C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Se organiza </a:t>
            </a:r>
            <a:r>
              <a:rPr lang="es-ES" u="sng" dirty="0">
                <a:latin typeface="Tahoma" pitchFamily="34" charset="0"/>
                <a:ea typeface="Tahoma" pitchFamily="34" charset="0"/>
                <a:cs typeface="Tahoma" pitchFamily="34" charset="0"/>
              </a:rPr>
              <a:t>en todo el territorio nacional</a:t>
            </a:r>
            <a:r>
              <a:rPr lang="es-ES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endParaRPr lang="es-ES" dirty="0"/>
          </a:p>
        </p:txBody>
      </p:sp>
      <p:sp>
        <p:nvSpPr>
          <p:cNvPr id="5" name="4 Rectángulo"/>
          <p:cNvSpPr>
            <a:spLocks noChangeArrowheads="1"/>
          </p:cNvSpPr>
          <p:nvPr/>
        </p:nvSpPr>
        <p:spPr bwMode="auto">
          <a:xfrm>
            <a:off x="357188" y="2724150"/>
            <a:ext cx="8429625" cy="206216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ES">
                <a:latin typeface="Tahoma" pitchFamily="34" charset="0"/>
                <a:cs typeface="Tahoma" pitchFamily="34" charset="0"/>
              </a:rPr>
              <a:t>y </a:t>
            </a:r>
            <a:r>
              <a:rPr lang="es-ES" b="1">
                <a:solidFill>
                  <a:srgbClr val="C00000"/>
                </a:solidFill>
                <a:latin typeface="Tahoma" pitchFamily="34" charset="0"/>
                <a:cs typeface="Tahoma" pitchFamily="34" charset="0"/>
              </a:rPr>
              <a:t>se materializa </a:t>
            </a:r>
            <a:r>
              <a:rPr lang="es-ES">
                <a:solidFill>
                  <a:srgbClr val="0066FF"/>
                </a:solidFill>
                <a:latin typeface="Tahoma" pitchFamily="34" charset="0"/>
                <a:cs typeface="Tahoma" pitchFamily="34" charset="0"/>
              </a:rPr>
              <a:t>mediante el cumplimiento de un conjunto de medidas y actividades </a:t>
            </a:r>
            <a:r>
              <a:rPr lang="es-ES">
                <a:latin typeface="Tahoma" pitchFamily="34" charset="0"/>
                <a:cs typeface="Tahoma" pitchFamily="34" charset="0"/>
              </a:rPr>
              <a:t>políticas, militares, económicas y sociales, jurídicas, de O.I y de </a:t>
            </a:r>
            <a:r>
              <a:rPr lang="es-ES" b="1" i="1" u="sng">
                <a:solidFill>
                  <a:srgbClr val="C00000"/>
                </a:solidFill>
                <a:latin typeface="Tahoma" pitchFamily="34" charset="0"/>
                <a:cs typeface="Tahoma" pitchFamily="34" charset="0"/>
              </a:rPr>
              <a:t>infocomunicaciones</a:t>
            </a:r>
            <a:endParaRPr lang="es-ES"/>
          </a:p>
        </p:txBody>
      </p:sp>
      <p:sp>
        <p:nvSpPr>
          <p:cNvPr id="6" name="5 Flecha doblada"/>
          <p:cNvSpPr/>
          <p:nvPr/>
        </p:nvSpPr>
        <p:spPr>
          <a:xfrm rot="5400000">
            <a:off x="5527675" y="1730376"/>
            <a:ext cx="814387" cy="868362"/>
          </a:xfrm>
          <a:prstGeom prst="ben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>
              <a:solidFill>
                <a:schemeClr val="tx1"/>
              </a:solidFill>
            </a:endParaRPr>
          </a:p>
        </p:txBody>
      </p:sp>
      <p:graphicFrame>
        <p:nvGraphicFramePr>
          <p:cNvPr id="1026" name="Objeto 6"/>
          <p:cNvGraphicFramePr>
            <a:graphicFrameLocks noChangeAspect="1"/>
          </p:cNvGraphicFramePr>
          <p:nvPr/>
        </p:nvGraphicFramePr>
        <p:xfrm>
          <a:off x="6500813" y="1500188"/>
          <a:ext cx="2376487" cy="7921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8" name="Imagen" r:id="rId3" imgW="5448300" imgH="1943100" progId="">
                  <p:embed/>
                </p:oleObj>
              </mc:Choice>
              <mc:Fallback>
                <p:oleObj name="Imagen" r:id="rId3" imgW="5448300" imgH="1943100" progId="">
                  <p:embed/>
                  <p:pic>
                    <p:nvPicPr>
                      <p:cNvPr id="0" name="Objeto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00813" y="1500188"/>
                        <a:ext cx="2376487" cy="792162"/>
                      </a:xfrm>
                      <a:prstGeom prst="rect">
                        <a:avLst/>
                      </a:prstGeom>
                      <a:noFill/>
                      <a:effectLst>
                        <a:outerShdw dist="127000" dir="7612194" algn="ctr" rotWithShape="0">
                          <a:srgbClr val="808080"/>
                        </a:outerShdw>
                      </a:effectLst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48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48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821" grpId="0" animBg="1"/>
      <p:bldP spid="3" grpId="0" animBg="1"/>
      <p:bldP spid="4" grpId="0" animBg="1"/>
      <p:bldP spid="5" grpId="0" animBg="1"/>
      <p:bldP spid="6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21" name="Rectangle 5"/>
          <p:cNvSpPr>
            <a:spLocks noChangeArrowheads="1"/>
          </p:cNvSpPr>
          <p:nvPr/>
        </p:nvSpPr>
        <p:spPr bwMode="auto">
          <a:xfrm>
            <a:off x="71438" y="1857375"/>
            <a:ext cx="4071937" cy="4462463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>
            <a:spAutoFit/>
          </a:bodyPr>
          <a:lstStyle/>
          <a:p>
            <a:pPr indent="182563" algn="ctr" eaLnBrk="0" hangingPunct="0">
              <a:defRPr/>
            </a:pPr>
            <a:r>
              <a:rPr lang="es-ES" sz="2800" b="1" i="1" dirty="0">
                <a:solidFill>
                  <a:schemeClr val="accent6">
                    <a:lumMod val="50000"/>
                  </a:schemeClr>
                </a:solidFill>
                <a:latin typeface="Tahoma" pitchFamily="34" charset="0"/>
                <a:cs typeface="Tahoma" pitchFamily="34" charset="0"/>
              </a:rPr>
              <a:t>Proteger:</a:t>
            </a:r>
          </a:p>
          <a:p>
            <a:pPr indent="182563" algn="ctr" eaLnBrk="0" hangingPunct="0">
              <a:defRPr/>
            </a:pPr>
            <a:endParaRPr lang="es-ES" sz="2800" dirty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indent="182563" algn="ctr" eaLnBrk="0" hangingPunct="0">
              <a:defRPr/>
            </a:pPr>
            <a:r>
              <a:rPr lang="es-ES" sz="2800" dirty="0">
                <a:latin typeface="Tahoma" pitchFamily="34" charset="0"/>
                <a:ea typeface="Tahoma" pitchFamily="34" charset="0"/>
                <a:cs typeface="Tahoma" pitchFamily="34" charset="0"/>
              </a:rPr>
              <a:t>A las </a:t>
            </a:r>
            <a:r>
              <a:rPr lang="es-ES" sz="2800" dirty="0">
                <a:solidFill>
                  <a:srgbClr val="0000FF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personas</a:t>
            </a:r>
            <a:r>
              <a:rPr lang="es-ES" sz="28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s-ES" sz="2800" dirty="0">
                <a:solidFill>
                  <a:srgbClr val="0000FF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y sus bienes</a:t>
            </a:r>
            <a:r>
              <a:rPr lang="es-ES" sz="2800" dirty="0">
                <a:latin typeface="Tahoma" pitchFamily="34" charset="0"/>
                <a:ea typeface="Tahoma" pitchFamily="34" charset="0"/>
                <a:cs typeface="Tahoma" pitchFamily="34" charset="0"/>
              </a:rPr>
              <a:t>, </a:t>
            </a:r>
          </a:p>
          <a:p>
            <a:pPr indent="182563" algn="ctr" eaLnBrk="0" hangingPunct="0">
              <a:defRPr/>
            </a:pPr>
            <a:r>
              <a:rPr lang="es-ES" sz="2800" dirty="0">
                <a:latin typeface="Tahoma" pitchFamily="34" charset="0"/>
                <a:ea typeface="Tahoma" pitchFamily="34" charset="0"/>
                <a:cs typeface="Tahoma" pitchFamily="34" charset="0"/>
              </a:rPr>
              <a:t>la </a:t>
            </a:r>
            <a:r>
              <a:rPr lang="es-ES" sz="2800" dirty="0">
                <a:solidFill>
                  <a:srgbClr val="0000FF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infraestructura social</a:t>
            </a:r>
            <a:r>
              <a:rPr lang="es-ES" sz="2800" dirty="0">
                <a:latin typeface="Tahoma" pitchFamily="34" charset="0"/>
                <a:ea typeface="Tahoma" pitchFamily="34" charset="0"/>
                <a:cs typeface="Tahoma" pitchFamily="34" charset="0"/>
              </a:rPr>
              <a:t>, </a:t>
            </a:r>
          </a:p>
          <a:p>
            <a:pPr indent="182563" algn="ctr" eaLnBrk="0" hangingPunct="0">
              <a:defRPr/>
            </a:pPr>
            <a:r>
              <a:rPr lang="es-ES" sz="2800" dirty="0">
                <a:latin typeface="Tahoma" pitchFamily="34" charset="0"/>
                <a:ea typeface="Tahoma" pitchFamily="34" charset="0"/>
                <a:cs typeface="Tahoma" pitchFamily="34" charset="0"/>
              </a:rPr>
              <a:t>la </a:t>
            </a:r>
            <a:r>
              <a:rPr lang="es-ES" sz="2800" dirty="0">
                <a:solidFill>
                  <a:srgbClr val="0000FF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economía</a:t>
            </a:r>
            <a:r>
              <a:rPr lang="es-ES" sz="2800" dirty="0">
                <a:latin typeface="Tahoma" pitchFamily="34" charset="0"/>
                <a:ea typeface="Tahoma" pitchFamily="34" charset="0"/>
                <a:cs typeface="Tahoma" pitchFamily="34" charset="0"/>
              </a:rPr>
              <a:t>, </a:t>
            </a:r>
          </a:p>
          <a:p>
            <a:pPr indent="182563" algn="ctr" eaLnBrk="0" hangingPunct="0">
              <a:defRPr/>
            </a:pPr>
            <a:r>
              <a:rPr lang="es-ES" sz="2800" dirty="0">
                <a:latin typeface="Tahoma" pitchFamily="34" charset="0"/>
                <a:ea typeface="Tahoma" pitchFamily="34" charset="0"/>
                <a:cs typeface="Tahoma" pitchFamily="34" charset="0"/>
              </a:rPr>
              <a:t>y los </a:t>
            </a:r>
            <a:r>
              <a:rPr lang="es-ES" sz="2800" dirty="0">
                <a:solidFill>
                  <a:srgbClr val="0000FF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recursos naturales</a:t>
            </a:r>
            <a:r>
              <a:rPr lang="es-ES" sz="2800" dirty="0">
                <a:latin typeface="Tahoma" pitchFamily="34" charset="0"/>
                <a:ea typeface="Tahoma" pitchFamily="34" charset="0"/>
                <a:cs typeface="Tahoma" pitchFamily="34" charset="0"/>
              </a:rPr>
              <a:t>.</a:t>
            </a:r>
            <a:r>
              <a:rPr lang="es-E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 </a:t>
            </a:r>
            <a:endParaRPr lang="es-ES" sz="2800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cs typeface="Tahoma" pitchFamily="34" charset="0"/>
            </a:endParaRPr>
          </a:p>
          <a:p>
            <a:pPr indent="182563" eaLnBrk="0" hangingPunct="0">
              <a:defRPr/>
            </a:pPr>
            <a:endParaRPr lang="es-ES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7" name="6 Rectángulo"/>
          <p:cNvSpPr/>
          <p:nvPr/>
        </p:nvSpPr>
        <p:spPr>
          <a:xfrm>
            <a:off x="142875" y="71438"/>
            <a:ext cx="8786813" cy="584200"/>
          </a:xfrm>
          <a:prstGeom prst="rect">
            <a:avLst/>
          </a:prstGeom>
          <a:ln w="38100">
            <a:solidFill>
              <a:srgbClr val="FF0000"/>
            </a:solidFill>
          </a:ln>
        </p:spPr>
        <p:txBody>
          <a:bodyPr>
            <a:spAutoFit/>
          </a:bodyPr>
          <a:lstStyle/>
          <a:p>
            <a:pPr indent="182563" algn="ctr" eaLnBrk="0" hangingPunct="0">
              <a:defRPr/>
            </a:pPr>
            <a:r>
              <a:rPr lang="es-ES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¿Cuáles son las </a:t>
            </a:r>
            <a:r>
              <a:rPr lang="es-ES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misiones</a:t>
            </a:r>
            <a:r>
              <a:rPr lang="es-ES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de la DC?</a:t>
            </a:r>
          </a:p>
        </p:txBody>
      </p:sp>
      <p:sp>
        <p:nvSpPr>
          <p:cNvPr id="5" name="4 Rectángulo"/>
          <p:cNvSpPr/>
          <p:nvPr/>
        </p:nvSpPr>
        <p:spPr>
          <a:xfrm>
            <a:off x="4357688" y="1785938"/>
            <a:ext cx="4572000" cy="2554287"/>
          </a:xfrm>
          <a:prstGeom prst="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es-ES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De los </a:t>
            </a:r>
            <a:r>
              <a:rPr lang="es-ES" b="1" dirty="0">
                <a:solidFill>
                  <a:srgbClr val="C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peligros de desastres</a:t>
            </a:r>
            <a:r>
              <a:rPr lang="es-ES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, </a:t>
            </a:r>
          </a:p>
          <a:p>
            <a:pPr algn="ctr">
              <a:defRPr/>
            </a:pPr>
            <a:r>
              <a:rPr lang="es-ES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de las </a:t>
            </a:r>
            <a:r>
              <a:rPr lang="es-ES" b="1" dirty="0">
                <a:solidFill>
                  <a:srgbClr val="C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consecuencias del cambio climático</a:t>
            </a:r>
            <a:r>
              <a:rPr lang="es-ES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, y de la </a:t>
            </a:r>
            <a:r>
              <a:rPr lang="es-ES" b="1" dirty="0">
                <a:solidFill>
                  <a:srgbClr val="C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guerra</a:t>
            </a:r>
            <a:r>
              <a:rPr lang="es-ES" dirty="0">
                <a:solidFill>
                  <a:srgbClr val="0000FF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.</a:t>
            </a:r>
            <a:endParaRPr lang="es-ES" dirty="0">
              <a:solidFill>
                <a:srgbClr val="0000FF"/>
              </a:solidFill>
            </a:endParaRPr>
          </a:p>
        </p:txBody>
      </p:sp>
      <p:sp>
        <p:nvSpPr>
          <p:cNvPr id="6" name="5 Flecha en U"/>
          <p:cNvSpPr/>
          <p:nvPr/>
        </p:nvSpPr>
        <p:spPr>
          <a:xfrm>
            <a:off x="2571750" y="857250"/>
            <a:ext cx="4714875" cy="928688"/>
          </a:xfrm>
          <a:prstGeom prst="uturnArrow">
            <a:avLst>
              <a:gd name="adj1" fmla="val 25000"/>
              <a:gd name="adj2" fmla="val 25000"/>
              <a:gd name="adj3" fmla="val 49230"/>
              <a:gd name="adj4" fmla="val 43750"/>
              <a:gd name="adj5" fmla="val 100000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s-ES">
              <a:solidFill>
                <a:schemeClr val="tx1"/>
              </a:solidFill>
            </a:endParaRPr>
          </a:p>
        </p:txBody>
      </p:sp>
      <p:sp>
        <p:nvSpPr>
          <p:cNvPr id="8" name="7 Rectángulo"/>
          <p:cNvSpPr/>
          <p:nvPr/>
        </p:nvSpPr>
        <p:spPr>
          <a:xfrm>
            <a:off x="4357688" y="4611688"/>
            <a:ext cx="4572000" cy="1816100"/>
          </a:xfrm>
          <a:prstGeom prst="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es-ES" sz="2800" b="1" dirty="0">
                <a:solidFill>
                  <a:schemeClr val="accent6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Y además, realizar</a:t>
            </a:r>
            <a:r>
              <a:rPr lang="es-ES" sz="2800" dirty="0">
                <a:solidFill>
                  <a:schemeClr val="accent2">
                    <a:lumMod val="7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s-ES" sz="2800" dirty="0">
                <a:latin typeface="Tahoma" pitchFamily="34" charset="0"/>
                <a:ea typeface="Tahoma" pitchFamily="34" charset="0"/>
                <a:cs typeface="Tahoma" pitchFamily="34" charset="0"/>
              </a:rPr>
              <a:t>los “</a:t>
            </a:r>
            <a:r>
              <a:rPr lang="es-ES" sz="2800" i="1" dirty="0">
                <a:latin typeface="Tahoma" pitchFamily="34" charset="0"/>
                <a:ea typeface="Tahoma" pitchFamily="34" charset="0"/>
                <a:cs typeface="Tahoma" pitchFamily="34" charset="0"/>
              </a:rPr>
              <a:t>Trabajos de salvamento y restablecimiento de la economía y los servicios</a:t>
            </a:r>
            <a:r>
              <a:rPr lang="es-ES" sz="2800" dirty="0">
                <a:latin typeface="Tahoma" pitchFamily="34" charset="0"/>
                <a:ea typeface="Tahoma" pitchFamily="34" charset="0"/>
                <a:cs typeface="Tahoma" pitchFamily="34" charset="0"/>
              </a:rPr>
              <a:t>”</a:t>
            </a:r>
            <a:endParaRPr lang="es-ES" sz="2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48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48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821" grpId="0" animBg="1"/>
      <p:bldP spid="5" grpId="0" animBg="1"/>
      <p:bldP spid="6" grpId="0" animBg="1"/>
      <p:bldP spid="8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3 Rectángulo"/>
          <p:cNvSpPr>
            <a:spLocks noChangeArrowheads="1"/>
          </p:cNvSpPr>
          <p:nvPr/>
        </p:nvSpPr>
        <p:spPr bwMode="auto">
          <a:xfrm>
            <a:off x="500063" y="642938"/>
            <a:ext cx="8215312" cy="5632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ES" sz="4000">
                <a:latin typeface="Tahoma" pitchFamily="34" charset="0"/>
                <a:cs typeface="Tahoma" pitchFamily="34" charset="0"/>
              </a:rPr>
              <a:t>El </a:t>
            </a:r>
            <a:r>
              <a:rPr lang="es-ES" sz="4000">
                <a:solidFill>
                  <a:srgbClr val="C00000"/>
                </a:solidFill>
                <a:latin typeface="Tahoma" pitchFamily="34" charset="0"/>
                <a:cs typeface="Tahoma" pitchFamily="34" charset="0"/>
              </a:rPr>
              <a:t>Presidente del Consejo de Estado, </a:t>
            </a:r>
            <a:r>
              <a:rPr lang="es-ES" sz="4000">
                <a:latin typeface="Tahoma" pitchFamily="34" charset="0"/>
                <a:cs typeface="Tahoma" pitchFamily="34" charset="0"/>
              </a:rPr>
              <a:t>dirige la DC mediante el </a:t>
            </a:r>
            <a:r>
              <a:rPr lang="es-ES" sz="4000">
                <a:solidFill>
                  <a:srgbClr val="00B050"/>
                </a:solidFill>
                <a:latin typeface="Tahoma" pitchFamily="34" charset="0"/>
                <a:cs typeface="Tahoma" pitchFamily="34" charset="0"/>
              </a:rPr>
              <a:t>Ministro de las FAR</a:t>
            </a:r>
            <a:r>
              <a:rPr lang="es-ES" sz="4000">
                <a:latin typeface="Tahoma" pitchFamily="34" charset="0"/>
                <a:cs typeface="Tahoma" pitchFamily="34" charset="0"/>
              </a:rPr>
              <a:t>, quien para ello, cuenta con el </a:t>
            </a:r>
            <a:r>
              <a:rPr lang="es-ES" sz="400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Estado Mayor Nacional de la Defensa Civil (EMNDC)</a:t>
            </a:r>
            <a:r>
              <a:rPr lang="es-ES" sz="4000">
                <a:latin typeface="Tahoma" pitchFamily="34" charset="0"/>
                <a:cs typeface="Tahoma" pitchFamily="34" charset="0"/>
              </a:rPr>
              <a:t>, principal órgano de dirección de ese sistema.</a:t>
            </a:r>
          </a:p>
          <a:p>
            <a:pPr algn="r"/>
            <a:endParaRPr lang="es-ES_tradnl" sz="4000">
              <a:solidFill>
                <a:srgbClr val="0000FF"/>
              </a:solidFill>
              <a:latin typeface="Tahoma" pitchFamily="34" charset="0"/>
              <a:cs typeface="Tahoma" pitchFamily="34" charset="0"/>
            </a:endParaRPr>
          </a:p>
          <a:p>
            <a:pPr algn="r"/>
            <a:r>
              <a:rPr lang="es-ES_tradnl" sz="4000">
                <a:solidFill>
                  <a:srgbClr val="0000FF"/>
                </a:solidFill>
                <a:latin typeface="Tahoma" pitchFamily="34" charset="0"/>
                <a:cs typeface="Tahoma" pitchFamily="34" charset="0"/>
              </a:rPr>
              <a:t>Artículo 113 Ley 75/DN</a:t>
            </a:r>
            <a:endParaRPr lang="es-ES" sz="40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500042"/>
            <a:ext cx="8229600" cy="5626121"/>
          </a:xfrm>
          <a:ln w="38100">
            <a:solidFill>
              <a:srgbClr val="FF0000"/>
            </a:solidFill>
          </a:ln>
        </p:spPr>
        <p:txBody>
          <a:bodyPr>
            <a:normAutofit/>
          </a:bodyPr>
          <a:lstStyle/>
          <a:p>
            <a:pPr algn="ctr">
              <a:defRPr/>
            </a:pPr>
            <a:r>
              <a:rPr lang="es-ES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Objetivo del tema: </a:t>
            </a:r>
          </a:p>
          <a:p>
            <a:pPr algn="ctr">
              <a:defRPr/>
            </a:pPr>
            <a:endParaRPr lang="es-ES" dirty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ctr">
              <a:defRPr/>
            </a:pPr>
            <a:r>
              <a:rPr lang="es-ES" b="1" dirty="0">
                <a:solidFill>
                  <a:srgbClr val="0000FF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Argumentar</a:t>
            </a:r>
            <a:r>
              <a:rPr lang="es-ES" dirty="0">
                <a:latin typeface="Tahoma" pitchFamily="34" charset="0"/>
                <a:ea typeface="Tahoma" pitchFamily="34" charset="0"/>
                <a:cs typeface="Tahoma" pitchFamily="34" charset="0"/>
              </a:rPr>
              <a:t> el </a:t>
            </a:r>
            <a:r>
              <a:rPr lang="es-ES" dirty="0">
                <a:solidFill>
                  <a:srgbClr val="0000FF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papel de la Defensa Civil </a:t>
            </a:r>
            <a:r>
              <a:rPr lang="es-ES" dirty="0">
                <a:latin typeface="Tahoma" pitchFamily="34" charset="0"/>
                <a:ea typeface="Tahoma" pitchFamily="34" charset="0"/>
                <a:cs typeface="Tahoma" pitchFamily="34" charset="0"/>
              </a:rPr>
              <a:t>(DC) como factor estratégico en el aumento de la capacidad defensiva del país en tiempo de paz </a:t>
            </a:r>
            <a:r>
              <a:rPr lang="es-ES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, </a:t>
            </a:r>
            <a:r>
              <a:rPr lang="es-ES" dirty="0">
                <a:latin typeface="Tahoma" pitchFamily="34" charset="0"/>
                <a:ea typeface="Tahoma" pitchFamily="34" charset="0"/>
                <a:cs typeface="Tahoma" pitchFamily="34" charset="0"/>
              </a:rPr>
              <a:t>así como </a:t>
            </a:r>
            <a:r>
              <a:rPr lang="es-ES" dirty="0">
                <a:solidFill>
                  <a:srgbClr val="0000FF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las principales medidas </a:t>
            </a:r>
            <a:r>
              <a:rPr lang="es-ES" dirty="0">
                <a:latin typeface="Tahoma" pitchFamily="34" charset="0"/>
                <a:ea typeface="Tahoma" pitchFamily="34" charset="0"/>
                <a:cs typeface="Tahoma" pitchFamily="34" charset="0"/>
              </a:rPr>
              <a:t>que se adoptan para prevenir y atenuar los desastres  a partir de lo instituido por el Estado cubano.</a:t>
            </a:r>
            <a:endParaRPr lang="es-ES" b="1" dirty="0">
              <a:effectLst>
                <a:outerShdw blurRad="38100" dist="38100" dir="2700000" algn="tl">
                  <a:srgbClr val="C0C0C0"/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endParaRPr lang="es-ES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3 Rectángulo"/>
          <p:cNvSpPr>
            <a:spLocks noChangeArrowheads="1"/>
          </p:cNvSpPr>
          <p:nvPr/>
        </p:nvSpPr>
        <p:spPr bwMode="auto">
          <a:xfrm>
            <a:off x="214313" y="142875"/>
            <a:ext cx="8715375" cy="674052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ES" sz="3600">
                <a:solidFill>
                  <a:srgbClr val="C00000"/>
                </a:solidFill>
                <a:latin typeface="Tahoma" pitchFamily="34" charset="0"/>
                <a:cs typeface="Tahoma" pitchFamily="34" charset="0"/>
              </a:rPr>
              <a:t>El EMNDC es el órgano encargado de:</a:t>
            </a:r>
          </a:p>
          <a:p>
            <a:pPr algn="ctr"/>
            <a:endParaRPr lang="es-ES" sz="3600">
              <a:solidFill>
                <a:srgbClr val="C00000"/>
              </a:solidFill>
              <a:latin typeface="Tahoma" pitchFamily="34" charset="0"/>
              <a:cs typeface="Tahoma" pitchFamily="34" charset="0"/>
            </a:endParaRPr>
          </a:p>
          <a:p>
            <a:pPr algn="ctr">
              <a:buFont typeface="Arial" charset="0"/>
              <a:buChar char="•"/>
            </a:pPr>
            <a:r>
              <a:rPr lang="es-ES" sz="3600">
                <a:latin typeface="Tahoma" pitchFamily="34" charset="0"/>
                <a:cs typeface="Tahoma" pitchFamily="34" charset="0"/>
              </a:rPr>
              <a:t> Velar por el cumplimiento de las medidas de DC y de las normas y convenios internacionales relativos a la protección civil.</a:t>
            </a:r>
          </a:p>
          <a:p>
            <a:pPr algn="ctr"/>
            <a:endParaRPr lang="es-ES" sz="3600">
              <a:latin typeface="Tahoma" pitchFamily="34" charset="0"/>
              <a:cs typeface="Tahoma" pitchFamily="34" charset="0"/>
            </a:endParaRPr>
          </a:p>
          <a:p>
            <a:pPr algn="ctr">
              <a:buFont typeface="Arial" charset="0"/>
              <a:buChar char="•"/>
            </a:pPr>
            <a:r>
              <a:rPr lang="es-ES" sz="3600">
                <a:latin typeface="Tahoma" pitchFamily="34" charset="0"/>
                <a:cs typeface="Tahoma" pitchFamily="34" charset="0"/>
              </a:rPr>
              <a:t> Coordinar los programas de cooperación y ayuda internacional en casos de catástrofes.</a:t>
            </a:r>
          </a:p>
          <a:p>
            <a:pPr algn="r"/>
            <a:endParaRPr lang="es-ES_tradnl" sz="3600">
              <a:solidFill>
                <a:srgbClr val="0000FF"/>
              </a:solidFill>
              <a:latin typeface="Tahoma" pitchFamily="34" charset="0"/>
              <a:cs typeface="Tahoma" pitchFamily="34" charset="0"/>
            </a:endParaRPr>
          </a:p>
          <a:p>
            <a:pPr algn="r"/>
            <a:r>
              <a:rPr lang="es-ES_tradnl" sz="3600">
                <a:solidFill>
                  <a:srgbClr val="0000FF"/>
                </a:solidFill>
                <a:latin typeface="Tahoma" pitchFamily="34" charset="0"/>
                <a:cs typeface="Tahoma" pitchFamily="34" charset="0"/>
              </a:rPr>
              <a:t>Artículo 115 Ley 75/DN</a:t>
            </a:r>
            <a:r>
              <a:rPr lang="es-ES" sz="3600">
                <a:solidFill>
                  <a:srgbClr val="0000FF"/>
                </a:solidFill>
                <a:latin typeface="Tahoma" pitchFamily="34" charset="0"/>
                <a:cs typeface="Tahoma" pitchFamily="34" charset="0"/>
              </a:rPr>
              <a:t>.</a:t>
            </a:r>
            <a:endParaRPr lang="es-ES" sz="36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Text Box 27"/>
          <p:cNvSpPr txBox="1">
            <a:spLocks noChangeArrowheads="1"/>
          </p:cNvSpPr>
          <p:nvPr/>
        </p:nvSpPr>
        <p:spPr bwMode="auto">
          <a:xfrm>
            <a:off x="735013" y="5753100"/>
            <a:ext cx="184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s-ES" sz="1800"/>
          </a:p>
        </p:txBody>
      </p:sp>
      <p:sp>
        <p:nvSpPr>
          <p:cNvPr id="47107" name="4 Título"/>
          <p:cNvSpPr>
            <a:spLocks noGrp="1"/>
          </p:cNvSpPr>
          <p:nvPr>
            <p:ph type="title"/>
          </p:nvPr>
        </p:nvSpPr>
        <p:spPr bwMode="auto">
          <a:xfrm>
            <a:off x="3600450" y="274638"/>
            <a:ext cx="2543175" cy="796925"/>
          </a:xfrm>
          <a:solidFill>
            <a:srgbClr val="C00000"/>
          </a:solidFill>
        </p:spPr>
        <p:txBody>
          <a:bodyPr/>
          <a:lstStyle/>
          <a:p>
            <a:pPr algn="ctr"/>
            <a:r>
              <a:rPr lang="es-ES" sz="2000" smtClean="0">
                <a:solidFill>
                  <a:schemeClr val="bg1"/>
                </a:solidFill>
                <a:effectLst/>
                <a:latin typeface="Tahoma" pitchFamily="34" charset="0"/>
                <a:cs typeface="Tahoma" pitchFamily="34" charset="0"/>
              </a:rPr>
              <a:t>Presidente del </a:t>
            </a:r>
            <a:br>
              <a:rPr lang="es-ES" sz="2000" smtClean="0">
                <a:solidFill>
                  <a:schemeClr val="bg1"/>
                </a:solidFill>
                <a:effectLst/>
                <a:latin typeface="Tahoma" pitchFamily="34" charset="0"/>
                <a:cs typeface="Tahoma" pitchFamily="34" charset="0"/>
              </a:rPr>
            </a:br>
            <a:r>
              <a:rPr lang="es-ES" sz="2000" smtClean="0">
                <a:solidFill>
                  <a:schemeClr val="bg1"/>
                </a:solidFill>
                <a:effectLst/>
                <a:latin typeface="Tahoma" pitchFamily="34" charset="0"/>
                <a:cs typeface="Tahoma" pitchFamily="34" charset="0"/>
              </a:rPr>
              <a:t>Consejo de Estado</a:t>
            </a:r>
          </a:p>
        </p:txBody>
      </p:sp>
      <p:sp>
        <p:nvSpPr>
          <p:cNvPr id="9" name="4 Título"/>
          <p:cNvSpPr txBox="1">
            <a:spLocks/>
          </p:cNvSpPr>
          <p:nvPr/>
        </p:nvSpPr>
        <p:spPr>
          <a:xfrm>
            <a:off x="3643313" y="1203325"/>
            <a:ext cx="2543175" cy="79692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>
            <a:normAutofit/>
          </a:bodyPr>
          <a:lstStyle/>
          <a:p>
            <a:pPr algn="ctr" eaLnBrk="0" hangingPunct="0">
              <a:defRPr/>
            </a:pPr>
            <a:r>
              <a:rPr lang="es-ES" sz="2000" b="1" dirty="0">
                <a:solidFill>
                  <a:srgbClr val="C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Ministro FAR</a:t>
            </a:r>
          </a:p>
        </p:txBody>
      </p:sp>
      <p:cxnSp>
        <p:nvCxnSpPr>
          <p:cNvPr id="12" name="11 Conector recto"/>
          <p:cNvCxnSpPr/>
          <p:nvPr/>
        </p:nvCxnSpPr>
        <p:spPr>
          <a:xfrm>
            <a:off x="1357313" y="2571750"/>
            <a:ext cx="6858000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4 Título"/>
          <p:cNvSpPr txBox="1">
            <a:spLocks/>
          </p:cNvSpPr>
          <p:nvPr/>
        </p:nvSpPr>
        <p:spPr>
          <a:xfrm>
            <a:off x="142875" y="3560763"/>
            <a:ext cx="1785938" cy="79692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>
            <a:normAutofit/>
          </a:bodyPr>
          <a:lstStyle/>
          <a:p>
            <a:pPr algn="ctr" eaLnBrk="0" hangingPunct="0">
              <a:defRPr/>
            </a:pPr>
            <a:r>
              <a:rPr lang="es-ES" sz="2000" b="1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OACE</a:t>
            </a:r>
          </a:p>
        </p:txBody>
      </p:sp>
      <p:sp>
        <p:nvSpPr>
          <p:cNvPr id="14" name="4 Título"/>
          <p:cNvSpPr txBox="1">
            <a:spLocks/>
          </p:cNvSpPr>
          <p:nvPr/>
        </p:nvSpPr>
        <p:spPr>
          <a:xfrm>
            <a:off x="2214563" y="3571875"/>
            <a:ext cx="1785937" cy="79692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>
            <a:normAutofit/>
          </a:bodyPr>
          <a:lstStyle/>
          <a:p>
            <a:pPr algn="ctr" eaLnBrk="0" hangingPunct="0">
              <a:defRPr/>
            </a:pPr>
            <a:r>
              <a:rPr lang="es-ES" sz="2000" b="1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Entidades</a:t>
            </a:r>
          </a:p>
          <a:p>
            <a:pPr algn="ctr" eaLnBrk="0" hangingPunct="0">
              <a:defRPr/>
            </a:pPr>
            <a:r>
              <a:rPr lang="es-ES" sz="2000" b="1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Económicas</a:t>
            </a:r>
          </a:p>
        </p:txBody>
      </p:sp>
      <p:sp>
        <p:nvSpPr>
          <p:cNvPr id="15" name="4 Título"/>
          <p:cNvSpPr txBox="1">
            <a:spLocks/>
          </p:cNvSpPr>
          <p:nvPr/>
        </p:nvSpPr>
        <p:spPr>
          <a:xfrm>
            <a:off x="4929188" y="3571875"/>
            <a:ext cx="2000250" cy="79692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 eaLnBrk="0" hangingPunct="0">
              <a:defRPr/>
            </a:pPr>
            <a:r>
              <a:rPr lang="es-ES" sz="2000" b="1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Instituciones</a:t>
            </a:r>
          </a:p>
          <a:p>
            <a:pPr algn="ctr" eaLnBrk="0" hangingPunct="0">
              <a:defRPr/>
            </a:pPr>
            <a:r>
              <a:rPr lang="es-ES" sz="2000" b="1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Sociales</a:t>
            </a:r>
          </a:p>
        </p:txBody>
      </p:sp>
      <p:sp>
        <p:nvSpPr>
          <p:cNvPr id="16" name="4 Título"/>
          <p:cNvSpPr txBox="1">
            <a:spLocks/>
          </p:cNvSpPr>
          <p:nvPr/>
        </p:nvSpPr>
        <p:spPr>
          <a:xfrm>
            <a:off x="7215188" y="3571875"/>
            <a:ext cx="1785937" cy="796925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>
            <a:normAutofit/>
          </a:bodyPr>
          <a:lstStyle/>
          <a:p>
            <a:pPr algn="ctr" eaLnBrk="0" hangingPunct="0">
              <a:defRPr/>
            </a:pPr>
            <a:r>
              <a:rPr lang="es-ES" sz="2000" b="1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Provincias</a:t>
            </a:r>
          </a:p>
          <a:p>
            <a:pPr algn="ctr" eaLnBrk="0" hangingPunct="0">
              <a:defRPr/>
            </a:pPr>
            <a:r>
              <a:rPr lang="es-ES" sz="2000" b="1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(CDP)</a:t>
            </a:r>
          </a:p>
        </p:txBody>
      </p:sp>
      <p:sp>
        <p:nvSpPr>
          <p:cNvPr id="17" name="4 Título"/>
          <p:cNvSpPr txBox="1">
            <a:spLocks/>
          </p:cNvSpPr>
          <p:nvPr/>
        </p:nvSpPr>
        <p:spPr>
          <a:xfrm>
            <a:off x="7215206" y="4643446"/>
            <a:ext cx="1785950" cy="796908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>
            <a:normAutofit/>
          </a:bodyPr>
          <a:lstStyle/>
          <a:p>
            <a:pPr algn="ctr" eaLnBrk="0" hangingPunct="0">
              <a:defRPr/>
            </a:pPr>
            <a:r>
              <a:rPr lang="es-ES" sz="2000" b="1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Municipios</a:t>
            </a:r>
          </a:p>
          <a:p>
            <a:pPr algn="ctr" eaLnBrk="0" hangingPunct="0">
              <a:defRPr/>
            </a:pPr>
            <a:r>
              <a:rPr lang="es-ES" sz="2000" b="1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(CDM)</a:t>
            </a:r>
          </a:p>
        </p:txBody>
      </p:sp>
      <p:sp>
        <p:nvSpPr>
          <p:cNvPr id="18" name="4 Título"/>
          <p:cNvSpPr txBox="1">
            <a:spLocks/>
          </p:cNvSpPr>
          <p:nvPr/>
        </p:nvSpPr>
        <p:spPr>
          <a:xfrm>
            <a:off x="7215206" y="5715016"/>
            <a:ext cx="1785950" cy="796908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>
            <a:normAutofit fontScale="92500" lnSpcReduction="20000"/>
          </a:bodyPr>
          <a:lstStyle/>
          <a:p>
            <a:pPr algn="ctr" eaLnBrk="0" hangingPunct="0">
              <a:defRPr/>
            </a:pPr>
            <a:r>
              <a:rPr lang="es-ES" sz="2000" b="1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Consejos populares</a:t>
            </a:r>
          </a:p>
          <a:p>
            <a:pPr algn="ctr" eaLnBrk="0" hangingPunct="0">
              <a:defRPr/>
            </a:pPr>
            <a:r>
              <a:rPr lang="es-ES" sz="2000" b="1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(ZD)</a:t>
            </a:r>
          </a:p>
        </p:txBody>
      </p:sp>
      <p:sp>
        <p:nvSpPr>
          <p:cNvPr id="19" name="4 Título"/>
          <p:cNvSpPr txBox="1">
            <a:spLocks/>
          </p:cNvSpPr>
          <p:nvPr/>
        </p:nvSpPr>
        <p:spPr>
          <a:xfrm>
            <a:off x="295275" y="4429125"/>
            <a:ext cx="1990725" cy="582613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>
            <a:normAutofit/>
          </a:bodyPr>
          <a:lstStyle/>
          <a:p>
            <a:pPr algn="ctr" eaLnBrk="0" hangingPunct="0">
              <a:defRPr/>
            </a:pPr>
            <a:r>
              <a:rPr lang="es-ES" sz="1800" b="1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Dependencias</a:t>
            </a:r>
          </a:p>
        </p:txBody>
      </p:sp>
      <p:sp>
        <p:nvSpPr>
          <p:cNvPr id="21" name="4 Título"/>
          <p:cNvSpPr txBox="1">
            <a:spLocks/>
          </p:cNvSpPr>
          <p:nvPr/>
        </p:nvSpPr>
        <p:spPr>
          <a:xfrm>
            <a:off x="581025" y="5000625"/>
            <a:ext cx="1990725" cy="51117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>
            <a:normAutofit/>
          </a:bodyPr>
          <a:lstStyle/>
          <a:p>
            <a:pPr algn="ctr" eaLnBrk="0" hangingPunct="0">
              <a:defRPr/>
            </a:pPr>
            <a:r>
              <a:rPr lang="es-ES" sz="1800" b="1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Dependencias</a:t>
            </a:r>
          </a:p>
        </p:txBody>
      </p:sp>
      <p:sp>
        <p:nvSpPr>
          <p:cNvPr id="22" name="4 Título"/>
          <p:cNvSpPr txBox="1">
            <a:spLocks/>
          </p:cNvSpPr>
          <p:nvPr/>
        </p:nvSpPr>
        <p:spPr>
          <a:xfrm>
            <a:off x="2867025" y="4929188"/>
            <a:ext cx="1990725" cy="51117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>
            <a:normAutofit/>
          </a:bodyPr>
          <a:lstStyle/>
          <a:p>
            <a:pPr algn="ctr" eaLnBrk="0" hangingPunct="0">
              <a:defRPr/>
            </a:pPr>
            <a:r>
              <a:rPr lang="es-ES" sz="1800" b="1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Dependencias</a:t>
            </a:r>
          </a:p>
        </p:txBody>
      </p:sp>
      <p:sp>
        <p:nvSpPr>
          <p:cNvPr id="23" name="4 Título"/>
          <p:cNvSpPr txBox="1">
            <a:spLocks/>
          </p:cNvSpPr>
          <p:nvPr/>
        </p:nvSpPr>
        <p:spPr>
          <a:xfrm>
            <a:off x="2652713" y="4429125"/>
            <a:ext cx="1990725" cy="500063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>
            <a:normAutofit/>
          </a:bodyPr>
          <a:lstStyle/>
          <a:p>
            <a:pPr algn="ctr" eaLnBrk="0" hangingPunct="0">
              <a:defRPr/>
            </a:pPr>
            <a:r>
              <a:rPr lang="es-ES" sz="1800" b="1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Dependencias</a:t>
            </a:r>
          </a:p>
        </p:txBody>
      </p:sp>
      <p:sp>
        <p:nvSpPr>
          <p:cNvPr id="24" name="4 Título"/>
          <p:cNvSpPr txBox="1">
            <a:spLocks/>
          </p:cNvSpPr>
          <p:nvPr/>
        </p:nvSpPr>
        <p:spPr>
          <a:xfrm>
            <a:off x="3714750" y="2203450"/>
            <a:ext cx="2543175" cy="79692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>
            <a:normAutofit/>
          </a:bodyPr>
          <a:lstStyle/>
          <a:p>
            <a:pPr algn="ctr" eaLnBrk="0" hangingPunct="0">
              <a:defRPr/>
            </a:pPr>
            <a:r>
              <a:rPr lang="es-ES" sz="2000" b="1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EMNDC</a:t>
            </a:r>
          </a:p>
        </p:txBody>
      </p:sp>
      <p:cxnSp>
        <p:nvCxnSpPr>
          <p:cNvPr id="26" name="25 Conector recto de flecha"/>
          <p:cNvCxnSpPr/>
          <p:nvPr/>
        </p:nvCxnSpPr>
        <p:spPr>
          <a:xfrm rot="5400000">
            <a:off x="891381" y="3036094"/>
            <a:ext cx="930275" cy="158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26 Conector recto de flecha"/>
          <p:cNvCxnSpPr/>
          <p:nvPr/>
        </p:nvCxnSpPr>
        <p:spPr>
          <a:xfrm rot="5400000">
            <a:off x="2535238" y="3035300"/>
            <a:ext cx="928688" cy="1587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27 Conector recto de flecha"/>
          <p:cNvCxnSpPr/>
          <p:nvPr/>
        </p:nvCxnSpPr>
        <p:spPr>
          <a:xfrm rot="5400000">
            <a:off x="6249988" y="3035300"/>
            <a:ext cx="928688" cy="1587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28 Conector recto de flecha"/>
          <p:cNvCxnSpPr/>
          <p:nvPr/>
        </p:nvCxnSpPr>
        <p:spPr>
          <a:xfrm rot="5400000">
            <a:off x="7750175" y="3035300"/>
            <a:ext cx="928688" cy="158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29 Conector recto de flecha"/>
          <p:cNvCxnSpPr/>
          <p:nvPr/>
        </p:nvCxnSpPr>
        <p:spPr>
          <a:xfrm rot="5400000">
            <a:off x="8067676" y="4495800"/>
            <a:ext cx="285750" cy="9525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32 Conector recto de flecha"/>
          <p:cNvCxnSpPr/>
          <p:nvPr/>
        </p:nvCxnSpPr>
        <p:spPr>
          <a:xfrm rot="5400000">
            <a:off x="8005763" y="5567362"/>
            <a:ext cx="285750" cy="9525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33 Conector recto de flecha"/>
          <p:cNvCxnSpPr/>
          <p:nvPr/>
        </p:nvCxnSpPr>
        <p:spPr>
          <a:xfrm rot="5400000">
            <a:off x="4755356" y="2102644"/>
            <a:ext cx="214313" cy="9525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35 Conector recto de flecha"/>
          <p:cNvCxnSpPr/>
          <p:nvPr/>
        </p:nvCxnSpPr>
        <p:spPr>
          <a:xfrm rot="5400000">
            <a:off x="4755356" y="1102519"/>
            <a:ext cx="214313" cy="9525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Rectangle 26"/>
          <p:cNvSpPr txBox="1">
            <a:spLocks noChangeArrowheads="1"/>
          </p:cNvSpPr>
          <p:nvPr/>
        </p:nvSpPr>
        <p:spPr>
          <a:xfrm>
            <a:off x="285750" y="571500"/>
            <a:ext cx="3071813" cy="1285875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anchor="ctr" anchorCtr="1"/>
          <a:lstStyle/>
          <a:p>
            <a:pPr algn="ctr">
              <a:defRPr/>
            </a:pPr>
            <a:r>
              <a:rPr lang="es-ES" sz="2400" b="1">
                <a:solidFill>
                  <a:schemeClr val="bg1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Estructura del </a:t>
            </a:r>
            <a:br>
              <a:rPr lang="es-ES" sz="2400" b="1">
                <a:solidFill>
                  <a:schemeClr val="bg1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</a:br>
            <a:r>
              <a:rPr lang="es-ES" sz="2400" b="1">
                <a:solidFill>
                  <a:schemeClr val="bg1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Sistema de DC.</a:t>
            </a:r>
            <a:endParaRPr lang="es-ES" sz="2400" b="1" dirty="0">
              <a:solidFill>
                <a:schemeClr val="bg1"/>
              </a:solidFill>
              <a:effectLst>
                <a:outerShdw blurRad="31750" dist="25400" dir="5400000" algn="tl" rotWithShape="0">
                  <a:srgbClr val="000000">
                    <a:alpha val="25000"/>
                  </a:srgb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31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357938" y="214313"/>
            <a:ext cx="2643187" cy="2071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71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71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107" grpId="0" animBg="1"/>
      <p:bldP spid="9" grpId="0" animBg="1"/>
      <p:bldP spid="13" grpId="0" animBg="1"/>
      <p:bldP spid="14" grpId="0" animBg="1"/>
      <p:bldP spid="15" grpId="0" animBg="1"/>
      <p:bldP spid="16" grpId="0" animBg="1"/>
      <p:bldP spid="19" grpId="0" animBg="1"/>
      <p:bldP spid="21" grpId="0" animBg="1"/>
      <p:bldP spid="22" grpId="0" animBg="1"/>
      <p:bldP spid="23" grpId="0" animBg="1"/>
      <p:bldP spid="24" grpId="0" animBg="1"/>
      <p:bldP spid="24" grpId="1" animBg="1"/>
      <p:bldP spid="37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3"/>
          <p:cNvSpPr>
            <a:spLocks noChangeArrowheads="1"/>
          </p:cNvSpPr>
          <p:nvPr/>
        </p:nvSpPr>
        <p:spPr bwMode="auto">
          <a:xfrm>
            <a:off x="454025" y="3071813"/>
            <a:ext cx="8261350" cy="2554287"/>
          </a:xfrm>
          <a:prstGeom prst="rect">
            <a:avLst/>
          </a:prstGeom>
          <a:solidFill>
            <a:schemeClr val="bg1"/>
          </a:solidFill>
          <a:ln w="57150">
            <a:solidFill>
              <a:srgbClr val="C00000"/>
            </a:solidFill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indent="182563" algn="ctr" eaLnBrk="0" hangingPunct="0"/>
            <a:r>
              <a:rPr lang="es-ES" sz="4000">
                <a:latin typeface="Tahoma" pitchFamily="34" charset="0"/>
                <a:ea typeface="Times New Roman" pitchFamily="18" charset="0"/>
                <a:cs typeface="Tahoma" pitchFamily="34" charset="0"/>
              </a:rPr>
              <a:t>Los presidentes de las Asambleas Provinciales y Municipales del Poder Popular </a:t>
            </a:r>
            <a:r>
              <a:rPr lang="es-ES" sz="4000">
                <a:solidFill>
                  <a:srgbClr val="C00000"/>
                </a:solidFill>
                <a:latin typeface="Tahoma" pitchFamily="34" charset="0"/>
                <a:ea typeface="Times New Roman" pitchFamily="18" charset="0"/>
                <a:cs typeface="Tahoma" pitchFamily="34" charset="0"/>
              </a:rPr>
              <a:t>son los jefes de la DC </a:t>
            </a:r>
            <a:r>
              <a:rPr lang="es-ES" sz="4000">
                <a:latin typeface="Tahoma" pitchFamily="34" charset="0"/>
                <a:ea typeface="Times New Roman" pitchFamily="18" charset="0"/>
                <a:cs typeface="Tahoma" pitchFamily="34" charset="0"/>
              </a:rPr>
              <a:t>en el territorio correspondiente.</a:t>
            </a:r>
            <a:endParaRPr lang="es-ES" sz="7200">
              <a:latin typeface="Tahoma" pitchFamily="34" charset="0"/>
              <a:ea typeface="Times New Roman" pitchFamily="18" charset="0"/>
              <a:cs typeface="Tahoma" pitchFamily="34" charset="0"/>
            </a:endParaRPr>
          </a:p>
        </p:txBody>
      </p:sp>
      <p:sp>
        <p:nvSpPr>
          <p:cNvPr id="3" name="2 Rectángulo"/>
          <p:cNvSpPr/>
          <p:nvPr/>
        </p:nvSpPr>
        <p:spPr>
          <a:xfrm>
            <a:off x="500063" y="571500"/>
            <a:ext cx="8286750" cy="132397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eaLnBrk="0" hangingPunct="0">
              <a:tabLst>
                <a:tab pos="736600" algn="l"/>
              </a:tabLst>
              <a:defRPr/>
            </a:pPr>
            <a:r>
              <a:rPr lang="es-ES" sz="4000" dirty="0">
                <a:solidFill>
                  <a:srgbClr val="0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Se organiza de forma territorial y por ramas de la economía.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3"/>
          <p:cNvSpPr>
            <a:spLocks noChangeArrowheads="1"/>
          </p:cNvSpPr>
          <p:nvPr/>
        </p:nvSpPr>
        <p:spPr bwMode="auto">
          <a:xfrm>
            <a:off x="1547813" y="571500"/>
            <a:ext cx="5832475" cy="641350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es-ES" sz="3600" b="1" dirty="0">
                <a:solidFill>
                  <a:schemeClr val="bg1"/>
                </a:solidFill>
              </a:rPr>
              <a:t>De forma territorial</a:t>
            </a:r>
          </a:p>
        </p:txBody>
      </p:sp>
      <p:sp>
        <p:nvSpPr>
          <p:cNvPr id="47107" name="Rectangle 4"/>
          <p:cNvSpPr>
            <a:spLocks noChangeArrowheads="1"/>
          </p:cNvSpPr>
          <p:nvPr/>
        </p:nvSpPr>
        <p:spPr bwMode="auto">
          <a:xfrm>
            <a:off x="71438" y="2851150"/>
            <a:ext cx="1714500" cy="954088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es-ES" sz="2800" b="1" dirty="0">
                <a:solidFill>
                  <a:srgbClr val="00B05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Tiempo</a:t>
            </a:r>
          </a:p>
          <a:p>
            <a:pPr algn="ctr">
              <a:defRPr/>
            </a:pPr>
            <a:r>
              <a:rPr lang="es-ES" sz="2800" b="1" dirty="0">
                <a:solidFill>
                  <a:srgbClr val="00B05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de Paz</a:t>
            </a:r>
          </a:p>
        </p:txBody>
      </p:sp>
      <p:sp>
        <p:nvSpPr>
          <p:cNvPr id="47108" name="Rectangle 6"/>
          <p:cNvSpPr>
            <a:spLocks noChangeArrowheads="1"/>
          </p:cNvSpPr>
          <p:nvPr/>
        </p:nvSpPr>
        <p:spPr bwMode="auto">
          <a:xfrm>
            <a:off x="2484438" y="2060575"/>
            <a:ext cx="2301875" cy="646113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es-ES" sz="3600" b="1" dirty="0">
                <a:solidFill>
                  <a:srgbClr val="0066FF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OLPPP           </a:t>
            </a:r>
            <a:endParaRPr lang="es-ES" sz="3600" b="1" u="sng" dirty="0">
              <a:solidFill>
                <a:srgbClr val="0066FF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47109" name="Rectangle 7"/>
          <p:cNvSpPr>
            <a:spLocks noChangeArrowheads="1"/>
          </p:cNvSpPr>
          <p:nvPr/>
        </p:nvSpPr>
        <p:spPr bwMode="auto">
          <a:xfrm>
            <a:off x="2555875" y="3024188"/>
            <a:ext cx="2159000" cy="64135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es-ES" sz="3600" b="1" dirty="0">
                <a:solidFill>
                  <a:srgbClr val="0066FF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OLPPM</a:t>
            </a:r>
          </a:p>
        </p:txBody>
      </p:sp>
      <p:sp>
        <p:nvSpPr>
          <p:cNvPr id="47110" name="Rectangle 8"/>
          <p:cNvSpPr>
            <a:spLocks noChangeArrowheads="1"/>
          </p:cNvSpPr>
          <p:nvPr/>
        </p:nvSpPr>
        <p:spPr bwMode="auto">
          <a:xfrm>
            <a:off x="2555875" y="3933825"/>
            <a:ext cx="1230313" cy="64135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es-ES" sz="3600" b="1" dirty="0">
                <a:solidFill>
                  <a:srgbClr val="0066FF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CP</a:t>
            </a:r>
          </a:p>
        </p:txBody>
      </p:sp>
      <p:sp>
        <p:nvSpPr>
          <p:cNvPr id="49159" name="Rectangle 9"/>
          <p:cNvSpPr>
            <a:spLocks noChangeArrowheads="1"/>
          </p:cNvSpPr>
          <p:nvPr/>
        </p:nvSpPr>
        <p:spPr bwMode="auto">
          <a:xfrm>
            <a:off x="5257800" y="2959100"/>
            <a:ext cx="3562350" cy="64135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es-ES" sz="3600" b="1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Presidentes</a:t>
            </a:r>
          </a:p>
        </p:txBody>
      </p:sp>
      <p:sp>
        <p:nvSpPr>
          <p:cNvPr id="47112" name="Rectangle 10"/>
          <p:cNvSpPr>
            <a:spLocks noChangeArrowheads="1"/>
          </p:cNvSpPr>
          <p:nvPr/>
        </p:nvSpPr>
        <p:spPr bwMode="auto">
          <a:xfrm>
            <a:off x="0" y="5000625"/>
            <a:ext cx="2643188" cy="954088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es-ES" b="1">
                <a:solidFill>
                  <a:srgbClr val="FFFF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 </a:t>
            </a:r>
            <a:r>
              <a:rPr lang="es-ES" sz="2400" b="1">
                <a:solidFill>
                  <a:srgbClr val="00B05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Situaciones</a:t>
            </a:r>
          </a:p>
          <a:p>
            <a:pPr algn="ctr">
              <a:defRPr/>
            </a:pPr>
            <a:r>
              <a:rPr lang="es-ES" sz="2400" b="1">
                <a:solidFill>
                  <a:srgbClr val="00B05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excepcionales</a:t>
            </a:r>
            <a:endParaRPr lang="es-ES" b="1">
              <a:solidFill>
                <a:srgbClr val="00B05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47113" name="Rectangle 11"/>
          <p:cNvSpPr>
            <a:spLocks noChangeArrowheads="1"/>
          </p:cNvSpPr>
          <p:nvPr/>
        </p:nvSpPr>
        <p:spPr bwMode="auto">
          <a:xfrm>
            <a:off x="2928938" y="4994275"/>
            <a:ext cx="2428875" cy="1077913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es-ES" b="1" dirty="0"/>
              <a:t>Consejos de</a:t>
            </a:r>
          </a:p>
          <a:p>
            <a:pPr algn="ctr">
              <a:defRPr/>
            </a:pPr>
            <a:r>
              <a:rPr lang="es-ES" b="1" dirty="0"/>
              <a:t> Defensa</a:t>
            </a:r>
          </a:p>
        </p:txBody>
      </p:sp>
      <p:sp>
        <p:nvSpPr>
          <p:cNvPr id="47114" name="Rectangle 12"/>
          <p:cNvSpPr>
            <a:spLocks noChangeArrowheads="1"/>
          </p:cNvSpPr>
          <p:nvPr/>
        </p:nvSpPr>
        <p:spPr bwMode="auto">
          <a:xfrm>
            <a:off x="5867400" y="4149725"/>
            <a:ext cx="2736850" cy="64135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es-ES" sz="3600" b="1" dirty="0">
                <a:latin typeface="Tahoma" pitchFamily="34" charset="0"/>
                <a:ea typeface="Tahoma" pitchFamily="34" charset="0"/>
                <a:cs typeface="Tahoma" pitchFamily="34" charset="0"/>
              </a:rPr>
              <a:t>Provincial</a:t>
            </a:r>
          </a:p>
        </p:txBody>
      </p:sp>
      <p:sp>
        <p:nvSpPr>
          <p:cNvPr id="47115" name="Rectangle 13"/>
          <p:cNvSpPr>
            <a:spLocks noChangeArrowheads="1"/>
          </p:cNvSpPr>
          <p:nvPr/>
        </p:nvSpPr>
        <p:spPr bwMode="auto">
          <a:xfrm>
            <a:off x="5940425" y="5145088"/>
            <a:ext cx="2632075" cy="64135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es-ES" sz="3600" b="1" dirty="0">
                <a:latin typeface="Tahoma" pitchFamily="34" charset="0"/>
                <a:ea typeface="Tahoma" pitchFamily="34" charset="0"/>
                <a:cs typeface="Tahoma" pitchFamily="34" charset="0"/>
              </a:rPr>
              <a:t>Municipal</a:t>
            </a:r>
          </a:p>
        </p:txBody>
      </p:sp>
      <p:sp>
        <p:nvSpPr>
          <p:cNvPr id="47116" name="Rectangle 14"/>
          <p:cNvSpPr>
            <a:spLocks noChangeArrowheads="1"/>
          </p:cNvSpPr>
          <p:nvPr/>
        </p:nvSpPr>
        <p:spPr bwMode="auto">
          <a:xfrm>
            <a:off x="6011863" y="6002338"/>
            <a:ext cx="2560637" cy="64135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es-ES" sz="3600" b="1" dirty="0">
                <a:latin typeface="Tahoma" pitchFamily="34" charset="0"/>
                <a:ea typeface="Tahoma" pitchFamily="34" charset="0"/>
                <a:cs typeface="Tahoma" pitchFamily="34" charset="0"/>
              </a:rPr>
              <a:t>Zona</a:t>
            </a:r>
          </a:p>
        </p:txBody>
      </p:sp>
      <p:sp>
        <p:nvSpPr>
          <p:cNvPr id="54287" name="Line 15"/>
          <p:cNvSpPr>
            <a:spLocks noChangeShapeType="1"/>
          </p:cNvSpPr>
          <p:nvPr/>
        </p:nvSpPr>
        <p:spPr bwMode="auto">
          <a:xfrm flipV="1">
            <a:off x="1835150" y="2492375"/>
            <a:ext cx="720725" cy="7207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s-ES"/>
          </a:p>
        </p:txBody>
      </p:sp>
      <p:sp>
        <p:nvSpPr>
          <p:cNvPr id="54288" name="Line 16"/>
          <p:cNvSpPr>
            <a:spLocks noChangeShapeType="1"/>
          </p:cNvSpPr>
          <p:nvPr/>
        </p:nvSpPr>
        <p:spPr bwMode="auto">
          <a:xfrm>
            <a:off x="1835150" y="3284538"/>
            <a:ext cx="79216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s-ES"/>
          </a:p>
        </p:txBody>
      </p:sp>
      <p:sp>
        <p:nvSpPr>
          <p:cNvPr id="54289" name="Line 17"/>
          <p:cNvSpPr>
            <a:spLocks noChangeShapeType="1"/>
          </p:cNvSpPr>
          <p:nvPr/>
        </p:nvSpPr>
        <p:spPr bwMode="auto">
          <a:xfrm>
            <a:off x="1835150" y="3357563"/>
            <a:ext cx="720725" cy="7921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s-ES"/>
          </a:p>
        </p:txBody>
      </p:sp>
      <p:sp>
        <p:nvSpPr>
          <p:cNvPr id="54290" name="Line 18"/>
          <p:cNvSpPr>
            <a:spLocks noChangeShapeType="1"/>
          </p:cNvSpPr>
          <p:nvPr/>
        </p:nvSpPr>
        <p:spPr bwMode="auto">
          <a:xfrm flipH="1" flipV="1">
            <a:off x="4067175" y="2492375"/>
            <a:ext cx="1225550" cy="7207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s-ES"/>
          </a:p>
        </p:txBody>
      </p:sp>
      <p:sp>
        <p:nvSpPr>
          <p:cNvPr id="54291" name="Line 19"/>
          <p:cNvSpPr>
            <a:spLocks noChangeShapeType="1"/>
          </p:cNvSpPr>
          <p:nvPr/>
        </p:nvSpPr>
        <p:spPr bwMode="auto">
          <a:xfrm flipH="1">
            <a:off x="3708400" y="3357563"/>
            <a:ext cx="1584325" cy="7921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s-ES"/>
          </a:p>
        </p:txBody>
      </p:sp>
      <p:sp>
        <p:nvSpPr>
          <p:cNvPr id="54292" name="AutoShape 20"/>
          <p:cNvSpPr>
            <a:spLocks/>
          </p:cNvSpPr>
          <p:nvPr/>
        </p:nvSpPr>
        <p:spPr bwMode="auto">
          <a:xfrm>
            <a:off x="5570538" y="4214813"/>
            <a:ext cx="144462" cy="2565400"/>
          </a:xfrm>
          <a:prstGeom prst="leftBrace">
            <a:avLst>
              <a:gd name="adj1" fmla="val 147986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54293" name="Line 22"/>
          <p:cNvSpPr>
            <a:spLocks noChangeShapeType="1"/>
          </p:cNvSpPr>
          <p:nvPr/>
        </p:nvSpPr>
        <p:spPr bwMode="auto">
          <a:xfrm flipV="1">
            <a:off x="2497138" y="5572125"/>
            <a:ext cx="36036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s-ES"/>
          </a:p>
        </p:txBody>
      </p:sp>
      <p:sp>
        <p:nvSpPr>
          <p:cNvPr id="54294" name="Line 23"/>
          <p:cNvSpPr>
            <a:spLocks noChangeShapeType="1"/>
          </p:cNvSpPr>
          <p:nvPr/>
        </p:nvSpPr>
        <p:spPr bwMode="auto">
          <a:xfrm flipH="1">
            <a:off x="5867400" y="2636838"/>
            <a:ext cx="865188" cy="3603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s-ES"/>
          </a:p>
        </p:txBody>
      </p:sp>
      <p:sp>
        <p:nvSpPr>
          <p:cNvPr id="54295" name="Line 24"/>
          <p:cNvSpPr>
            <a:spLocks noChangeShapeType="1"/>
          </p:cNvSpPr>
          <p:nvPr/>
        </p:nvSpPr>
        <p:spPr bwMode="auto">
          <a:xfrm>
            <a:off x="6732588" y="2636838"/>
            <a:ext cx="863600" cy="431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s-ES"/>
          </a:p>
        </p:txBody>
      </p:sp>
      <p:sp>
        <p:nvSpPr>
          <p:cNvPr id="23" name="22 Rectángulo"/>
          <p:cNvSpPr/>
          <p:nvPr/>
        </p:nvSpPr>
        <p:spPr>
          <a:xfrm>
            <a:off x="5429250" y="1928813"/>
            <a:ext cx="3357563" cy="642937"/>
          </a:xfrm>
          <a:prstGeom prst="rect">
            <a:avLst/>
          </a:prstGeom>
          <a:solidFill>
            <a:srgbClr val="C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ES" sz="3600" b="1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Responden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9" name="Rectangle 4"/>
          <p:cNvSpPr>
            <a:spLocks noChangeArrowheads="1"/>
          </p:cNvSpPr>
          <p:nvPr/>
        </p:nvSpPr>
        <p:spPr bwMode="auto">
          <a:xfrm>
            <a:off x="182563" y="71438"/>
            <a:ext cx="8675687" cy="523875"/>
          </a:xfrm>
          <a:prstGeom prst="rect">
            <a:avLst/>
          </a:prstGeom>
          <a:solidFill>
            <a:schemeClr val="bg1"/>
          </a:solidFill>
          <a:ln w="57150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s-ES_tradnl" sz="2800" b="1" dirty="0">
                <a:solidFill>
                  <a:srgbClr val="C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Medidas de DC de protección de la población.</a:t>
            </a:r>
            <a:endParaRPr lang="es-ES_tradnl" sz="2800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3077" name="3 Rectángulo"/>
          <p:cNvSpPr>
            <a:spLocks noChangeArrowheads="1"/>
          </p:cNvSpPr>
          <p:nvPr/>
        </p:nvSpPr>
        <p:spPr bwMode="auto">
          <a:xfrm>
            <a:off x="285750" y="1357313"/>
            <a:ext cx="4572000" cy="14700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indent="182563" algn="ctr" eaLnBrk="0" hangingPunct="0">
              <a:lnSpc>
                <a:spcPct val="150000"/>
              </a:lnSpc>
              <a:tabLst>
                <a:tab pos="171450" algn="l"/>
              </a:tabLst>
            </a:pPr>
            <a:r>
              <a:rPr lang="es-ES">
                <a:latin typeface="Tahoma" pitchFamily="34" charset="0"/>
                <a:ea typeface="Times New Roman" pitchFamily="18" charset="0"/>
                <a:cs typeface="Tahoma" pitchFamily="34" charset="0"/>
              </a:rPr>
              <a:t>Organización y transmisión del aviso.</a:t>
            </a:r>
          </a:p>
        </p:txBody>
      </p:sp>
      <p:sp>
        <p:nvSpPr>
          <p:cNvPr id="3078" name="4 Rectángulo"/>
          <p:cNvSpPr>
            <a:spLocks noChangeArrowheads="1"/>
          </p:cNvSpPr>
          <p:nvPr/>
        </p:nvSpPr>
        <p:spPr bwMode="auto">
          <a:xfrm>
            <a:off x="4286250" y="4292600"/>
            <a:ext cx="4572000" cy="220821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indent="182563" algn="ctr" eaLnBrk="0" hangingPunct="0">
              <a:lnSpc>
                <a:spcPct val="150000"/>
              </a:lnSpc>
              <a:tabLst>
                <a:tab pos="171450" algn="l"/>
              </a:tabLst>
            </a:pPr>
            <a:r>
              <a:rPr lang="es-ES">
                <a:latin typeface="Tahoma" pitchFamily="34" charset="0"/>
                <a:ea typeface="Times New Roman" pitchFamily="18" charset="0"/>
                <a:cs typeface="Tahoma" pitchFamily="34" charset="0"/>
              </a:rPr>
              <a:t>Protección de los ciudadanos en obras protectoras.</a:t>
            </a:r>
          </a:p>
        </p:txBody>
      </p:sp>
      <p:graphicFrame>
        <p:nvGraphicFramePr>
          <p:cNvPr id="3074" name="Object 4"/>
          <p:cNvGraphicFramePr>
            <a:graphicFrameLocks noChangeAspect="1"/>
          </p:cNvGraphicFramePr>
          <p:nvPr/>
        </p:nvGraphicFramePr>
        <p:xfrm>
          <a:off x="5286375" y="1357313"/>
          <a:ext cx="3571875" cy="23574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4" name="Fotografía de Photo Editor" r:id="rId3" imgW="1428949" imgH="2209524" progId="MSPhotoEd.3">
                  <p:embed/>
                </p:oleObj>
              </mc:Choice>
              <mc:Fallback>
                <p:oleObj name="Fotografía de Photo Editor" r:id="rId3" imgW="1428949" imgH="2209524" progId="MSPhotoEd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86375" y="1357313"/>
                        <a:ext cx="3571875" cy="23574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75" name="Object 6"/>
          <p:cNvGraphicFramePr>
            <a:graphicFrameLocks noChangeAspect="1"/>
          </p:cNvGraphicFramePr>
          <p:nvPr/>
        </p:nvGraphicFramePr>
        <p:xfrm>
          <a:off x="285750" y="3929063"/>
          <a:ext cx="3571875" cy="25003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5" name="Fotografía de Photo Editor" r:id="rId5" imgW="3657143" imgH="2742857" progId="MSPhotoEd.3">
                  <p:embed/>
                </p:oleObj>
              </mc:Choice>
              <mc:Fallback>
                <p:oleObj name="Fotografía de Photo Editor" r:id="rId5" imgW="3657143" imgH="2742857" progId="MSPhotoEd.3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5750" y="3929063"/>
                        <a:ext cx="3571875" cy="25003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7" grpId="0" animBg="1"/>
      <p:bldP spid="3078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5 Rectángulo"/>
          <p:cNvSpPr>
            <a:spLocks noChangeArrowheads="1"/>
          </p:cNvSpPr>
          <p:nvPr/>
        </p:nvSpPr>
        <p:spPr bwMode="auto">
          <a:xfrm>
            <a:off x="71438" y="214313"/>
            <a:ext cx="4572000" cy="220821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indent="182563" algn="ctr" eaLnBrk="0" hangingPunct="0">
              <a:lnSpc>
                <a:spcPct val="150000"/>
              </a:lnSpc>
              <a:tabLst>
                <a:tab pos="171450" algn="l"/>
              </a:tabLst>
            </a:pPr>
            <a:r>
              <a:rPr lang="es-ES">
                <a:latin typeface="Tahoma" pitchFamily="34" charset="0"/>
                <a:ea typeface="Times New Roman" pitchFamily="18" charset="0"/>
                <a:cs typeface="Tahoma" pitchFamily="34" charset="0"/>
              </a:rPr>
              <a:t>Distribución de medios individuales de protección.</a:t>
            </a:r>
          </a:p>
        </p:txBody>
      </p:sp>
      <p:sp>
        <p:nvSpPr>
          <p:cNvPr id="54275" name="6 Rectángulo"/>
          <p:cNvSpPr>
            <a:spLocks noChangeArrowheads="1"/>
          </p:cNvSpPr>
          <p:nvPr/>
        </p:nvSpPr>
        <p:spPr bwMode="auto">
          <a:xfrm>
            <a:off x="4429125" y="4149725"/>
            <a:ext cx="4572000" cy="220821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indent="182563" algn="ctr" eaLnBrk="0" hangingPunct="0">
              <a:lnSpc>
                <a:spcPct val="150000"/>
              </a:lnSpc>
              <a:tabLst>
                <a:tab pos="171450" algn="l"/>
              </a:tabLst>
            </a:pPr>
            <a:r>
              <a:rPr lang="es-ES">
                <a:latin typeface="Tahoma" pitchFamily="34" charset="0"/>
                <a:ea typeface="Times New Roman" pitchFamily="18" charset="0"/>
                <a:cs typeface="Tahoma" pitchFamily="34" charset="0"/>
              </a:rPr>
              <a:t>Evacuación de la  población hacia zonas seguras.</a:t>
            </a:r>
          </a:p>
        </p:txBody>
      </p:sp>
      <p:pic>
        <p:nvPicPr>
          <p:cNvPr id="54276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3571875"/>
            <a:ext cx="4143375" cy="278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42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42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42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42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42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42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274" grpId="0" animBg="1"/>
      <p:bldP spid="54275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2 Rectángulo"/>
          <p:cNvSpPr>
            <a:spLocks noChangeArrowheads="1"/>
          </p:cNvSpPr>
          <p:nvPr/>
        </p:nvSpPr>
        <p:spPr bwMode="auto">
          <a:xfrm>
            <a:off x="142875" y="285750"/>
            <a:ext cx="4572000" cy="220821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indent="182563" algn="ctr" eaLnBrk="0" hangingPunct="0">
              <a:lnSpc>
                <a:spcPct val="150000"/>
              </a:lnSpc>
              <a:tabLst>
                <a:tab pos="171450" algn="l"/>
              </a:tabLst>
            </a:pPr>
            <a:r>
              <a:rPr lang="es-ES">
                <a:latin typeface="Tahoma" pitchFamily="34" charset="0"/>
                <a:ea typeface="Times New Roman" pitchFamily="18" charset="0"/>
                <a:cs typeface="Tahoma" pitchFamily="34" charset="0"/>
              </a:rPr>
              <a:t>Desconcentración temporal a lugares menos amenazados.</a:t>
            </a:r>
          </a:p>
        </p:txBody>
      </p:sp>
      <p:sp>
        <p:nvSpPr>
          <p:cNvPr id="55299" name="3 Rectángulo"/>
          <p:cNvSpPr>
            <a:spLocks noChangeArrowheads="1"/>
          </p:cNvSpPr>
          <p:nvPr/>
        </p:nvSpPr>
        <p:spPr bwMode="auto">
          <a:xfrm>
            <a:off x="4286250" y="3597275"/>
            <a:ext cx="4572000" cy="304641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indent="182563" algn="ctr" eaLnBrk="0" hangingPunct="0">
              <a:lnSpc>
                <a:spcPct val="150000"/>
              </a:lnSpc>
              <a:tabLst>
                <a:tab pos="171450" algn="l"/>
              </a:tabLst>
            </a:pPr>
            <a:r>
              <a:rPr lang="es-ES">
                <a:latin typeface="Tahoma" pitchFamily="34" charset="0"/>
                <a:ea typeface="Times New Roman" pitchFamily="18" charset="0"/>
                <a:cs typeface="Tahoma" pitchFamily="34" charset="0"/>
              </a:rPr>
              <a:t>Observación y el control de la contaminación química, radiactiva y biológica.</a:t>
            </a:r>
          </a:p>
        </p:txBody>
      </p:sp>
      <p:pic>
        <p:nvPicPr>
          <p:cNvPr id="55300" name="Picture 1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313" y="3214688"/>
            <a:ext cx="3857625" cy="3286125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</p:spPr>
      </p:pic>
      <p:pic>
        <p:nvPicPr>
          <p:cNvPr id="55301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929188" y="214313"/>
            <a:ext cx="3929062" cy="3071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52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52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53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53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53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53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52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52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298" grpId="0" animBg="1"/>
      <p:bldP spid="55299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2 Rectángulo"/>
          <p:cNvSpPr>
            <a:spLocks noChangeArrowheads="1"/>
          </p:cNvSpPr>
          <p:nvPr/>
        </p:nvSpPr>
        <p:spPr bwMode="auto">
          <a:xfrm>
            <a:off x="71438" y="214313"/>
            <a:ext cx="4572000" cy="304641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indent="182563" algn="ctr" eaLnBrk="0" hangingPunct="0">
              <a:lnSpc>
                <a:spcPct val="150000"/>
              </a:lnSpc>
              <a:tabLst>
                <a:tab pos="171450" algn="l"/>
              </a:tabLst>
            </a:pPr>
            <a:r>
              <a:rPr lang="es-ES">
                <a:latin typeface="Tahoma" pitchFamily="34" charset="0"/>
                <a:ea typeface="Times New Roman" pitchFamily="18" charset="0"/>
                <a:cs typeface="Tahoma" pitchFamily="34" charset="0"/>
              </a:rPr>
              <a:t>Preparación de los ciudadanos sobre las normas de conducta a cumplir.</a:t>
            </a:r>
          </a:p>
        </p:txBody>
      </p:sp>
      <p:pic>
        <p:nvPicPr>
          <p:cNvPr id="56324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500688" y="642938"/>
            <a:ext cx="3005137" cy="2071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5 Grupo"/>
          <p:cNvGrpSpPr>
            <a:grpSpLocks/>
          </p:cNvGrpSpPr>
          <p:nvPr/>
        </p:nvGrpSpPr>
        <p:grpSpPr bwMode="auto">
          <a:xfrm>
            <a:off x="133350" y="3643313"/>
            <a:ext cx="8724900" cy="3117850"/>
            <a:chOff x="132826" y="3643313"/>
            <a:chExt cx="8725454" cy="3117850"/>
          </a:xfrm>
        </p:grpSpPr>
        <p:sp>
          <p:nvSpPr>
            <p:cNvPr id="61445" name="3 Rectángulo"/>
            <p:cNvSpPr>
              <a:spLocks noChangeArrowheads="1"/>
            </p:cNvSpPr>
            <p:nvPr/>
          </p:nvSpPr>
          <p:spPr bwMode="auto">
            <a:xfrm>
              <a:off x="4274151" y="3714750"/>
              <a:ext cx="4584129" cy="3046413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indent="182563" algn="ctr" eaLnBrk="0" hangingPunct="0">
                <a:lnSpc>
                  <a:spcPct val="150000"/>
                </a:lnSpc>
                <a:tabLst>
                  <a:tab pos="171450" algn="l"/>
                </a:tabLst>
              </a:pPr>
              <a:r>
                <a:rPr lang="es-ES">
                  <a:latin typeface="Tahoma" pitchFamily="34" charset="0"/>
                  <a:ea typeface="Times New Roman" pitchFamily="18" charset="0"/>
                  <a:cs typeface="Tahoma" pitchFamily="34" charset="0"/>
                </a:rPr>
                <a:t>Regulación del oscurecimiento y el enmascaramiento de la luz.</a:t>
              </a:r>
            </a:p>
          </p:txBody>
        </p:sp>
        <p:pic>
          <p:nvPicPr>
            <p:cNvPr id="61446" name="Picture 2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132826" y="3643313"/>
              <a:ext cx="3796233" cy="30003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63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63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63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63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322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5 Rectángulo"/>
          <p:cNvSpPr>
            <a:spLocks noChangeArrowheads="1"/>
          </p:cNvSpPr>
          <p:nvPr/>
        </p:nvSpPr>
        <p:spPr bwMode="auto">
          <a:xfrm>
            <a:off x="285750" y="893763"/>
            <a:ext cx="8001000" cy="267811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lnSpc>
                <a:spcPct val="150000"/>
              </a:lnSpc>
              <a:tabLst>
                <a:tab pos="171450" algn="l"/>
              </a:tabLst>
            </a:pPr>
            <a:r>
              <a:rPr lang="es-ES" sz="2800">
                <a:latin typeface="Tahoma" pitchFamily="34" charset="0"/>
                <a:ea typeface="Times New Roman" pitchFamily="18" charset="0"/>
                <a:cs typeface="Tahoma" pitchFamily="34" charset="0"/>
              </a:rPr>
              <a:t>La protección de las instalaciones, equipos, maquinarias, materias primas, reservas de alimentos y medicamentos, productos de la biotecnología, fuentes y reservas de agua</a:t>
            </a:r>
          </a:p>
        </p:txBody>
      </p:sp>
      <p:pic>
        <p:nvPicPr>
          <p:cNvPr id="57347" name="Picture 2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429250" y="3714750"/>
            <a:ext cx="3214688" cy="2719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7348" name="Picture 2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63" y="3786188"/>
            <a:ext cx="3214687" cy="2714625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</p:spPr>
      </p:pic>
      <p:sp>
        <p:nvSpPr>
          <p:cNvPr id="9" name="Rectangle 4"/>
          <p:cNvSpPr>
            <a:spLocks noChangeArrowheads="1"/>
          </p:cNvSpPr>
          <p:nvPr/>
        </p:nvSpPr>
        <p:spPr bwMode="auto">
          <a:xfrm>
            <a:off x="285750" y="214313"/>
            <a:ext cx="8675688" cy="523875"/>
          </a:xfrm>
          <a:prstGeom prst="rect">
            <a:avLst/>
          </a:prstGeom>
          <a:solidFill>
            <a:schemeClr val="bg1"/>
          </a:solidFill>
          <a:ln w="57150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s-ES_tradnl" sz="2800" b="1" dirty="0">
                <a:solidFill>
                  <a:srgbClr val="C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Medidas de DC de protección de la economía.</a:t>
            </a:r>
            <a:endParaRPr lang="es-ES" sz="28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73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73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73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73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73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73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346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1 Rectángulo"/>
          <p:cNvSpPr>
            <a:spLocks noChangeArrowheads="1"/>
          </p:cNvSpPr>
          <p:nvPr/>
        </p:nvSpPr>
        <p:spPr bwMode="auto">
          <a:xfrm>
            <a:off x="785813" y="785813"/>
            <a:ext cx="7358062" cy="23082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lnSpc>
                <a:spcPct val="150000"/>
              </a:lnSpc>
              <a:tabLst>
                <a:tab pos="171450" algn="l"/>
              </a:tabLst>
            </a:pPr>
            <a:r>
              <a:rPr lang="es-ES">
                <a:latin typeface="Tahoma" pitchFamily="34" charset="0"/>
                <a:ea typeface="Times New Roman" pitchFamily="18" charset="0"/>
                <a:cs typeface="Tahoma" pitchFamily="34" charset="0"/>
              </a:rPr>
              <a:t>Las medidas fitosanitarias y agrotécnicas para preservar las plantas y su producción.</a:t>
            </a:r>
          </a:p>
        </p:txBody>
      </p:sp>
      <p:pic>
        <p:nvPicPr>
          <p:cNvPr id="63491" name="Picture 9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14563" y="3571875"/>
            <a:ext cx="4500562" cy="307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214282" y="1285860"/>
            <a:ext cx="8715436" cy="5357849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s-ES" sz="4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Sistema de conocimientos del tema:</a:t>
            </a:r>
            <a:br>
              <a:rPr lang="es-ES" sz="4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</a:br>
            <a:r>
              <a:rPr lang="es-ES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br>
              <a:rPr lang="es-ES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</a:br>
            <a:r>
              <a:rPr lang="es-ES" dirty="0">
                <a:solidFill>
                  <a:srgbClr val="0000FF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Surgimiento y desarrollo </a:t>
            </a:r>
            <a:r>
              <a:rPr lang="es-ES" dirty="0">
                <a:latin typeface="Tahoma" pitchFamily="34" charset="0"/>
                <a:ea typeface="Tahoma" pitchFamily="34" charset="0"/>
                <a:cs typeface="Tahoma" pitchFamily="34" charset="0"/>
              </a:rPr>
              <a:t>de la DC en Cuba. </a:t>
            </a:r>
            <a:r>
              <a:rPr lang="es-ES" dirty="0">
                <a:solidFill>
                  <a:srgbClr val="0000FF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Integración</a:t>
            </a:r>
            <a:r>
              <a:rPr lang="es-ES" dirty="0">
                <a:latin typeface="Tahoma" pitchFamily="34" charset="0"/>
                <a:ea typeface="Tahoma" pitchFamily="34" charset="0"/>
                <a:cs typeface="Tahoma" pitchFamily="34" charset="0"/>
              </a:rPr>
              <a:t> del sistema de DC cubano. </a:t>
            </a:r>
            <a:r>
              <a:rPr lang="es-ES" dirty="0">
                <a:solidFill>
                  <a:srgbClr val="0000FF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Sistema de medidas</a:t>
            </a:r>
            <a:r>
              <a:rPr lang="es-ES" dirty="0">
                <a:latin typeface="Tahoma" pitchFamily="34" charset="0"/>
                <a:ea typeface="Tahoma" pitchFamily="34" charset="0"/>
                <a:cs typeface="Tahoma" pitchFamily="34" charset="0"/>
              </a:rPr>
              <a:t> de la DC. </a:t>
            </a:r>
            <a:r>
              <a:rPr lang="es-ES" dirty="0">
                <a:solidFill>
                  <a:srgbClr val="0000FF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Principios, misiones y tareas</a:t>
            </a:r>
            <a:r>
              <a:rPr lang="es-ES" dirty="0">
                <a:latin typeface="Tahoma" pitchFamily="34" charset="0"/>
                <a:ea typeface="Tahoma" pitchFamily="34" charset="0"/>
                <a:cs typeface="Tahoma" pitchFamily="34" charset="0"/>
              </a:rPr>
              <a:t> de la DC en Cuba. </a:t>
            </a:r>
            <a:r>
              <a:rPr lang="es-ES" dirty="0">
                <a:solidFill>
                  <a:srgbClr val="0000FF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Organización y dirección</a:t>
            </a:r>
            <a:r>
              <a:rPr lang="es-ES" dirty="0">
                <a:latin typeface="Tahoma" pitchFamily="34" charset="0"/>
                <a:ea typeface="Tahoma" pitchFamily="34" charset="0"/>
                <a:cs typeface="Tahoma" pitchFamily="34" charset="0"/>
              </a:rPr>
              <a:t> en tiempo de paz; medidas de </a:t>
            </a:r>
            <a:r>
              <a:rPr lang="es-ES" dirty="0">
                <a:solidFill>
                  <a:srgbClr val="0000FF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protección de la población </a:t>
            </a:r>
            <a:r>
              <a:rPr lang="es-ES" dirty="0">
                <a:latin typeface="Tahoma" pitchFamily="34" charset="0"/>
                <a:ea typeface="Tahoma" pitchFamily="34" charset="0"/>
                <a:cs typeface="Tahoma" pitchFamily="34" charset="0"/>
              </a:rPr>
              <a:t>y la </a:t>
            </a:r>
            <a:r>
              <a:rPr lang="es-ES" dirty="0" smtClean="0">
                <a:solidFill>
                  <a:srgbClr val="0000FF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economía</a:t>
            </a:r>
            <a:r>
              <a:rPr lang="es-ES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.</a:t>
            </a:r>
            <a:r>
              <a:rPr lang="es-ES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/>
            </a:r>
            <a:br>
              <a:rPr lang="es-ES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</a:br>
            <a:endParaRPr lang="es-ES" dirty="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1 Rectángulo"/>
          <p:cNvSpPr>
            <a:spLocks noChangeArrowheads="1"/>
          </p:cNvSpPr>
          <p:nvPr/>
        </p:nvSpPr>
        <p:spPr bwMode="auto">
          <a:xfrm>
            <a:off x="571500" y="642938"/>
            <a:ext cx="7929563" cy="157003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ES">
                <a:latin typeface="Tahoma" pitchFamily="34" charset="0"/>
                <a:ea typeface="Times New Roman" pitchFamily="18" charset="0"/>
                <a:cs typeface="Tahoma" pitchFamily="34" charset="0"/>
              </a:rPr>
              <a:t>Las medidas zootécnicas, veterinarias y de evacuación para preservar los animales y su producción</a:t>
            </a:r>
            <a:endParaRPr lang="es-ES">
              <a:ea typeface="Times New Roman" pitchFamily="18" charset="0"/>
              <a:cs typeface="Tahoma" pitchFamily="34" charset="0"/>
            </a:endParaRPr>
          </a:p>
        </p:txBody>
      </p:sp>
      <p:pic>
        <p:nvPicPr>
          <p:cNvPr id="64515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57375" y="2890838"/>
            <a:ext cx="4929188" cy="3109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1 Rectángulo"/>
          <p:cNvSpPr>
            <a:spLocks noChangeArrowheads="1"/>
          </p:cNvSpPr>
          <p:nvPr/>
        </p:nvSpPr>
        <p:spPr bwMode="auto">
          <a:xfrm>
            <a:off x="2928938" y="1457325"/>
            <a:ext cx="4572000" cy="247173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lnSpc>
                <a:spcPct val="150000"/>
              </a:lnSpc>
              <a:tabLst>
                <a:tab pos="171450" algn="l"/>
              </a:tabLst>
            </a:pPr>
            <a:r>
              <a:rPr lang="es-ES" sz="3600">
                <a:latin typeface="Tahoma" pitchFamily="34" charset="0"/>
                <a:ea typeface="Times New Roman" pitchFamily="18" charset="0"/>
                <a:cs typeface="Tahoma" pitchFamily="34" charset="0"/>
              </a:rPr>
              <a:t>La elevación de la estabilidad del trabajo</a:t>
            </a:r>
          </a:p>
        </p:txBody>
      </p:sp>
      <p:pic>
        <p:nvPicPr>
          <p:cNvPr id="65539" name="Picture 19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572125" y="3857625"/>
            <a:ext cx="3571875" cy="300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5540" name="Picture 1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3214688" cy="2500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Text Box 2"/>
          <p:cNvSpPr txBox="1">
            <a:spLocks noChangeArrowheads="1"/>
          </p:cNvSpPr>
          <p:nvPr/>
        </p:nvSpPr>
        <p:spPr bwMode="auto">
          <a:xfrm>
            <a:off x="428625" y="1358900"/>
            <a:ext cx="8135938" cy="1570038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ES" b="1" i="1">
                <a:solidFill>
                  <a:srgbClr val="C00000"/>
                </a:solidFill>
                <a:latin typeface="Tahoma" pitchFamily="34" charset="0"/>
                <a:cs typeface="Tahoma" pitchFamily="34" charset="0"/>
              </a:rPr>
              <a:t>Trabajos de salvamento y restablecimiento de la economía y los servicios</a:t>
            </a:r>
            <a:r>
              <a:rPr lang="es-ES" b="1">
                <a:solidFill>
                  <a:srgbClr val="C00000"/>
                </a:solidFill>
                <a:latin typeface="Tahoma" pitchFamily="34" charset="0"/>
              </a:rPr>
              <a:t>.</a:t>
            </a:r>
            <a:endParaRPr lang="es-ES_tradnl" b="1"/>
          </a:p>
        </p:txBody>
      </p:sp>
      <p:pic>
        <p:nvPicPr>
          <p:cNvPr id="66563" name="Picture 8" descr="C:\Documents and Settings\ppuig\Mis documentos\Mis imágenes\Mis imágenes\Para clases\def161204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28875" y="3714750"/>
            <a:ext cx="3714750" cy="2162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Rectángulo"/>
          <p:cNvSpPr>
            <a:spLocks noChangeArrowheads="1"/>
          </p:cNvSpPr>
          <p:nvPr/>
        </p:nvSpPr>
        <p:spPr bwMode="auto">
          <a:xfrm>
            <a:off x="285750" y="142875"/>
            <a:ext cx="8643938" cy="1077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MX">
                <a:solidFill>
                  <a:srgbClr val="0000FF"/>
                </a:solidFill>
                <a:latin typeface="Tahoma" pitchFamily="34" charset="0"/>
                <a:cs typeface="Tahoma" pitchFamily="34" charset="0"/>
              </a:rPr>
              <a:t>Son organizados y dirigidos por los jefes de la DC a su nivel y en su realización participan:</a:t>
            </a:r>
          </a:p>
        </p:txBody>
      </p:sp>
      <p:sp>
        <p:nvSpPr>
          <p:cNvPr id="4" name="3 Rectángulo"/>
          <p:cNvSpPr/>
          <p:nvPr/>
        </p:nvSpPr>
        <p:spPr>
          <a:xfrm>
            <a:off x="285750" y="1558925"/>
            <a:ext cx="5783263" cy="646113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 algn="ctr">
              <a:defRPr/>
            </a:pPr>
            <a:r>
              <a:rPr lang="es-MX" sz="3600" b="1" dirty="0">
                <a:latin typeface="Tahoma" pitchFamily="34" charset="0"/>
                <a:cs typeface="Tahoma" pitchFamily="34" charset="0"/>
              </a:rPr>
              <a:t>Formaciones especiales </a:t>
            </a:r>
            <a:endParaRPr lang="es-ES" sz="3600" b="1" dirty="0"/>
          </a:p>
        </p:txBody>
      </p:sp>
      <p:sp>
        <p:nvSpPr>
          <p:cNvPr id="5" name="4 Rectángulo"/>
          <p:cNvSpPr/>
          <p:nvPr/>
        </p:nvSpPr>
        <p:spPr>
          <a:xfrm>
            <a:off x="285750" y="2565400"/>
            <a:ext cx="6429375" cy="1201738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es-MX" sz="3600" b="1" dirty="0">
                <a:latin typeface="Tahoma" pitchFamily="34" charset="0"/>
                <a:cs typeface="Tahoma" pitchFamily="34" charset="0"/>
              </a:rPr>
              <a:t>Fuerzas y servicios especializados </a:t>
            </a:r>
            <a:endParaRPr lang="es-ES" sz="3600" b="1" dirty="0"/>
          </a:p>
        </p:txBody>
      </p:sp>
      <p:sp>
        <p:nvSpPr>
          <p:cNvPr id="6" name="5 Rectángulo"/>
          <p:cNvSpPr/>
          <p:nvPr/>
        </p:nvSpPr>
        <p:spPr>
          <a:xfrm>
            <a:off x="285750" y="4065588"/>
            <a:ext cx="8572500" cy="107791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es-MX" b="1" dirty="0">
                <a:latin typeface="Tahoma" pitchFamily="34" charset="0"/>
                <a:cs typeface="Tahoma" pitchFamily="34" charset="0"/>
              </a:rPr>
              <a:t>Las BPD, unidades de las MTT, de las FAR y </a:t>
            </a:r>
            <a:r>
              <a:rPr lang="es-MX" b="1" dirty="0" err="1">
                <a:latin typeface="Tahoma" pitchFamily="34" charset="0"/>
                <a:cs typeface="Tahoma" pitchFamily="34" charset="0"/>
              </a:rPr>
              <a:t>Minint</a:t>
            </a:r>
            <a:r>
              <a:rPr lang="es-MX" b="1" dirty="0">
                <a:latin typeface="Tahoma" pitchFamily="34" charset="0"/>
                <a:cs typeface="Tahoma" pitchFamily="34" charset="0"/>
              </a:rPr>
              <a:t>.</a:t>
            </a:r>
          </a:p>
        </p:txBody>
      </p:sp>
      <p:sp>
        <p:nvSpPr>
          <p:cNvPr id="7" name="6 Rectángulo"/>
          <p:cNvSpPr/>
          <p:nvPr/>
        </p:nvSpPr>
        <p:spPr>
          <a:xfrm>
            <a:off x="285750" y="5422900"/>
            <a:ext cx="8643938" cy="1077913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es-MX" b="1" dirty="0">
                <a:latin typeface="Tahoma" pitchFamily="34" charset="0"/>
                <a:cs typeface="Tahoma" pitchFamily="34" charset="0"/>
              </a:rPr>
              <a:t>Otras entidades y fuerzas del pueblo según los planes establecidos.</a:t>
            </a:r>
            <a:endParaRPr lang="es-ES" b="1" dirty="0">
              <a:latin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animBg="1"/>
      <p:bldP spid="5" grpId="0" animBg="1"/>
      <p:bldP spid="6" grpId="0" animBg="1"/>
      <p:bldP spid="7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Text Box 4"/>
          <p:cNvSpPr txBox="1">
            <a:spLocks noChangeArrowheads="1"/>
          </p:cNvSpPr>
          <p:nvPr/>
        </p:nvSpPr>
        <p:spPr bwMode="auto">
          <a:xfrm>
            <a:off x="217488" y="569913"/>
            <a:ext cx="8783637" cy="5078412"/>
          </a:xfrm>
          <a:prstGeom prst="rect">
            <a:avLst/>
          </a:prstGeom>
          <a:solidFill>
            <a:schemeClr val="bg1"/>
          </a:solidFill>
          <a:ln w="57150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ES" sz="3600" b="1">
                <a:solidFill>
                  <a:srgbClr val="C00000"/>
                </a:solidFill>
                <a:latin typeface="Tahoma" pitchFamily="34" charset="0"/>
              </a:rPr>
              <a:t>¿En qué consisten esos trabajos?</a:t>
            </a:r>
            <a:endParaRPr lang="es-ES" b="1">
              <a:solidFill>
                <a:srgbClr val="C00000"/>
              </a:solidFill>
              <a:latin typeface="Tahoma" pitchFamily="34" charset="0"/>
            </a:endParaRPr>
          </a:p>
          <a:p>
            <a:pPr algn="ctr"/>
            <a:endParaRPr lang="es-ES">
              <a:solidFill>
                <a:srgbClr val="C00000"/>
              </a:solidFill>
              <a:latin typeface="Tahoma" pitchFamily="34" charset="0"/>
            </a:endParaRPr>
          </a:p>
          <a:p>
            <a:pPr>
              <a:buFont typeface="Wingdings" pitchFamily="2" charset="2"/>
              <a:buChar char="Ø"/>
            </a:pPr>
            <a:r>
              <a:rPr lang="es-ES">
                <a:latin typeface="Tahoma" pitchFamily="34" charset="0"/>
              </a:rPr>
              <a:t>Socorrer a las personas</a:t>
            </a:r>
          </a:p>
          <a:p>
            <a:pPr>
              <a:buFont typeface="Wingdings" pitchFamily="2" charset="2"/>
              <a:buChar char="Ø"/>
            </a:pPr>
            <a:r>
              <a:rPr lang="es-ES">
                <a:latin typeface="Tahoma" pitchFamily="34" charset="0"/>
              </a:rPr>
              <a:t>Reparar averías, que impidan o dificulten la realización de las tareas.</a:t>
            </a:r>
          </a:p>
          <a:p>
            <a:pPr>
              <a:buFont typeface="Wingdings" pitchFamily="2" charset="2"/>
              <a:buChar char="Ø"/>
            </a:pPr>
            <a:r>
              <a:rPr lang="es-ES">
                <a:latin typeface="Tahoma" pitchFamily="34" charset="0"/>
              </a:rPr>
              <a:t>Exploración de los focos de destrucción </a:t>
            </a:r>
          </a:p>
          <a:p>
            <a:r>
              <a:rPr lang="es-ES">
                <a:latin typeface="Tahoma" pitchFamily="34" charset="0"/>
              </a:rPr>
              <a:t>    (contaminación).</a:t>
            </a:r>
          </a:p>
          <a:p>
            <a:pPr>
              <a:buFont typeface="Wingdings" pitchFamily="2" charset="2"/>
              <a:buChar char="Ø"/>
            </a:pPr>
            <a:r>
              <a:rPr lang="es-ES">
                <a:latin typeface="Tahoma" pitchFamily="34" charset="0"/>
              </a:rPr>
              <a:t>Aislamiento y extinción de los incendios en los focos y en las vías de acceso.</a:t>
            </a:r>
            <a:endParaRPr lang="es-ES_tradnl">
              <a:latin typeface="Tahoma" pitchFamily="34" charset="0"/>
            </a:endParaRPr>
          </a:p>
          <a:p>
            <a:endParaRPr lang="es-ES_tradnl">
              <a:solidFill>
                <a:srgbClr val="FFFF00"/>
              </a:solidFill>
              <a:latin typeface="Tahoma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17"/>
          <p:cNvSpPr>
            <a:spLocks noGrp="1" noChangeArrowheads="1"/>
          </p:cNvSpPr>
          <p:nvPr>
            <p:ph type="title"/>
          </p:nvPr>
        </p:nvSpPr>
        <p:spPr>
          <a:xfrm>
            <a:off x="428596" y="642918"/>
            <a:ext cx="8143932" cy="5357850"/>
          </a:xfrm>
          <a:ln w="76200">
            <a:solidFill>
              <a:schemeClr val="bg1"/>
            </a:solidFill>
          </a:ln>
        </p:spPr>
        <p:txBody>
          <a:bodyPr>
            <a:no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pPr algn="ctr">
              <a:defRPr/>
            </a:pPr>
            <a:r>
              <a:rPr lang="es-ES" sz="3200" b="0" dirty="0" smtClean="0">
                <a:solidFill>
                  <a:srgbClr val="0066CC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/>
            </a:r>
            <a:br>
              <a:rPr lang="es-ES" sz="3200" b="0" dirty="0" smtClean="0">
                <a:solidFill>
                  <a:srgbClr val="0066CC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</a:br>
            <a:r>
              <a:rPr lang="es-ES" sz="3200" dirty="0" smtClean="0">
                <a:solidFill>
                  <a:srgbClr val="C00000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CONCLUSIONES:</a:t>
            </a:r>
            <a:r>
              <a:rPr lang="es-ES" sz="3200" b="0" dirty="0" smtClean="0">
                <a:solidFill>
                  <a:srgbClr val="C00000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/>
            </a:r>
            <a:br>
              <a:rPr lang="es-ES" sz="3200" b="0" dirty="0" smtClean="0">
                <a:solidFill>
                  <a:srgbClr val="C00000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</a:br>
            <a:r>
              <a:rPr lang="es-ES" sz="3200" b="0" dirty="0" smtClean="0">
                <a:solidFill>
                  <a:srgbClr val="0066CC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/>
            </a:r>
            <a:br>
              <a:rPr lang="es-ES" sz="3200" b="0" dirty="0" smtClean="0">
                <a:solidFill>
                  <a:srgbClr val="0066CC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</a:br>
            <a:r>
              <a:rPr lang="es-ES" sz="3200" b="0" dirty="0" smtClean="0"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1. El Sistema de medidas de la DC se enmarca en los conceptos de la Seguridad y Defensa Nacional y de nuestra concepción de GTP, considerándose un </a:t>
            </a:r>
            <a:r>
              <a:rPr lang="es-ES" sz="3200" b="0" dirty="0" smtClean="0">
                <a:solidFill>
                  <a:srgbClr val="0000FF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factor estratégico de la capacidad defensiva del país y un complemento de la lucha armada y de la preparación de la economía para la defensa. </a:t>
            </a:r>
            <a:r>
              <a:rPr lang="es-ES" sz="3200" b="0" dirty="0" smtClean="0"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/>
            </a:r>
            <a:br>
              <a:rPr lang="es-ES" sz="3200" b="0" dirty="0" smtClean="0"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</a:br>
            <a:r>
              <a:rPr lang="es-ES" sz="3200" b="0" dirty="0" smtClean="0">
                <a:solidFill>
                  <a:srgbClr val="0066CC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/>
            </a:r>
            <a:br>
              <a:rPr lang="es-ES" sz="3200" b="0" dirty="0" smtClean="0">
                <a:solidFill>
                  <a:srgbClr val="0066CC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</a:br>
            <a:endParaRPr lang="es-ES" sz="3200" b="0" dirty="0" smtClean="0">
              <a:solidFill>
                <a:srgbClr val="0066CC"/>
              </a:solidFill>
              <a:effectLst/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17"/>
          <p:cNvSpPr>
            <a:spLocks noGrp="1" noChangeArrowheads="1"/>
          </p:cNvSpPr>
          <p:nvPr>
            <p:ph type="title"/>
          </p:nvPr>
        </p:nvSpPr>
        <p:spPr>
          <a:xfrm>
            <a:off x="428596" y="714356"/>
            <a:ext cx="8143932" cy="5143536"/>
          </a:xfrm>
          <a:ln w="76200">
            <a:solidFill>
              <a:schemeClr val="bg1"/>
            </a:solidFill>
          </a:ln>
        </p:spPr>
        <p:txBody>
          <a:bodyPr>
            <a:no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pPr algn="ctr">
              <a:defRPr/>
            </a:pPr>
            <a:r>
              <a:rPr lang="es-ES" sz="3600" b="0" dirty="0" smtClean="0">
                <a:solidFill>
                  <a:srgbClr val="003399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/>
            </a:r>
            <a:br>
              <a:rPr lang="es-ES" sz="3600" b="0" dirty="0" smtClean="0">
                <a:solidFill>
                  <a:srgbClr val="003399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</a:br>
            <a:r>
              <a:rPr lang="es-ES" sz="3600" b="0" dirty="0" smtClean="0">
                <a:solidFill>
                  <a:srgbClr val="003399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s-ES" sz="3600" b="0" dirty="0" smtClean="0"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2. El Sistema de DC cubano, </a:t>
            </a:r>
            <a:r>
              <a:rPr lang="es-ES" sz="3600" b="0" dirty="0" smtClean="0">
                <a:solidFill>
                  <a:srgbClr val="0000FF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está integrado por todas las fuerzas y recursos de la sociedad y del Estad</a:t>
            </a:r>
            <a:r>
              <a:rPr lang="es-ES" sz="3600" b="0" dirty="0" smtClean="0"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o, con la función de </a:t>
            </a:r>
            <a:r>
              <a:rPr lang="es-ES" sz="3600" b="0" dirty="0" smtClean="0">
                <a:solidFill>
                  <a:srgbClr val="C00000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proteger a las personas y sus bienes, la infraestructura social, la economía y los recursos naturales </a:t>
            </a:r>
            <a:r>
              <a:rPr lang="es-ES" sz="3600" b="0" dirty="0" smtClean="0"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de los </a:t>
            </a:r>
            <a:r>
              <a:rPr lang="es-ES" sz="3600" b="0" dirty="0" smtClean="0">
                <a:solidFill>
                  <a:srgbClr val="00B050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peligros de desastres, de las consecuencias del cambio climático y de la guerra.</a:t>
            </a:r>
            <a:r>
              <a:rPr lang="es-ES" sz="3600" b="0" dirty="0" smtClean="0">
                <a:solidFill>
                  <a:srgbClr val="003399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/>
            </a:r>
            <a:br>
              <a:rPr lang="es-ES" sz="3600" b="0" dirty="0" smtClean="0">
                <a:solidFill>
                  <a:srgbClr val="003399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</a:br>
            <a:endParaRPr lang="es-ES" sz="3600" b="0" dirty="0" smtClean="0">
              <a:solidFill>
                <a:srgbClr val="003399"/>
              </a:solidFill>
              <a:effectLst/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17"/>
          <p:cNvSpPr>
            <a:spLocks noGrp="1" noChangeArrowheads="1"/>
          </p:cNvSpPr>
          <p:nvPr>
            <p:ph type="title"/>
          </p:nvPr>
        </p:nvSpPr>
        <p:spPr>
          <a:xfrm>
            <a:off x="428596" y="1285860"/>
            <a:ext cx="8143932" cy="4000528"/>
          </a:xfrm>
          <a:ln w="76200">
            <a:solidFill>
              <a:schemeClr val="bg1"/>
            </a:solidFill>
          </a:ln>
        </p:spPr>
        <p:txBody>
          <a:bodyPr>
            <a:no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pPr algn="ctr">
              <a:defRPr/>
            </a:pPr>
            <a:r>
              <a:rPr lang="es-ES" sz="4400" b="0" dirty="0" smtClean="0"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 3. El </a:t>
            </a:r>
            <a:r>
              <a:rPr lang="es-ES" sz="4400" b="0" dirty="0" smtClean="0">
                <a:solidFill>
                  <a:srgbClr val="0066FF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Presidente </a:t>
            </a:r>
            <a:r>
              <a:rPr lang="es-ES" sz="4400" b="0" dirty="0" smtClean="0"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del Consejo de Estado dirige la DC mediante el </a:t>
            </a:r>
            <a:r>
              <a:rPr lang="es-ES" sz="4400" b="0" dirty="0" smtClean="0">
                <a:solidFill>
                  <a:srgbClr val="00B050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Ministro de las FAR</a:t>
            </a:r>
            <a:r>
              <a:rPr lang="es-ES" sz="4400" b="0" dirty="0" smtClean="0"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, quien para ello, cuenta con el </a:t>
            </a:r>
            <a:r>
              <a:rPr lang="es-ES" sz="4400" b="0" dirty="0" smtClean="0">
                <a:solidFill>
                  <a:srgbClr val="C00000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EMNDC,</a:t>
            </a:r>
            <a:r>
              <a:rPr lang="es-ES" sz="4400" b="0" dirty="0" smtClean="0"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 principal órgano de dirección de ese sistema.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17"/>
          <p:cNvSpPr>
            <a:spLocks noGrp="1" noChangeArrowheads="1"/>
          </p:cNvSpPr>
          <p:nvPr>
            <p:ph type="title"/>
          </p:nvPr>
        </p:nvSpPr>
        <p:spPr>
          <a:xfrm>
            <a:off x="428596" y="928670"/>
            <a:ext cx="8143932" cy="4714908"/>
          </a:xfrm>
          <a:ln w="76200">
            <a:solidFill>
              <a:schemeClr val="bg1"/>
            </a:solidFill>
          </a:ln>
        </p:spPr>
        <p:txBody>
          <a:bodyPr>
            <a:no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pPr algn="ctr">
              <a:defRPr/>
            </a:pPr>
            <a:r>
              <a:rPr lang="es-ES" sz="4000" b="0" dirty="0" smtClean="0"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4 El Sistema de DC en Cuba prevé un </a:t>
            </a:r>
            <a:r>
              <a:rPr lang="es-ES" sz="4000" dirty="0" smtClean="0">
                <a:solidFill>
                  <a:srgbClr val="C00000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conjunto de medidas </a:t>
            </a:r>
            <a:r>
              <a:rPr lang="es-ES" sz="4000" b="0" dirty="0" smtClean="0"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de protección de la población, la economía, así como para los  trabajos de salvamento y restablecimiento de la economía y los servicios.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85728"/>
            <a:ext cx="7772400" cy="1071569"/>
          </a:xfrm>
        </p:spPr>
        <p:txBody>
          <a:bodyPr>
            <a:normAutofit fontScale="90000"/>
          </a:bodyPr>
          <a:lstStyle/>
          <a:p>
            <a:r>
              <a:rPr lang="es-ES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Estructura del tema</a:t>
            </a:r>
            <a:br>
              <a:rPr lang="es-ES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</a:br>
            <a:endParaRPr lang="es-ES" dirty="0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428596" y="1285860"/>
            <a:ext cx="8501122" cy="5286412"/>
          </a:xfrm>
          <a:ln w="38100">
            <a:solidFill>
              <a:srgbClr val="FF0000"/>
            </a:solidFill>
          </a:ln>
        </p:spPr>
        <p:txBody>
          <a:bodyPr>
            <a:normAutofit fontScale="92500" lnSpcReduction="10000"/>
          </a:bodyPr>
          <a:lstStyle/>
          <a:p>
            <a:pPr>
              <a:defRPr/>
            </a:pPr>
            <a:r>
              <a:rPr lang="es-ES" b="1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Clase 1:Conferencia. </a:t>
            </a:r>
          </a:p>
          <a:p>
            <a:pPr>
              <a:defRPr/>
            </a:pPr>
            <a:r>
              <a:rPr lang="es-ES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Fundamentos de la DC en Cuba (2 </a:t>
            </a:r>
            <a:r>
              <a:rPr lang="es-ES" dirty="0" err="1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hrs</a:t>
            </a:r>
            <a:r>
              <a:rPr lang="es-ES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)</a:t>
            </a:r>
          </a:p>
          <a:p>
            <a:pPr>
              <a:defRPr/>
            </a:pPr>
            <a:r>
              <a:rPr lang="es-ES" b="1" dirty="0" smtClean="0">
                <a:solidFill>
                  <a:schemeClr val="tx1"/>
                </a:solidFill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Clase 2: Seminario.</a:t>
            </a:r>
          </a:p>
          <a:p>
            <a:pPr>
              <a:defRPr/>
            </a:pPr>
            <a:r>
              <a:rPr lang="es-ES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Particularidades de la DC en tiempo de paz (2 </a:t>
            </a:r>
            <a:r>
              <a:rPr lang="es-ES" dirty="0" err="1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hrs</a:t>
            </a:r>
            <a:r>
              <a:rPr lang="es-ES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)</a:t>
            </a:r>
            <a:endParaRPr lang="es-ES" dirty="0" smtClean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>
              <a:defRPr/>
            </a:pPr>
            <a:r>
              <a:rPr lang="en-US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Clase</a:t>
            </a:r>
            <a:r>
              <a:rPr lang="en-US" b="1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 </a:t>
            </a:r>
            <a:r>
              <a:rPr lang="en-US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3:Clase </a:t>
            </a:r>
            <a:r>
              <a:rPr lang="es-MX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Practica</a:t>
            </a:r>
            <a:r>
              <a:rPr lang="en-US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. </a:t>
            </a:r>
            <a:endParaRPr lang="en-US" b="1" dirty="0"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anose="020B0604020202020204" pitchFamily="34" charset="0"/>
              <a:ea typeface="Tahoma" pitchFamily="34" charset="0"/>
              <a:cs typeface="Arial" panose="020B0604020202020204" pitchFamily="34" charset="0"/>
            </a:endParaRPr>
          </a:p>
          <a:p>
            <a:pPr algn="just">
              <a:defRPr/>
            </a:pPr>
            <a:r>
              <a:rPr lang="en-US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Sistema de </a:t>
            </a:r>
            <a:r>
              <a:rPr lang="en-US" dirty="0" err="1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preparación</a:t>
            </a:r>
            <a:r>
              <a:rPr lang="en-US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de la </a:t>
            </a:r>
            <a:r>
              <a:rPr lang="en-US" dirty="0" err="1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población</a:t>
            </a:r>
            <a:r>
              <a:rPr lang="en-US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para</a:t>
            </a:r>
            <a:r>
              <a:rPr lang="en-US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la DC. La </a:t>
            </a:r>
            <a:r>
              <a:rPr lang="en-US" dirty="0" err="1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evacuación</a:t>
            </a:r>
            <a:r>
              <a:rPr lang="en-US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de la </a:t>
            </a:r>
            <a:r>
              <a:rPr lang="en-US" dirty="0" err="1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población</a:t>
            </a:r>
            <a:r>
              <a:rPr lang="en-US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 y la </a:t>
            </a:r>
            <a:r>
              <a:rPr lang="en-US" dirty="0" err="1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protección</a:t>
            </a:r>
            <a:r>
              <a:rPr lang="en-US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de los </a:t>
            </a:r>
            <a:r>
              <a:rPr lang="en-US" dirty="0" err="1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recursos</a:t>
            </a:r>
            <a:r>
              <a:rPr lang="en-US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educacionales</a:t>
            </a:r>
            <a:r>
              <a:rPr lang="en-US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. </a:t>
            </a:r>
            <a:r>
              <a:rPr lang="en-US" dirty="0" err="1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Programas</a:t>
            </a:r>
            <a:r>
              <a:rPr lang="en-US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 y </a:t>
            </a:r>
            <a:r>
              <a:rPr lang="en-US" dirty="0" err="1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actividades</a:t>
            </a:r>
            <a:r>
              <a:rPr lang="en-US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 de DC </a:t>
            </a:r>
            <a:r>
              <a:rPr lang="en-US" dirty="0" err="1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que</a:t>
            </a:r>
            <a:r>
              <a:rPr lang="en-US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 se </a:t>
            </a:r>
            <a:r>
              <a:rPr lang="en-US" dirty="0" err="1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desarrollan</a:t>
            </a:r>
            <a:r>
              <a:rPr lang="en-US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en los </a:t>
            </a:r>
            <a:r>
              <a:rPr lang="en-US" dirty="0" err="1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centros</a:t>
            </a:r>
            <a:r>
              <a:rPr lang="en-US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educacionales</a:t>
            </a:r>
            <a:r>
              <a:rPr lang="en-US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.</a:t>
            </a:r>
            <a:r>
              <a:rPr lang="es-ES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s-ES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(2 hrs)</a:t>
            </a:r>
          </a:p>
          <a:p>
            <a:pPr>
              <a:defRPr/>
            </a:pPr>
            <a:endParaRPr lang="es-ES" dirty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endParaRPr lang="es-E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ChangeArrowheads="1"/>
          </p:cNvSpPr>
          <p:nvPr/>
        </p:nvSpPr>
        <p:spPr bwMode="auto">
          <a:xfrm>
            <a:off x="142875" y="355600"/>
            <a:ext cx="8929688" cy="5570756"/>
          </a:xfrm>
          <a:prstGeom prst="rect">
            <a:avLst/>
          </a:prstGeom>
          <a:solidFill>
            <a:schemeClr val="bg1"/>
          </a:solidFill>
          <a:ln w="57150">
            <a:solidFill>
              <a:srgbClr val="FF0000"/>
            </a:solidFill>
            <a:miter lim="800000"/>
            <a:headEnd/>
            <a:tailEnd/>
          </a:ln>
          <a:effectLst>
            <a:outerShdw dist="35921" dir="2700000" algn="ctr" rotWithShape="0">
              <a:schemeClr val="tx1">
                <a:alpha val="50000"/>
              </a:schemeClr>
            </a:outerShdw>
          </a:effectLst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s-ES" b="1" dirty="0">
                <a:solidFill>
                  <a:srgbClr val="C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Sistema de evaluación: </a:t>
            </a:r>
          </a:p>
          <a:p>
            <a:pPr algn="ctr">
              <a:defRPr/>
            </a:pPr>
            <a:endParaRPr lang="es-ES_tradnl" dirty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just">
              <a:defRPr/>
            </a:pPr>
            <a:r>
              <a:rPr lang="es-ES_tradnl" sz="3200" dirty="0">
                <a:latin typeface="Arial" pitchFamily="34" charset="0"/>
                <a:ea typeface="Tahoma" pitchFamily="34" charset="0"/>
                <a:cs typeface="Arial" pitchFamily="34" charset="0"/>
              </a:rPr>
              <a:t>Se evaluará </a:t>
            </a:r>
            <a:r>
              <a:rPr lang="es-ES_tradnl" sz="3200" dirty="0">
                <a:solidFill>
                  <a:srgbClr val="0000FF"/>
                </a:solidFill>
                <a:latin typeface="Arial" pitchFamily="34" charset="0"/>
                <a:ea typeface="Tahoma" pitchFamily="34" charset="0"/>
                <a:cs typeface="Arial" pitchFamily="34" charset="0"/>
              </a:rPr>
              <a:t>sistemáticamente</a:t>
            </a:r>
            <a:r>
              <a:rPr lang="es-ES_tradnl" sz="3200" dirty="0">
                <a:latin typeface="Arial" pitchFamily="34" charset="0"/>
                <a:ea typeface="Tahoma" pitchFamily="34" charset="0"/>
                <a:cs typeface="Arial" pitchFamily="34" charset="0"/>
              </a:rPr>
              <a:t> durante el ciclo de conferencias y en el seminario, las intervenciones de los estudiantes.</a:t>
            </a:r>
          </a:p>
          <a:p>
            <a:pPr algn="just">
              <a:defRPr/>
            </a:pPr>
            <a:r>
              <a:rPr lang="es-ES_tradnl" sz="3200" dirty="0">
                <a:latin typeface="Arial" pitchFamily="34" charset="0"/>
                <a:ea typeface="Tahoma" pitchFamily="34" charset="0"/>
                <a:cs typeface="Arial" pitchFamily="34" charset="0"/>
              </a:rPr>
              <a:t>Se realizará una </a:t>
            </a:r>
            <a:r>
              <a:rPr lang="es-ES_tradnl" sz="3200" dirty="0">
                <a:solidFill>
                  <a:srgbClr val="0000FF"/>
                </a:solidFill>
                <a:latin typeface="Arial" pitchFamily="34" charset="0"/>
                <a:ea typeface="Tahoma" pitchFamily="34" charset="0"/>
                <a:cs typeface="Arial" pitchFamily="34" charset="0"/>
              </a:rPr>
              <a:t>pregunta de control escrita </a:t>
            </a:r>
            <a:r>
              <a:rPr lang="es-ES_tradnl" sz="3200" dirty="0">
                <a:latin typeface="Arial" pitchFamily="34" charset="0"/>
                <a:ea typeface="Tahoma" pitchFamily="34" charset="0"/>
                <a:cs typeface="Arial" pitchFamily="34" charset="0"/>
              </a:rPr>
              <a:t>en el seminario.</a:t>
            </a:r>
            <a:endParaRPr lang="es-ES" sz="3200" dirty="0">
              <a:latin typeface="Arial" pitchFamily="34" charset="0"/>
              <a:ea typeface="Tahoma" pitchFamily="34" charset="0"/>
              <a:cs typeface="Arial" pitchFamily="34" charset="0"/>
            </a:endParaRPr>
          </a:p>
          <a:p>
            <a:pPr algn="just">
              <a:defRPr/>
            </a:pPr>
            <a:r>
              <a:rPr lang="es-ES_tradnl" sz="3200" dirty="0">
                <a:latin typeface="Arial" pitchFamily="34" charset="0"/>
                <a:ea typeface="Tahoma" pitchFamily="34" charset="0"/>
                <a:cs typeface="Arial" pitchFamily="34" charset="0"/>
              </a:rPr>
              <a:t>Evaluar el </a:t>
            </a:r>
            <a:r>
              <a:rPr lang="es-ES_tradnl" sz="3200" dirty="0">
                <a:solidFill>
                  <a:srgbClr val="0000FF"/>
                </a:solidFill>
                <a:latin typeface="Arial" pitchFamily="34" charset="0"/>
                <a:ea typeface="Tahoma" pitchFamily="34" charset="0"/>
                <a:cs typeface="Arial" pitchFamily="34" charset="0"/>
              </a:rPr>
              <a:t>cumplimiento dado a las tareas de investigación </a:t>
            </a:r>
            <a:r>
              <a:rPr lang="es-ES_tradnl" sz="3200" dirty="0">
                <a:latin typeface="Arial" pitchFamily="34" charset="0"/>
                <a:ea typeface="Tahoma" pitchFamily="34" charset="0"/>
                <a:cs typeface="Arial" pitchFamily="34" charset="0"/>
              </a:rPr>
              <a:t>y </a:t>
            </a:r>
            <a:r>
              <a:rPr lang="es-ES_tradnl" sz="3200" dirty="0" smtClean="0">
                <a:latin typeface="Arial" pitchFamily="34" charset="0"/>
                <a:ea typeface="Tahoma" pitchFamily="34" charset="0"/>
                <a:cs typeface="Arial" pitchFamily="34" charset="0"/>
              </a:rPr>
              <a:t>la </a:t>
            </a:r>
            <a:r>
              <a:rPr lang="es-ES_tradnl" sz="3200" dirty="0">
                <a:solidFill>
                  <a:srgbClr val="0000FF"/>
                </a:solidFill>
                <a:latin typeface="Arial" pitchFamily="34" charset="0"/>
                <a:ea typeface="Tahoma" pitchFamily="34" charset="0"/>
                <a:cs typeface="Arial" pitchFamily="34" charset="0"/>
              </a:rPr>
              <a:t>calidad de los documentos (actividades) </a:t>
            </a:r>
            <a:r>
              <a:rPr lang="es-ES_tradnl" sz="3200" dirty="0">
                <a:latin typeface="Arial" pitchFamily="34" charset="0"/>
                <a:ea typeface="Tahoma" pitchFamily="34" charset="0"/>
                <a:cs typeface="Arial" pitchFamily="34" charset="0"/>
              </a:rPr>
              <a:t>realizadas por los estudiantes durante la realización del </a:t>
            </a:r>
            <a:r>
              <a:rPr lang="es-ES_tradnl" sz="3200" dirty="0" smtClean="0">
                <a:latin typeface="Arial" pitchFamily="34" charset="0"/>
                <a:ea typeface="Tahoma" pitchFamily="34" charset="0"/>
                <a:cs typeface="Arial" pitchFamily="34" charset="0"/>
              </a:rPr>
              <a:t>seminario y la </a:t>
            </a:r>
            <a:r>
              <a:rPr lang="es-ES_tradnl" sz="3200" smtClean="0">
                <a:latin typeface="Arial" pitchFamily="34" charset="0"/>
                <a:ea typeface="Tahoma" pitchFamily="34" charset="0"/>
                <a:cs typeface="Arial" pitchFamily="34" charset="0"/>
              </a:rPr>
              <a:t>clase práctica.</a:t>
            </a:r>
            <a:endParaRPr lang="es-ES" sz="3200" b="1" dirty="0"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  <a:ea typeface="Tahoma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738" name="Text Box 2"/>
          <p:cNvSpPr txBox="1">
            <a:spLocks noChangeArrowheads="1"/>
          </p:cNvSpPr>
          <p:nvPr/>
        </p:nvSpPr>
        <p:spPr bwMode="auto">
          <a:xfrm>
            <a:off x="0" y="139700"/>
            <a:ext cx="9144000" cy="6432550"/>
          </a:xfrm>
          <a:prstGeom prst="rect">
            <a:avLst/>
          </a:prstGeom>
          <a:solidFill>
            <a:schemeClr val="bg1"/>
          </a:solidFill>
          <a:ln w="38100">
            <a:solidFill>
              <a:srgbClr val="FF0000"/>
            </a:solidFill>
            <a:miter lim="800000"/>
            <a:headEnd/>
            <a:tailEnd/>
          </a:ln>
          <a:effectLst>
            <a:outerShdw dist="45791" dir="2021404" algn="ctr" rotWithShape="0">
              <a:srgbClr val="FF3300"/>
            </a:outerShdw>
          </a:effectLst>
        </p:spPr>
        <p:txBody>
          <a:bodyPr>
            <a:spAutoFit/>
          </a:bodyPr>
          <a:lstStyle/>
          <a:p>
            <a:pPr marL="274638" indent="-274638">
              <a:defRPr/>
            </a:pPr>
            <a:r>
              <a:rPr lang="es-ES_tradnl" sz="2800" dirty="0">
                <a:latin typeface="Tahoma" pitchFamily="34" charset="0"/>
                <a:ea typeface="Tahoma" pitchFamily="34" charset="0"/>
                <a:cs typeface="Tahoma" pitchFamily="34" charset="0"/>
              </a:rPr>
              <a:t>                      </a:t>
            </a:r>
            <a:r>
              <a:rPr lang="es-ES_tradnl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Bibliografía  Básica:</a:t>
            </a:r>
          </a:p>
          <a:p>
            <a:pPr marL="274638" indent="-274638">
              <a:buFont typeface="Wingdings" pitchFamily="2" charset="2"/>
              <a:buChar char="Ø"/>
              <a:defRPr/>
            </a:pPr>
            <a:r>
              <a:rPr lang="es-ES_tradnl" sz="2400" dirty="0">
                <a:latin typeface="Tahoma" pitchFamily="34" charset="0"/>
                <a:ea typeface="Tahoma" pitchFamily="34" charset="0"/>
                <a:cs typeface="Tahoma" pitchFamily="34" charset="0"/>
              </a:rPr>
              <a:t>Ley Nº 75 De la Defensa Nacional.</a:t>
            </a:r>
          </a:p>
          <a:p>
            <a:pPr marL="274638" indent="-274638">
              <a:buFont typeface="Wingdings" pitchFamily="2" charset="2"/>
              <a:buChar char="Ø"/>
              <a:defRPr/>
            </a:pPr>
            <a:r>
              <a:rPr lang="es-ES_tradnl" sz="2400" dirty="0">
                <a:latin typeface="Tahoma" pitchFamily="34" charset="0"/>
                <a:ea typeface="Tahoma" pitchFamily="34" charset="0"/>
                <a:cs typeface="Tahoma" pitchFamily="34" charset="0"/>
              </a:rPr>
              <a:t>Compendio sobre Sistema de medidas de la DC, EMNDC, 2008.</a:t>
            </a:r>
          </a:p>
          <a:p>
            <a:pPr marL="274638" indent="-274638">
              <a:buFont typeface="Wingdings" pitchFamily="2" charset="2"/>
              <a:buChar char="Ø"/>
              <a:defRPr/>
            </a:pPr>
            <a:r>
              <a:rPr lang="es-ES_tradnl" sz="2400" dirty="0">
                <a:latin typeface="Tahoma" pitchFamily="34" charset="0"/>
                <a:ea typeface="Tahoma" pitchFamily="34" charset="0"/>
                <a:cs typeface="Tahoma" pitchFamily="34" charset="0"/>
              </a:rPr>
              <a:t>Glosario de términos de la DC. </a:t>
            </a:r>
          </a:p>
          <a:p>
            <a:pPr marL="274638" indent="-274638">
              <a:buFont typeface="Wingdings" pitchFamily="2" charset="2"/>
              <a:buChar char="Ø"/>
              <a:defRPr/>
            </a:pPr>
            <a:r>
              <a:rPr lang="es-ES_tradnl" sz="2400" dirty="0">
                <a:solidFill>
                  <a:srgbClr val="0000FF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Decreto Ley Nº 170 /97 del CECM sobre Sistema de Medidas de DC</a:t>
            </a:r>
            <a:r>
              <a:rPr lang="es-ES_tradnl" sz="2400" dirty="0">
                <a:latin typeface="Tahoma" pitchFamily="34" charset="0"/>
                <a:ea typeface="Tahoma" pitchFamily="34" charset="0"/>
                <a:cs typeface="Tahoma" pitchFamily="34" charset="0"/>
              </a:rPr>
              <a:t>.</a:t>
            </a:r>
          </a:p>
          <a:p>
            <a:pPr marL="274638" indent="-274638">
              <a:buFont typeface="Wingdings" pitchFamily="2" charset="2"/>
              <a:buChar char="Ø"/>
              <a:defRPr/>
            </a:pPr>
            <a:r>
              <a:rPr lang="es-ES_tradnl" sz="2400" dirty="0">
                <a:solidFill>
                  <a:srgbClr val="0000FF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Directiva 2010 del Presidente CDN para la reducción de desastres. </a:t>
            </a:r>
          </a:p>
          <a:p>
            <a:pPr marL="274638" indent="-274638">
              <a:buFont typeface="Wingdings" pitchFamily="2" charset="2"/>
              <a:buChar char="Ø"/>
              <a:defRPr/>
            </a:pPr>
            <a:r>
              <a:rPr lang="es-ES" sz="2400" dirty="0">
                <a:latin typeface="Tahoma" pitchFamily="34" charset="0"/>
                <a:ea typeface="Tahoma" pitchFamily="34" charset="0"/>
                <a:cs typeface="Tahoma" pitchFamily="34" charset="0"/>
              </a:rPr>
              <a:t>Resolución 8 del jefe EMNDC para poner en vigor las IMO para la preparación de la DC (enero 2011).</a:t>
            </a:r>
          </a:p>
          <a:p>
            <a:pPr marL="274638" indent="-274638">
              <a:buFont typeface="Wingdings" pitchFamily="2" charset="2"/>
              <a:buChar char="Ø"/>
              <a:defRPr/>
            </a:pPr>
            <a:r>
              <a:rPr lang="es-ES" sz="2400" dirty="0">
                <a:latin typeface="Tahoma" pitchFamily="34" charset="0"/>
                <a:ea typeface="Tahoma" pitchFamily="34" charset="0"/>
                <a:cs typeface="Tahoma" pitchFamily="34" charset="0"/>
              </a:rPr>
              <a:t>Indicaciones No 2 del jefe EMNDC para establecer documentos normativos y metodológicos de reducción de desastres (abril 2010)</a:t>
            </a:r>
          </a:p>
          <a:p>
            <a:pPr marL="274638" indent="-274638">
              <a:buFont typeface="Wingdings" pitchFamily="2" charset="2"/>
              <a:buChar char="Ø"/>
              <a:defRPr/>
            </a:pPr>
            <a:r>
              <a:rPr lang="es-ES" sz="2400" dirty="0">
                <a:latin typeface="Tahoma" pitchFamily="34" charset="0"/>
                <a:ea typeface="Tahoma" pitchFamily="34" charset="0"/>
                <a:cs typeface="Tahoma" pitchFamily="34" charset="0"/>
              </a:rPr>
              <a:t>Manual de estudio de ZD (abril 2009).</a:t>
            </a:r>
          </a:p>
          <a:p>
            <a:pPr marL="274638" indent="-274638">
              <a:buFont typeface="Wingdings" pitchFamily="2" charset="2"/>
              <a:buChar char="Ø"/>
              <a:defRPr/>
            </a:pPr>
            <a:r>
              <a:rPr lang="es-ES" sz="2400" dirty="0">
                <a:latin typeface="Tahoma" pitchFamily="34" charset="0"/>
                <a:ea typeface="Tahoma" pitchFamily="34" charset="0"/>
                <a:cs typeface="Tahoma" pitchFamily="34" charset="0"/>
              </a:rPr>
              <a:t>Material de estudio para T4 SN DDC PPD UCI.</a:t>
            </a:r>
          </a:p>
          <a:p>
            <a:pPr marL="274638" indent="-274638">
              <a:buFont typeface="Wingdings" pitchFamily="2" charset="2"/>
              <a:buChar char="Ø"/>
              <a:defRPr/>
            </a:pPr>
            <a:r>
              <a:rPr lang="es-ES" sz="2400" dirty="0">
                <a:latin typeface="Tahoma" pitchFamily="34" charset="0"/>
                <a:ea typeface="Tahoma" pitchFamily="34" charset="0"/>
                <a:cs typeface="Tahoma" pitchFamily="34" charset="0"/>
              </a:rPr>
              <a:t>Texto de DC para estudiantes de la Educación Superior (2006).</a:t>
            </a:r>
          </a:p>
          <a:p>
            <a:pPr marL="274638" indent="-274638">
              <a:buFont typeface="Wingdings" pitchFamily="2" charset="2"/>
              <a:buChar char="Ø"/>
              <a:defRPr/>
            </a:pPr>
            <a:r>
              <a:rPr lang="es-ES" sz="2400" dirty="0">
                <a:latin typeface="Tahoma" pitchFamily="34" charset="0"/>
                <a:ea typeface="Tahoma" pitchFamily="34" charset="0"/>
                <a:cs typeface="Tahoma" pitchFamily="34" charset="0"/>
              </a:rPr>
              <a:t>Texto Sistema de medidas de la DC (Partes 1 y 2).</a:t>
            </a:r>
            <a:endParaRPr lang="es-ES_tradnl" sz="24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7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447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473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ext Box 4"/>
          <p:cNvSpPr txBox="1">
            <a:spLocks noChangeArrowheads="1"/>
          </p:cNvSpPr>
          <p:nvPr/>
        </p:nvSpPr>
        <p:spPr bwMode="auto">
          <a:xfrm>
            <a:off x="285750" y="142875"/>
            <a:ext cx="8496300" cy="6124575"/>
          </a:xfrm>
          <a:prstGeom prst="rect">
            <a:avLst/>
          </a:prstGeom>
          <a:solidFill>
            <a:schemeClr val="bg1"/>
          </a:solidFill>
          <a:ln w="57150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ES_tradnl" b="1">
                <a:solidFill>
                  <a:srgbClr val="C00000"/>
                </a:solidFill>
                <a:latin typeface="Tahoma" pitchFamily="34" charset="0"/>
              </a:rPr>
              <a:t>      Bibliografía complementaria:</a:t>
            </a:r>
          </a:p>
          <a:p>
            <a:pPr>
              <a:buFont typeface="Wingdings" pitchFamily="2" charset="2"/>
              <a:buChar char="Ø"/>
            </a:pPr>
            <a:r>
              <a:rPr lang="es-ES_tradnl" sz="2400">
                <a:latin typeface="Tahoma" pitchFamily="34" charset="0"/>
              </a:rPr>
              <a:t>Reglamento de los CD provinciales y municipales (2007)</a:t>
            </a:r>
            <a:r>
              <a:rPr lang="es-MX" sz="2400">
                <a:latin typeface="Tahoma" pitchFamily="34" charset="0"/>
              </a:rPr>
              <a:t>.</a:t>
            </a:r>
          </a:p>
          <a:p>
            <a:pPr>
              <a:buFont typeface="Wingdings" pitchFamily="2" charset="2"/>
              <a:buChar char="Ø"/>
            </a:pPr>
            <a:r>
              <a:rPr lang="es-MX" sz="2400">
                <a:latin typeface="Tahoma" pitchFamily="34" charset="0"/>
              </a:rPr>
              <a:t>Reglamento de Zona de Defensa (2007)</a:t>
            </a:r>
          </a:p>
          <a:p>
            <a:pPr>
              <a:buFont typeface="Wingdings" pitchFamily="2" charset="2"/>
              <a:buChar char="Ø"/>
            </a:pPr>
            <a:r>
              <a:rPr lang="es-MX" sz="2400">
                <a:latin typeface="Tahoma" pitchFamily="34" charset="0"/>
              </a:rPr>
              <a:t>Documentación rectora sobre preparación y divulgación del sistema de medidas DC (2007).</a:t>
            </a:r>
          </a:p>
          <a:p>
            <a:pPr>
              <a:buFont typeface="Wingdings" pitchFamily="2" charset="2"/>
              <a:buChar char="Ø"/>
            </a:pPr>
            <a:r>
              <a:rPr lang="es-MX" sz="2400">
                <a:latin typeface="Tahoma" pitchFamily="34" charset="0"/>
              </a:rPr>
              <a:t>Artículo sobre cambio climático y desastres.</a:t>
            </a:r>
          </a:p>
          <a:p>
            <a:pPr>
              <a:buFont typeface="Wingdings" pitchFamily="2" charset="2"/>
              <a:buChar char="Ø"/>
            </a:pPr>
            <a:r>
              <a:rPr lang="es-MX" sz="2400">
                <a:latin typeface="Tahoma" pitchFamily="34" charset="0"/>
              </a:rPr>
              <a:t>Artículo sobre productos informáticos en función de la DC.</a:t>
            </a:r>
          </a:p>
          <a:p>
            <a:pPr>
              <a:buFont typeface="Wingdings" pitchFamily="2" charset="2"/>
              <a:buChar char="Ø"/>
            </a:pPr>
            <a:r>
              <a:rPr lang="es-MX" sz="2400">
                <a:solidFill>
                  <a:srgbClr val="0000FF"/>
                </a:solidFill>
                <a:latin typeface="Tahoma" pitchFamily="34" charset="0"/>
              </a:rPr>
              <a:t>Resolución 2/2009 del Jefe EMNDC.</a:t>
            </a:r>
          </a:p>
          <a:p>
            <a:pPr>
              <a:buFont typeface="Wingdings" pitchFamily="2" charset="2"/>
              <a:buChar char="Ø"/>
            </a:pPr>
            <a:r>
              <a:rPr lang="es-MX" sz="2400">
                <a:latin typeface="Tahoma" pitchFamily="34" charset="0"/>
              </a:rPr>
              <a:t>Material sobre las E-Bomb. (Bombas de pulsos)</a:t>
            </a:r>
          </a:p>
          <a:p>
            <a:pPr>
              <a:buFont typeface="Wingdings" pitchFamily="2" charset="2"/>
              <a:buChar char="Ø"/>
            </a:pPr>
            <a:r>
              <a:rPr lang="es-MX" sz="2400">
                <a:latin typeface="Tahoma" pitchFamily="34" charset="0"/>
              </a:rPr>
              <a:t>Eventos geológicos extremos: los sismos.</a:t>
            </a:r>
          </a:p>
          <a:p>
            <a:pPr>
              <a:buFont typeface="Wingdings" pitchFamily="2" charset="2"/>
              <a:buChar char="Ø"/>
            </a:pPr>
            <a:r>
              <a:rPr lang="es-MX" sz="2400">
                <a:latin typeface="Tahoma" pitchFamily="34" charset="0"/>
              </a:rPr>
              <a:t>Guía Metodológica sobre reducción de desastres.</a:t>
            </a:r>
          </a:p>
          <a:p>
            <a:pPr>
              <a:buFont typeface="Wingdings" pitchFamily="2" charset="2"/>
              <a:buChar char="Ø"/>
            </a:pPr>
            <a:r>
              <a:rPr lang="es-MX" sz="2400">
                <a:latin typeface="Tahoma" pitchFamily="34" charset="0"/>
              </a:rPr>
              <a:t>Artículo: Las tristes huellas del uranio empobrecido.</a:t>
            </a:r>
          </a:p>
          <a:p>
            <a:pPr>
              <a:buFont typeface="Wingdings" pitchFamily="2" charset="2"/>
              <a:buChar char="Ø"/>
            </a:pPr>
            <a:r>
              <a:rPr lang="es-MX" sz="2400">
                <a:latin typeface="Tahoma" pitchFamily="34" charset="0"/>
              </a:rPr>
              <a:t>Los Centros de Gestión para la Reducción de Desastres.</a:t>
            </a:r>
          </a:p>
          <a:p>
            <a:pPr>
              <a:buFont typeface="Wingdings" pitchFamily="2" charset="2"/>
              <a:buChar char="Ø"/>
            </a:pPr>
            <a:r>
              <a:rPr lang="es-MX" sz="2400">
                <a:latin typeface="Tahoma" pitchFamily="34" charset="0"/>
              </a:rPr>
              <a:t>Carpeta con selección de 18 presentaciones digitalizadas de estudio relacionadas con la DC.</a:t>
            </a:r>
          </a:p>
          <a:p>
            <a:pPr>
              <a:buFont typeface="Wingdings" pitchFamily="2" charset="2"/>
              <a:buChar char="Ø"/>
            </a:pPr>
            <a:r>
              <a:rPr lang="es-MX" sz="2400">
                <a:latin typeface="Tahoma" pitchFamily="34" charset="0"/>
              </a:rPr>
              <a:t>Decreto 262 del CECM. </a:t>
            </a:r>
            <a:endParaRPr lang="es-ES_tradnl" sz="2400">
              <a:latin typeface="Tahoma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ln w="38100">
            <a:solidFill>
              <a:srgbClr val="FF0000"/>
            </a:solidFill>
          </a:ln>
        </p:spPr>
        <p:txBody>
          <a:bodyPr/>
          <a:lstStyle/>
          <a:p>
            <a:pPr algn="ctr"/>
            <a:r>
              <a:rPr lang="es-ES" dirty="0" smtClean="0"/>
              <a:t>Clase 10</a:t>
            </a:r>
          </a:p>
          <a:p>
            <a:pPr algn="ctr">
              <a:defRPr/>
            </a:pPr>
            <a:r>
              <a:rPr lang="es-ES" b="1" dirty="0">
                <a:latin typeface="Arial" pitchFamily="34" charset="0"/>
                <a:cs typeface="Arial" pitchFamily="34" charset="0"/>
              </a:rPr>
              <a:t>Conferencia.</a:t>
            </a:r>
          </a:p>
          <a:p>
            <a:pPr algn="ctr">
              <a:defRPr/>
            </a:pPr>
            <a:endParaRPr lang="es-ES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algn="ctr">
              <a:defRPr/>
            </a:pPr>
            <a:r>
              <a:rPr lang="es-ES" b="1" i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Fundamentos de la Defensa Civil (DC) en Cuba.</a:t>
            </a:r>
          </a:p>
          <a:p>
            <a:endParaRPr lang="es-ES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1428736"/>
            <a:ext cx="7772400" cy="3571899"/>
          </a:xfrm>
          <a:ln w="38100">
            <a:solidFill>
              <a:srgbClr val="FF0000"/>
            </a:solidFill>
          </a:ln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s-ES" sz="4000" b="1" dirty="0">
                <a:solidFill>
                  <a:srgbClr val="C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Objetivo:</a:t>
            </a:r>
            <a:br>
              <a:rPr lang="es-ES" sz="4000" b="1" dirty="0">
                <a:solidFill>
                  <a:srgbClr val="C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</a:br>
            <a:r>
              <a:rPr lang="es-ES" sz="4000" b="1" dirty="0">
                <a:solidFill>
                  <a:srgbClr val="C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/>
            </a:r>
            <a:br>
              <a:rPr lang="es-ES" sz="4000" b="1" dirty="0">
                <a:solidFill>
                  <a:srgbClr val="C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</a:br>
            <a:r>
              <a:rPr lang="es-E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s-MX" i="1" dirty="0">
                <a:solidFill>
                  <a:srgbClr val="0000FF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Interpretar</a:t>
            </a:r>
            <a:r>
              <a:rPr lang="es-MX" dirty="0">
                <a:latin typeface="Tahoma" pitchFamily="34" charset="0"/>
                <a:ea typeface="Tahoma" pitchFamily="34" charset="0"/>
                <a:cs typeface="Tahoma" pitchFamily="34" charset="0"/>
              </a:rPr>
              <a:t> el papel, objetivo, organización y misiones de la DC, como factor estratégico en el aumento de la capacidad defensiva del país.</a:t>
            </a:r>
            <a:r>
              <a:rPr lang="es-ES_tradnl" dirty="0">
                <a:solidFill>
                  <a:srgbClr val="FFFF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/>
            </a:r>
            <a:br>
              <a:rPr lang="es-ES_tradnl" dirty="0">
                <a:solidFill>
                  <a:srgbClr val="FFFF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</a:br>
            <a:endParaRPr lang="es-ES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64</TotalTime>
  <Words>1619</Words>
  <Application>Microsoft Office PowerPoint</Application>
  <PresentationFormat>Presentación en pantalla (4:3)</PresentationFormat>
  <Paragraphs>191</Paragraphs>
  <Slides>39</Slides>
  <Notes>2</Notes>
  <HiddenSlides>0</HiddenSlides>
  <MMClips>0</MMClips>
  <ScaleCrop>false</ScaleCrop>
  <HeadingPairs>
    <vt:vector size="8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Servidores OLE incrustados</vt:lpstr>
      </vt:variant>
      <vt:variant>
        <vt:i4>2</vt:i4>
      </vt:variant>
      <vt:variant>
        <vt:lpstr>Títulos de diapositiva</vt:lpstr>
      </vt:variant>
      <vt:variant>
        <vt:i4>39</vt:i4>
      </vt:variant>
    </vt:vector>
  </HeadingPairs>
  <TitlesOfParts>
    <vt:vector size="47" baseType="lpstr">
      <vt:lpstr>Arial</vt:lpstr>
      <vt:lpstr>Calibri</vt:lpstr>
      <vt:lpstr>Tahoma</vt:lpstr>
      <vt:lpstr>Times New Roman</vt:lpstr>
      <vt:lpstr>Wingdings</vt:lpstr>
      <vt:lpstr>Tema de Office</vt:lpstr>
      <vt:lpstr>Imagen</vt:lpstr>
      <vt:lpstr>Fotografía de Photo Editor</vt:lpstr>
      <vt:lpstr>TEMA 3</vt:lpstr>
      <vt:lpstr>Presentación de PowerPoint</vt:lpstr>
      <vt:lpstr>Sistema de conocimientos del tema:   Surgimiento y desarrollo de la DC en Cuba. Integración del sistema de DC cubano. Sistema de medidas de la DC. Principios, misiones y tareas de la DC en Cuba. Organización y dirección en tiempo de paz; medidas de protección de la población y la economía. </vt:lpstr>
      <vt:lpstr>Estructura del tema </vt:lpstr>
      <vt:lpstr>Presentación de PowerPoint</vt:lpstr>
      <vt:lpstr>Presentación de PowerPoint</vt:lpstr>
      <vt:lpstr>Presentación de PowerPoint</vt:lpstr>
      <vt:lpstr>Presentación de PowerPoint</vt:lpstr>
      <vt:lpstr>Objetivo:   Interpretar el papel, objetivo, organización y misiones de la DC, como factor estratégico en el aumento de la capacidad defensiva del país. </vt:lpstr>
      <vt:lpstr>Métodos: EOM y EC. Tiempo: 2 horas. Lugar: Aula </vt:lpstr>
      <vt:lpstr>Presentación de PowerPoint</vt:lpstr>
      <vt:lpstr>Primer aspecto del sumario </vt:lpstr>
      <vt:lpstr>Presentación de PowerPoint</vt:lpstr>
      <vt:lpstr>Segundo aspecto del sumario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Presidente del  Consejo de Estado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 CONCLUSIONES:  1. El Sistema de medidas de la DC se enmarca en los conceptos de la Seguridad y Defensa Nacional y de nuestra concepción de GTP, considerándose un factor estratégico de la capacidad defensiva del país y un complemento de la lucha armada y de la preparación de la economía para la defensa.   </vt:lpstr>
      <vt:lpstr>  2. El Sistema de DC cubano, está integrado por todas las fuerzas y recursos de la sociedad y del Estado, con la función de proteger a las personas y sus bienes, la infraestructura social, la economía y los recursos naturales de los peligros de desastres, de las consecuencias del cambio climático y de la guerra. </vt:lpstr>
      <vt:lpstr> 3. El Presidente del Consejo de Estado dirige la DC mediante el Ministro de las FAR, quien para ello, cuenta con el EMNDC, principal órgano de dirección de ese sistema.</vt:lpstr>
      <vt:lpstr>4 El Sistema de DC en Cuba prevé un conjunto de medidas de protección de la población, la economía, así como para los  trabajos de salvamento y restablecimiento de la economía y los servicios.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TEMA 3</dc:title>
  <dc:creator>PPD</dc:creator>
  <cp:lastModifiedBy>german</cp:lastModifiedBy>
  <cp:revision>8</cp:revision>
  <dcterms:created xsi:type="dcterms:W3CDTF">2017-10-24T13:19:36Z</dcterms:created>
  <dcterms:modified xsi:type="dcterms:W3CDTF">2021-02-21T20:25:13Z</dcterms:modified>
</cp:coreProperties>
</file>