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5" r:id="rId3"/>
  </p:sldMasterIdLst>
  <p:notesMasterIdLst>
    <p:notesMasterId r:id="rId56"/>
  </p:notesMasterIdLst>
  <p:handoutMasterIdLst>
    <p:handoutMasterId r:id="rId57"/>
  </p:handoutMasterIdLst>
  <p:sldIdLst>
    <p:sldId id="256" r:id="rId4"/>
    <p:sldId id="416" r:id="rId5"/>
    <p:sldId id="414" r:id="rId6"/>
    <p:sldId id="410" r:id="rId7"/>
    <p:sldId id="500" r:id="rId8"/>
    <p:sldId id="419" r:id="rId9"/>
    <p:sldId id="534" r:id="rId10"/>
    <p:sldId id="464" r:id="rId11"/>
    <p:sldId id="408" r:id="rId12"/>
    <p:sldId id="437" r:id="rId13"/>
    <p:sldId id="438" r:id="rId14"/>
    <p:sldId id="467" r:id="rId15"/>
    <p:sldId id="468" r:id="rId16"/>
    <p:sldId id="477" r:id="rId17"/>
    <p:sldId id="528" r:id="rId18"/>
    <p:sldId id="487" r:id="rId19"/>
    <p:sldId id="473" r:id="rId20"/>
    <p:sldId id="480" r:id="rId21"/>
    <p:sldId id="472" r:id="rId22"/>
    <p:sldId id="484" r:id="rId23"/>
    <p:sldId id="483" r:id="rId24"/>
    <p:sldId id="452" r:id="rId25"/>
    <p:sldId id="485" r:id="rId26"/>
    <p:sldId id="502" r:id="rId27"/>
    <p:sldId id="503" r:id="rId28"/>
    <p:sldId id="504" r:id="rId29"/>
    <p:sldId id="507" r:id="rId30"/>
    <p:sldId id="505" r:id="rId31"/>
    <p:sldId id="506" r:id="rId32"/>
    <p:sldId id="492" r:id="rId33"/>
    <p:sldId id="511" r:id="rId34"/>
    <p:sldId id="512" r:id="rId35"/>
    <p:sldId id="539" r:id="rId36"/>
    <p:sldId id="549" r:id="rId37"/>
    <p:sldId id="535" r:id="rId38"/>
    <p:sldId id="536" r:id="rId39"/>
    <p:sldId id="537" r:id="rId40"/>
    <p:sldId id="538" r:id="rId41"/>
    <p:sldId id="548" r:id="rId42"/>
    <p:sldId id="550" r:id="rId43"/>
    <p:sldId id="520" r:id="rId44"/>
    <p:sldId id="521" r:id="rId45"/>
    <p:sldId id="541" r:id="rId46"/>
    <p:sldId id="545" r:id="rId47"/>
    <p:sldId id="542" r:id="rId48"/>
    <p:sldId id="543" r:id="rId49"/>
    <p:sldId id="547" r:id="rId50"/>
    <p:sldId id="524" r:id="rId51"/>
    <p:sldId id="546" r:id="rId52"/>
    <p:sldId id="531" r:id="rId53"/>
    <p:sldId id="552" r:id="rId54"/>
    <p:sldId id="533" r:id="rId55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FFCCCC"/>
    <a:srgbClr val="CCFFCC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569" autoAdjust="0"/>
  </p:normalViewPr>
  <p:slideViewPr>
    <p:cSldViewPr>
      <p:cViewPr>
        <p:scale>
          <a:sx n="50" d="100"/>
          <a:sy n="50" d="100"/>
        </p:scale>
        <p:origin x="-5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65C96-B4E0-4A46-A6B1-CB1D896AA345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7B33A-B9AB-4985-B448-0CCB79F2F2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2BF5D-0980-4935-A42C-F0FA013783DD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77168-78F5-43DB-BF4F-01DEE7F958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altLang="es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E58AD-0ED3-4F77-8BF3-7FBC75A6ADCD}" type="slidenum">
              <a:rPr lang="es-ES" altLang="es-ES" smtClean="0"/>
              <a:pPr/>
              <a:t>7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5831-B5A7-4B42-9DB6-D840429DAC8A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Indicar</a:t>
            </a:r>
            <a:r>
              <a:rPr lang="es-ES" baseline="0" dirty="0" smtClean="0"/>
              <a:t> que esta Tabla puede elaborarse de forma progresiva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77168-78F5-43DB-BF4F-01DEE7F95865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Indicar</a:t>
            </a:r>
            <a:r>
              <a:rPr lang="es-ES" baseline="0" dirty="0" smtClean="0"/>
              <a:t> que esta Tabla puede elaborarse de forma progresiva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77168-78F5-43DB-BF4F-01DEE7F95865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5831-B5A7-4B42-9DB6-D840429DAC8A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415B-29C1-4B53-8595-5A27B6C44A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D76F-548F-4454-BDDC-60AB45A43B22}" type="datetimeFigureOut">
              <a:rPr lang="es-ES" smtClean="0"/>
              <a:pPr/>
              <a:t>04/05/2016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367D-01B5-4652-AAAB-ABEAAFBF09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hyperlink" Target="file:///D:\Sonia\Riesgos%20Tecnol&#243;gicos\RIESGOS%202015\SEMINARIO%20VULNERABILIDAD%20Y%20RIESGOS%20ARTEMISA%20Y%20MAYABEQUE\INVENTARIO%20UNICO%20LALO%20FINAL.xls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I:\SEMINARIO%20VULNERABILIDAD%20Y%20RIESGOS\Determinaci&#243;n%20de%20la%20distancia%20y%20&#225;rea%20de%20efecto.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lizabeth@ama.cu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hyperlink" Target="file:///H:\REUNI&#211;N%20DE%20TRABAJO%2018%20DE%20FEBRERO%202016\INVENTARIO%20UNICO%20Y%20SELECCI&#211;N%20DE%20INSTALACIONES.xls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onia\Riesgos%20Tecnol&#243;gicos\RIESGOS%202015\REUNI&#211;N%20T&#201;CNICA%20CIENFUEGOS%2030%20MARZO%202015\TABLAS%20A,%20B%20Y%20C.xls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INSTALACIONES%20PELIGROSA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INSTALACIONES%20PELIGROSA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643866" cy="1633542"/>
          </a:xfrm>
        </p:spPr>
        <p:txBody>
          <a:bodyPr>
            <a:normAutofit/>
          </a:bodyPr>
          <a:lstStyle/>
          <a:p>
            <a:pPr lvl="0" algn="ctr"/>
            <a:r>
              <a:rPr lang="es-ES" sz="2400" dirty="0" smtClean="0">
                <a:latin typeface="Calibri" pitchFamily="34" charset="0"/>
                <a:cs typeface="Calibri" pitchFamily="34" charset="0"/>
              </a:rPr>
              <a:t>Lineamientos generales para los estudios de peligro, vulnerabilidad y riesgos de alcance territorial en instalaciones que usan, procesan y almacenan sustancias químicas y materiales peligrosos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14546" y="4429132"/>
            <a:ext cx="4953000" cy="1752600"/>
          </a:xfrm>
        </p:spPr>
        <p:txBody>
          <a:bodyPr>
            <a:noAutofit/>
          </a:bodyPr>
          <a:lstStyle/>
          <a:p>
            <a:pPr algn="ctr"/>
            <a:r>
              <a:rPr lang="es-ES" sz="1800" dirty="0" err="1" smtClean="0">
                <a:solidFill>
                  <a:srgbClr val="002060"/>
                </a:solidFill>
                <a:latin typeface="Calibri" pitchFamily="34" charset="0"/>
              </a:rPr>
              <a:t>MSc.</a:t>
            </a:r>
            <a:r>
              <a:rPr lang="es-ES" sz="1800" dirty="0" smtClean="0">
                <a:solidFill>
                  <a:srgbClr val="002060"/>
                </a:solidFill>
                <a:latin typeface="Calibri" pitchFamily="34" charset="0"/>
              </a:rPr>
              <a:t> Sonia </a:t>
            </a:r>
            <a:r>
              <a:rPr lang="es-ES" sz="1800" dirty="0" err="1" smtClean="0">
                <a:solidFill>
                  <a:srgbClr val="002060"/>
                </a:solidFill>
                <a:latin typeface="Calibri" pitchFamily="34" charset="0"/>
              </a:rPr>
              <a:t>Orúe</a:t>
            </a:r>
            <a:r>
              <a:rPr lang="es-ES" sz="1800" dirty="0" smtClean="0">
                <a:solidFill>
                  <a:srgbClr val="002060"/>
                </a:solidFill>
                <a:latin typeface="Calibri" pitchFamily="34" charset="0"/>
              </a:rPr>
              <a:t> Valdés</a:t>
            </a:r>
          </a:p>
          <a:p>
            <a:pPr algn="ctr"/>
            <a:r>
              <a:rPr lang="es-ES" sz="1800" dirty="0" smtClean="0">
                <a:solidFill>
                  <a:srgbClr val="002060"/>
                </a:solidFill>
                <a:latin typeface="Calibri" pitchFamily="34" charset="0"/>
              </a:rPr>
              <a:t>Grupo de Evaluación de Riesgos </a:t>
            </a:r>
          </a:p>
          <a:p>
            <a:pPr algn="ctr"/>
            <a:r>
              <a:rPr lang="es-ES" sz="1800" dirty="0" smtClean="0">
                <a:solidFill>
                  <a:srgbClr val="002060"/>
                </a:solidFill>
                <a:latin typeface="Calibri" pitchFamily="34" charset="0"/>
              </a:rPr>
              <a:t>Agencia de Medio Ambiente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85786" y="357166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Calibri" pitchFamily="34" charset="0"/>
              </a:rPr>
              <a:t>Seminario sobre la evaluación de las vulnerabilidades y riesgos en instalaciones peligrosas en la provincia Artemisa.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Calibri" pitchFamily="34" charset="0"/>
              </a:rPr>
              <a:t> 4 de mayo del 2016</a:t>
            </a:r>
            <a:endParaRPr lang="es-E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24" y="0"/>
            <a:ext cx="7543800" cy="46037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s-E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Evaluación de los peligros: Elaboración del Inventario Único </a:t>
            </a:r>
          </a:p>
        </p:txBody>
      </p:sp>
      <p:graphicFrame>
        <p:nvGraphicFramePr>
          <p:cNvPr id="26644" name="Group 20"/>
          <p:cNvGraphicFramePr>
            <a:graphicFrameLocks noGrp="1"/>
          </p:cNvGraphicFramePr>
          <p:nvPr>
            <p:ph idx="4294967295"/>
          </p:nvPr>
        </p:nvGraphicFramePr>
        <p:xfrm>
          <a:off x="642910" y="785794"/>
          <a:ext cx="7929618" cy="5385420"/>
        </p:xfrm>
        <a:graphic>
          <a:graphicData uri="http://schemas.openxmlformats.org/drawingml/2006/table">
            <a:tbl>
              <a:tblPr/>
              <a:tblGrid>
                <a:gridCol w="3028673"/>
                <a:gridCol w="4900945"/>
              </a:tblGrid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Actores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Funciones de sus miembros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446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Grupos Municipales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Recopilan los inventarios existentes en sus municipios procedentes de: MININT, Defensa Civil, MINAL, CITMA, INRH, MTSS, u otros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OACEs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que se considere incluir.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Validan estos inventarios en sus municipios, insertan otras instalaciones (si procede) y los entregan al Grupo Provincial</a:t>
                      </a:r>
                      <a:r>
                        <a:rPr kumimoji="0" lang="es-E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Grupo Provincial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labora el Inventario Único y de éste se seleccionan las instalaciones que serán analizadas para la determinación del peligro.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1" name="Text Box 113"/>
          <p:cNvSpPr txBox="1">
            <a:spLocks noChangeArrowheads="1"/>
          </p:cNvSpPr>
          <p:nvPr/>
        </p:nvSpPr>
        <p:spPr bwMode="auto">
          <a:xfrm>
            <a:off x="357158" y="6000768"/>
            <a:ext cx="66437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 smtClean="0"/>
              <a:t>Tabla </a:t>
            </a:r>
            <a:r>
              <a:rPr lang="es-ES" dirty="0" smtClean="0"/>
              <a:t>de datos progresivos que abarca la evaluación de peligros, vulnerabilidades y riesgos en </a:t>
            </a:r>
            <a:r>
              <a:rPr lang="es-ES" sz="1800" dirty="0" smtClean="0"/>
              <a:t>Formato </a:t>
            </a:r>
            <a:r>
              <a:rPr lang="es-ES" sz="1800" dirty="0"/>
              <a:t>EXCEL</a:t>
            </a:r>
          </a:p>
        </p:txBody>
      </p:sp>
      <p:sp>
        <p:nvSpPr>
          <p:cNvPr id="38962" name="Text Box 114"/>
          <p:cNvSpPr txBox="1">
            <a:spLocks noChangeArrowheads="1"/>
          </p:cNvSpPr>
          <p:nvPr/>
        </p:nvSpPr>
        <p:spPr bwMode="auto">
          <a:xfrm>
            <a:off x="971550" y="649288"/>
            <a:ext cx="8137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Tabla A “Inventario Único de las instalaciones que manejan sustancias químicas peligrosas”</a:t>
            </a:r>
          </a:p>
        </p:txBody>
      </p:sp>
      <p:sp>
        <p:nvSpPr>
          <p:cNvPr id="56435" name="Rectangle 115"/>
          <p:cNvSpPr>
            <a:spLocks noChangeArrowheads="1"/>
          </p:cNvSpPr>
          <p:nvPr/>
        </p:nvSpPr>
        <p:spPr bwMode="auto">
          <a:xfrm>
            <a:off x="0" y="214290"/>
            <a:ext cx="892971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s-ES" sz="2400" dirty="0">
                <a:solidFill>
                  <a:srgbClr val="002060"/>
                </a:solidFill>
                <a:latin typeface="Arial" charset="0"/>
              </a:rPr>
              <a:t>Evaluación de los peligros: Elaboración del Inventario Único </a:t>
            </a:r>
          </a:p>
        </p:txBody>
      </p:sp>
      <p:pic>
        <p:nvPicPr>
          <p:cNvPr id="392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Botón de acción: Documento">
            <a:hlinkClick r:id="rId4" action="ppaction://program" highlightClick="1"/>
            <a:hlinkHover r:id="rId4" action="ppaction://program"/>
          </p:cNvPr>
          <p:cNvSpPr/>
          <p:nvPr/>
        </p:nvSpPr>
        <p:spPr>
          <a:xfrm>
            <a:off x="7572396" y="6215082"/>
            <a:ext cx="571504" cy="50006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latin typeface="Calibri" pitchFamily="34" charset="0"/>
              </a:rPr>
              <a:t>Selección de las instalaciones que aplicarán para los estudios de PVR (a partir del Inventario Único)</a:t>
            </a:r>
            <a:endParaRPr lang="es-ES" sz="2400" dirty="0">
              <a:latin typeface="Calibri" pitchFamily="34" charset="0"/>
            </a:endParaRPr>
          </a:p>
        </p:txBody>
      </p:sp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785794"/>
            <a:ext cx="2444212" cy="18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73 Conector recto de flecha"/>
          <p:cNvCxnSpPr/>
          <p:nvPr/>
        </p:nvCxnSpPr>
        <p:spPr>
          <a:xfrm>
            <a:off x="5000628" y="1428736"/>
            <a:ext cx="64294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642918"/>
            <a:ext cx="2444212" cy="18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73 Conector recto de flecha"/>
          <p:cNvCxnSpPr/>
          <p:nvPr/>
        </p:nvCxnSpPr>
        <p:spPr>
          <a:xfrm>
            <a:off x="2643174" y="1285860"/>
            <a:ext cx="64294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472" y="3071810"/>
            <a:ext cx="7929618" cy="1900246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En el Inventario Único,  vamos a analizar si un frigorífico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que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maneja 30 t de amoníaco, aplica o no para los estudios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 PVR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5286388"/>
            <a:ext cx="8143932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Criterio para que apliquen las instalaciones: 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Existencia de un código alfanumérico (Categoría de efecto).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Botón de acción: Documento">
            <a:hlinkClick r:id="rId3" action="ppaction://hlinkpres?slideindex=1&amp;slidetitle=Papel de los grupos municipales y provincial " highlightClick="1"/>
            <a:hlinkHover r:id="rId3" action="ppaction://hlinkpres?slideindex=1&amp;slidetitle=Papel de los grupos municipales y provincial "/>
          </p:cNvPr>
          <p:cNvSpPr/>
          <p:nvPr/>
        </p:nvSpPr>
        <p:spPr>
          <a:xfrm>
            <a:off x="7929586" y="1643050"/>
            <a:ext cx="571504" cy="7143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00034" y="642918"/>
            <a:ext cx="8072494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r" eaLnBrk="1" hangingPunct="1"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eaLnBrk="0" hangingPunct="0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2pPr>
            <a:lvl3pPr eaLnBrk="0" hangingPunct="0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3pPr>
            <a:lvl4pPr eaLnBrk="0" hangingPunct="0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4pPr>
            <a:lvl5pPr eaLnBrk="0" hangingPunct="0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9pPr>
          </a:lstStyle>
          <a:p>
            <a:pPr algn="ctr">
              <a:defRPr/>
            </a:pPr>
            <a:r>
              <a:rPr lang="es-VE" sz="2800" b="0" dirty="0">
                <a:solidFill>
                  <a:srgbClr val="002060"/>
                </a:solidFill>
                <a:effectLst/>
              </a:rPr>
              <a:t>Situaciones al </a:t>
            </a:r>
            <a:r>
              <a:rPr lang="es-VE" sz="2800" b="0" dirty="0" smtClean="0">
                <a:solidFill>
                  <a:srgbClr val="002060"/>
                </a:solidFill>
                <a:effectLst/>
              </a:rPr>
              <a:t>buscar la Categoría de Efecto (o código alfanumérico)</a:t>
            </a:r>
            <a:endParaRPr lang="es-VE" sz="28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285721" y="1857364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dirty="0">
                <a:latin typeface="Calibri" pitchFamily="34" charset="0"/>
              </a:rPr>
              <a:t>a) Que aparezca el código </a:t>
            </a:r>
            <a:r>
              <a:rPr lang="es-VE" dirty="0" smtClean="0">
                <a:latin typeface="Calibri" pitchFamily="34" charset="0"/>
              </a:rPr>
              <a:t>alfanumérico. En el ejemplo, DIII</a:t>
            </a:r>
            <a:endParaRPr lang="es-VE" dirty="0">
              <a:latin typeface="Calibri" pitchFamily="34" charset="0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4214810" y="1785926"/>
            <a:ext cx="129540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5786446" y="1571612"/>
            <a:ext cx="2663825" cy="9233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>
                <a:latin typeface="Calibri" pitchFamily="34" charset="0"/>
              </a:rPr>
              <a:t>La instalación deberá ser analizada para la determinación del peligro.</a:t>
            </a: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285720" y="3000372"/>
            <a:ext cx="54276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dirty="0">
                <a:latin typeface="Calibri" pitchFamily="34" charset="0"/>
              </a:rPr>
              <a:t>b) Que aparezca en la columna correspondiente el símbolo </a:t>
            </a:r>
            <a:r>
              <a:rPr lang="es-VE" sz="4800" dirty="0">
                <a:latin typeface="Calibri" pitchFamily="34" charset="0"/>
              </a:rPr>
              <a:t>¨-¨</a:t>
            </a:r>
          </a:p>
          <a:p>
            <a:r>
              <a:rPr lang="es-VE" dirty="0">
                <a:latin typeface="Calibri" pitchFamily="34" charset="0"/>
              </a:rPr>
              <a:t>c) Que aparezca en la columna correspondiente el símbolo </a:t>
            </a:r>
            <a:r>
              <a:rPr lang="es-VE" sz="4800" dirty="0">
                <a:latin typeface="Calibri" pitchFamily="34" charset="0"/>
              </a:rPr>
              <a:t>¨X¨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5214942" y="3571876"/>
            <a:ext cx="652458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13" name="8 CuadroTexto"/>
          <p:cNvSpPr txBox="1">
            <a:spLocks noChangeArrowheads="1"/>
          </p:cNvSpPr>
          <p:nvPr/>
        </p:nvSpPr>
        <p:spPr bwMode="auto">
          <a:xfrm>
            <a:off x="5929322" y="3071810"/>
            <a:ext cx="2663825" cy="203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dirty="0">
                <a:latin typeface="Calibri" pitchFamily="34" charset="0"/>
              </a:rPr>
              <a:t>La instalación que se está analizando deberá </a:t>
            </a:r>
            <a:r>
              <a:rPr lang="es-VE" dirty="0" smtClean="0">
                <a:latin typeface="Calibri" pitchFamily="34" charset="0"/>
              </a:rPr>
              <a:t>desecharse, no </a:t>
            </a:r>
            <a:r>
              <a:rPr lang="es-VE" dirty="0">
                <a:latin typeface="Calibri" pitchFamily="34" charset="0"/>
              </a:rPr>
              <a:t>considerarse </a:t>
            </a:r>
            <a:r>
              <a:rPr lang="es-VE" dirty="0" smtClean="0">
                <a:latin typeface="Calibri" pitchFamily="34" charset="0"/>
              </a:rPr>
              <a:t>para la evaluación </a:t>
            </a:r>
            <a:r>
              <a:rPr lang="es-VE" dirty="0">
                <a:latin typeface="Calibri" pitchFamily="34" charset="0"/>
              </a:rPr>
              <a:t>del </a:t>
            </a:r>
            <a:r>
              <a:rPr lang="es-VE" dirty="0" smtClean="0">
                <a:latin typeface="Calibri" pitchFamily="34" charset="0"/>
              </a:rPr>
              <a:t>peligro y formar parte del Inventario Único</a:t>
            </a:r>
            <a:endParaRPr lang="es-V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alibri" pitchFamily="34" charset="0"/>
              </a:rPr>
              <a:t>Resultado del proceso de selección de instalaciones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488" y="1571612"/>
            <a:ext cx="3357586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214678" y="178592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Calibri" pitchFamily="34" charset="0"/>
              </a:rPr>
              <a:t>Inventario Único</a:t>
            </a:r>
            <a:endParaRPr lang="es-ES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5400000">
            <a:off x="5570941" y="3072207"/>
            <a:ext cx="28734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571604" y="3214686"/>
            <a:ext cx="2357454" cy="7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785918" y="321468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  <a:latin typeface="Calibri" pitchFamily="34" charset="0"/>
              </a:rPr>
              <a:t>Instalaciones seleccionadas</a:t>
            </a:r>
            <a:endParaRPr lang="es-E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85786" y="4357694"/>
            <a:ext cx="1928826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785786" y="442913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  <a:latin typeface="Calibri" pitchFamily="34" charset="0"/>
              </a:rPr>
              <a:t>Evaluación del (los) peligro (s)</a:t>
            </a:r>
            <a:endParaRPr lang="es-E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5400000">
            <a:off x="1997779" y="4145833"/>
            <a:ext cx="4351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5143504" y="3214686"/>
            <a:ext cx="2357454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429256" y="321468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  <a:latin typeface="Calibri" pitchFamily="34" charset="0"/>
              </a:rPr>
              <a:t>Instalaciones no seleccionadas</a:t>
            </a:r>
            <a:endParaRPr lang="es-E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 rot="5400000">
            <a:off x="3214281" y="3072207"/>
            <a:ext cx="2865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10800000">
            <a:off x="6286512" y="2143116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stCxn id="19" idx="3"/>
          </p:cNvCxnSpPr>
          <p:nvPr/>
        </p:nvCxnSpPr>
        <p:spPr>
          <a:xfrm>
            <a:off x="7500958" y="357187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 flipH="1" flipV="1">
            <a:off x="7144562" y="2856702"/>
            <a:ext cx="142796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3357554" y="4643446"/>
            <a:ext cx="521497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Calibri" pitchFamily="34" charset="0"/>
              </a:rPr>
              <a:t>Enviar este inventario  que tiene la clasificación de las instalaciones de acuerdo a su severidad, distancia y área de afectación a </a:t>
            </a:r>
            <a:r>
              <a:rPr lang="es-ES" sz="1600" dirty="0" smtClean="0">
                <a:solidFill>
                  <a:srgbClr val="002060"/>
                </a:solidFill>
                <a:latin typeface="Calibri" pitchFamily="34" charset="0"/>
                <a:hlinkClick r:id="rId2"/>
              </a:rPr>
              <a:t>elizabeth@ama.cu</a:t>
            </a:r>
            <a:r>
              <a:rPr lang="es-ES" sz="1600" dirty="0" smtClean="0">
                <a:solidFill>
                  <a:srgbClr val="002060"/>
                </a:solidFill>
                <a:latin typeface="Calibri" pitchFamily="34" charset="0"/>
              </a:rPr>
              <a:t>  para iniciar los estudios de percepción. </a:t>
            </a:r>
            <a:endParaRPr lang="es-ES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41" name="40 Conector recto de flecha"/>
          <p:cNvCxnSpPr/>
          <p:nvPr/>
        </p:nvCxnSpPr>
        <p:spPr>
          <a:xfrm>
            <a:off x="2786050" y="485776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071802" y="250030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itchFamily="34" charset="0"/>
                <a:cs typeface="Calibri" pitchFamily="34" charset="0"/>
              </a:rPr>
              <a:t>Selección de instalaciones mediante la metodología</a:t>
            </a:r>
            <a:endParaRPr lang="es-ES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1" name="Text Box 113"/>
          <p:cNvSpPr txBox="1">
            <a:spLocks noChangeArrowheads="1"/>
          </p:cNvSpPr>
          <p:nvPr/>
        </p:nvSpPr>
        <p:spPr bwMode="auto">
          <a:xfrm>
            <a:off x="642910" y="6143644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/>
              <a:t>Formato EXCEL</a:t>
            </a:r>
          </a:p>
        </p:txBody>
      </p:sp>
      <p:sp>
        <p:nvSpPr>
          <p:cNvPr id="56435" name="Rectangle 115"/>
          <p:cNvSpPr>
            <a:spLocks noChangeArrowheads="1"/>
          </p:cNvSpPr>
          <p:nvPr/>
        </p:nvSpPr>
        <p:spPr bwMode="auto">
          <a:xfrm>
            <a:off x="0" y="214290"/>
            <a:ext cx="892971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2400" dirty="0" smtClean="0">
                <a:solidFill>
                  <a:srgbClr val="002060"/>
                </a:solidFill>
                <a:latin typeface="Arial" charset="0"/>
              </a:rPr>
              <a:t>Inventario de instalaciones peligrosas (seleccionadas)</a:t>
            </a:r>
            <a:endParaRPr lang="es-ES" sz="24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otón de acción: Documento">
            <a:hlinkClick r:id="rId4" action="ppaction://hlinkfile" highlightClick="1"/>
            <a:hlinkHover r:id="rId4" action="ppaction://hlinkfile"/>
          </p:cNvPr>
          <p:cNvSpPr/>
          <p:nvPr/>
        </p:nvSpPr>
        <p:spPr>
          <a:xfrm>
            <a:off x="6643702" y="6072206"/>
            <a:ext cx="357190" cy="5715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857232"/>
            <a:ext cx="2444212" cy="18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Conector recto de flecha"/>
          <p:cNvCxnSpPr/>
          <p:nvPr/>
        </p:nvCxnSpPr>
        <p:spPr>
          <a:xfrm flipV="1">
            <a:off x="6500826" y="1643050"/>
            <a:ext cx="428628" cy="357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000100" y="2857496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2060"/>
                </a:solidFill>
                <a:latin typeface="Calibri" pitchFamily="34" charset="0"/>
              </a:rPr>
              <a:t>Definición del evento iniciador  y el evento de desastre</a:t>
            </a:r>
            <a:endParaRPr lang="es-ES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3929066"/>
            <a:ext cx="8429652" cy="156966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Calibri" pitchFamily="34" charset="0"/>
              </a:rPr>
              <a:t>Se realiza a  partir de los datos recolectados en las Tablas A,B y C. Para ello, es necesario la visita del grupo multidisciplinario a cada una de las instalaciones seleccionadas, previo consentimiento por parte de la dirección de la instalación.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58" y="571501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Presentación de las tablas</a:t>
            </a:r>
            <a:endParaRPr lang="es-ES" dirty="0"/>
          </a:p>
        </p:txBody>
      </p:sp>
      <p:sp>
        <p:nvSpPr>
          <p:cNvPr id="11" name="10 Botón de acción: Documento">
            <a:hlinkClick r:id="rId3" action="ppaction://hlinkfile" highlightClick="1"/>
            <a:hlinkHover r:id="rId3" action="ppaction://hlinkfile"/>
          </p:cNvPr>
          <p:cNvSpPr/>
          <p:nvPr/>
        </p:nvSpPr>
        <p:spPr>
          <a:xfrm>
            <a:off x="3929058" y="6072206"/>
            <a:ext cx="500066" cy="42862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60350"/>
            <a:ext cx="8110566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</a:rPr>
              <a:t>Determinación de los eventos que pueden ocurrir en la instalación </a:t>
            </a:r>
          </a:p>
        </p:txBody>
      </p:sp>
      <p:graphicFrame>
        <p:nvGraphicFramePr>
          <p:cNvPr id="133138" name="Group 18"/>
          <p:cNvGraphicFramePr>
            <a:graphicFrameLocks noGrp="1"/>
          </p:cNvGraphicFramePr>
          <p:nvPr>
            <p:ph idx="4294967295"/>
          </p:nvPr>
        </p:nvGraphicFramePr>
        <p:xfrm>
          <a:off x="785786" y="1785926"/>
          <a:ext cx="7543800" cy="4170363"/>
        </p:xfrm>
        <a:graphic>
          <a:graphicData uri="http://schemas.openxmlformats.org/drawingml/2006/table">
            <a:tbl>
              <a:tblPr/>
              <a:tblGrid>
                <a:gridCol w="2881312"/>
                <a:gridCol w="466248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Actores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Funciones de sus miembros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Grupo Provincial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Entrega a los grupos municipales la Tabla B que servirá como base para el llenado de las tablas 1,2 y 3.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Grupos  Municipales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Proceden a visitar las instalaciones seleccionadas para realizar el llenado de las Tablas 1,2 y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Definen en  la Tabla 3 los tipos de eventos peligrosos que pueden tener lugar en las instalaciones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latin typeface="Calibri" pitchFamily="34" charset="0"/>
              </a:rPr>
              <a:t>Definición del evento iniciador y el evento de desastre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00100" y="2071678"/>
            <a:ext cx="7215238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Calibri" pitchFamily="34" charset="0"/>
                <a:cs typeface="Calibri" pitchFamily="34" charset="0"/>
              </a:rPr>
              <a:t>A partir de los datos analizados en las tablas A y B, se definirá en la tabla C el evento de desastre, (explosión, incendio, derrame y fuga de gas)</a:t>
            </a:r>
          </a:p>
          <a:p>
            <a:pPr algn="ctr"/>
            <a:r>
              <a:rPr lang="es-ES" sz="2400" dirty="0" smtClean="0">
                <a:latin typeface="Calibri" pitchFamily="34" charset="0"/>
                <a:cs typeface="Calibri" pitchFamily="34" charset="0"/>
              </a:rPr>
              <a:t>Este evento de desastre, definirá el tipo de peligro a evaluar</a:t>
            </a:r>
          </a:p>
          <a:p>
            <a:pPr algn="ctr"/>
            <a:r>
              <a:rPr lang="es-ES" sz="2400" dirty="0" smtClean="0">
                <a:latin typeface="Calibri" pitchFamily="34" charset="0"/>
                <a:cs typeface="Calibri" pitchFamily="34" charset="0"/>
              </a:rPr>
              <a:t>Cada uno de los peligros se evaluará de forma separada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es-ES" dirty="0" smtClean="0">
                <a:latin typeface="Calibri" pitchFamily="34" charset="0"/>
              </a:rPr>
              <a:t>Resumiendo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Calibri" pitchFamily="34" charset="0"/>
              </a:rPr>
              <a:t>   Los peligros que se van a estudiar son:</a:t>
            </a:r>
          </a:p>
          <a:p>
            <a:r>
              <a:rPr lang="es-ES" dirty="0" smtClean="0">
                <a:latin typeface="Calibri" pitchFamily="34" charset="0"/>
              </a:rPr>
              <a:t>Los incendios, las explosiones, los derrames y las fugas de gases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Calibri" pitchFamily="34" charset="0"/>
              </a:rPr>
              <a:t>Determinación de la severidad de los peligros</a:t>
            </a:r>
            <a:endParaRPr lang="es-E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>
                <a:solidFill>
                  <a:srgbClr val="002060"/>
                </a:solidFill>
                <a:latin typeface="Calibri" pitchFamily="34" charset="0"/>
              </a:rPr>
              <a:t>Severidad de los peligros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928794" y="2071678"/>
          <a:ext cx="5143536" cy="1962912"/>
        </p:xfrm>
        <a:graphic>
          <a:graphicData uri="http://schemas.openxmlformats.org/drawingml/2006/table">
            <a:tbl>
              <a:tblPr/>
              <a:tblGrid>
                <a:gridCol w="2085589"/>
                <a:gridCol w="3057947"/>
              </a:tblGrid>
              <a:tr h="463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DISTANCIA DE </a:t>
                      </a:r>
                      <a:r>
                        <a:rPr lang="es-ES" sz="16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AFECTACIÓN (RADIO)</a:t>
                      </a:r>
                      <a:endParaRPr lang="es-ES" sz="16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SEVERIDAD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0 - 50</a:t>
                      </a:r>
                      <a:endParaRPr lang="es-ES" sz="2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Baja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9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50 a 100</a:t>
                      </a:r>
                      <a:endParaRPr lang="es-ES" sz="2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9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100 a 200 ó mayor</a:t>
                      </a:r>
                      <a:endParaRPr lang="es-ES" sz="2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Alta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000066"/>
                </a:solidFill>
              </a:rPr>
              <a:t>Municipio Boyeros: áreas de afectación </a:t>
            </a:r>
            <a:endParaRPr lang="es-ES" sz="2400" dirty="0">
              <a:solidFill>
                <a:srgbClr val="000066"/>
              </a:solidFill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500034" y="1393942"/>
          <a:ext cx="7286676" cy="4915033"/>
        </p:xfrm>
        <a:graphic>
          <a:graphicData uri="http://schemas.openxmlformats.org/presentationml/2006/ole">
            <p:oleObj spid="_x0000_s264194" name="Diapositiva" r:id="rId3" imgW="4570530" imgH="3427653" progId="PowerPoint.Slide.12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85720" y="50004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02060"/>
                </a:solidFill>
                <a:latin typeface="Calibri" pitchFamily="34" charset="0"/>
              </a:rPr>
              <a:t>Determinación de la distancia y 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Calibri" pitchFamily="34" charset="0"/>
              </a:rPr>
              <a:t>Área de afectación de dos instalaciones en el municipio, Boyeros, La Habana</a:t>
            </a:r>
            <a:endParaRPr lang="es-ES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0 Grupo"/>
          <p:cNvGrpSpPr>
            <a:grpSpLocks/>
          </p:cNvGrpSpPr>
          <p:nvPr/>
        </p:nvGrpSpPr>
        <p:grpSpPr bwMode="auto">
          <a:xfrm>
            <a:off x="-2286000" y="-376238"/>
            <a:ext cx="13716000" cy="7610476"/>
            <a:chOff x="-2286000" y="-376238"/>
            <a:chExt cx="13716000" cy="7610476"/>
          </a:xfrm>
        </p:grpSpPr>
        <p:pic>
          <p:nvPicPr>
            <p:cNvPr id="58372" name="Picture 2" descr="F:\1. Playa Planillas Llenas2\Entidades PVR Playa\Fca Queso Siboney\radio centr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286000" y="-376238"/>
              <a:ext cx="13716000" cy="76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Elipse"/>
            <p:cNvSpPr/>
            <p:nvPr/>
          </p:nvSpPr>
          <p:spPr>
            <a:xfrm>
              <a:off x="2571750" y="1143000"/>
              <a:ext cx="4286250" cy="414178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800"/>
            </a:p>
          </p:txBody>
        </p:sp>
        <p:cxnSp>
          <p:nvCxnSpPr>
            <p:cNvPr id="19" name="18 Conector recto de flecha"/>
            <p:cNvCxnSpPr/>
            <p:nvPr/>
          </p:nvCxnSpPr>
          <p:spPr>
            <a:xfrm rot="10800000" flipV="1">
              <a:off x="5929313" y="2500313"/>
              <a:ext cx="1571625" cy="42862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Rectángulo"/>
            <p:cNvSpPr/>
            <p:nvPr/>
          </p:nvSpPr>
          <p:spPr>
            <a:xfrm>
              <a:off x="7286625" y="2286000"/>
              <a:ext cx="2071688" cy="3571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Viviendas</a:t>
              </a: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214438" y="785813"/>
              <a:ext cx="2071687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Viviendas</a:t>
              </a:r>
            </a:p>
          </p:txBody>
        </p:sp>
        <p:cxnSp>
          <p:nvCxnSpPr>
            <p:cNvPr id="22" name="21 Conector recto de flecha"/>
            <p:cNvCxnSpPr>
              <a:stCxn id="21" idx="2"/>
            </p:cNvCxnSpPr>
            <p:nvPr/>
          </p:nvCxnSpPr>
          <p:spPr>
            <a:xfrm rot="16200000" flipH="1">
              <a:off x="2624931" y="767557"/>
              <a:ext cx="785813" cy="15367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 rot="10800000">
              <a:off x="5929313" y="4214813"/>
              <a:ext cx="1428750" cy="14287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Rectángulo"/>
            <p:cNvSpPr/>
            <p:nvPr/>
          </p:nvSpPr>
          <p:spPr>
            <a:xfrm>
              <a:off x="7215188" y="4071938"/>
              <a:ext cx="1928812" cy="500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Área de la CCSF Arídes Esteves</a:t>
              </a: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715000" y="642938"/>
              <a:ext cx="2286000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Área de la CCSF Arídes Esteves</a:t>
              </a:r>
            </a:p>
          </p:txBody>
        </p:sp>
        <p:cxnSp>
          <p:nvCxnSpPr>
            <p:cNvPr id="26" name="25 Conector recto de flecha"/>
            <p:cNvCxnSpPr/>
            <p:nvPr/>
          </p:nvCxnSpPr>
          <p:spPr>
            <a:xfrm rot="10800000" flipV="1">
              <a:off x="5572125" y="1071563"/>
              <a:ext cx="857250" cy="5715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 flipV="1">
              <a:off x="2071688" y="2571750"/>
              <a:ext cx="1071562" cy="21431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27 Rectángulo"/>
            <p:cNvSpPr/>
            <p:nvPr/>
          </p:nvSpPr>
          <p:spPr>
            <a:xfrm>
              <a:off x="0" y="2643188"/>
              <a:ext cx="2000250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Área del Hotel Las Praderas</a:t>
              </a:r>
            </a:p>
          </p:txBody>
        </p:sp>
      </p:grpSp>
      <p:sp>
        <p:nvSpPr>
          <p:cNvPr id="32" name="31 Rectángulo"/>
          <p:cNvSpPr/>
          <p:nvPr/>
        </p:nvSpPr>
        <p:spPr>
          <a:xfrm>
            <a:off x="3143240" y="5715016"/>
            <a:ext cx="4643437" cy="70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Fábrica de Queso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Situaciones que pueden originarse cuando se detectan sustancias o materiales peligrosos en una instalación.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2000264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  Que en la instalación exista 1 sola sustancia o material peligroso:</a:t>
            </a: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Es necesario identificar dónde está depositada la sustancia, ejemplo:</a:t>
            </a:r>
          </a:p>
          <a:p>
            <a:pPr>
              <a:buNone/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71472" y="2714620"/>
          <a:ext cx="778674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686"/>
                <a:gridCol w="1946686"/>
                <a:gridCol w="1946686"/>
                <a:gridCol w="194668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Forma de contención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Tipo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Cantidad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Capacidad a evaluar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Tanque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Horizontal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Se toma la misma capacidad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Vertical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Se toma la misma capacidad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Batería de tanques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Más de 1 tanque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Se toma el</a:t>
                      </a:r>
                      <a:r>
                        <a:rPr lang="es-ES" baseline="0" dirty="0" smtClean="0">
                          <a:latin typeface="Calibri" pitchFamily="34" charset="0"/>
                          <a:cs typeface="Calibri" pitchFamily="34" charset="0"/>
                        </a:rPr>
                        <a:t> tanque de mayor capacidad. 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500198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  Que en la instalación existan dos sustancias o material peligroso:</a:t>
            </a: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Deberá hacerse el análisis siguiente:</a:t>
            </a:r>
          </a:p>
          <a:p>
            <a:pPr>
              <a:buNone/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2143116"/>
          <a:ext cx="8786841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971"/>
                <a:gridCol w="968042"/>
                <a:gridCol w="744648"/>
                <a:gridCol w="968042"/>
                <a:gridCol w="818038"/>
                <a:gridCol w="1042775"/>
                <a:gridCol w="1042775"/>
                <a:gridCol w="1042775"/>
                <a:gridCol w="104277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Forma de contención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Sustancia</a:t>
                      </a:r>
                      <a:endParaRPr kumimoji="0" lang="es-E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Calibri" pitchFamily="34" charset="0"/>
                          <a:cs typeface="Calibri" pitchFamily="34" charset="0"/>
                        </a:rPr>
                        <a:t>Cantidad</a:t>
                      </a:r>
                      <a:endParaRPr lang="es-E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Capacidad</a:t>
                      </a:r>
                      <a:endParaRPr kumimoji="0" lang="es-ES" sz="12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Calibri" pitchFamily="34" charset="0"/>
                          <a:cs typeface="Calibri" pitchFamily="34" charset="0"/>
                        </a:rPr>
                        <a:t>¿Tienen</a:t>
                      </a:r>
                      <a:r>
                        <a:rPr lang="es-ES" sz="1100" baseline="0" dirty="0" smtClean="0">
                          <a:latin typeface="Calibri" pitchFamily="34" charset="0"/>
                          <a:cs typeface="Calibri" pitchFamily="34" charset="0"/>
                        </a:rPr>
                        <a:t> en mismo evento peligroso?</a:t>
                      </a:r>
                      <a:endParaRPr lang="es-E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Número de referencia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Categoría</a:t>
                      </a:r>
                      <a:r>
                        <a:rPr lang="es-E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de efecto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Radio de afectación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Área de afectación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Tanque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Diesel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1 TK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10 t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Incendio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AI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0-25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(0,2 ha)</a:t>
                      </a:r>
                    </a:p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2000 m2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 pitchFamily="34" charset="0"/>
                          <a:cs typeface="Calibri" pitchFamily="34" charset="0"/>
                        </a:rPr>
                        <a:t>Gasolina</a:t>
                      </a:r>
                      <a:endParaRPr lang="es-E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TK</a:t>
                      </a:r>
                      <a:endParaRPr kumimoji="0" lang="es-ES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10 t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Incendio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BII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25-50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(0,4 ha)</a:t>
                      </a:r>
                    </a:p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4000 m2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6929422" y="3429000"/>
            <a:ext cx="2214578" cy="11430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5500694" y="4429132"/>
            <a:ext cx="1857388" cy="121444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714480" y="528638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Se define entonces el peligro de incendio con un área de afectación de 4000 m2.</a:t>
            </a: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Corresponde a un peligro, Bajo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500198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  Que en la instalación exista 1 material peligroso en varios tanques:</a:t>
            </a: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Deberá hacerse el análisis siguiente:</a:t>
            </a:r>
          </a:p>
          <a:p>
            <a:pPr>
              <a:buNone/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9" y="2214554"/>
          <a:ext cx="8501119" cy="261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651"/>
                <a:gridCol w="936564"/>
                <a:gridCol w="720434"/>
                <a:gridCol w="936564"/>
                <a:gridCol w="791438"/>
                <a:gridCol w="1008867"/>
                <a:gridCol w="1008867"/>
                <a:gridCol w="1008867"/>
                <a:gridCol w="1008867"/>
              </a:tblGrid>
              <a:tr h="1334649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Forma de contención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Sustancia</a:t>
                      </a:r>
                      <a:endParaRPr kumimoji="0" lang="es-E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Calibri" pitchFamily="34" charset="0"/>
                          <a:cs typeface="Calibri" pitchFamily="34" charset="0"/>
                        </a:rPr>
                        <a:t>Cantidad</a:t>
                      </a:r>
                      <a:endParaRPr lang="es-E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Capacidad</a:t>
                      </a:r>
                      <a:endParaRPr kumimoji="0" lang="es-ES" sz="12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Calibri" pitchFamily="34" charset="0"/>
                          <a:cs typeface="Calibri" pitchFamily="34" charset="0"/>
                        </a:rPr>
                        <a:t>¿Tienen</a:t>
                      </a:r>
                      <a:r>
                        <a:rPr lang="es-ES" sz="1100" baseline="0" dirty="0" smtClean="0">
                          <a:latin typeface="Calibri" pitchFamily="34" charset="0"/>
                          <a:cs typeface="Calibri" pitchFamily="34" charset="0"/>
                        </a:rPr>
                        <a:t> en mismo evento peligroso?</a:t>
                      </a:r>
                      <a:endParaRPr lang="es-E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Número de referencia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Categoría</a:t>
                      </a:r>
                      <a:r>
                        <a:rPr lang="es-E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de efecto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Radio de afectación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Área de afectación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22836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Tanque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Diesel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1 TK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20 t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Calibri" pitchFamily="34" charset="0"/>
                          <a:cs typeface="Calibri" pitchFamily="34" charset="0"/>
                        </a:rPr>
                        <a:t>Incendio</a:t>
                      </a:r>
                      <a:endParaRPr lang="es-E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AI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0-25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(0,2 ha)</a:t>
                      </a:r>
                    </a:p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2000 m2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22836">
                <a:tc>
                  <a:txBody>
                    <a:bodyPr/>
                    <a:lstStyle/>
                    <a:p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TK</a:t>
                      </a:r>
                      <a:endParaRPr kumimoji="0" lang="es-ES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r>
                        <a:rPr lang="es-E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Incendio</a:t>
                      </a:r>
                      <a:endParaRPr kumimoji="0" lang="es-E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BI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25-50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(0,8 ha)</a:t>
                      </a:r>
                    </a:p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8000 m2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71472" y="528638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Se define que la instalación tiene peligro de incendio y se toma el área mayor: radio 25-50 y área de afectación: 8000 m2.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643834" y="4214818"/>
            <a:ext cx="1285884" cy="11430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500198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  Que en la instalación existan dos sustancias o material peligroso:</a:t>
            </a: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Deberá hacerse el análisis siguiente:</a:t>
            </a:r>
          </a:p>
          <a:p>
            <a:pPr>
              <a:buNone/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2143116"/>
          <a:ext cx="8786841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971"/>
                <a:gridCol w="968042"/>
                <a:gridCol w="744648"/>
                <a:gridCol w="968042"/>
                <a:gridCol w="818038"/>
                <a:gridCol w="1042775"/>
                <a:gridCol w="1042775"/>
                <a:gridCol w="1042775"/>
                <a:gridCol w="104277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Forma de contención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Sustancia</a:t>
                      </a:r>
                      <a:endParaRPr kumimoji="0" lang="es-E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Calibri" pitchFamily="34" charset="0"/>
                          <a:cs typeface="Calibri" pitchFamily="34" charset="0"/>
                        </a:rPr>
                        <a:t>Cantidad</a:t>
                      </a:r>
                      <a:endParaRPr lang="es-E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Capacidad</a:t>
                      </a:r>
                      <a:endParaRPr kumimoji="0" lang="es-ES" sz="12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Calibri" pitchFamily="34" charset="0"/>
                          <a:cs typeface="Calibri" pitchFamily="34" charset="0"/>
                        </a:rPr>
                        <a:t>¿Tienen</a:t>
                      </a:r>
                      <a:r>
                        <a:rPr lang="es-ES" sz="1100" baseline="0" dirty="0" smtClean="0">
                          <a:latin typeface="Calibri" pitchFamily="34" charset="0"/>
                          <a:cs typeface="Calibri" pitchFamily="34" charset="0"/>
                        </a:rPr>
                        <a:t> en mismo evento peligroso?</a:t>
                      </a:r>
                      <a:endParaRPr lang="es-E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Número de referencia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Categoría</a:t>
                      </a:r>
                      <a:r>
                        <a:rPr lang="es-E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de efecto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Radio de afectación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Área de afectación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Tanque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Diesel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1 TK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10 t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Incendio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AI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0-25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(0,2 ha)</a:t>
                      </a:r>
                    </a:p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2000 m2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latin typeface="Calibri" pitchFamily="34" charset="0"/>
                          <a:cs typeface="Calibri" pitchFamily="34" charset="0"/>
                        </a:rPr>
                        <a:t>Plaguicidas</a:t>
                      </a:r>
                      <a:endParaRPr lang="es-E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Almacén</a:t>
                      </a:r>
                      <a:endParaRPr kumimoji="0" lang="es-ES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20 t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Incendio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43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BII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25-50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(0,4 ha)</a:t>
                      </a:r>
                    </a:p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4000 m2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6929422" y="3500438"/>
            <a:ext cx="2214578" cy="11430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 de flecha"/>
          <p:cNvCxnSpPr>
            <a:endCxn id="5" idx="3"/>
          </p:cNvCxnSpPr>
          <p:nvPr/>
        </p:nvCxnSpPr>
        <p:spPr>
          <a:xfrm flipV="1">
            <a:off x="5500694" y="4476056"/>
            <a:ext cx="1753046" cy="116752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714480" y="528638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Se define entonces el peligro de incendio con un área de afectación de 4000 m2.</a:t>
            </a: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Corresponde a un peligro, Bajo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500198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  Que en la instalación existan dos sustancias o material peligroso:</a:t>
            </a: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Deberá hacerse el análisis siguiente:</a:t>
            </a:r>
          </a:p>
          <a:p>
            <a:pPr>
              <a:buNone/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2143116"/>
          <a:ext cx="878684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013443"/>
                <a:gridCol w="744648"/>
                <a:gridCol w="968042"/>
                <a:gridCol w="818038"/>
                <a:gridCol w="1042775"/>
                <a:gridCol w="1042775"/>
                <a:gridCol w="1042775"/>
                <a:gridCol w="104277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Forma de contención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Sustancia</a:t>
                      </a:r>
                      <a:endParaRPr kumimoji="0" lang="es-E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Calibri" pitchFamily="34" charset="0"/>
                          <a:cs typeface="Calibri" pitchFamily="34" charset="0"/>
                        </a:rPr>
                        <a:t>Cantidad</a:t>
                      </a:r>
                      <a:endParaRPr lang="es-E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Capacidad</a:t>
                      </a:r>
                      <a:endParaRPr kumimoji="0" lang="es-ES" sz="12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Calibri" pitchFamily="34" charset="0"/>
                          <a:cs typeface="Calibri" pitchFamily="34" charset="0"/>
                        </a:rPr>
                        <a:t>¿Tienen</a:t>
                      </a:r>
                      <a:r>
                        <a:rPr lang="es-ES" sz="1100" baseline="0" dirty="0" smtClean="0">
                          <a:latin typeface="Calibri" pitchFamily="34" charset="0"/>
                          <a:cs typeface="Calibri" pitchFamily="34" charset="0"/>
                        </a:rPr>
                        <a:t> en mismo evento peligroso?</a:t>
                      </a:r>
                      <a:endParaRPr lang="es-E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Número de referencia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Categoría</a:t>
                      </a:r>
                      <a:r>
                        <a:rPr lang="es-E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de efecto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Radio de afectación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Área de afectación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Tanque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Diesel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1 TK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10 t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Incendio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AI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0-25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(0,2 ha)</a:t>
                      </a:r>
                    </a:p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2000 m2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Calibri" pitchFamily="34" charset="0"/>
                          <a:cs typeface="Calibri" pitchFamily="34" charset="0"/>
                        </a:rPr>
                        <a:t>Amoníaco</a:t>
                      </a:r>
                      <a:endParaRPr lang="es-E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05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Tanque recibidor</a:t>
                      </a:r>
                      <a:endParaRPr kumimoji="0" lang="es-ES" sz="105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2 t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kern="120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Fuga de gas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CII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25-50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(1,5 ha)</a:t>
                      </a:r>
                    </a:p>
                    <a:p>
                      <a:pPr algn="ctr"/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15000 m2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7143768" y="3571876"/>
            <a:ext cx="2000232" cy="857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5143504" y="4500570"/>
            <a:ext cx="2357454" cy="121444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00034" y="5286388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Se reportan en la instalación 2 peligros: </a:t>
            </a: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Peligro de incendio, Bajo, radio 0-25 y área de afectación 2000 m2</a:t>
            </a: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Peligro de fuga de gas, Bajo, radio 215-50 m, área de afectación 15000 m2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7143768" y="2857496"/>
            <a:ext cx="2000232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4786314" y="3500438"/>
            <a:ext cx="2500330" cy="20002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0668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2060"/>
                </a:solidFill>
                <a:latin typeface="Calibri" pitchFamily="34" charset="0"/>
              </a:rPr>
              <a:t>Etapas para la estimación de los riesgos a nivel territorial</a:t>
            </a:r>
            <a:endParaRPr lang="es-ES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1928826"/>
          </a:xfrm>
        </p:spPr>
        <p:txBody>
          <a:bodyPr/>
          <a:lstStyle/>
          <a:p>
            <a:r>
              <a:rPr lang="es-ES" dirty="0" smtClean="0">
                <a:latin typeface="Calibri" pitchFamily="34" charset="0"/>
              </a:rPr>
              <a:t>Evaluación de los peligros.</a:t>
            </a:r>
          </a:p>
          <a:p>
            <a:r>
              <a:rPr lang="es-ES" dirty="0" smtClean="0">
                <a:latin typeface="Calibri" pitchFamily="34" charset="0"/>
              </a:rPr>
              <a:t>Evaluación de las vulnerabilidades. </a:t>
            </a:r>
          </a:p>
          <a:p>
            <a:r>
              <a:rPr lang="es-ES" dirty="0" smtClean="0">
                <a:latin typeface="Calibri" pitchFamily="34" charset="0"/>
              </a:rPr>
              <a:t>Evaluación de los riesgos.</a:t>
            </a:r>
          </a:p>
          <a:p>
            <a:pPr>
              <a:buNone/>
            </a:pPr>
            <a:r>
              <a:rPr lang="es-ES" dirty="0" smtClean="0">
                <a:latin typeface="Calibri" pitchFamily="34" charset="0"/>
              </a:rPr>
              <a:t> Riesgo= Peligro * Vulnerabilidad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714356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Determinación del peligro territorial</a:t>
            </a:r>
            <a:endParaRPr lang="es-ES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034" y="1214422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Peligro territorial: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Para incendios/ municipio:   % de instalaciones que tienen peligro ALTO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                                                   %  de instalaciones que tienen peligro MEDIO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                                                    % de instalaciones que tienen peligro BAJO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2500306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Peligro territorial: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Para explosiones/ municipio: % de instalaciones que tienen peligro ALTO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                                                     %  de instalaciones que tienen peligro MEDIO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                                                     % de instalaciones que tienen peligro BAJO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3714752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Peligro territorial: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Para derrames/ municipio:    % de instalaciones que tienen peligro ALTO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                                                    %  de instalaciones que tienen peligro MEDIO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                                                     % de instalaciones que tienen peligro BAJO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5000636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Peligro territorial: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Para fuga de gases/ municipio: % de instalaciones que tienen peligro ALTO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                                                        %  de instalaciones que tienen peligro MEDIO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                                                        % de instalaciones que tienen peligro 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278608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Calibri" pitchFamily="34" charset="0"/>
              </a:rPr>
              <a:t>Evaluación de las vulnerabilidades</a:t>
            </a:r>
            <a:br>
              <a:rPr lang="es-ES" dirty="0" smtClean="0">
                <a:latin typeface="Calibri" pitchFamily="34" charset="0"/>
              </a:rPr>
            </a:br>
            <a:r>
              <a:rPr lang="es-ES" sz="2700" dirty="0" smtClean="0">
                <a:latin typeface="Calibri" pitchFamily="34" charset="0"/>
              </a:rPr>
              <a:t>Se evalúan para los aspectos comprendidos dentro del área de efecto de cada peligro evaluado en cada instalación</a:t>
            </a:r>
            <a:br>
              <a:rPr lang="es-ES" sz="2700" dirty="0" smtClean="0">
                <a:latin typeface="Calibri" pitchFamily="34" charset="0"/>
              </a:rPr>
            </a:br>
            <a:endParaRPr lang="es-ES" sz="2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81 Rectángulo redondeado"/>
          <p:cNvSpPr/>
          <p:nvPr/>
        </p:nvSpPr>
        <p:spPr>
          <a:xfrm>
            <a:off x="4786314" y="1928802"/>
            <a:ext cx="400052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82594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Diagrama de procesos</a:t>
            </a:r>
            <a:endParaRPr lang="es-ES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28596" y="1071546"/>
            <a:ext cx="1143008" cy="7858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357158" y="121442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alibri" pitchFamily="34" charset="0"/>
                <a:cs typeface="Calibri" pitchFamily="34" charset="0"/>
              </a:rPr>
              <a:t>INVENTARIO ÚNICO</a:t>
            </a:r>
            <a:endParaRPr lang="es-E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357158" y="2143116"/>
            <a:ext cx="1285884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>
            <a:hlinkClick r:id="rId3" action="ppaction://hlinkfile"/>
          </p:cNvPr>
          <p:cNvSpPr txBox="1"/>
          <p:nvPr/>
        </p:nvSpPr>
        <p:spPr>
          <a:xfrm>
            <a:off x="285720" y="221455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itchFamily="34" charset="0"/>
                <a:cs typeface="Calibri" pitchFamily="34" charset="0"/>
              </a:rPr>
              <a:t>INSTALACIONES PELIGROSAS</a:t>
            </a:r>
            <a:endParaRPr lang="es-E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857356" y="1857364"/>
            <a:ext cx="1000132" cy="785818"/>
          </a:xfrm>
          <a:prstGeom prst="roundRect">
            <a:avLst/>
          </a:prstGeom>
          <a:solidFill>
            <a:srgbClr val="FFCC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1928794" y="200024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itchFamily="34" charset="0"/>
                <a:cs typeface="Calibri" pitchFamily="34" charset="0"/>
              </a:rPr>
              <a:t>Evento iniciador</a:t>
            </a:r>
            <a:endParaRPr lang="es-E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22 Rectángulo redondeado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1857356" y="2786058"/>
            <a:ext cx="1000132" cy="785818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1928794" y="292893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itchFamily="34" charset="0"/>
                <a:cs typeface="Calibri" pitchFamily="34" charset="0"/>
              </a:rPr>
              <a:t>Evento de desastre</a:t>
            </a:r>
            <a:endParaRPr lang="es-E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3071802" y="2714620"/>
            <a:ext cx="1285884" cy="57150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3143240" y="278605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Incendio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3071802" y="3357562"/>
            <a:ext cx="1285884" cy="57150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3071802" y="4000504"/>
            <a:ext cx="1285884" cy="57150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143240" y="342900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Explosión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71802" y="40719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Derrame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3071802" y="4643446"/>
            <a:ext cx="1285884" cy="57150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3071802" y="46434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Fuga de gas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26 Rectángulo redondeado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4786314" y="2500306"/>
            <a:ext cx="1214446" cy="30003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4714876" y="257174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latin typeface="Calibri" pitchFamily="34" charset="0"/>
                <a:cs typeface="Calibri" pitchFamily="34" charset="0"/>
              </a:rPr>
              <a:t>Severidad,Área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s-ES" sz="1200" dirty="0" smtClean="0">
                <a:latin typeface="Calibri" pitchFamily="34" charset="0"/>
                <a:cs typeface="Calibri" pitchFamily="34" charset="0"/>
              </a:rPr>
              <a:t>Distancia de afectación</a:t>
            </a:r>
            <a:endParaRPr lang="es-ES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5" name="34 Conector recto de flecha"/>
          <p:cNvCxnSpPr>
            <a:stCxn id="15" idx="2"/>
            <a:endCxn id="19" idx="0"/>
          </p:cNvCxnSpPr>
          <p:nvPr/>
        </p:nvCxnSpPr>
        <p:spPr>
          <a:xfrm rot="5400000">
            <a:off x="857224" y="2000240"/>
            <a:ext cx="285752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20" idx="3"/>
            <a:endCxn id="21" idx="1"/>
          </p:cNvCxnSpPr>
          <p:nvPr/>
        </p:nvCxnSpPr>
        <p:spPr>
          <a:xfrm flipV="1">
            <a:off x="1643042" y="2250273"/>
            <a:ext cx="214314" cy="22589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1643042" y="2571744"/>
            <a:ext cx="214314" cy="67922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Abrir corchete"/>
          <p:cNvSpPr/>
          <p:nvPr/>
        </p:nvSpPr>
        <p:spPr>
          <a:xfrm>
            <a:off x="2928926" y="2643182"/>
            <a:ext cx="71438" cy="2643206"/>
          </a:xfrm>
          <a:prstGeom prst="leftBracke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3" name="52 Conector recto"/>
          <p:cNvCxnSpPr/>
          <p:nvPr/>
        </p:nvCxnSpPr>
        <p:spPr>
          <a:xfrm>
            <a:off x="2857488" y="3214686"/>
            <a:ext cx="7143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Cerrar corchete"/>
          <p:cNvSpPr/>
          <p:nvPr/>
        </p:nvSpPr>
        <p:spPr>
          <a:xfrm>
            <a:off x="4357686" y="2643182"/>
            <a:ext cx="142876" cy="2643206"/>
          </a:xfrm>
          <a:prstGeom prst="rightBracke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Rectángulo redondeado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215074" y="2500306"/>
            <a:ext cx="1214446" cy="3000396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6286512" y="335756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200" dirty="0" smtClean="0">
                <a:latin typeface="Calibri" pitchFamily="34" charset="0"/>
                <a:cs typeface="Calibri" pitchFamily="34" charset="0"/>
              </a:rPr>
              <a:t>Vulnerabilidad</a:t>
            </a:r>
            <a:endParaRPr lang="es-E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74 Rectángulo redondeado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643834" y="2500306"/>
            <a:ext cx="1214446" cy="30003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7715272" y="35004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Riesgos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4929190" y="192880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PELIGRO        VULNERABILIDAD    </a:t>
            </a:r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RIESGOS</a:t>
            </a:r>
            <a:endParaRPr lang="es-E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75 Conector recto"/>
          <p:cNvCxnSpPr/>
          <p:nvPr/>
        </p:nvCxnSpPr>
        <p:spPr>
          <a:xfrm>
            <a:off x="4429124" y="3286124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>
            <a:off x="4572000" y="3929066"/>
            <a:ext cx="42148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>
            <a:off x="4500562" y="4714884"/>
            <a:ext cx="43577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86 CuadroTexto"/>
          <p:cNvSpPr txBox="1"/>
          <p:nvPr/>
        </p:nvSpPr>
        <p:spPr>
          <a:xfrm>
            <a:off x="4786314" y="328612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latin typeface="Calibri" pitchFamily="34" charset="0"/>
                <a:cs typeface="Calibri" pitchFamily="34" charset="0"/>
              </a:rPr>
              <a:t>Severidad,Área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s-ES" sz="1200" dirty="0" smtClean="0">
                <a:latin typeface="Calibri" pitchFamily="34" charset="0"/>
                <a:cs typeface="Calibri" pitchFamily="34" charset="0"/>
              </a:rPr>
              <a:t>Distancia de afectación</a:t>
            </a:r>
            <a:endParaRPr lang="es-E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4786314" y="400050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latin typeface="Calibri" pitchFamily="34" charset="0"/>
                <a:cs typeface="Calibri" pitchFamily="34" charset="0"/>
              </a:rPr>
              <a:t>Severidad,Área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s-ES" sz="1200" dirty="0" smtClean="0">
                <a:latin typeface="Calibri" pitchFamily="34" charset="0"/>
                <a:cs typeface="Calibri" pitchFamily="34" charset="0"/>
              </a:rPr>
              <a:t>Distancia de afectación</a:t>
            </a:r>
            <a:endParaRPr lang="es-E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4786314" y="471488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latin typeface="Calibri" pitchFamily="34" charset="0"/>
                <a:cs typeface="Calibri" pitchFamily="34" charset="0"/>
              </a:rPr>
              <a:t>Severidad,Área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s-ES" sz="1200" dirty="0" smtClean="0">
                <a:latin typeface="Calibri" pitchFamily="34" charset="0"/>
                <a:cs typeface="Calibri" pitchFamily="34" charset="0"/>
              </a:rPr>
              <a:t>Distancia de afectación</a:t>
            </a:r>
            <a:endParaRPr lang="es-E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286512" y="278605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200" dirty="0" smtClean="0">
                <a:latin typeface="Calibri" pitchFamily="34" charset="0"/>
                <a:cs typeface="Calibri" pitchFamily="34" charset="0"/>
              </a:rPr>
              <a:t>Vulnerabilidad</a:t>
            </a:r>
            <a:endParaRPr lang="es-E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6286512" y="414338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200" dirty="0" smtClean="0">
                <a:latin typeface="Calibri" pitchFamily="34" charset="0"/>
                <a:cs typeface="Calibri" pitchFamily="34" charset="0"/>
              </a:rPr>
              <a:t>Vulnerabilidad</a:t>
            </a:r>
            <a:endParaRPr lang="es-E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286512" y="485776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200" dirty="0" smtClean="0">
                <a:latin typeface="Calibri" pitchFamily="34" charset="0"/>
                <a:cs typeface="Calibri" pitchFamily="34" charset="0"/>
              </a:rPr>
              <a:t>Vulnerabilidad</a:t>
            </a:r>
            <a:endParaRPr lang="es-E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7715272" y="27860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Riesgos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7715272" y="42148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Riesgos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7786710" y="492919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Riesgos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157163" y="1000109"/>
          <a:ext cx="8786810" cy="3329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484"/>
                <a:gridCol w="1157288"/>
                <a:gridCol w="1085851"/>
                <a:gridCol w="1228724"/>
                <a:gridCol w="1189947"/>
                <a:gridCol w="1255258"/>
                <a:gridCol w="1255258"/>
              </a:tblGrid>
              <a:tr h="769279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</a:rPr>
                        <a:t>Evento/</a:t>
                      </a:r>
                    </a:p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</a:rPr>
                        <a:t>Vulnerabilidad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</a:rPr>
                        <a:t>Social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</a:rPr>
                        <a:t>Ecológica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</a:rPr>
                        <a:t>Económica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</a:rPr>
                        <a:t>Estructural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</a:rPr>
                        <a:t>No estructural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</a:rPr>
                        <a:t>Funcional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</a:tr>
              <a:tr h="593498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Incendio</a:t>
                      </a:r>
                      <a:endParaRPr lang="en-US" sz="1800" b="1" dirty="0">
                        <a:solidFill>
                          <a:srgbClr val="5C11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45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15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1200" dirty="0" smtClean="0"/>
                        <a:t>15</a:t>
                      </a:r>
                      <a:endParaRPr kumimoji="0" lang="en-US" sz="1800" kern="1200" dirty="0" smtClean="0"/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10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10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</a:tr>
              <a:tr h="593498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Explosión</a:t>
                      </a:r>
                      <a:endParaRPr lang="en-US" sz="1800" b="1" dirty="0">
                        <a:solidFill>
                          <a:srgbClr val="5C11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45</a:t>
                      </a:r>
                      <a:endParaRPr lang="en-US" sz="1800" dirty="0" smtClean="0"/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1200" dirty="0" smtClean="0"/>
                        <a:t>15</a:t>
                      </a:r>
                      <a:endParaRPr kumimoji="0" lang="en-US" sz="1800" kern="1200" dirty="0" smtClean="0"/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1200" dirty="0" smtClean="0"/>
                        <a:t>15</a:t>
                      </a:r>
                      <a:endParaRPr kumimoji="0" lang="en-US" sz="1800" kern="1200" dirty="0" smtClean="0"/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10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10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</a:tr>
              <a:tr h="593498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Derrame tóxico</a:t>
                      </a:r>
                      <a:endParaRPr lang="en-US" sz="1800" b="1" dirty="0">
                        <a:solidFill>
                          <a:srgbClr val="5C11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45</a:t>
                      </a:r>
                      <a:endParaRPr lang="en-US" sz="1800" dirty="0" smtClean="0"/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1200" dirty="0" smtClean="0"/>
                        <a:t>15</a:t>
                      </a:r>
                      <a:endParaRPr kumimoji="0" lang="en-US" sz="1800" kern="1200" dirty="0" smtClean="0"/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1200" dirty="0" smtClean="0"/>
                        <a:t>15</a:t>
                      </a:r>
                      <a:endParaRPr kumimoji="0" lang="en-US" sz="1800" kern="1200" dirty="0" smtClean="0"/>
                    </a:p>
                    <a:p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_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20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</a:tr>
              <a:tr h="593498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Fuga de gas tóxico</a:t>
                      </a:r>
                      <a:endParaRPr lang="en-US" sz="1800" b="1" dirty="0">
                        <a:solidFill>
                          <a:srgbClr val="5C11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45</a:t>
                      </a:r>
                      <a:endParaRPr lang="en-US" sz="1800" dirty="0" smtClean="0"/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1200" dirty="0" smtClean="0"/>
                        <a:t>15</a:t>
                      </a:r>
                      <a:endParaRPr kumimoji="0" lang="en-US" sz="1800" kern="1200" dirty="0" smtClean="0"/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15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_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_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25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14282" y="142852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Puntajes para la evaluación de las vulnerabilidades  por tipo de peligro y vulnerabilidad 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4721378"/>
            <a:ext cx="942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Vulnerabilidad total (</a:t>
            </a:r>
            <a:r>
              <a:rPr lang="es-ES" sz="2000" dirty="0" err="1" smtClean="0"/>
              <a:t>Vt</a:t>
            </a:r>
            <a:r>
              <a:rPr lang="es-ES" sz="2000" dirty="0" smtClean="0"/>
              <a:t>)= Vsocial+Vecológica+Veconómica+Vestructural+Vnoestructural+Vfuncional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66" name="CuadroTexto 8"/>
          <p:cNvSpPr txBox="1">
            <a:spLocks noChangeArrowheads="1"/>
          </p:cNvSpPr>
          <p:nvPr/>
        </p:nvSpPr>
        <p:spPr bwMode="auto">
          <a:xfrm>
            <a:off x="785786" y="1928802"/>
            <a:ext cx="75152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altLang="en-US" sz="2400" b="1" dirty="0">
              <a:solidFill>
                <a:srgbClr val="CC33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altLang="en-US" sz="2400" b="1" dirty="0">
                <a:solidFill>
                  <a:srgbClr val="002060"/>
                </a:solidFill>
              </a:rPr>
              <a:t>Vulnerabilidad Baja:0-10</a:t>
            </a:r>
          </a:p>
          <a:p>
            <a:pPr algn="ctr">
              <a:lnSpc>
                <a:spcPct val="150000"/>
              </a:lnSpc>
            </a:pPr>
            <a:r>
              <a:rPr lang="es-ES" altLang="en-US" sz="2400" b="1" dirty="0">
                <a:solidFill>
                  <a:srgbClr val="002060"/>
                </a:solidFill>
              </a:rPr>
              <a:t>Vulnerabilidad Media: </a:t>
            </a:r>
            <a:r>
              <a:rPr lang="es-ES" altLang="en-US" sz="2400" b="1" dirty="0" smtClean="0">
                <a:solidFill>
                  <a:srgbClr val="002060"/>
                </a:solidFill>
              </a:rPr>
              <a:t>De 11 </a:t>
            </a:r>
            <a:r>
              <a:rPr lang="es-ES" altLang="en-US" sz="2400" b="1" dirty="0">
                <a:solidFill>
                  <a:srgbClr val="002060"/>
                </a:solidFill>
              </a:rPr>
              <a:t>hasta 29</a:t>
            </a:r>
          </a:p>
          <a:p>
            <a:pPr algn="ctr">
              <a:lnSpc>
                <a:spcPct val="150000"/>
              </a:lnSpc>
            </a:pPr>
            <a:r>
              <a:rPr lang="es-ES" altLang="en-US" sz="2400" b="1" dirty="0">
                <a:solidFill>
                  <a:srgbClr val="002060"/>
                </a:solidFill>
              </a:rPr>
              <a:t>Vulnerabilidad Alta: 30 o mayor</a:t>
            </a:r>
          </a:p>
          <a:p>
            <a:pPr algn="ctr"/>
            <a:endParaRPr lang="en-US" altLang="en-U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71472" y="71435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</a:rPr>
              <a:t>Clasificación de la vulnerabilidad total</a:t>
            </a:r>
            <a:endParaRPr lang="es-E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397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1800" dirty="0" smtClean="0">
                <a:solidFill>
                  <a:srgbClr val="002060"/>
                </a:solidFill>
                <a:latin typeface="+mn-lt"/>
              </a:rPr>
              <a:t>Vulnerabilidades comunes para los peligros de incendio, explosión, derrame y fuga de gas</a:t>
            </a:r>
            <a:endParaRPr lang="es-ES" sz="18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3" y="785813"/>
          <a:ext cx="8643937" cy="565007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57375"/>
                <a:gridCol w="6786562"/>
              </a:tblGrid>
              <a:tr h="71232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Tipo de vulnerabilidad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Principales</a:t>
                      </a:r>
                      <a:r>
                        <a:rPr lang="es-ES" sz="2000" baseline="0" dirty="0" smtClean="0"/>
                        <a:t> aspectos considerados para su evaluación 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</a:tr>
              <a:tr h="146298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Social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dirty="0" smtClean="0"/>
                        <a:t>Población </a:t>
                      </a:r>
                      <a:r>
                        <a:rPr lang="es-ES" sz="1800" baseline="0" dirty="0" smtClean="0"/>
                        <a:t> residente 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baseline="0" dirty="0" smtClean="0"/>
                        <a:t>Instalaciones que agrupan gran cantidad de personas: (centros de salud, centros educacionales, centros deportivos, centros culturales, centros o zonas comerciales, instalaciones hoteleras.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baseline="0" dirty="0" smtClean="0"/>
                        <a:t>Percepción de la población</a:t>
                      </a:r>
                      <a:endParaRPr lang="es-ES" sz="180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</a:tr>
              <a:tr h="118867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Económica</a:t>
                      </a:r>
                      <a:endParaRPr lang="es-ES" sz="2000" b="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dirty="0" smtClean="0"/>
                        <a:t>Valor de la producción de la</a:t>
                      </a:r>
                      <a:r>
                        <a:rPr lang="es-ES" sz="1800" baseline="0" dirty="0" smtClean="0"/>
                        <a:t> instalación peligrosa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dirty="0" smtClean="0"/>
                        <a:t>Instalaciones que se caracterizan por la importancia económica de los recursos de que disponen y/o de las actividades que realizan: hoteles, grandes tiendas, industrias, zonas de desarrollo especial.</a:t>
                      </a:r>
                      <a:endParaRPr lang="es-ES" sz="180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</a:tr>
              <a:tr h="228592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Funcional</a:t>
                      </a:r>
                      <a:endParaRPr lang="es-ES" sz="2000" b="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dirty="0" smtClean="0"/>
                        <a:t>Existencia del cuerpo de bomberos en el territorio.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dirty="0" smtClean="0"/>
                        <a:t>Sistema de salud específico para atender a la población afectada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dirty="0" smtClean="0"/>
                        <a:t>Existencia de estación de PNR en el municipio.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dirty="0" smtClean="0"/>
                        <a:t>Vías para la evacuación de la población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dirty="0" smtClean="0"/>
                        <a:t>Existe en la instalación el Plan para la Respuesta 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dirty="0" smtClean="0"/>
                        <a:t>Están previstas en el PRD del territorio las medidas de preparación de la población (prevención) para la respuesta. Se incluyen los simulacros de eventos  peligrosos. Incluye  sistemas de aviso a la población.</a:t>
                      </a:r>
                      <a:endParaRPr lang="es-ES" sz="180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39738"/>
          </a:xfrm>
        </p:spPr>
        <p:txBody>
          <a:bodyPr/>
          <a:lstStyle/>
          <a:p>
            <a:pPr>
              <a:defRPr/>
            </a:pPr>
            <a:r>
              <a:rPr lang="es-ES" sz="2000" dirty="0" smtClean="0">
                <a:solidFill>
                  <a:srgbClr val="002060"/>
                </a:solidFill>
                <a:latin typeface="+mn-lt"/>
              </a:rPr>
              <a:t>Vulnerabilidad estructural para los peligros de incendio y explosión</a:t>
            </a:r>
            <a:endParaRPr lang="es-ES" sz="2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3" y="785813"/>
          <a:ext cx="8643937" cy="51927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57375"/>
                <a:gridCol w="6786562"/>
              </a:tblGrid>
              <a:tr h="71231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Tipo de peligro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Principales</a:t>
                      </a:r>
                      <a:r>
                        <a:rPr lang="es-ES" sz="2000" baseline="0" dirty="0" smtClean="0"/>
                        <a:t> aspectos considerados para su evaluación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</a:tr>
              <a:tr h="173728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Incendio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Instalaciones vulnerables ante los efectos de la explosión(Incluye oleoductos, gasoductos, puntos de venta de GLP, gasolineras).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Viviendas de tipología III,  IV y V (construidas parcial o totalmente con material o materiales combustibles tales como madera, cartón tabla, plásticos, </a:t>
                      </a:r>
                      <a:r>
                        <a:rPr lang="es-ES" sz="2000" dirty="0" err="1" smtClean="0"/>
                        <a:t>etc</a:t>
                      </a:r>
                      <a:r>
                        <a:rPr lang="es-ES" sz="2000" dirty="0" smtClean="0"/>
                        <a:t>)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endParaRPr lang="es-ES" sz="180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</a:tr>
              <a:tr h="22859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Explosión</a:t>
                      </a:r>
                      <a:endParaRPr lang="es-ES" sz="2000" b="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1800" dirty="0" smtClean="0"/>
                        <a:t> </a:t>
                      </a:r>
                      <a:r>
                        <a:rPr lang="es-ES" sz="2000" dirty="0" smtClean="0"/>
                        <a:t>Instalaciones vulnerables ante los efectos de la explosión(Incluye oleoductos, gasoductos, puntos de venta de GLP, gasolineras)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smtClean="0"/>
                        <a:t>Viviendas </a:t>
                      </a:r>
                      <a:r>
                        <a:rPr lang="es-ES" sz="2000" dirty="0" smtClean="0"/>
                        <a:t>en el área de efecto de cualquier tipología; Otras edificaciones.</a:t>
                      </a:r>
                    </a:p>
                    <a:p>
                      <a:endParaRPr lang="es-ES" sz="1800" dirty="0">
                        <a:latin typeface="Calibri" pitchFamily="34" charset="0"/>
                      </a:endParaRPr>
                    </a:p>
                  </a:txBody>
                  <a:tcPr marL="91439" marR="91439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39738"/>
          </a:xfrm>
        </p:spPr>
        <p:txBody>
          <a:bodyPr/>
          <a:lstStyle/>
          <a:p>
            <a:pPr>
              <a:defRPr/>
            </a:pPr>
            <a:r>
              <a:rPr lang="es-ES" sz="2000" dirty="0" smtClean="0">
                <a:solidFill>
                  <a:srgbClr val="002060"/>
                </a:solidFill>
                <a:latin typeface="+mn-lt"/>
              </a:rPr>
              <a:t>Vulnerabilidad ecológica </a:t>
            </a:r>
            <a:endParaRPr lang="es-ES" sz="2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3" y="785813"/>
          <a:ext cx="8643937" cy="455299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57375"/>
                <a:gridCol w="6786562"/>
              </a:tblGrid>
              <a:tr h="71247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Tipo de peligro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Principales</a:t>
                      </a:r>
                      <a:r>
                        <a:rPr lang="es-ES" sz="2000" baseline="0" dirty="0" smtClean="0"/>
                        <a:t> aspectos considerados para su evaluación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28" marB="45728"/>
                </a:tc>
              </a:tr>
              <a:tr h="118893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Incendio,</a:t>
                      </a:r>
                      <a:r>
                        <a:rPr lang="es-ES" sz="2000" baseline="0" dirty="0" smtClean="0"/>
                        <a:t> explosión y fuga de gas tóxico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Áreas protegidas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Zonas ecológicamente sensibles (Áreas boscosas, bosque de manglar, u otros)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Parque zoológico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28" marB="45728"/>
                </a:tc>
              </a:tr>
              <a:tr h="2286413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Derrame</a:t>
                      </a:r>
                      <a:r>
                        <a:rPr lang="es-ES" sz="2000" baseline="0" dirty="0" smtClean="0"/>
                        <a:t> </a:t>
                      </a:r>
                      <a:endParaRPr lang="es-ES" sz="2000" b="0" dirty="0">
                        <a:latin typeface="Calibri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 Áreas protegidas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Zonas ecológicamente sensibles (Áreas boscosas, bosque de manglar, u otros)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Parque zoológico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Embalses de agua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Aguas subterráneas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Zona</a:t>
                      </a:r>
                      <a:r>
                        <a:rPr lang="es-ES" sz="2000" baseline="0" dirty="0" smtClean="0"/>
                        <a:t> costera.</a:t>
                      </a:r>
                      <a:endParaRPr lang="es-ES" sz="2000" dirty="0" smtClean="0"/>
                    </a:p>
                    <a:p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28" marB="457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39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000" dirty="0" smtClean="0">
                <a:solidFill>
                  <a:srgbClr val="002060"/>
                </a:solidFill>
                <a:latin typeface="+mn-lt"/>
              </a:rPr>
              <a:t>Vulnerabilidad no estructural para los peligros de incendio, explosión y derrame</a:t>
            </a:r>
            <a:endParaRPr lang="es-ES" sz="2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3" y="973138"/>
          <a:ext cx="8643937" cy="37410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57375"/>
                <a:gridCol w="6786562"/>
              </a:tblGrid>
              <a:tr h="71227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Tipo de peligro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Principales</a:t>
                      </a:r>
                      <a:r>
                        <a:rPr lang="es-ES" sz="2000" baseline="0" dirty="0" smtClean="0"/>
                        <a:t> aspectos considerados para su evaluación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15" marB="45715"/>
                </a:tc>
              </a:tr>
              <a:tr h="71227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Incendio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Redes aéreas de alto y bajo voltaje, subestaciones eléctrica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Redes aéreas de comunicación telefónica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15" marB="45715"/>
                </a:tc>
              </a:tr>
              <a:tr h="118858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Explosión</a:t>
                      </a:r>
                      <a:endParaRPr lang="es-ES" sz="2000" b="0" dirty="0">
                        <a:latin typeface="Calibri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Redes aéreas de alto y bajo voltaje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Redes aéreas de comunicación telefónica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Vías de alta densidad de tránsito y personas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Vías de ferrocarril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15" marB="45715"/>
                </a:tc>
              </a:tr>
              <a:tr h="91429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Derrame</a:t>
                      </a:r>
                      <a:endParaRPr lang="es-ES" sz="2000" b="0" dirty="0">
                        <a:latin typeface="Calibri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Redes de agua para suministro a la población.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Vías de alta densidad de tránsito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Caminos o calles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91439" marR="91439"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Calibri" pitchFamily="34" charset="0"/>
              </a:rPr>
              <a:t>Estimación de los riesgos</a:t>
            </a:r>
            <a:endParaRPr lang="es-E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002060"/>
                </a:solidFill>
                <a:latin typeface="Calibri" pitchFamily="34" charset="0"/>
              </a:rPr>
              <a:t>¿Cómo se evalúan los peligros?</a:t>
            </a:r>
            <a:endParaRPr lang="es-ES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278608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Calibri" pitchFamily="34" charset="0"/>
              </a:rPr>
              <a:t>Para cada uno de los eventos peligrosos: de incendio, de explosión, de derrame y de fuga.</a:t>
            </a:r>
          </a:p>
          <a:p>
            <a:pPr>
              <a:buNone/>
            </a:pPr>
            <a:r>
              <a:rPr lang="es-ES" dirty="0" smtClean="0">
                <a:latin typeface="Calibri" pitchFamily="34" charset="0"/>
              </a:rPr>
              <a:t>De acuerdo a:</a:t>
            </a:r>
          </a:p>
          <a:p>
            <a:pPr marL="624078" indent="-514350"/>
            <a:r>
              <a:rPr lang="es-ES" dirty="0" smtClean="0">
                <a:latin typeface="Calibri" pitchFamily="34" charset="0"/>
              </a:rPr>
              <a:t>Las cantidades en que están almacenadas o depositadas en diferentes formas de contención (tanques a cielo abierto, tanques soterrados, almacenes, </a:t>
            </a:r>
            <a:r>
              <a:rPr lang="es-ES" dirty="0" err="1" smtClean="0">
                <a:latin typeface="Calibri" pitchFamily="34" charset="0"/>
              </a:rPr>
              <a:t>etc</a:t>
            </a:r>
            <a:r>
              <a:rPr lang="es-ES" dirty="0" smtClean="0">
                <a:latin typeface="Calibri" pitchFamily="34" charset="0"/>
              </a:rPr>
              <a:t>).</a:t>
            </a:r>
          </a:p>
          <a:p>
            <a:r>
              <a:rPr lang="es-ES" dirty="0" smtClean="0">
                <a:latin typeface="Calibri" pitchFamily="34" charset="0"/>
              </a:rPr>
              <a:t>La distancia (radio) y el área de afectación.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57224" y="4500570"/>
            <a:ext cx="735811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Calibri" pitchFamily="34" charset="0"/>
              </a:rPr>
              <a:t>Cada uno de los peligros se tratarán por separado</a:t>
            </a:r>
            <a:endParaRPr lang="es-E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alibri" pitchFamily="34" charset="0"/>
              </a:rPr>
              <a:t>Estimación de los riesgos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latin typeface="Calibri" pitchFamily="34" charset="0"/>
              </a:rPr>
              <a:t>Riesgo= </a:t>
            </a:r>
            <a:r>
              <a:rPr lang="es-ES" dirty="0" err="1" smtClean="0">
                <a:latin typeface="Calibri" pitchFamily="34" charset="0"/>
              </a:rPr>
              <a:t>Fp</a:t>
            </a:r>
            <a:r>
              <a:rPr lang="es-ES" dirty="0" smtClean="0">
                <a:latin typeface="Calibri" pitchFamily="34" charset="0"/>
              </a:rPr>
              <a:t>  * Vulnerabilidad total</a:t>
            </a:r>
          </a:p>
          <a:p>
            <a:pPr algn="ctr">
              <a:buNone/>
            </a:pPr>
            <a:endParaRPr lang="es-ES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s-ES" dirty="0" smtClean="0">
                <a:latin typeface="Calibri" pitchFamily="34" charset="0"/>
              </a:rPr>
              <a:t>Donde:</a:t>
            </a:r>
          </a:p>
          <a:p>
            <a:pPr algn="ctr">
              <a:buNone/>
            </a:pP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Fp</a:t>
            </a:r>
            <a:r>
              <a:rPr lang="es-ES" dirty="0" smtClean="0">
                <a:latin typeface="Calibri" pitchFamily="34" charset="0"/>
              </a:rPr>
              <a:t>: frecuencia probabilística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1500174"/>
            <a:ext cx="7543800" cy="43576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err="1" smtClean="0">
                <a:latin typeface="Calibri" pitchFamily="34" charset="0"/>
              </a:rPr>
              <a:t>N</a:t>
            </a:r>
            <a:r>
              <a:rPr lang="pt-BR" sz="2800" baseline="-25000" dirty="0" err="1" smtClean="0">
                <a:latin typeface="Calibri" pitchFamily="34" charset="0"/>
              </a:rPr>
              <a:t>is</a:t>
            </a:r>
            <a:r>
              <a:rPr lang="pt-BR" sz="2800" dirty="0" smtClean="0">
                <a:latin typeface="Calibri" pitchFamily="34" charset="0"/>
              </a:rPr>
              <a:t>= N</a:t>
            </a:r>
            <a:r>
              <a:rPr lang="pt-BR" sz="2800" baseline="30000" dirty="0" smtClean="0">
                <a:latin typeface="Calibri" pitchFamily="34" charset="0"/>
              </a:rPr>
              <a:t>*</a:t>
            </a:r>
            <a:r>
              <a:rPr lang="pt-BR" sz="2800" baseline="-25000" dirty="0" smtClean="0">
                <a:latin typeface="Calibri" pitchFamily="34" charset="0"/>
              </a:rPr>
              <a:t>i,s</a:t>
            </a:r>
            <a:r>
              <a:rPr lang="pt-BR" sz="2800" dirty="0" smtClean="0">
                <a:latin typeface="Calibri" pitchFamily="34" charset="0"/>
              </a:rPr>
              <a:t> +</a:t>
            </a:r>
            <a:r>
              <a:rPr lang="pt-BR" sz="2800" dirty="0" err="1" smtClean="0">
                <a:latin typeface="Calibri" pitchFamily="34" charset="0"/>
              </a:rPr>
              <a:t>n</a:t>
            </a:r>
            <a:r>
              <a:rPr lang="pt-BR" sz="2800" baseline="-25000" dirty="0" err="1" smtClean="0">
                <a:latin typeface="Calibri" pitchFamily="34" charset="0"/>
              </a:rPr>
              <a:t>l</a:t>
            </a:r>
            <a:r>
              <a:rPr lang="pt-BR" sz="2800" dirty="0" smtClean="0">
                <a:latin typeface="Calibri" pitchFamily="34" charset="0"/>
              </a:rPr>
              <a:t> + </a:t>
            </a:r>
            <a:r>
              <a:rPr lang="pt-BR" sz="2800" dirty="0" err="1" smtClean="0">
                <a:latin typeface="Calibri" pitchFamily="34" charset="0"/>
              </a:rPr>
              <a:t>n</a:t>
            </a:r>
            <a:r>
              <a:rPr lang="pt-BR" sz="2800" baseline="-25000" dirty="0" err="1" smtClean="0">
                <a:latin typeface="Calibri" pitchFamily="34" charset="0"/>
              </a:rPr>
              <a:t>f</a:t>
            </a:r>
            <a:r>
              <a:rPr lang="pt-BR" sz="2800" dirty="0" smtClean="0">
                <a:latin typeface="Calibri" pitchFamily="34" charset="0"/>
              </a:rPr>
              <a:t> + n</a:t>
            </a:r>
            <a:r>
              <a:rPr lang="pt-BR" sz="2800" baseline="-25000" dirty="0" smtClean="0">
                <a:latin typeface="Calibri" pitchFamily="34" charset="0"/>
              </a:rPr>
              <a:t>o</a:t>
            </a:r>
            <a:r>
              <a:rPr lang="pt-BR" sz="2800" dirty="0" smtClean="0">
                <a:latin typeface="Calibri" pitchFamily="34" charset="0"/>
              </a:rPr>
              <a:t>+ </a:t>
            </a:r>
            <a:r>
              <a:rPr lang="pt-BR" sz="2800" dirty="0" err="1" smtClean="0">
                <a:latin typeface="Calibri" pitchFamily="34" charset="0"/>
              </a:rPr>
              <a:t>n</a:t>
            </a:r>
            <a:r>
              <a:rPr lang="pt-BR" sz="2800" baseline="-25000" dirty="0" err="1" smtClean="0">
                <a:latin typeface="Calibri" pitchFamily="34" charset="0"/>
              </a:rPr>
              <a:t>p</a:t>
            </a:r>
            <a:r>
              <a:rPr lang="pt-BR" sz="2400" dirty="0" smtClean="0">
                <a:latin typeface="Calibri" pitchFamily="34" charset="0"/>
              </a:rPr>
              <a:t>    (</a:t>
            </a:r>
            <a:r>
              <a:rPr lang="pt-BR" sz="2400" dirty="0" err="1" smtClean="0">
                <a:latin typeface="Calibri" pitchFamily="34" charset="0"/>
              </a:rPr>
              <a:t>Ecuación</a:t>
            </a:r>
            <a:r>
              <a:rPr lang="pt-BR" sz="2400" dirty="0" smtClean="0">
                <a:latin typeface="Calibri" pitchFamily="34" charset="0"/>
              </a:rPr>
              <a:t> 1)</a:t>
            </a:r>
            <a:endParaRPr lang="es-ES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1800" dirty="0" smtClean="0">
                <a:latin typeface="Calibri" pitchFamily="34" charset="0"/>
              </a:rPr>
              <a:t>Donde:</a:t>
            </a:r>
            <a:endParaRPr lang="es-ES" sz="1800" b="1" dirty="0" smtClean="0">
              <a:latin typeface="Calibri" pitchFamily="34" charset="0"/>
            </a:endParaRP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s-ES" sz="2000" b="1" dirty="0" smtClean="0">
                <a:latin typeface="Calibri" pitchFamily="34" charset="0"/>
              </a:rPr>
              <a:t>N</a:t>
            </a:r>
            <a:r>
              <a:rPr lang="pt-BR" sz="1800" baseline="30000" dirty="0" smtClean="0">
                <a:latin typeface="Calibri" pitchFamily="34" charset="0"/>
              </a:rPr>
              <a:t>*</a:t>
            </a:r>
            <a:r>
              <a:rPr lang="es-ES" sz="1800" baseline="-25000" dirty="0" err="1" smtClean="0">
                <a:latin typeface="Calibri" pitchFamily="34" charset="0"/>
              </a:rPr>
              <a:t>i,s</a:t>
            </a:r>
            <a:r>
              <a:rPr lang="es-ES" sz="2000" b="1" dirty="0" smtClean="0">
                <a:latin typeface="Calibri" pitchFamily="34" charset="0"/>
              </a:rPr>
              <a:t>:</a:t>
            </a:r>
            <a:r>
              <a:rPr lang="es-ES" sz="1800" dirty="0" smtClean="0">
                <a:latin typeface="Calibri" pitchFamily="34" charset="0"/>
              </a:rPr>
              <a:t> número probabilidad promedio para la instalación y para la sustancia química peligrosa</a:t>
            </a:r>
            <a:endParaRPr lang="es-ES" sz="1800" b="1" dirty="0" smtClean="0">
              <a:latin typeface="Calibri" pitchFamily="34" charset="0"/>
            </a:endParaRP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s-ES" sz="1800" b="1" dirty="0" err="1" smtClean="0">
                <a:latin typeface="Calibri" pitchFamily="34" charset="0"/>
              </a:rPr>
              <a:t>nl</a:t>
            </a:r>
            <a:r>
              <a:rPr lang="es-ES" sz="1800" b="1" dirty="0" smtClean="0">
                <a:latin typeface="Calibri" pitchFamily="34" charset="0"/>
              </a:rPr>
              <a:t>:</a:t>
            </a:r>
            <a:r>
              <a:rPr lang="es-ES" sz="1800" dirty="0" smtClean="0">
                <a:latin typeface="Calibri" pitchFamily="34" charset="0"/>
              </a:rPr>
              <a:t> parámetro de corrección para el número de probabilidad en operaciones de carga y descarga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s-ES" sz="1800" b="1" dirty="0" err="1" smtClean="0">
                <a:latin typeface="Calibri" pitchFamily="34" charset="0"/>
              </a:rPr>
              <a:t>n</a:t>
            </a:r>
            <a:r>
              <a:rPr lang="es-ES" sz="1800" b="1" baseline="-25000" dirty="0" err="1" smtClean="0">
                <a:latin typeface="Calibri" pitchFamily="34" charset="0"/>
              </a:rPr>
              <a:t>f</a:t>
            </a:r>
            <a:r>
              <a:rPr lang="es-ES" sz="1800" b="1" dirty="0" smtClean="0">
                <a:latin typeface="Calibri" pitchFamily="34" charset="0"/>
              </a:rPr>
              <a:t>:</a:t>
            </a:r>
            <a:r>
              <a:rPr lang="es-ES" sz="1800" dirty="0" smtClean="0">
                <a:latin typeface="Calibri" pitchFamily="34" charset="0"/>
              </a:rPr>
              <a:t> parámetro de corrección para el número de probabilidad en sistemas de seguridad asociados a sustancias inflamables</a:t>
            </a:r>
            <a:endParaRPr lang="es-ES" sz="1800" b="1" dirty="0" smtClean="0">
              <a:latin typeface="Calibri" pitchFamily="34" charset="0"/>
            </a:endParaRP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s-ES" sz="1800" b="1" dirty="0" smtClean="0">
                <a:latin typeface="Calibri" pitchFamily="34" charset="0"/>
              </a:rPr>
              <a:t>n</a:t>
            </a:r>
            <a:r>
              <a:rPr lang="es-ES" sz="1800" b="1" baseline="-25000" dirty="0" smtClean="0">
                <a:latin typeface="Calibri" pitchFamily="34" charset="0"/>
              </a:rPr>
              <a:t>o</a:t>
            </a:r>
            <a:r>
              <a:rPr lang="es-ES" sz="1800" b="1" dirty="0" smtClean="0">
                <a:latin typeface="Calibri" pitchFamily="34" charset="0"/>
              </a:rPr>
              <a:t>:</a:t>
            </a:r>
            <a:r>
              <a:rPr lang="es-ES" sz="1800" dirty="0" smtClean="0">
                <a:latin typeface="Calibri" pitchFamily="34" charset="0"/>
              </a:rPr>
              <a:t>  parámetro de corrección para el número de probabilidad para la organización y el manejo de sistemas de seguridad</a:t>
            </a:r>
            <a:endParaRPr lang="es-ES" sz="1800" b="1" dirty="0" smtClean="0">
              <a:latin typeface="Calibri" pitchFamily="34" charset="0"/>
            </a:endParaRP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s-ES" sz="1800" b="1" dirty="0" err="1" smtClean="0">
                <a:latin typeface="Calibri" pitchFamily="34" charset="0"/>
              </a:rPr>
              <a:t>n</a:t>
            </a:r>
            <a:r>
              <a:rPr lang="es-ES" sz="1800" b="1" baseline="-25000" dirty="0" err="1" smtClean="0">
                <a:latin typeface="Calibri" pitchFamily="34" charset="0"/>
              </a:rPr>
              <a:t>p</a:t>
            </a:r>
            <a:r>
              <a:rPr lang="es-ES" sz="1800" b="1" dirty="0" smtClean="0">
                <a:latin typeface="Calibri" pitchFamily="34" charset="0"/>
              </a:rPr>
              <a:t>:</a:t>
            </a:r>
            <a:r>
              <a:rPr lang="es-ES" sz="1800" dirty="0" smtClean="0">
                <a:latin typeface="Calibri" pitchFamily="34" charset="0"/>
              </a:rPr>
              <a:t> parámetro de corrección para el número de probabilidad para la dirección del viento hacia áreas pobladas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0034" y="35716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La Frecuencia Probabilística se determina a partir del Número de Probabilidad (</a:t>
            </a:r>
            <a:r>
              <a:rPr lang="es-ES" sz="2400" dirty="0" err="1" smtClean="0">
                <a:solidFill>
                  <a:srgbClr val="002060"/>
                </a:solidFill>
              </a:rPr>
              <a:t>Nis</a:t>
            </a:r>
            <a:r>
              <a:rPr lang="es-ES" sz="2400" dirty="0" smtClean="0">
                <a:solidFill>
                  <a:srgbClr val="002060"/>
                </a:solidFill>
              </a:rPr>
              <a:t>) mediante la siguiente ecuación</a:t>
            </a:r>
            <a:endParaRPr lang="es-E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14356"/>
            <a:ext cx="8229600" cy="64294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</a:rPr>
              <a:t>Determinación del número de probabilidad promedio para la instalación de acuerdo al tipo de sustancia </a:t>
            </a:r>
            <a:r>
              <a:rPr lang="pt-BR" sz="2400" dirty="0" smtClean="0">
                <a:latin typeface="Calibri" pitchFamily="34" charset="0"/>
              </a:rPr>
              <a:t>N</a:t>
            </a:r>
            <a:r>
              <a:rPr lang="pt-BR" sz="2400" baseline="30000" dirty="0" smtClean="0">
                <a:latin typeface="Calibri" pitchFamily="34" charset="0"/>
              </a:rPr>
              <a:t>*</a:t>
            </a:r>
            <a:r>
              <a:rPr lang="pt-BR" sz="2400" baseline="-25000" dirty="0" smtClean="0">
                <a:latin typeface="Calibri" pitchFamily="34" charset="0"/>
              </a:rPr>
              <a:t>i,s</a:t>
            </a: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5" y="1714488"/>
          <a:ext cx="7000924" cy="4389120"/>
        </p:xfrm>
        <a:graphic>
          <a:graphicData uri="http://schemas.openxmlformats.org/drawingml/2006/table">
            <a:tbl>
              <a:tblPr/>
              <a:tblGrid>
                <a:gridCol w="3162026"/>
                <a:gridCol w="1919449"/>
                <a:gridCol w="1919449"/>
              </a:tblGrid>
              <a:tr h="222861">
                <a:tc rowSpan="2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Código numérico de las sustancias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Actividad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28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Almacenamiento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Planta de procesamiento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286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Líquido inflamable (1-3)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Líquido inflamable (4-6)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Gas inflamable (7)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Gas inflamable (9)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Gas Inflamable (10,11)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Gas Inflamable (13)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Explosivo (14,15)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Líquido tóxico (16,29)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Gas tóxico (30,34)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Gas tóxico (35,39)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Gas tóxico (42)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Productos de la combustión (43,46)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859" marR="61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dirty="0" smtClean="0">
                <a:latin typeface="Calibri" pitchFamily="34" charset="0"/>
              </a:rPr>
              <a:t>Determinación del parámetro de corrección del número de probabilidad para las operaciones de carga y descarga (</a:t>
            </a:r>
            <a:r>
              <a:rPr lang="es-ES" sz="2400" dirty="0" err="1" smtClean="0">
                <a:latin typeface="Calibri" pitchFamily="34" charset="0"/>
              </a:rPr>
              <a:t>Nl</a:t>
            </a:r>
            <a:r>
              <a:rPr lang="es-ES" sz="2400" dirty="0" smtClean="0">
                <a:latin typeface="Calibri" pitchFamily="34" charset="0"/>
              </a:rPr>
              <a:t>)</a:t>
            </a:r>
            <a:br>
              <a:rPr lang="es-ES" sz="2400" dirty="0" smtClean="0">
                <a:latin typeface="Calibri" pitchFamily="34" charset="0"/>
              </a:rPr>
            </a:br>
            <a:endParaRPr lang="es-ES" sz="2400" dirty="0"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71604" y="2428871"/>
          <a:ext cx="5857915" cy="2926080"/>
        </p:xfrm>
        <a:graphic>
          <a:graphicData uri="http://schemas.openxmlformats.org/drawingml/2006/table">
            <a:tbl>
              <a:tblPr/>
              <a:tblGrid>
                <a:gridCol w="3256782"/>
                <a:gridCol w="2601133"/>
              </a:tblGrid>
              <a:tr h="58936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Frecuencia de carga/descarga</a:t>
                      </a:r>
                      <a:r>
                        <a:rPr lang="es-ES" sz="2400" baseline="300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s-ES" sz="2400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Parámetro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468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 pitchFamily="34" charset="0"/>
                          <a:ea typeface="Times New Roman"/>
                          <a:cs typeface="Times New Roman"/>
                        </a:rPr>
                        <a:t>+0,5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8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10-50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8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50-200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8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 pitchFamily="34" charset="0"/>
                          <a:ea typeface="Times New Roman"/>
                          <a:cs typeface="Times New Roman"/>
                        </a:rPr>
                        <a:t>200-500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8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 pitchFamily="34" charset="0"/>
                          <a:ea typeface="Times New Roman"/>
                          <a:cs typeface="Times New Roman"/>
                        </a:rPr>
                        <a:t>500-2000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_tradnl" sz="2400" dirty="0" smtClean="0">
                <a:solidFill>
                  <a:srgbClr val="002060"/>
                </a:solidFill>
                <a:latin typeface="Calibri" pitchFamily="34" charset="0"/>
              </a:rPr>
              <a:t>Determinación del parámetro de corrección del número de probabilidad para las operaciones de carga y descarga en sistemas de seguridad asociados a las sustancias inflamables (</a:t>
            </a:r>
            <a:r>
              <a:rPr lang="es-ES_tradnl" sz="2400" dirty="0" err="1" smtClean="0">
                <a:solidFill>
                  <a:srgbClr val="002060"/>
                </a:solidFill>
                <a:latin typeface="Calibri" pitchFamily="34" charset="0"/>
              </a:rPr>
              <a:t>Nf</a:t>
            </a:r>
            <a:r>
              <a:rPr lang="es-ES_tradnl" sz="2400" dirty="0" smtClean="0">
                <a:solidFill>
                  <a:srgbClr val="002060"/>
                </a:solidFill>
                <a:latin typeface="Calibri" pitchFamily="34" charset="0"/>
              </a:rPr>
              <a:t>).</a:t>
            </a:r>
            <a:r>
              <a:rPr lang="es-ES" sz="2400" dirty="0" smtClean="0">
                <a:solidFill>
                  <a:srgbClr val="002060"/>
                </a:solidFill>
              </a:rPr>
              <a:t/>
            </a:r>
            <a:br>
              <a:rPr lang="es-ES" sz="2400" dirty="0" smtClean="0">
                <a:solidFill>
                  <a:srgbClr val="002060"/>
                </a:solidFill>
              </a:rPr>
            </a:br>
            <a:endParaRPr lang="es-E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14348" y="1428738"/>
          <a:ext cx="7643865" cy="3352800"/>
        </p:xfrm>
        <a:graphic>
          <a:graphicData uri="http://schemas.openxmlformats.org/drawingml/2006/table">
            <a:tbl>
              <a:tblPr/>
              <a:tblGrid>
                <a:gridCol w="2547955"/>
                <a:gridCol w="2547955"/>
                <a:gridCol w="2547955"/>
              </a:tblGrid>
              <a:tr h="5844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Sustancia (código numérico)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Medidas de seguridad-número de cilindros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Parámetro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Times New Roman"/>
                          <a:cs typeface="Times New Roman"/>
                        </a:rPr>
                        <a:t>Gas inflamable (7,13)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Times New Roman"/>
                          <a:cs typeface="Times New Roman"/>
                        </a:rPr>
                        <a:t>Sistema de rociadores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Times New Roman"/>
                          <a:cs typeface="Times New Roman"/>
                        </a:rPr>
                        <a:t>+0,5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Times New Roman"/>
                          <a:cs typeface="Times New Roman"/>
                        </a:rPr>
                        <a:t>Gas inflamable (10)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Times New Roman"/>
                          <a:cs typeface="Times New Roman"/>
                        </a:rPr>
                        <a:t>Doble contención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Times New Roman"/>
                          <a:cs typeface="Times New Roman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6">
                <a:tc row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Times New Roman"/>
                          <a:cs typeface="Times New Roman"/>
                        </a:rPr>
                        <a:t>Gas inflamable (13)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Times New Roman"/>
                          <a:cs typeface="Times New Roman"/>
                        </a:rPr>
                        <a:t>Pared de fuego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Times New Roman"/>
                          <a:cs typeface="Times New Roman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Times New Roman"/>
                          <a:cs typeface="Times New Roman"/>
                        </a:rPr>
                        <a:t>Sistema de rociadores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Times New Roman"/>
                          <a:cs typeface="Times New Roman"/>
                        </a:rPr>
                        <a:t>+0,5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Times New Roman"/>
                          <a:cs typeface="Times New Roman"/>
                        </a:rPr>
                        <a:t>5-50 cilindros  almacenados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Times New Roman"/>
                          <a:cs typeface="Times New Roman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Times New Roman"/>
                          <a:cs typeface="Times New Roman"/>
                        </a:rPr>
                        <a:t>50-500 cilindros almacenados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Times New Roman"/>
                          <a:cs typeface="Times New Roman"/>
                        </a:rPr>
                        <a:t>&gt;500 cilindros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s-ES" sz="2000" dirty="0" smtClean="0">
                <a:latin typeface="Calibri" pitchFamily="34" charset="0"/>
              </a:rPr>
              <a:t>Determinación del parámetro de corrección del número de probabilidad para la organización y el manejo de sistemas de seguridad (no)</a:t>
            </a:r>
            <a:br>
              <a:rPr lang="es-ES" sz="2000" dirty="0" smtClean="0">
                <a:latin typeface="Calibri" pitchFamily="34" charset="0"/>
              </a:rPr>
            </a:br>
            <a:r>
              <a:rPr lang="es-ES" sz="2000" dirty="0" smtClean="0">
                <a:latin typeface="Calibri" pitchFamily="34" charset="0"/>
              </a:rPr>
              <a:t/>
            </a:r>
            <a:br>
              <a:rPr lang="es-ES" sz="2000" dirty="0" smtClean="0">
                <a:latin typeface="Calibri" pitchFamily="34" charset="0"/>
              </a:rPr>
            </a:br>
            <a:endParaRPr lang="es-ES" sz="2000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85786" y="2214553"/>
          <a:ext cx="7286676" cy="2505084"/>
        </p:xfrm>
        <a:graphic>
          <a:graphicData uri="http://schemas.openxmlformats.org/drawingml/2006/table">
            <a:tbl>
              <a:tblPr/>
              <a:tblGrid>
                <a:gridCol w="3754287"/>
                <a:gridCol w="3532389"/>
              </a:tblGrid>
              <a:tr h="57150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Por encima del promedio en la industria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+0,5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Práctica promedio en la industria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Por debajo del promedio en la industria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Malas prácticas en la industria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No existen prácticas de seguridad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85818"/>
          </a:xfrm>
        </p:spPr>
        <p:txBody>
          <a:bodyPr>
            <a:noAutofit/>
          </a:bodyPr>
          <a:lstStyle/>
          <a:p>
            <a:pPr algn="ctr" hangingPunct="0"/>
            <a:r>
              <a:rPr lang="es-ES" sz="2000" dirty="0" smtClean="0">
                <a:latin typeface="Calibri" pitchFamily="34" charset="0"/>
              </a:rPr>
              <a:t>Determinación del parámetro de corrección del número de probabilidad para la dirección del viento en áreas pobladas.</a:t>
            </a:r>
            <a:br>
              <a:rPr lang="es-ES" sz="2000" dirty="0" smtClean="0">
                <a:latin typeface="Calibri" pitchFamily="34" charset="0"/>
              </a:rPr>
            </a:br>
            <a:endParaRPr lang="es-ES" sz="2000" dirty="0"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85852" y="1714488"/>
          <a:ext cx="6786610" cy="2288967"/>
        </p:xfrm>
        <a:graphic>
          <a:graphicData uri="http://schemas.openxmlformats.org/drawingml/2006/table">
            <a:tbl>
              <a:tblPr/>
              <a:tblGrid>
                <a:gridCol w="1627475"/>
                <a:gridCol w="1031827"/>
                <a:gridCol w="1031827"/>
                <a:gridCol w="1031827"/>
                <a:gridCol w="1031827"/>
                <a:gridCol w="1031827"/>
              </a:tblGrid>
              <a:tr h="420006">
                <a:tc rowSpan="2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Categoría del área de efecto</a:t>
                      </a:r>
                      <a:r>
                        <a:rPr lang="es-ES" sz="2000" baseline="30000">
                          <a:latin typeface="Calibri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s-ES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Porciento del área donde viven las personas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00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8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8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+0.5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+0.5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+0.5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+0.5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8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+0.5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+0.5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+1.5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28728" y="442913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Deberá considerarse todas las direcciones del viento por lo que el valor de este parámetro es igual a 0</a:t>
            </a:r>
            <a:r>
              <a:rPr lang="es-ES" b="1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428604"/>
            <a:ext cx="7543800" cy="7858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</a:rPr>
              <a:t> Determinación de la Frecuencia (</a:t>
            </a:r>
            <a:r>
              <a:rPr lang="es-ES" sz="2400" dirty="0" err="1" smtClean="0">
                <a:solidFill>
                  <a:srgbClr val="002060"/>
                </a:solidFill>
                <a:latin typeface="Calibri" pitchFamily="34" charset="0"/>
              </a:rPr>
              <a:t>Fp</a:t>
            </a: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691197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714374" y="1214439"/>
            <a:ext cx="7929591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000" dirty="0" err="1">
                <a:latin typeface="Calibri" pitchFamily="34" charset="0"/>
                <a:cs typeface="Calibri" pitchFamily="34" charset="0"/>
              </a:rPr>
              <a:t>Nis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= N*i,s +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nl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+ 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nf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+ no+ 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np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   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Ecuación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1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000" dirty="0" err="1" smtClean="0">
                <a:latin typeface="Calibri" pitchFamily="34" charset="0"/>
                <a:cs typeface="Calibri" pitchFamily="34" charset="0"/>
              </a:rPr>
              <a:t>Nis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=N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000" dirty="0" err="1" smtClean="0">
                <a:latin typeface="Calibri" pitchFamily="34" charset="0"/>
                <a:cs typeface="Calibri" pitchFamily="34" charset="0"/>
              </a:rPr>
              <a:t>Fp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=P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N se </a:t>
            </a:r>
            <a:r>
              <a:rPr lang="pt-BR" sz="2000" dirty="0" err="1" smtClean="0">
                <a:latin typeface="Calibri" pitchFamily="34" charset="0"/>
                <a:cs typeface="Calibri" pitchFamily="34" charset="0"/>
              </a:rPr>
              <a:t>convierte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a P (</a:t>
            </a:r>
            <a:r>
              <a:rPr lang="pt-BR" sz="2000" dirty="0" err="1" smtClean="0">
                <a:latin typeface="Calibri" pitchFamily="34" charset="0"/>
                <a:cs typeface="Calibri" pitchFamily="34" charset="0"/>
              </a:rPr>
              <a:t>frecuencia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probabilística) mediante </a:t>
            </a:r>
            <a:r>
              <a:rPr lang="pt-BR" sz="2000" dirty="0" err="1" smtClean="0">
                <a:latin typeface="Calibri" pitchFamily="34" charset="0"/>
                <a:cs typeface="Calibri" pitchFamily="34" charset="0"/>
              </a:rPr>
              <a:t>la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  <a:cs typeface="Calibri" pitchFamily="34" charset="0"/>
              </a:rPr>
              <a:t>tabla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  <a:cs typeface="Calibri" pitchFamily="34" charset="0"/>
              </a:rPr>
              <a:t>siguiente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: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428604"/>
            <a:ext cx="7543800" cy="7858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</a:rPr>
              <a:t> Clasificación de la frecuencia probabilística (</a:t>
            </a:r>
            <a:r>
              <a:rPr lang="es-ES" sz="2400" dirty="0" err="1" smtClean="0">
                <a:solidFill>
                  <a:srgbClr val="002060"/>
                </a:solidFill>
                <a:latin typeface="Calibri" pitchFamily="34" charset="0"/>
              </a:rPr>
              <a:t>Fp</a:t>
            </a: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71604" y="1643050"/>
          <a:ext cx="5429288" cy="2056221"/>
        </p:xfrm>
        <a:graphic>
          <a:graphicData uri="http://schemas.openxmlformats.org/drawingml/2006/table">
            <a:tbl>
              <a:tblPr/>
              <a:tblGrid>
                <a:gridCol w="2961762"/>
                <a:gridCol w="2467526"/>
              </a:tblGrid>
              <a:tr h="4822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Frecuencia Probabilística (P)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Clasificación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s-ES_tradnl" sz="2000" baseline="30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s-ES_tradnl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-10</a:t>
                      </a:r>
                      <a:r>
                        <a:rPr lang="es-ES_tradnl" sz="2000" baseline="30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</a:t>
                      </a:r>
                      <a:endParaRPr lang="es-ES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s-ES_tradnl" sz="2000" baseline="30000">
                          <a:latin typeface="Calibri" pitchFamily="34" charset="0"/>
                          <a:ea typeface="Times New Roman"/>
                          <a:cs typeface="Times New Roman"/>
                        </a:rPr>
                        <a:t>-5</a:t>
                      </a:r>
                      <a:r>
                        <a:rPr lang="es-ES_tradnl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-10</a:t>
                      </a:r>
                      <a:r>
                        <a:rPr lang="es-ES_tradnl" sz="2000" baseline="30000">
                          <a:latin typeface="Calibri" pitchFamily="34" charset="0"/>
                          <a:ea typeface="Times New Roman"/>
                          <a:cs typeface="Times New Roman"/>
                        </a:rPr>
                        <a:t>-3</a:t>
                      </a:r>
                      <a:endParaRPr lang="es-ES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Media</a:t>
                      </a:r>
                      <a:endParaRPr lang="es-ES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s-ES_tradnl" sz="2000" baseline="30000">
                          <a:latin typeface="Calibri" pitchFamily="34" charset="0"/>
                          <a:ea typeface="Times New Roman"/>
                          <a:cs typeface="Times New Roman"/>
                        </a:rPr>
                        <a:t>-7</a:t>
                      </a:r>
                      <a:r>
                        <a:rPr lang="es-ES_tradnl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-10</a:t>
                      </a:r>
                      <a:r>
                        <a:rPr lang="es-ES_tradnl" sz="2000" baseline="30000">
                          <a:latin typeface="Calibri" pitchFamily="34" charset="0"/>
                          <a:ea typeface="Times New Roman"/>
                          <a:cs typeface="Times New Roman"/>
                        </a:rPr>
                        <a:t>-5</a:t>
                      </a:r>
                      <a:endParaRPr lang="es-ES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Baja</a:t>
                      </a:r>
                      <a:endParaRPr lang="es-ES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s-ES" altLang="es-ES" sz="2400" dirty="0" smtClean="0">
                <a:solidFill>
                  <a:srgbClr val="002060"/>
                </a:solidFill>
              </a:rPr>
              <a:t>Matriz para la estimación de los riesgos</a:t>
            </a: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1277938" y="1101725"/>
          <a:ext cx="6448425" cy="5241925"/>
        </p:xfrm>
        <a:graphic>
          <a:graphicData uri="http://schemas.openxmlformats.org/presentationml/2006/ole">
            <p:oleObj spid="_x0000_s461826" name="Visio" r:id="rId3" imgW="6706965" imgH="54229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796908"/>
          </a:xfrm>
        </p:spPr>
        <p:txBody>
          <a:bodyPr>
            <a:noAutofit/>
          </a:bodyPr>
          <a:lstStyle/>
          <a:p>
            <a:r>
              <a:rPr lang="es-ES" sz="2200" dirty="0" smtClean="0">
                <a:solidFill>
                  <a:srgbClr val="002060"/>
                </a:solidFill>
                <a:latin typeface="Calibri" pitchFamily="34" charset="0"/>
              </a:rPr>
              <a:t>Sitios donde pueden estar presentes las sustancias y materiales peligrosos</a:t>
            </a:r>
            <a:endParaRPr lang="es-ES" sz="22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71546"/>
            <a:ext cx="8358246" cy="5429288"/>
          </a:xfrm>
        </p:spPr>
        <p:txBody>
          <a:bodyPr>
            <a:noAutofit/>
          </a:bodyPr>
          <a:lstStyle/>
          <a:p>
            <a:pPr lvl="0" hangingPunct="0"/>
            <a:r>
              <a:rPr lang="es-ES" sz="1600" dirty="0" smtClean="0">
                <a:latin typeface="Calibri" pitchFamily="34" charset="0"/>
              </a:rPr>
              <a:t>Refinerías de petróleo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Termoeléctricas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Puntos de venta de gas licuado del petróleo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Gasolineras (</a:t>
            </a:r>
            <a:r>
              <a:rPr lang="es-ES" sz="1600" dirty="0" err="1" smtClean="0">
                <a:latin typeface="Calibri" pitchFamily="34" charset="0"/>
              </a:rPr>
              <a:t>servicentros</a:t>
            </a:r>
            <a:r>
              <a:rPr lang="es-ES" sz="1600" dirty="0" smtClean="0">
                <a:latin typeface="Calibri" pitchFamily="34" charset="0"/>
              </a:rPr>
              <a:t>)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Almacenes de medicamentos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Almacenes de pesticidas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Almacenes de fertilizantes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Plantas potabilizadoras de agua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Frigoríficos de alimentos (presentes en plantas industriales o en tiendas)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Almacenes de productos químicos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Almacenes de productos químicos ociosos y caducados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Ductos que trasiegan combustibles u otras sustancias peligrosas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Almacenes de combustibles presentes en hospitales o centros de salud, hoteles, bases de combustibles, grupos electrógenos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Plantas de gases industriales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Industrias químicas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Grandes centros comerciales (almacenamiento de pinturas, solventes)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Ductos (oleoductos, gasoductos, </a:t>
            </a:r>
            <a:r>
              <a:rPr lang="es-ES" sz="1600" dirty="0" err="1" smtClean="0">
                <a:latin typeface="Calibri" pitchFamily="34" charset="0"/>
              </a:rPr>
              <a:t>etc</a:t>
            </a:r>
            <a:r>
              <a:rPr lang="es-ES" sz="1600" dirty="0" smtClean="0">
                <a:latin typeface="Calibri" pitchFamily="34" charset="0"/>
              </a:rPr>
              <a:t>)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Otras que identifique el territorio</a:t>
            </a:r>
          </a:p>
          <a:p>
            <a:pPr hangingPunct="0"/>
            <a:endParaRPr lang="es-ES" sz="1600" dirty="0" smtClean="0">
              <a:latin typeface="Calibri" pitchFamily="34" charset="0"/>
            </a:endParaRPr>
          </a:p>
          <a:p>
            <a:endParaRPr lang="es-ES" sz="16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14942" y="1428736"/>
            <a:ext cx="3286148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No todos tributan a los estudios pues esto está en dependencia de las cantidades de sustancias químicas peligrosas o materiales.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latin typeface="Calibri" pitchFamily="34" charset="0"/>
              </a:rPr>
              <a:t>Mapas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5572164"/>
          </a:xfrm>
        </p:spPr>
        <p:txBody>
          <a:bodyPr>
            <a:noAutofit/>
          </a:bodyPr>
          <a:lstStyle/>
          <a:p>
            <a:pPr hangingPunct="0">
              <a:buNone/>
            </a:pPr>
            <a:r>
              <a:rPr lang="es-ES" sz="1600" dirty="0" smtClean="0">
                <a:latin typeface="Calibri" pitchFamily="34" charset="0"/>
              </a:rPr>
              <a:t>Se elaborarán los siguientes mapas por municipio y provincia:</a:t>
            </a:r>
          </a:p>
          <a:p>
            <a:pPr hangingPunct="0">
              <a:buNone/>
            </a:pPr>
            <a:r>
              <a:rPr lang="es-ES" sz="1600" dirty="0" smtClean="0">
                <a:solidFill>
                  <a:srgbClr val="002060"/>
                </a:solidFill>
                <a:latin typeface="Calibri" pitchFamily="34" charset="0"/>
              </a:rPr>
              <a:t>Mapa del Inventario Único de instalaciones que manejan sustancias químicas y materiales peligrosos.</a:t>
            </a:r>
          </a:p>
          <a:p>
            <a:pPr hangingPunct="0">
              <a:buNone/>
            </a:pPr>
            <a:r>
              <a:rPr lang="es-ES" sz="1600" dirty="0" smtClean="0">
                <a:solidFill>
                  <a:srgbClr val="002060"/>
                </a:solidFill>
                <a:latin typeface="Calibri" pitchFamily="34" charset="0"/>
              </a:rPr>
              <a:t>Mapas de Instalaciones Peligrosas (para los peligros de incendio, explosión, derrame y fuga de gas, por separado):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Mapa con áreas de afectación de peligro Alto.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Mapa con áreas de afectación de peligro Medio.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Mapa con áreas de afectación de peligro Bajo.</a:t>
            </a:r>
          </a:p>
          <a:p>
            <a:pPr hangingPunct="0"/>
            <a:endParaRPr lang="es-ES" sz="1600" dirty="0" smtClean="0">
              <a:latin typeface="Calibri" pitchFamily="34" charset="0"/>
            </a:endParaRPr>
          </a:p>
          <a:p>
            <a:pPr hangingPunct="0">
              <a:buNone/>
            </a:pPr>
            <a:r>
              <a:rPr lang="es-ES" sz="1600" dirty="0" smtClean="0">
                <a:solidFill>
                  <a:srgbClr val="002060"/>
                </a:solidFill>
                <a:latin typeface="Calibri" pitchFamily="34" charset="0"/>
              </a:rPr>
              <a:t>Mapas de vulnerabilidad (para los peligros de incendio, explosión, derrame y fuga de gas, por separado):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Mapa indicando áreas de afectación con vulnerabilidad Alta.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Mapa indicando áreas de afectación con vulnerabilidad Media.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Mapa indicando áreas de afectación con vulnerabilidad Baja.</a:t>
            </a:r>
          </a:p>
          <a:p>
            <a:pPr hangingPunct="0">
              <a:buNone/>
            </a:pPr>
            <a:r>
              <a:rPr lang="es-ES" sz="1600" dirty="0" smtClean="0">
                <a:solidFill>
                  <a:srgbClr val="002060"/>
                </a:solidFill>
                <a:latin typeface="Calibri" pitchFamily="34" charset="0"/>
              </a:rPr>
              <a:t> </a:t>
            </a:r>
          </a:p>
          <a:p>
            <a:pPr hangingPunct="0">
              <a:buNone/>
            </a:pPr>
            <a:r>
              <a:rPr lang="es-ES" sz="1600" dirty="0" smtClean="0">
                <a:solidFill>
                  <a:srgbClr val="002060"/>
                </a:solidFill>
                <a:latin typeface="Calibri" pitchFamily="34" charset="0"/>
              </a:rPr>
              <a:t>Mapas de riesgos (para los peligros de incendio, explosión, derrame y fuga de gas, por separado):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Mapa indicando áreas de afectación con riesgo Alto. 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Mapa indicando áreas de afectación con riesgo Medio.</a:t>
            </a:r>
          </a:p>
          <a:p>
            <a:pPr lvl="0" hangingPunct="0"/>
            <a:r>
              <a:rPr lang="es-ES" sz="1600" dirty="0" smtClean="0">
                <a:latin typeface="Calibri" pitchFamily="34" charset="0"/>
              </a:rPr>
              <a:t>Mapa indicando áreas de afectación con riesgo Bajo.</a:t>
            </a:r>
          </a:p>
          <a:p>
            <a:pPr hangingPunct="0"/>
            <a:endParaRPr lang="es-ES" sz="1600" dirty="0" smtClean="0">
              <a:latin typeface="Calibri" pitchFamily="34" charset="0"/>
            </a:endParaRPr>
          </a:p>
          <a:p>
            <a:endParaRPr lang="es-ES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alibri" pitchFamily="34" charset="0"/>
              </a:rPr>
              <a:t>Conclusiones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325112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alibri" pitchFamily="34" charset="0"/>
              </a:rPr>
              <a:t>Las vulnerabilidades se evalúan según proceda, para cada instalación seleccionada mediante la metodología y para cada uno de los peligros definidos en las mismas.</a:t>
            </a:r>
          </a:p>
          <a:p>
            <a:r>
              <a:rPr lang="es-ES" sz="2400" dirty="0" smtClean="0">
                <a:latin typeface="Calibri" pitchFamily="34" charset="0"/>
              </a:rPr>
              <a:t>Los riesgos se estiman, para cada instalación seleccionada mediante la metodología y para cada uno de los peligros definidos en las mismas. Para estimar los riesgos se emplea la matriz de Frecuencia Probabilística vs Vulnerabilidad</a:t>
            </a:r>
          </a:p>
          <a:p>
            <a:endParaRPr lang="es-E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643866" cy="1633542"/>
          </a:xfrm>
        </p:spPr>
        <p:txBody>
          <a:bodyPr>
            <a:normAutofit/>
          </a:bodyPr>
          <a:lstStyle/>
          <a:p>
            <a:pPr lvl="0" algn="ctr"/>
            <a:r>
              <a:rPr lang="es-ES" sz="2400" dirty="0" smtClean="0">
                <a:latin typeface="Calibri" pitchFamily="34" charset="0"/>
                <a:cs typeface="Calibri" pitchFamily="34" charset="0"/>
              </a:rPr>
              <a:t>Gracias.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14546" y="4429132"/>
            <a:ext cx="4953000" cy="1752600"/>
          </a:xfrm>
        </p:spPr>
        <p:txBody>
          <a:bodyPr>
            <a:noAutofit/>
          </a:bodyPr>
          <a:lstStyle/>
          <a:p>
            <a:pPr algn="ctr"/>
            <a:r>
              <a:rPr lang="es-ES" sz="1800" dirty="0" err="1" smtClean="0">
                <a:solidFill>
                  <a:srgbClr val="002060"/>
                </a:solidFill>
                <a:latin typeface="Calibri" pitchFamily="34" charset="0"/>
              </a:rPr>
              <a:t>MSc.</a:t>
            </a:r>
            <a:r>
              <a:rPr lang="es-ES" sz="1800" dirty="0" smtClean="0">
                <a:solidFill>
                  <a:srgbClr val="002060"/>
                </a:solidFill>
                <a:latin typeface="Calibri" pitchFamily="34" charset="0"/>
              </a:rPr>
              <a:t> Sonia </a:t>
            </a:r>
            <a:r>
              <a:rPr lang="es-ES" sz="1800" dirty="0" err="1" smtClean="0">
                <a:solidFill>
                  <a:srgbClr val="002060"/>
                </a:solidFill>
                <a:latin typeface="Calibri" pitchFamily="34" charset="0"/>
              </a:rPr>
              <a:t>Orúe</a:t>
            </a:r>
            <a:r>
              <a:rPr lang="es-ES" sz="1800" dirty="0" smtClean="0">
                <a:solidFill>
                  <a:srgbClr val="002060"/>
                </a:solidFill>
                <a:latin typeface="Calibri" pitchFamily="34" charset="0"/>
              </a:rPr>
              <a:t> Valdés</a:t>
            </a:r>
          </a:p>
          <a:p>
            <a:pPr algn="ctr"/>
            <a:r>
              <a:rPr lang="es-ES" sz="1800" dirty="0" smtClean="0">
                <a:solidFill>
                  <a:srgbClr val="002060"/>
                </a:solidFill>
                <a:latin typeface="Calibri" pitchFamily="34" charset="0"/>
              </a:rPr>
              <a:t>Grupo de Evaluación de Riesgos </a:t>
            </a:r>
          </a:p>
          <a:p>
            <a:pPr algn="ctr"/>
            <a:r>
              <a:rPr lang="es-ES" sz="1800" dirty="0" smtClean="0">
                <a:solidFill>
                  <a:srgbClr val="002060"/>
                </a:solidFill>
                <a:latin typeface="Calibri" pitchFamily="34" charset="0"/>
              </a:rPr>
              <a:t>Agencia de Medio Ambiente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85786" y="357166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Calibri" pitchFamily="34" charset="0"/>
              </a:rPr>
              <a:t>Reunión técnica sobre los estudios de PVR tecnológicos para la provincia Artemisa.</a:t>
            </a:r>
          </a:p>
          <a:p>
            <a:pPr algn="ctr"/>
            <a:r>
              <a:rPr lang="es-ES" smtClean="0">
                <a:solidFill>
                  <a:schemeClr val="bg1"/>
                </a:solidFill>
                <a:latin typeface="Calibri" pitchFamily="34" charset="0"/>
              </a:rPr>
              <a:t> 4 de </a:t>
            </a:r>
            <a:r>
              <a:rPr lang="es-ES" dirty="0" smtClean="0">
                <a:solidFill>
                  <a:schemeClr val="bg1"/>
                </a:solidFill>
                <a:latin typeface="Calibri" pitchFamily="34" charset="0"/>
              </a:rPr>
              <a:t>mayo del 2016</a:t>
            </a:r>
            <a:endParaRPr lang="es-E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Calibri" pitchFamily="34" charset="0"/>
              </a:rPr>
              <a:t>Evaluación de los peligros</a:t>
            </a:r>
            <a:endParaRPr lang="es-ES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81 Rectángulo redondeado"/>
          <p:cNvSpPr/>
          <p:nvPr/>
        </p:nvSpPr>
        <p:spPr>
          <a:xfrm>
            <a:off x="4786313" y="2143125"/>
            <a:ext cx="4000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23" name="1 Título"/>
          <p:cNvSpPr>
            <a:spLocks noGrp="1"/>
          </p:cNvSpPr>
          <p:nvPr>
            <p:ph type="title"/>
          </p:nvPr>
        </p:nvSpPr>
        <p:spPr>
          <a:xfrm>
            <a:off x="571500" y="214290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es-ES" altLang="es-ES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Diagrama de procesos para la ejecución de los estudios de peligro, vulnerabilidad y riesgos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28625" y="1285875"/>
            <a:ext cx="1143000" cy="7858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25" name="16 CuadroTexto"/>
          <p:cNvSpPr txBox="1">
            <a:spLocks noChangeArrowheads="1"/>
          </p:cNvSpPr>
          <p:nvPr/>
        </p:nvSpPr>
        <p:spPr bwMode="auto">
          <a:xfrm>
            <a:off x="357188" y="1428750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1600">
                <a:latin typeface="Calibri" pitchFamily="34" charset="0"/>
                <a:ea typeface="Calibri" pitchFamily="34" charset="0"/>
                <a:cs typeface="Calibri" pitchFamily="34" charset="0"/>
              </a:rPr>
              <a:t>INVENTARIO ÚNICO</a:t>
            </a:r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357188" y="2357438"/>
            <a:ext cx="1285875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27" name="19 CuadroTexto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85750" y="2428875"/>
            <a:ext cx="135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1400">
                <a:latin typeface="Calibri" pitchFamily="34" charset="0"/>
                <a:ea typeface="Calibri" pitchFamily="34" charset="0"/>
                <a:cs typeface="Calibri" pitchFamily="34" charset="0"/>
              </a:rPr>
              <a:t>INSTALACIONES PELIGROSAS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1857375" y="2071688"/>
            <a:ext cx="1000125" cy="785812"/>
          </a:xfrm>
          <a:prstGeom prst="roundRect">
            <a:avLst/>
          </a:prstGeom>
          <a:solidFill>
            <a:srgbClr val="FFCC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29" name="21 CuadroTexto"/>
          <p:cNvSpPr txBox="1">
            <a:spLocks noChangeArrowheads="1"/>
          </p:cNvSpPr>
          <p:nvPr/>
        </p:nvSpPr>
        <p:spPr bwMode="auto">
          <a:xfrm>
            <a:off x="1928813" y="2214563"/>
            <a:ext cx="928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1400">
                <a:latin typeface="Calibri" pitchFamily="34" charset="0"/>
                <a:ea typeface="Calibri" pitchFamily="34" charset="0"/>
                <a:cs typeface="Calibri" pitchFamily="34" charset="0"/>
              </a:rPr>
              <a:t>Evento iniciador</a:t>
            </a:r>
          </a:p>
        </p:txBody>
      </p:sp>
      <p:sp>
        <p:nvSpPr>
          <p:cNvPr id="23" name="22 Rectángulo redondeado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1857375" y="3000375"/>
            <a:ext cx="1000125" cy="785813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31" name="23 CuadroTexto"/>
          <p:cNvSpPr txBox="1">
            <a:spLocks noChangeArrowheads="1"/>
          </p:cNvSpPr>
          <p:nvPr/>
        </p:nvSpPr>
        <p:spPr bwMode="auto">
          <a:xfrm>
            <a:off x="1928813" y="3143250"/>
            <a:ext cx="928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1400">
                <a:latin typeface="Calibri" pitchFamily="34" charset="0"/>
                <a:ea typeface="Calibri" pitchFamily="34" charset="0"/>
                <a:cs typeface="Calibri" pitchFamily="34" charset="0"/>
              </a:rPr>
              <a:t>Evento de desastre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3071813" y="2928938"/>
            <a:ext cx="1285875" cy="571500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33" name="28 CuadroTexto"/>
          <p:cNvSpPr txBox="1">
            <a:spLocks noChangeArrowheads="1"/>
          </p:cNvSpPr>
          <p:nvPr/>
        </p:nvSpPr>
        <p:spPr bwMode="auto">
          <a:xfrm>
            <a:off x="3143250" y="3000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latin typeface="Calibri" pitchFamily="34" charset="0"/>
                <a:ea typeface="Calibri" pitchFamily="34" charset="0"/>
                <a:cs typeface="Calibri" pitchFamily="34" charset="0"/>
              </a:rPr>
              <a:t>Incendio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3071813" y="3571875"/>
            <a:ext cx="1285875" cy="571500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3071813" y="4214813"/>
            <a:ext cx="1285875" cy="571500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36" name="15 CuadroTexto"/>
          <p:cNvSpPr txBox="1">
            <a:spLocks noChangeArrowheads="1"/>
          </p:cNvSpPr>
          <p:nvPr/>
        </p:nvSpPr>
        <p:spPr bwMode="auto">
          <a:xfrm>
            <a:off x="3143250" y="36433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latin typeface="Calibri" pitchFamily="34" charset="0"/>
                <a:ea typeface="Calibri" pitchFamily="34" charset="0"/>
                <a:cs typeface="Calibri" pitchFamily="34" charset="0"/>
              </a:rPr>
              <a:t>Explosión</a:t>
            </a:r>
          </a:p>
        </p:txBody>
      </p:sp>
      <p:sp>
        <p:nvSpPr>
          <p:cNvPr id="30737" name="17 CuadroTexto"/>
          <p:cNvSpPr txBox="1">
            <a:spLocks noChangeArrowheads="1"/>
          </p:cNvSpPr>
          <p:nvPr/>
        </p:nvSpPr>
        <p:spPr bwMode="auto">
          <a:xfrm>
            <a:off x="3071813" y="428625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latin typeface="Calibri" pitchFamily="34" charset="0"/>
                <a:ea typeface="Calibri" pitchFamily="34" charset="0"/>
                <a:cs typeface="Calibri" pitchFamily="34" charset="0"/>
              </a:rPr>
              <a:t>Derrame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3071813" y="4857750"/>
            <a:ext cx="1285875" cy="571500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39" name="25 CuadroTexto"/>
          <p:cNvSpPr txBox="1">
            <a:spLocks noChangeArrowheads="1"/>
          </p:cNvSpPr>
          <p:nvPr/>
        </p:nvSpPr>
        <p:spPr bwMode="auto">
          <a:xfrm>
            <a:off x="3071813" y="485775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latin typeface="Calibri" pitchFamily="34" charset="0"/>
                <a:ea typeface="Calibri" pitchFamily="34" charset="0"/>
                <a:cs typeface="Calibri" pitchFamily="34" charset="0"/>
              </a:rPr>
              <a:t>Fuga de gas</a:t>
            </a:r>
          </a:p>
        </p:txBody>
      </p:sp>
      <p:sp>
        <p:nvSpPr>
          <p:cNvPr id="27" name="26 Rectángulo redondeado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4786313" y="2714625"/>
            <a:ext cx="1214437" cy="3000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41" name="30 CuadroTexto"/>
          <p:cNvSpPr txBox="1">
            <a:spLocks noChangeArrowheads="1"/>
          </p:cNvSpPr>
          <p:nvPr/>
        </p:nvSpPr>
        <p:spPr bwMode="auto">
          <a:xfrm>
            <a:off x="4714875" y="2714625"/>
            <a:ext cx="1357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Severidad,Área </a:t>
            </a:r>
          </a:p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de afectación</a:t>
            </a:r>
          </a:p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Frecuencia Probabilística</a:t>
            </a:r>
          </a:p>
        </p:txBody>
      </p:sp>
      <p:cxnSp>
        <p:nvCxnSpPr>
          <p:cNvPr id="35" name="34 Conector recto de flecha"/>
          <p:cNvCxnSpPr>
            <a:stCxn id="15" idx="2"/>
            <a:endCxn id="19" idx="0"/>
          </p:cNvCxnSpPr>
          <p:nvPr/>
        </p:nvCxnSpPr>
        <p:spPr>
          <a:xfrm rot="5400000">
            <a:off x="856457" y="2213769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30727" idx="3"/>
            <a:endCxn id="21" idx="1"/>
          </p:cNvCxnSpPr>
          <p:nvPr/>
        </p:nvCxnSpPr>
        <p:spPr>
          <a:xfrm flipV="1">
            <a:off x="1643063" y="2463800"/>
            <a:ext cx="214312" cy="22701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1643063" y="2786063"/>
            <a:ext cx="214312" cy="67945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Abrir corchete"/>
          <p:cNvSpPr/>
          <p:nvPr/>
        </p:nvSpPr>
        <p:spPr>
          <a:xfrm>
            <a:off x="2928938" y="2857500"/>
            <a:ext cx="71437" cy="2643188"/>
          </a:xfrm>
          <a:prstGeom prst="leftBracke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53" name="52 Conector recto"/>
          <p:cNvCxnSpPr/>
          <p:nvPr/>
        </p:nvCxnSpPr>
        <p:spPr>
          <a:xfrm>
            <a:off x="2857500" y="3429000"/>
            <a:ext cx="7143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Cerrar corchete"/>
          <p:cNvSpPr/>
          <p:nvPr/>
        </p:nvSpPr>
        <p:spPr>
          <a:xfrm>
            <a:off x="4357688" y="2857500"/>
            <a:ext cx="142875" cy="2643188"/>
          </a:xfrm>
          <a:prstGeom prst="rightBracke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0" name="69 Rectángulo redondeado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215063" y="2714625"/>
            <a:ext cx="1214437" cy="3000375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0" dirty="0"/>
          </a:p>
        </p:txBody>
      </p:sp>
      <p:sp>
        <p:nvSpPr>
          <p:cNvPr id="30749" name="72 CuadroTexto"/>
          <p:cNvSpPr txBox="1">
            <a:spLocks noChangeArrowheads="1"/>
          </p:cNvSpPr>
          <p:nvPr/>
        </p:nvSpPr>
        <p:spPr bwMode="auto">
          <a:xfrm>
            <a:off x="6286500" y="3571875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altLang="es-ES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es-ES" altLang="es-ES" sz="1200">
                <a:latin typeface="Calibri" pitchFamily="34" charset="0"/>
                <a:ea typeface="Calibri" pitchFamily="34" charset="0"/>
                <a:cs typeface="Calibri" pitchFamily="34" charset="0"/>
              </a:rPr>
              <a:t>Vulnerabilidad</a:t>
            </a:r>
            <a:endParaRPr lang="es-ES" altLang="es-ES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5" name="74 Rectángulo redondeado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643813" y="2714625"/>
            <a:ext cx="1214437" cy="3000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0" dirty="0"/>
          </a:p>
        </p:txBody>
      </p:sp>
      <p:sp>
        <p:nvSpPr>
          <p:cNvPr id="30751" name="76 CuadroTexto"/>
          <p:cNvSpPr txBox="1">
            <a:spLocks noChangeArrowheads="1"/>
          </p:cNvSpPr>
          <p:nvPr/>
        </p:nvSpPr>
        <p:spPr bwMode="auto">
          <a:xfrm>
            <a:off x="7715250" y="371475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latin typeface="Calibri" pitchFamily="34" charset="0"/>
                <a:ea typeface="Calibri" pitchFamily="34" charset="0"/>
                <a:cs typeface="Calibri" pitchFamily="34" charset="0"/>
              </a:rPr>
              <a:t>Riesgos</a:t>
            </a:r>
          </a:p>
        </p:txBody>
      </p:sp>
      <p:sp>
        <p:nvSpPr>
          <p:cNvPr id="30752" name="82 CuadroTexto"/>
          <p:cNvSpPr txBox="1">
            <a:spLocks noChangeArrowheads="1"/>
          </p:cNvSpPr>
          <p:nvPr/>
        </p:nvSpPr>
        <p:spPr bwMode="auto">
          <a:xfrm>
            <a:off x="4929188" y="2143125"/>
            <a:ext cx="3929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7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PELIGRO        VULNERABILIDAD    </a:t>
            </a:r>
            <a:r>
              <a:rPr lang="es-ES" altLang="es-ES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RIESGOS</a:t>
            </a:r>
          </a:p>
        </p:txBody>
      </p:sp>
      <p:cxnSp>
        <p:nvCxnSpPr>
          <p:cNvPr id="76" name="75 Conector recto"/>
          <p:cNvCxnSpPr/>
          <p:nvPr/>
        </p:nvCxnSpPr>
        <p:spPr>
          <a:xfrm>
            <a:off x="4500563" y="3500438"/>
            <a:ext cx="43576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>
            <a:off x="4500563" y="4143375"/>
            <a:ext cx="442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>
            <a:off x="4500563" y="4929188"/>
            <a:ext cx="435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6" name="86 CuadroTexto"/>
          <p:cNvSpPr txBox="1">
            <a:spLocks noChangeArrowheads="1"/>
          </p:cNvSpPr>
          <p:nvPr/>
        </p:nvSpPr>
        <p:spPr bwMode="auto">
          <a:xfrm>
            <a:off x="4714875" y="3455988"/>
            <a:ext cx="13573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Severidad,Área </a:t>
            </a:r>
          </a:p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de afectación</a:t>
            </a:r>
          </a:p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Frecuencia Probabilística</a:t>
            </a:r>
          </a:p>
        </p:txBody>
      </p:sp>
      <p:sp>
        <p:nvSpPr>
          <p:cNvPr id="30757" name="87 CuadroTexto"/>
          <p:cNvSpPr txBox="1">
            <a:spLocks noChangeArrowheads="1"/>
          </p:cNvSpPr>
          <p:nvPr/>
        </p:nvSpPr>
        <p:spPr bwMode="auto">
          <a:xfrm>
            <a:off x="4786313" y="4214813"/>
            <a:ext cx="1357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Severidad,Área </a:t>
            </a:r>
          </a:p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de afectación</a:t>
            </a:r>
          </a:p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Frecuencia Probabilística</a:t>
            </a:r>
          </a:p>
        </p:txBody>
      </p:sp>
      <p:sp>
        <p:nvSpPr>
          <p:cNvPr id="30758" name="88 CuadroTexto"/>
          <p:cNvSpPr txBox="1">
            <a:spLocks noChangeArrowheads="1"/>
          </p:cNvSpPr>
          <p:nvPr/>
        </p:nvSpPr>
        <p:spPr bwMode="auto">
          <a:xfrm>
            <a:off x="4786313" y="4929188"/>
            <a:ext cx="1357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Severidad,Área </a:t>
            </a:r>
          </a:p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de afectación</a:t>
            </a:r>
          </a:p>
          <a:p>
            <a:pPr algn="ctr"/>
            <a:r>
              <a:rPr lang="es-ES" altLang="es-ES" sz="1100">
                <a:latin typeface="Calibri" pitchFamily="34" charset="0"/>
                <a:ea typeface="Calibri" pitchFamily="34" charset="0"/>
                <a:cs typeface="Calibri" pitchFamily="34" charset="0"/>
              </a:rPr>
              <a:t>Frecuencia Probabilística</a:t>
            </a:r>
          </a:p>
        </p:txBody>
      </p:sp>
      <p:sp>
        <p:nvSpPr>
          <p:cNvPr id="30759" name="72 CuadroTexto"/>
          <p:cNvSpPr txBox="1">
            <a:spLocks noChangeArrowheads="1"/>
          </p:cNvSpPr>
          <p:nvPr/>
        </p:nvSpPr>
        <p:spPr bwMode="auto">
          <a:xfrm>
            <a:off x="6286500" y="28575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altLang="es-ES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es-ES" altLang="es-ES" sz="1200">
                <a:latin typeface="Calibri" pitchFamily="34" charset="0"/>
                <a:ea typeface="Calibri" pitchFamily="34" charset="0"/>
                <a:cs typeface="Calibri" pitchFamily="34" charset="0"/>
              </a:rPr>
              <a:t>Vulnerabilidad</a:t>
            </a:r>
            <a:endParaRPr lang="es-ES" altLang="es-ES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60" name="72 CuadroTexto"/>
          <p:cNvSpPr txBox="1">
            <a:spLocks noChangeArrowheads="1"/>
          </p:cNvSpPr>
          <p:nvPr/>
        </p:nvSpPr>
        <p:spPr bwMode="auto">
          <a:xfrm>
            <a:off x="6286500" y="435768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altLang="es-ES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es-ES" altLang="es-ES" sz="1200">
                <a:latin typeface="Calibri" pitchFamily="34" charset="0"/>
                <a:ea typeface="Calibri" pitchFamily="34" charset="0"/>
                <a:cs typeface="Calibri" pitchFamily="34" charset="0"/>
              </a:rPr>
              <a:t>Vulnerabilidad</a:t>
            </a:r>
            <a:endParaRPr lang="es-ES" altLang="es-ES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61" name="72 CuadroTexto"/>
          <p:cNvSpPr txBox="1">
            <a:spLocks noChangeArrowheads="1"/>
          </p:cNvSpPr>
          <p:nvPr/>
        </p:nvSpPr>
        <p:spPr bwMode="auto">
          <a:xfrm>
            <a:off x="6286500" y="507206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altLang="es-ES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es-ES" altLang="es-ES" sz="1200">
                <a:latin typeface="Calibri" pitchFamily="34" charset="0"/>
                <a:ea typeface="Calibri" pitchFamily="34" charset="0"/>
                <a:cs typeface="Calibri" pitchFamily="34" charset="0"/>
              </a:rPr>
              <a:t>Vulnerabilidad</a:t>
            </a:r>
            <a:endParaRPr lang="es-ES" altLang="es-ES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62" name="76 CuadroTexto"/>
          <p:cNvSpPr txBox="1">
            <a:spLocks noChangeArrowheads="1"/>
          </p:cNvSpPr>
          <p:nvPr/>
        </p:nvSpPr>
        <p:spPr bwMode="auto">
          <a:xfrm>
            <a:off x="7715250" y="2928938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latin typeface="Calibri" pitchFamily="34" charset="0"/>
                <a:ea typeface="Calibri" pitchFamily="34" charset="0"/>
                <a:cs typeface="Calibri" pitchFamily="34" charset="0"/>
              </a:rPr>
              <a:t>Riesgos</a:t>
            </a:r>
          </a:p>
        </p:txBody>
      </p:sp>
      <p:sp>
        <p:nvSpPr>
          <p:cNvPr id="30763" name="76 CuadroTexto"/>
          <p:cNvSpPr txBox="1">
            <a:spLocks noChangeArrowheads="1"/>
          </p:cNvSpPr>
          <p:nvPr/>
        </p:nvSpPr>
        <p:spPr bwMode="auto">
          <a:xfrm>
            <a:off x="7715250" y="45005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latin typeface="Calibri" pitchFamily="34" charset="0"/>
                <a:ea typeface="Calibri" pitchFamily="34" charset="0"/>
                <a:cs typeface="Calibri" pitchFamily="34" charset="0"/>
              </a:rPr>
              <a:t>Riesgos</a:t>
            </a:r>
          </a:p>
        </p:txBody>
      </p:sp>
      <p:sp>
        <p:nvSpPr>
          <p:cNvPr id="30764" name="76 CuadroTexto"/>
          <p:cNvSpPr txBox="1">
            <a:spLocks noChangeArrowheads="1"/>
          </p:cNvSpPr>
          <p:nvPr/>
        </p:nvSpPr>
        <p:spPr bwMode="auto">
          <a:xfrm>
            <a:off x="7786688" y="521493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latin typeface="Calibri" pitchFamily="34" charset="0"/>
                <a:ea typeface="Calibri" pitchFamily="34" charset="0"/>
                <a:cs typeface="Calibri" pitchFamily="34" charset="0"/>
              </a:rPr>
              <a:t>Riesgos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571504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Diagrama para la evaluación de los peligros de incendios, explosiones, derrames y fugas de gases</a:t>
            </a:r>
            <a:endParaRPr lang="es-E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071538" y="1357298"/>
            <a:ext cx="2214578" cy="500066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142976" y="142873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</a:rPr>
              <a:t>Inventario Único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071538" y="2071678"/>
            <a:ext cx="2357454" cy="928694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00100" y="207167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</a:rPr>
              <a:t>Identificación de la sustancia o actividad asociada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071538" y="3214686"/>
            <a:ext cx="2357454" cy="571504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42976" y="321468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</a:rPr>
              <a:t>Número de referencia (Código numérico)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3" name="12 Decisión"/>
          <p:cNvSpPr/>
          <p:nvPr/>
        </p:nvSpPr>
        <p:spPr>
          <a:xfrm>
            <a:off x="1285852" y="4071942"/>
            <a:ext cx="1928826" cy="1000132"/>
          </a:xfrm>
          <a:prstGeom prst="flowChartDecision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142976" y="4357694"/>
            <a:ext cx="2357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latin typeface="Calibri" pitchFamily="34" charset="0"/>
              </a:rPr>
              <a:t>Categoría de efecto (</a:t>
            </a:r>
          </a:p>
          <a:p>
            <a:pPr algn="ctr"/>
            <a:r>
              <a:rPr lang="es-ES" sz="1100" dirty="0" smtClean="0">
                <a:latin typeface="Calibri" pitchFamily="34" charset="0"/>
              </a:rPr>
              <a:t>Código alfanumérico)</a:t>
            </a:r>
            <a:endParaRPr lang="es-ES" sz="1100" dirty="0">
              <a:latin typeface="Calibri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000628" y="1285860"/>
            <a:ext cx="2428892" cy="857256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072066" y="128586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</a:rPr>
              <a:t>Definición del evento iniciador y el evento de desastre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857752" y="2357430"/>
            <a:ext cx="2928958" cy="857256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000628" y="235743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</a:rPr>
              <a:t>Determinación dela distancia (radio) y área de efecto</a:t>
            </a:r>
            <a:endParaRPr lang="es-ES" dirty="0">
              <a:latin typeface="Calibri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4429124" y="16430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6" idx="2"/>
            <a:endCxn id="10" idx="0"/>
          </p:cNvCxnSpPr>
          <p:nvPr/>
        </p:nvCxnSpPr>
        <p:spPr>
          <a:xfrm rot="5400000">
            <a:off x="2071670" y="196452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5400000">
            <a:off x="2108183" y="310673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>
            <a:off x="2108183" y="389255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5400000">
            <a:off x="6180149" y="224947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errar corchete"/>
          <p:cNvSpPr/>
          <p:nvPr/>
        </p:nvSpPr>
        <p:spPr>
          <a:xfrm>
            <a:off x="7786710" y="2857496"/>
            <a:ext cx="214314" cy="257176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285720" y="4643446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itchFamily="34" charset="0"/>
              </a:rPr>
              <a:t>La instalación no aplica para los estudios</a:t>
            </a:r>
            <a:endParaRPr lang="es-ES" sz="1400" dirty="0">
              <a:latin typeface="Calibri" pitchFamily="34" charset="0"/>
            </a:endParaRPr>
          </a:p>
        </p:txBody>
      </p:sp>
      <p:cxnSp>
        <p:nvCxnSpPr>
          <p:cNvPr id="50" name="49 Conector angular"/>
          <p:cNvCxnSpPr/>
          <p:nvPr/>
        </p:nvCxnSpPr>
        <p:spPr>
          <a:xfrm rot="5400000" flipH="1" flipV="1">
            <a:off x="2357422" y="2500306"/>
            <a:ext cx="2928958" cy="1214446"/>
          </a:xfrm>
          <a:prstGeom prst="bentConnector3">
            <a:avLst>
              <a:gd name="adj1" fmla="val -3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13" idx="1"/>
          </p:cNvCxnSpPr>
          <p:nvPr/>
        </p:nvCxnSpPr>
        <p:spPr>
          <a:xfrm rot="10800000">
            <a:off x="571472" y="457200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5400000" flipH="1" flipV="1">
            <a:off x="-892213" y="3035297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571472" y="157161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3286116" y="414338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sí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714348" y="407194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no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143504" y="5143512"/>
            <a:ext cx="2571768" cy="642942"/>
          </a:xfrm>
          <a:prstGeom prst="roundRect">
            <a:avLst/>
          </a:prstGeom>
          <a:solidFill>
            <a:schemeClr val="bg1"/>
          </a:solidFill>
          <a:ln>
            <a:solidFill>
              <a:srgbClr val="FFCC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214942" y="514351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alibri" pitchFamily="34" charset="0"/>
              </a:rPr>
              <a:t>Determinación de la frecuencia probabilística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1500166" y="5929330"/>
            <a:ext cx="500066" cy="28575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CuadroTexto"/>
          <p:cNvSpPr txBox="1"/>
          <p:nvPr/>
        </p:nvSpPr>
        <p:spPr>
          <a:xfrm>
            <a:off x="2214546" y="571501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Resultados que no se expresan en la evaluación del  peligro pero que son útiles para la evaluación de los riesgos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4929190" y="3429000"/>
            <a:ext cx="2928958" cy="500066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072066" y="342900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</a:rPr>
              <a:t>Evaluación de los peligros</a:t>
            </a:r>
            <a:endParaRPr lang="es-ES" dirty="0">
              <a:latin typeface="Calibri" pitchFamily="34" charset="0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 rot="5400000">
            <a:off x="6180149" y="332104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latin typeface="Calibri" pitchFamily="34" charset="0"/>
              </a:rPr>
              <a:t>Elaboración del Inventario Único de instalaciones que manejan sustancias químicas y materiales peligrosos</a:t>
            </a:r>
            <a:endParaRPr lang="es-ES" sz="2400" dirty="0">
              <a:latin typeface="Calibri" pitchFamily="34" charset="0"/>
            </a:endParaRPr>
          </a:p>
        </p:txBody>
      </p:sp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785794"/>
            <a:ext cx="2444212" cy="18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73 Conector recto de flecha"/>
          <p:cNvCxnSpPr/>
          <p:nvPr/>
        </p:nvCxnSpPr>
        <p:spPr>
          <a:xfrm>
            <a:off x="5072066" y="1000108"/>
            <a:ext cx="64294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3146</Words>
  <Application>Microsoft Office PowerPoint</Application>
  <PresentationFormat>Presentación en pantalla (4:3)</PresentationFormat>
  <Paragraphs>622</Paragraphs>
  <Slides>52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Urbano</vt:lpstr>
      <vt:lpstr>Tema de Office</vt:lpstr>
      <vt:lpstr>Tema1</vt:lpstr>
      <vt:lpstr>Diapositiva</vt:lpstr>
      <vt:lpstr>Visio</vt:lpstr>
      <vt:lpstr>Lineamientos generales para los estudios de peligro, vulnerabilidad y riesgos de alcance territorial en instalaciones que usan, procesan y almacenan sustancias químicas y materiales peligrosos</vt:lpstr>
      <vt:lpstr>Resumiendo </vt:lpstr>
      <vt:lpstr>Etapas para la estimación de los riesgos a nivel territorial</vt:lpstr>
      <vt:lpstr>¿Cómo se evalúan los peligros?</vt:lpstr>
      <vt:lpstr>Sitios donde pueden estar presentes las sustancias y materiales peligrosos</vt:lpstr>
      <vt:lpstr>Evaluación de los peligros</vt:lpstr>
      <vt:lpstr>Diagrama de procesos para la ejecución de los estudios de peligro, vulnerabilidad y riesgos</vt:lpstr>
      <vt:lpstr>Diagrama para la evaluación de los peligros de incendios, explosiones, derrames y fugas de gases</vt:lpstr>
      <vt:lpstr>Elaboración del Inventario Único de instalaciones que manejan sustancias químicas y materiales peligrosos</vt:lpstr>
      <vt:lpstr>Evaluación de los peligros: Elaboración del Inventario Único </vt:lpstr>
      <vt:lpstr>Diapositiva 11</vt:lpstr>
      <vt:lpstr>Selección de las instalaciones que aplicarán para los estudios de PVR (a partir del Inventario Único)</vt:lpstr>
      <vt:lpstr>Diapositiva 13</vt:lpstr>
      <vt:lpstr>Diapositiva 14</vt:lpstr>
      <vt:lpstr>Resultado del proceso de selección de instalaciones</vt:lpstr>
      <vt:lpstr>Diapositiva 16</vt:lpstr>
      <vt:lpstr>Diapositiva 17</vt:lpstr>
      <vt:lpstr>Determinación de los eventos que pueden ocurrir en la instalación </vt:lpstr>
      <vt:lpstr>Definición del evento iniciador y el evento de desastre</vt:lpstr>
      <vt:lpstr>Determinación de la severidad de los peligros</vt:lpstr>
      <vt:lpstr>Severidad de los peligros</vt:lpstr>
      <vt:lpstr>Municipio Boyeros: áreas de afectación </vt:lpstr>
      <vt:lpstr>Diapositiva 23</vt:lpstr>
      <vt:lpstr>Situaciones que pueden originarse cuando se detectan sustancias o materiales peligrosos en una instalación.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Evaluación de las vulnerabilidades Se evalúan para los aspectos comprendidos dentro del área de efecto de cada peligro evaluado en cada instalación </vt:lpstr>
      <vt:lpstr>Diagrama de procesos</vt:lpstr>
      <vt:lpstr>Diapositiva 33</vt:lpstr>
      <vt:lpstr>Diapositiva 34</vt:lpstr>
      <vt:lpstr>Vulnerabilidades comunes para los peligros de incendio, explosión, derrame y fuga de gas</vt:lpstr>
      <vt:lpstr>Vulnerabilidad estructural para los peligros de incendio y explosión</vt:lpstr>
      <vt:lpstr>Vulnerabilidad ecológica </vt:lpstr>
      <vt:lpstr>Vulnerabilidad no estructural para los peligros de incendio, explosión y derrame</vt:lpstr>
      <vt:lpstr>Estimación de los riesgos</vt:lpstr>
      <vt:lpstr>Estimación de los riesgos</vt:lpstr>
      <vt:lpstr>Diapositiva 41</vt:lpstr>
      <vt:lpstr>Determinación del número de probabilidad promedio para la instalación de acuerdo al tipo de sustancia N*i,s.</vt:lpstr>
      <vt:lpstr>Determinación del parámetro de corrección del número de probabilidad para las operaciones de carga y descarga (Nl) </vt:lpstr>
      <vt:lpstr> Determinación del parámetro de corrección del número de probabilidad para las operaciones de carga y descarga en sistemas de seguridad asociados a las sustancias inflamables (Nf). </vt:lpstr>
      <vt:lpstr>Determinación del parámetro de corrección del número de probabilidad para la organización y el manejo de sistemas de seguridad (no)  </vt:lpstr>
      <vt:lpstr>Determinación del parámetro de corrección del número de probabilidad para la dirección del viento en áreas pobladas. </vt:lpstr>
      <vt:lpstr> Determinación de la Frecuencia (Fp)</vt:lpstr>
      <vt:lpstr> Clasificación de la frecuencia probabilística (Fp)</vt:lpstr>
      <vt:lpstr>Matriz para la estimación de los riesgos</vt:lpstr>
      <vt:lpstr>Mapas</vt:lpstr>
      <vt:lpstr>Conclusiones</vt:lpstr>
      <vt:lpstr>Gracias.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Metodología para la realización de los estudios de riesgos tecnológicos en instalaciones que manejan sustancias químicas y materiales peligrosos</dc:title>
  <dc:creator>Sonia</dc:creator>
  <cp:lastModifiedBy>javier.sanchez</cp:lastModifiedBy>
  <cp:revision>216</cp:revision>
  <dcterms:created xsi:type="dcterms:W3CDTF">2013-10-29T00:39:30Z</dcterms:created>
  <dcterms:modified xsi:type="dcterms:W3CDTF">2016-05-04T14:01:16Z</dcterms:modified>
</cp:coreProperties>
</file>