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9"/>
  </p:notesMasterIdLst>
  <p:sldIdLst>
    <p:sldId id="424" r:id="rId2"/>
    <p:sldId id="324" r:id="rId3"/>
    <p:sldId id="422" r:id="rId4"/>
    <p:sldId id="287" r:id="rId5"/>
    <p:sldId id="403" r:id="rId6"/>
    <p:sldId id="423" r:id="rId7"/>
    <p:sldId id="404" r:id="rId8"/>
    <p:sldId id="405" r:id="rId9"/>
    <p:sldId id="379" r:id="rId10"/>
    <p:sldId id="406" r:id="rId11"/>
    <p:sldId id="407" r:id="rId12"/>
    <p:sldId id="409" r:id="rId13"/>
    <p:sldId id="426" r:id="rId14"/>
    <p:sldId id="411" r:id="rId15"/>
    <p:sldId id="412" r:id="rId16"/>
    <p:sldId id="425" r:id="rId17"/>
    <p:sldId id="413" r:id="rId18"/>
    <p:sldId id="414" r:id="rId19"/>
    <p:sldId id="415" r:id="rId20"/>
    <p:sldId id="416" r:id="rId21"/>
    <p:sldId id="427" r:id="rId22"/>
    <p:sldId id="417" r:id="rId23"/>
    <p:sldId id="418" r:id="rId24"/>
    <p:sldId id="419" r:id="rId25"/>
    <p:sldId id="420" r:id="rId26"/>
    <p:sldId id="421" r:id="rId27"/>
    <p:sldId id="340" r:id="rId2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56" y="54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1609344"/>
          </a:xfrm>
        </p:spPr>
        <p:txBody>
          <a:bodyPr>
            <a:normAutofit/>
          </a:bodyPr>
          <a:lstStyle/>
          <a:p>
            <a:pPr algn="ctr"/>
            <a:r>
              <a:rPr lang="es-NI" sz="6000" dirty="0" smtClean="0"/>
              <a:t>TEMAS</a:t>
            </a:r>
            <a:endParaRPr lang="es-NI" sz="6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050792"/>
          </a:xfrm>
        </p:spPr>
        <p:txBody>
          <a:bodyPr>
            <a:noAutofit/>
          </a:bodyPr>
          <a:lstStyle/>
          <a:p>
            <a:r>
              <a:rPr lang="es-NI" sz="3600" dirty="0" smtClean="0"/>
              <a:t> </a:t>
            </a:r>
            <a:r>
              <a:rPr lang="es-NI" sz="4800" dirty="0" smtClean="0">
                <a:solidFill>
                  <a:srgbClr val="FF0000"/>
                </a:solidFill>
              </a:rPr>
              <a:t>TEMA I:</a:t>
            </a:r>
            <a:r>
              <a:rPr lang="es-NI" sz="4800" dirty="0" smtClean="0"/>
              <a:t> El efectivo en Caja y Banco</a:t>
            </a:r>
          </a:p>
          <a:p>
            <a:r>
              <a:rPr lang="es-NI" sz="4800" dirty="0" smtClean="0"/>
              <a:t> </a:t>
            </a:r>
            <a:r>
              <a:rPr lang="es-NI" sz="4800" dirty="0" smtClean="0">
                <a:solidFill>
                  <a:srgbClr val="FF0000"/>
                </a:solidFill>
              </a:rPr>
              <a:t>TEMA II: </a:t>
            </a:r>
            <a:r>
              <a:rPr lang="es-NI" sz="4800" dirty="0"/>
              <a:t>L</a:t>
            </a:r>
            <a:r>
              <a:rPr lang="es-NI" sz="4800" dirty="0" smtClean="0"/>
              <a:t>as partidas por cobrar</a:t>
            </a:r>
          </a:p>
          <a:p>
            <a:r>
              <a:rPr lang="es-NI" sz="4800" dirty="0" smtClean="0"/>
              <a:t> </a:t>
            </a:r>
            <a:r>
              <a:rPr lang="es-NI" sz="4800" dirty="0" smtClean="0">
                <a:solidFill>
                  <a:srgbClr val="FF0000"/>
                </a:solidFill>
              </a:rPr>
              <a:t>TEMA III: </a:t>
            </a:r>
            <a:r>
              <a:rPr lang="es-NI" sz="4800" dirty="0"/>
              <a:t> </a:t>
            </a:r>
            <a:r>
              <a:rPr lang="es-NI" sz="4800" dirty="0" smtClean="0"/>
              <a:t>Los inventarios</a:t>
            </a:r>
          </a:p>
          <a:p>
            <a:pPr marL="0" indent="0">
              <a:buNone/>
            </a:pPr>
            <a:endParaRPr lang="es-NI" sz="3600" dirty="0"/>
          </a:p>
        </p:txBody>
      </p:sp>
      <p:pic>
        <p:nvPicPr>
          <p:cNvPr id="4" name="Picture 5" descr="D:\frida25814\facultad\2015\imagenes para ppt\x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28"/>
          <a:stretch>
            <a:fillRect/>
          </a:stretch>
        </p:blipFill>
        <p:spPr bwMode="auto">
          <a:xfrm>
            <a:off x="7308304" y="389735"/>
            <a:ext cx="1402048" cy="1207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49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 NOTAS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050792"/>
          </a:xfrm>
        </p:spPr>
        <p:txBody>
          <a:bodyPr/>
          <a:lstStyle/>
          <a:p>
            <a:pPr marL="0" indent="0" algn="just">
              <a:buNone/>
            </a:pPr>
            <a:r>
              <a:rPr lang="es-NI" sz="3200" dirty="0"/>
              <a:t>L</a:t>
            </a:r>
            <a:r>
              <a:rPr lang="es-NI" sz="3200" dirty="0" smtClean="0"/>
              <a:t>os desembolsos efectuados deben ser autorizados y justificados por vales o comprobantes de gastos, los cuales al agotarse el fondo, sirven de base para el reembolso del propio fondo</a:t>
            </a:r>
          </a:p>
          <a:p>
            <a:pPr marL="0" indent="0">
              <a:buNone/>
            </a:pP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5211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ANTICIPOS A JUSTIFICAR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NI" sz="2800" dirty="0"/>
              <a:t>S</a:t>
            </a:r>
            <a:r>
              <a:rPr lang="es-NI" sz="2800" dirty="0" smtClean="0"/>
              <a:t>on los entregados a los trabajadores por dietas o viajes que realizan a otras provincias o al extranjero. Los mismos que se otorgan no se contabilizan estos gastos hasta que el trabajador vuelve y entregue los comprobantes.</a:t>
            </a:r>
          </a:p>
          <a:p>
            <a:pPr algn="just"/>
            <a:r>
              <a:rPr lang="es-NI" sz="2800" dirty="0" smtClean="0"/>
              <a:t>Los </a:t>
            </a:r>
            <a:r>
              <a:rPr lang="es-NI" sz="2800" dirty="0" smtClean="0">
                <a:solidFill>
                  <a:srgbClr val="FF0000"/>
                </a:solidFill>
              </a:rPr>
              <a:t>anticipos a justificar </a:t>
            </a:r>
            <a:r>
              <a:rPr lang="es-NI" sz="2800" dirty="0" smtClean="0"/>
              <a:t>que hay en caja se suman junto a los gastos realizados para conocer si existe</a:t>
            </a:r>
            <a:r>
              <a:rPr lang="es-NI" sz="2800" dirty="0"/>
              <a:t> ni sobrante ni </a:t>
            </a:r>
            <a:r>
              <a:rPr lang="es-NI" sz="2800" dirty="0" smtClean="0"/>
              <a:t>faltante, un faltante, sobrante, pero al registrar en los libros de diario </a:t>
            </a:r>
            <a:r>
              <a:rPr lang="es-NI" sz="2800" b="1" dirty="0" smtClean="0">
                <a:solidFill>
                  <a:srgbClr val="FF0000"/>
                </a:solidFill>
              </a:rPr>
              <a:t>no se contabilizan </a:t>
            </a:r>
            <a:endParaRPr lang="es-NI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84632"/>
            <a:ext cx="8134672" cy="1609344"/>
          </a:xfrm>
        </p:spPr>
        <p:txBody>
          <a:bodyPr>
            <a:normAutofit/>
          </a:bodyPr>
          <a:lstStyle/>
          <a:p>
            <a:r>
              <a:rPr lang="es-NI" dirty="0" smtClean="0"/>
              <a:t>REGISTRO CONTABLE</a:t>
            </a:r>
            <a:r>
              <a:rPr lang="es-NI" dirty="0"/>
              <a:t> </a:t>
            </a:r>
            <a:r>
              <a:rPr lang="es-NI" dirty="0" smtClean="0"/>
              <a:t>(creación del fondo)</a:t>
            </a:r>
            <a:endParaRPr lang="es-NI" dirty="0"/>
          </a:p>
        </p:txBody>
      </p:sp>
      <p:sp>
        <p:nvSpPr>
          <p:cNvPr id="6" name="Rectángulo 5"/>
          <p:cNvSpPr/>
          <p:nvPr/>
        </p:nvSpPr>
        <p:spPr>
          <a:xfrm>
            <a:off x="179512" y="162880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dirty="0">
                <a:solidFill>
                  <a:srgbClr val="C00000"/>
                </a:solidFill>
              </a:rPr>
              <a:t>25 de abril 2021</a:t>
            </a:r>
            <a:r>
              <a:rPr lang="es-NI" sz="2400" dirty="0"/>
              <a:t>: Se crea el fondo para pagos menores o el fondo para caja chica por $1000.00 y se le entrega el fondo  a la persona responsable.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460365"/>
              </p:ext>
            </p:extLst>
          </p:nvPr>
        </p:nvGraphicFramePr>
        <p:xfrm>
          <a:off x="146587" y="2996952"/>
          <a:ext cx="8784976" cy="35283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9944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634">
                <a:tc>
                  <a:txBody>
                    <a:bodyPr/>
                    <a:lstStyle/>
                    <a:p>
                      <a:r>
                        <a:rPr lang="es-NI" dirty="0" smtClean="0"/>
                        <a:t>2018</a:t>
                      </a:r>
                    </a:p>
                    <a:p>
                      <a:r>
                        <a:rPr lang="es-NI" dirty="0" smtClean="0"/>
                        <a:t>Abril/25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_________1___________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901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054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9859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 creación del 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2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364655"/>
              </p:ext>
            </p:extLst>
          </p:nvPr>
        </p:nvGraphicFramePr>
        <p:xfrm>
          <a:off x="1259632" y="2378498"/>
          <a:ext cx="6552728" cy="3858813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4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9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107"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Comprobantes</a:t>
                      </a:r>
                      <a:endParaRPr lang="es-N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Total </a:t>
                      </a:r>
                      <a:endParaRPr lang="es-N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390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fletes en venta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$380.00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772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luz y agua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190.00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772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Teléfono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170.00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772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Anticipos a justificar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200.00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2267744" y="1634031"/>
            <a:ext cx="3711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400" dirty="0"/>
              <a:t>a- Arqueo de caja $60.00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79512" y="404664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dirty="0"/>
              <a:t>28 de mayo 2021 Se realiza el reembolso de la caja chica expidiéndose el cheque No 1266 y se encuentra </a:t>
            </a:r>
            <a:r>
              <a:rPr lang="es-NI" sz="2400" dirty="0" smtClean="0"/>
              <a:t>los </a:t>
            </a:r>
            <a:r>
              <a:rPr lang="es-NI" sz="2400" dirty="0"/>
              <a:t>siguientes comprobantes:</a:t>
            </a:r>
          </a:p>
        </p:txBody>
      </p:sp>
    </p:spTree>
    <p:extLst>
      <p:ext uri="{BB962C8B-B14F-4D97-AF65-F5344CB8AC3E}">
        <p14:creationId xmlns:p14="http://schemas.microsoft.com/office/powerpoint/2010/main" val="41997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9456"/>
            <a:ext cx="7772400" cy="1609344"/>
          </a:xfrm>
        </p:spPr>
        <p:txBody>
          <a:bodyPr/>
          <a:lstStyle/>
          <a:p>
            <a:r>
              <a:rPr lang="es-NI" dirty="0" smtClean="0">
                <a:solidFill>
                  <a:schemeClr val="tx1"/>
                </a:solidFill>
              </a:rPr>
              <a:t>Reembolso</a:t>
            </a:r>
            <a:endParaRPr lang="es-NI" dirty="0">
              <a:solidFill>
                <a:schemeClr val="tx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982975"/>
              </p:ext>
            </p:extLst>
          </p:nvPr>
        </p:nvGraphicFramePr>
        <p:xfrm>
          <a:off x="107503" y="2492896"/>
          <a:ext cx="8784977" cy="361372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6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6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FLETES EN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$380.00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LUZ Y AGUA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190.00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 DE TELÉFONOS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170.00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EFECTIVO EN CAJA</a:t>
                      </a:r>
                    </a:p>
                    <a:p>
                      <a:pPr algn="ctr"/>
                      <a:r>
                        <a:rPr lang="es-NI" baseline="0" dirty="0" smtClean="0"/>
                        <a:t>     FONDOS PARA PAGOS   MENORES </a:t>
                      </a:r>
                      <a:endParaRPr lang="es-NI" dirty="0" smtClean="0"/>
                    </a:p>
                    <a:p>
                      <a:r>
                        <a:rPr lang="es-NI" dirty="0" smtClean="0"/>
                        <a:t>Contabilizando los comprobantes de gastos de la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b="0" u="sng" dirty="0" smtClean="0"/>
                        <a:t>$740.00</a:t>
                      </a:r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$740.00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37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6198"/>
              </p:ext>
            </p:extLst>
          </p:nvPr>
        </p:nvGraphicFramePr>
        <p:xfrm>
          <a:off x="179512" y="1772816"/>
          <a:ext cx="8784976" cy="29334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$740.00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$740.00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$740.00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</a:t>
                      </a:r>
                      <a:r>
                        <a:rPr lang="es-NI" baseline="0" dirty="0" smtClean="0"/>
                        <a:t> reembolso del 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7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652399"/>
              </p:ext>
            </p:extLst>
          </p:nvPr>
        </p:nvGraphicFramePr>
        <p:xfrm>
          <a:off x="683568" y="1412778"/>
          <a:ext cx="7632848" cy="441852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40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2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4252"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Comprobantes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Total</a:t>
                      </a:r>
                      <a:r>
                        <a:rPr lang="es-NI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1604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fletes en venta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$380.00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luz y agua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190.00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Teléfono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170.00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Anticipos a justificar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200.00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ángulo 8"/>
          <p:cNvSpPr/>
          <p:nvPr/>
        </p:nvSpPr>
        <p:spPr>
          <a:xfrm>
            <a:off x="395536" y="253799"/>
            <a:ext cx="3626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400" dirty="0"/>
              <a:t>b- Arqueo de caja $10.00</a:t>
            </a:r>
          </a:p>
        </p:txBody>
      </p:sp>
    </p:spTree>
    <p:extLst>
      <p:ext uri="{BB962C8B-B14F-4D97-AF65-F5344CB8AC3E}">
        <p14:creationId xmlns:p14="http://schemas.microsoft.com/office/powerpoint/2010/main" val="95913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FALTANTE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288926"/>
              </p:ext>
            </p:extLst>
          </p:nvPr>
        </p:nvGraphicFramePr>
        <p:xfrm>
          <a:off x="20807" y="1772816"/>
          <a:ext cx="8784977" cy="413000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6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6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2 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FLETES EN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$380.00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LUZ Y AGUA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190.00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 DE TELÉFONOS</a:t>
                      </a:r>
                    </a:p>
                    <a:p>
                      <a:r>
                        <a:rPr lang="es-NI" dirty="0" smtClean="0"/>
                        <a:t>FALTANTE sujeto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baseline="0" smtClean="0"/>
                        <a:t>a investigación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5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6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170.00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EFECTIVO EN CAJA</a:t>
                      </a:r>
                    </a:p>
                    <a:p>
                      <a:pPr algn="ctr"/>
                      <a:r>
                        <a:rPr lang="es-NI" baseline="0" dirty="0" smtClean="0"/>
                        <a:t>     FONDOS PARA PAGOS   MENORES </a:t>
                      </a:r>
                      <a:endParaRPr lang="es-NI" dirty="0" smtClean="0"/>
                    </a:p>
                    <a:p>
                      <a:r>
                        <a:rPr lang="es-NI" dirty="0" smtClean="0"/>
                        <a:t>Contabilizando los comprobantes para</a:t>
                      </a:r>
                      <a:r>
                        <a:rPr lang="es-NI" baseline="0" dirty="0" smtClean="0"/>
                        <a:t>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b="0" u="sng" dirty="0" smtClean="0"/>
                        <a:t>$790.00</a:t>
                      </a:r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$790.00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7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003898"/>
              </p:ext>
            </p:extLst>
          </p:nvPr>
        </p:nvGraphicFramePr>
        <p:xfrm>
          <a:off x="179512" y="1772816"/>
          <a:ext cx="8784976" cy="29334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$790.00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$790.00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$790.00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</a:t>
                      </a:r>
                      <a:r>
                        <a:rPr lang="es-NI" baseline="0" dirty="0" smtClean="0"/>
                        <a:t> reembolso del 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1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Faltante: se le cobra al cajero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09007"/>
              </p:ext>
            </p:extLst>
          </p:nvPr>
        </p:nvGraphicFramePr>
        <p:xfrm>
          <a:off x="179512" y="1772816"/>
          <a:ext cx="8784976" cy="32054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_________4___________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DIVERSAS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NOMBRE DE CAJERO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FALTANTE SUJETO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</a:t>
                      </a:r>
                      <a:r>
                        <a:rPr lang="es-NI" baseline="0" dirty="0" smtClean="0"/>
                        <a:t> fijación de la deuda al cajero por faltante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4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Dayana García </a:t>
            </a:r>
            <a:r>
              <a:rPr lang="es-ES_tradnl" sz="2400" dirty="0" smtClean="0"/>
              <a:t>Beltrán</a:t>
            </a:r>
          </a:p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Profesor: Asistente</a:t>
            </a:r>
            <a:endParaRPr lang="es-ES_tradnl" sz="2400" dirty="0" smtClean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02221" y="1622263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>
                <a:solidFill>
                  <a:srgbClr val="FF0000"/>
                </a:solidFill>
              </a:rPr>
              <a:t>TEMA I: El efectivo en caja y banco</a:t>
            </a:r>
            <a:r>
              <a:rPr lang="es-ES" sz="4400" cap="none" dirty="0" smtClean="0"/>
              <a:t/>
            </a:r>
            <a:br>
              <a:rPr lang="es-ES" sz="4400" cap="none" dirty="0" smtClean="0"/>
            </a:br>
            <a:r>
              <a:rPr lang="es-ES" sz="4400" u="sng" cap="none" dirty="0" smtClean="0"/>
              <a:t>SUMARIO:</a:t>
            </a:r>
            <a:r>
              <a:rPr lang="es-ES" sz="4400" cap="none" dirty="0" smtClean="0"/>
              <a:t> Generalidades, efectivo en caja, fondos autorizados, control sobre la caja. El fondo para pagos menores (FPPM). Registro contable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655676" y="-44245"/>
            <a:ext cx="6228692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Universidad de </a:t>
            </a:r>
            <a:r>
              <a:rPr lang="es-ES" sz="2400" cap="none" dirty="0" smtClean="0"/>
              <a:t>Artemisa “Julio Díaz González”</a:t>
            </a:r>
            <a:endParaRPr lang="es-ES" sz="2400" cap="none" dirty="0" smtClean="0"/>
          </a:p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Facultad de </a:t>
            </a:r>
            <a:r>
              <a:rPr lang="es-ES" sz="2400" cap="none" dirty="0" smtClean="0"/>
              <a:t>Ciencias Técnicas, Agropecuarias y Económicas</a:t>
            </a:r>
            <a:endParaRPr lang="es-ES" sz="2400" cap="none" dirty="0" smtClean="0"/>
          </a:p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Departamento 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Se le cobra al cajero por varias veces su valor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87504"/>
              </p:ext>
            </p:extLst>
          </p:nvPr>
        </p:nvGraphicFramePr>
        <p:xfrm>
          <a:off x="23418" y="2348880"/>
          <a:ext cx="8784976" cy="2931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_________5___________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DIVERSAS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NOMBRE DE CAJERO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FALTANTE SUJETO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Obligación con el presupuesto del estado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6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>
            <p:extLst/>
          </p:nvPr>
        </p:nvGraphicFramePr>
        <p:xfrm>
          <a:off x="683568" y="1412778"/>
          <a:ext cx="7632848" cy="441852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40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2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4252"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Comprobantes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Total</a:t>
                      </a:r>
                      <a:r>
                        <a:rPr lang="es-NI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1604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fletes en venta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$380.00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Gastos de luz y agua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190.00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Teléfono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170.00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Anticipos a justificar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200.00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ángulo 8"/>
          <p:cNvSpPr/>
          <p:nvPr/>
        </p:nvSpPr>
        <p:spPr>
          <a:xfrm>
            <a:off x="395536" y="253799"/>
            <a:ext cx="3780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400" dirty="0" smtClean="0"/>
              <a:t>c- </a:t>
            </a:r>
            <a:r>
              <a:rPr lang="es-NI" sz="2400" dirty="0"/>
              <a:t>Arqueo de caja </a:t>
            </a:r>
            <a:r>
              <a:rPr lang="es-NI" sz="2400" dirty="0" smtClean="0"/>
              <a:t>$100.00</a:t>
            </a:r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339455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8864" y="332656"/>
            <a:ext cx="7772400" cy="1609344"/>
          </a:xfrm>
        </p:spPr>
        <p:txBody>
          <a:bodyPr/>
          <a:lstStyle/>
          <a:p>
            <a:r>
              <a:rPr lang="es-NI" dirty="0" smtClean="0"/>
              <a:t>Sobrante 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561964"/>
              </p:ext>
            </p:extLst>
          </p:nvPr>
        </p:nvGraphicFramePr>
        <p:xfrm>
          <a:off x="20807" y="1772816"/>
          <a:ext cx="8784977" cy="413000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6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6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1 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FLETES EN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$380.00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 LUZ Y AGUA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190.00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 DE TELÉFONOS</a:t>
                      </a:r>
                    </a:p>
                    <a:p>
                      <a:pPr algn="ctr"/>
                      <a:r>
                        <a:rPr lang="es-NI" dirty="0" smtClean="0"/>
                        <a:t>    SOBRANTE</a:t>
                      </a:r>
                      <a:r>
                        <a:rPr lang="es-NI" baseline="0" dirty="0" smtClean="0"/>
                        <a:t> SUJETO A  INVESTIGACIÓN</a:t>
                      </a:r>
                      <a:r>
                        <a:rPr lang="es-NI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5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7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170.00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$40.00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EFECTIVO EN CAJA</a:t>
                      </a:r>
                    </a:p>
                    <a:p>
                      <a:pPr algn="ctr"/>
                      <a:r>
                        <a:rPr lang="es-NI" baseline="0" dirty="0" smtClean="0"/>
                        <a:t>     FONDOS PARA PAGOS   MENORES </a:t>
                      </a:r>
                      <a:endParaRPr lang="es-NI" dirty="0" smtClean="0"/>
                    </a:p>
                    <a:p>
                      <a:r>
                        <a:rPr lang="es-NI" dirty="0" smtClean="0"/>
                        <a:t>Contabilizando los comprobantes del</a:t>
                      </a:r>
                      <a:r>
                        <a:rPr lang="es-NI" baseline="0" dirty="0" smtClean="0"/>
                        <a:t> fondo</a:t>
                      </a:r>
                      <a:r>
                        <a:rPr lang="es-NI" dirty="0" smtClean="0"/>
                        <a:t> para</a:t>
                      </a:r>
                      <a:r>
                        <a:rPr lang="es-NI" baseline="0" dirty="0" smtClean="0"/>
                        <a:t>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b="0" u="sng" dirty="0" smtClean="0"/>
                        <a:t>$700.00</a:t>
                      </a:r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700.00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38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870025"/>
              </p:ext>
            </p:extLst>
          </p:nvPr>
        </p:nvGraphicFramePr>
        <p:xfrm>
          <a:off x="179512" y="1772816"/>
          <a:ext cx="8784976" cy="29334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$700.00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</a:t>
                      </a:r>
                      <a:r>
                        <a:rPr lang="es-NI" baseline="0" dirty="0" smtClean="0"/>
                        <a:t> reembolso del 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151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Cuando se asume como un ingreso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24393"/>
              </p:ext>
            </p:extLst>
          </p:nvPr>
        </p:nvGraphicFramePr>
        <p:xfrm>
          <a:off x="179512" y="2492896"/>
          <a:ext cx="8784976" cy="25603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SOBRANTE</a:t>
                      </a:r>
                      <a:r>
                        <a:rPr lang="es-NI" baseline="0" dirty="0" smtClean="0"/>
                        <a:t> SUJETO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7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$40.00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INGRESO</a:t>
                      </a:r>
                      <a:r>
                        <a:rPr lang="es-NI" baseline="0" dirty="0" smtClean="0"/>
                        <a:t> POR SOBRONTE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$40.00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 sobrante como ingreso</a:t>
                      </a:r>
                      <a:r>
                        <a:rPr lang="es-NI" baseline="0" dirty="0" smtClean="0"/>
                        <a:t> de la entidad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690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Modificación del fondo cuando se aumenta el fondo 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42009"/>
              </p:ext>
            </p:extLst>
          </p:nvPr>
        </p:nvGraphicFramePr>
        <p:xfrm>
          <a:off x="107504" y="3789040"/>
          <a:ext cx="8784976" cy="2834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Efectivo en caja </a:t>
                      </a:r>
                    </a:p>
                    <a:p>
                      <a:r>
                        <a:rPr lang="es-NI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u="sng" dirty="0" smtClean="0"/>
                        <a:t>$500.00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</a:t>
                      </a:r>
                      <a:r>
                        <a:rPr lang="es-NI" baseline="0" dirty="0" smtClean="0"/>
                        <a:t> Efectivo en banco</a:t>
                      </a:r>
                    </a:p>
                    <a:p>
                      <a:pPr algn="ctr"/>
                      <a:r>
                        <a:rPr lang="es-NI" baseline="0" dirty="0" smtClean="0"/>
                        <a:t>Cheque No.1268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 smtClean="0"/>
                    </a:p>
                    <a:p>
                      <a:r>
                        <a:rPr lang="es-NI" u="sng" dirty="0" smtClean="0"/>
                        <a:t>$500.00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 aumento</a:t>
                      </a:r>
                      <a:r>
                        <a:rPr lang="es-NI" baseline="0" dirty="0" smtClean="0"/>
                        <a:t> del 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51520" y="177281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dirty="0" smtClean="0"/>
              <a:t>El fondo creado por la entidad asciende a $1000.00, ahora este se desea aumentar en $500.00. </a:t>
            </a:r>
            <a:r>
              <a:rPr lang="es-NI" sz="2400" dirty="0" smtClean="0">
                <a:solidFill>
                  <a:srgbClr val="C00000"/>
                </a:solidFill>
              </a:rPr>
              <a:t>Cuando se aumenta el valor del fondo se realiza el asiento de diario </a:t>
            </a:r>
            <a:r>
              <a:rPr lang="es-NI" sz="2400" dirty="0" smtClean="0"/>
              <a:t>expidiendo el cheque No.1268 </a:t>
            </a:r>
            <a:r>
              <a:rPr lang="es-NI" sz="2400" dirty="0" smtClean="0">
                <a:solidFill>
                  <a:srgbClr val="C00000"/>
                </a:solidFill>
              </a:rPr>
              <a:t>por la diferencia</a:t>
            </a:r>
            <a:endParaRPr lang="es-N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206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Cuando se disminuye el fondo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902411"/>
              </p:ext>
            </p:extLst>
          </p:nvPr>
        </p:nvGraphicFramePr>
        <p:xfrm>
          <a:off x="179512" y="3861048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_________3___________</a:t>
                      </a:r>
                    </a:p>
                    <a:p>
                      <a:r>
                        <a:rPr lang="es-NI" dirty="0" smtClean="0"/>
                        <a:t>Efectivo en banco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</a:t>
                      </a:r>
                      <a:r>
                        <a:rPr lang="es-NI" baseline="0" dirty="0" smtClean="0"/>
                        <a:t> Efectivo en caja</a:t>
                      </a:r>
                    </a:p>
                    <a:p>
                      <a:pPr algn="ctr"/>
                      <a:r>
                        <a:rPr lang="es-NI" baseline="0" dirty="0" smtClean="0"/>
                        <a:t>Fondo para pagos menores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 smtClean="0"/>
                    </a:p>
                    <a:p>
                      <a:r>
                        <a:rPr lang="es-NI" u="sng" dirty="0" smtClean="0"/>
                        <a:t>$200.00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$200.00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</a:t>
                      </a:r>
                      <a:r>
                        <a:rPr lang="es-NI" baseline="0" dirty="0" smtClean="0"/>
                        <a:t> disminución del fondo para </a:t>
                      </a:r>
                      <a:r>
                        <a:rPr lang="es-NI" baseline="0" smtClean="0"/>
                        <a:t>pagos menores.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51520" y="177281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dirty="0" smtClean="0"/>
              <a:t>El fondo creado por la entidad asciende a $1000.00, ahora en este caso se desea disminuir a $800.00, cuando se disminuye el valor del fondo se realiza un deposito de efectivo por la diferencia</a:t>
            </a:r>
            <a:r>
              <a:rPr lang="es-NI" sz="2400" dirty="0" smtClean="0">
                <a:solidFill>
                  <a:srgbClr val="C00000"/>
                </a:solidFill>
              </a:rPr>
              <a:t>. </a:t>
            </a:r>
            <a:endParaRPr lang="es-NI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32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3203575" y="404813"/>
            <a:ext cx="23145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s-ES" sz="4400" dirty="0">
                <a:solidFill>
                  <a:schemeClr val="tx1"/>
                </a:solidFill>
              </a:rPr>
              <a:t>Efectivo</a:t>
            </a:r>
            <a:r>
              <a:rPr lang="es-ES" sz="3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539750" y="981075"/>
            <a:ext cx="86042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Es el total de monedas en curso o legal o sus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 equivalentes, propiedad de una entidad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980460" y="3202258"/>
            <a:ext cx="8137525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Ejemplos</a:t>
            </a:r>
            <a:r>
              <a:rPr lang="es-ES" sz="3200" dirty="0" smtClean="0">
                <a:solidFill>
                  <a:schemeClr val="tx1"/>
                </a:solidFill>
              </a:rPr>
              <a:t>:</a:t>
            </a:r>
            <a:r>
              <a:rPr lang="es-ES" sz="3200" dirty="0">
                <a:solidFill>
                  <a:schemeClr val="tx1"/>
                </a:solidFill>
              </a:rPr>
              <a:t>	</a:t>
            </a:r>
            <a:endParaRPr lang="es-ES" sz="3200" dirty="0" smtClean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s-ES" sz="3200" dirty="0" smtClean="0">
                <a:solidFill>
                  <a:schemeClr val="tx1"/>
                </a:solidFill>
              </a:rPr>
              <a:t>Depósitos </a:t>
            </a:r>
            <a:r>
              <a:rPr lang="es-ES" sz="3200" dirty="0">
                <a:solidFill>
                  <a:schemeClr val="tx1"/>
                </a:solidFill>
              </a:rPr>
              <a:t>bancarios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	Telégrafos postales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	Monedas extranjeras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</a:rPr>
              <a:t>	Metales preciosos amonedados</a:t>
            </a:r>
          </a:p>
        </p:txBody>
      </p:sp>
    </p:spTree>
    <p:extLst>
      <p:ext uri="{BB962C8B-B14F-4D97-AF65-F5344CB8AC3E}">
        <p14:creationId xmlns:p14="http://schemas.microsoft.com/office/powerpoint/2010/main" val="395827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EFECTIVO EN CAJA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5760" y="2420888"/>
            <a:ext cx="8892480" cy="328056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Disponibilidad que tiene para cualquier </a:t>
            </a:r>
          </a:p>
          <a:p>
            <a:pPr algn="ctr">
              <a:spcAft>
                <a:spcPts val="0"/>
              </a:spcAft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transacción de pequeño monto</a:t>
            </a:r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Contempla todos los aumentos y disminuciones </a:t>
            </a:r>
          </a:p>
          <a:p>
            <a:pPr algn="ctr">
              <a:spcAft>
                <a:spcPts val="0"/>
              </a:spcAft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que sufre el dinero en efectivo</a:t>
            </a:r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Propiedad de la empresa así como cualquier </a:t>
            </a:r>
          </a:p>
          <a:p>
            <a:pPr algn="ctr">
              <a:spcAft>
                <a:spcPts val="0"/>
              </a:spcAft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giro próximo a convertirse en dinero</a:t>
            </a:r>
            <a:endParaRPr lang="es-NI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3127395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ACTIVO MAS LÍQUIDO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-31647"/>
            <a:ext cx="8278688" cy="1609344"/>
          </a:xfrm>
        </p:spPr>
        <p:txBody>
          <a:bodyPr>
            <a:normAutofit/>
          </a:bodyPr>
          <a:lstStyle/>
          <a:p>
            <a:pPr algn="ctr"/>
            <a:r>
              <a:rPr lang="es-NI" b="1" dirty="0" smtClean="0">
                <a:solidFill>
                  <a:schemeClr val="accent3">
                    <a:lumMod val="50000"/>
                  </a:schemeClr>
                </a:solidFill>
              </a:rPr>
              <a:t>SE PUEDE ANALIZAR</a:t>
            </a:r>
            <a:endParaRPr lang="es-NI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 flipH="1">
            <a:off x="115884" y="1577697"/>
            <a:ext cx="3606727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 smtClean="0"/>
              <a:t>FONDOS PARA PAGOS MENORES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 flipH="1">
            <a:off x="827584" y="2903875"/>
            <a:ext cx="4968552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NI" sz="3200" dirty="0" smtClean="0"/>
              <a:t>FONDOS PARA CAMBIOS</a:t>
            </a:r>
            <a:endParaRPr lang="es-NI" sz="3200" dirty="0"/>
          </a:p>
        </p:txBody>
      </p:sp>
      <p:sp>
        <p:nvSpPr>
          <p:cNvPr id="7" name="CuadroTexto 6"/>
          <p:cNvSpPr txBox="1"/>
          <p:nvPr/>
        </p:nvSpPr>
        <p:spPr>
          <a:xfrm flipH="1">
            <a:off x="2483768" y="3737610"/>
            <a:ext cx="4949002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 smtClean="0"/>
              <a:t>FONDOS PARA DEPOSITAR EN  BANCO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 flipH="1">
            <a:off x="3707902" y="5109954"/>
            <a:ext cx="4896545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NI" sz="3200" dirty="0" smtClean="0">
                <a:solidFill>
                  <a:schemeClr val="bg1"/>
                </a:solidFill>
              </a:rPr>
              <a:t>FONDOS EXTRAÍDOS PARA NÓMINAS</a:t>
            </a:r>
            <a:endParaRPr lang="es-NI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3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763713" y="333375"/>
            <a:ext cx="5627687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s-ES" sz="4400" dirty="0">
                <a:solidFill>
                  <a:schemeClr val="tx1"/>
                </a:solidFill>
              </a:rPr>
              <a:t>Balance General</a:t>
            </a:r>
            <a:br>
              <a:rPr lang="es-ES" sz="4400" dirty="0">
                <a:solidFill>
                  <a:schemeClr val="tx1"/>
                </a:solidFill>
              </a:rPr>
            </a:br>
            <a:r>
              <a:rPr lang="es-ES" sz="4400" dirty="0">
                <a:solidFill>
                  <a:schemeClr val="tx1"/>
                </a:solidFill>
              </a:rPr>
              <a:t>Activos Circulantes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468313" y="2781300"/>
            <a:ext cx="2601912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s-ES" sz="3600" dirty="0">
                <a:solidFill>
                  <a:schemeClr val="tx1"/>
                </a:solidFill>
              </a:rPr>
              <a:t>Caja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es-ES" sz="32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es-E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s-ES" sz="3600" dirty="0">
                <a:solidFill>
                  <a:schemeClr val="tx1"/>
                </a:solidFill>
              </a:rPr>
              <a:t>Banco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3276600" y="2349500"/>
            <a:ext cx="19431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Char char="•"/>
            </a:pPr>
            <a:r>
              <a:rPr lang="es-ES">
                <a:solidFill>
                  <a:schemeClr val="tx1"/>
                </a:solidFill>
              </a:rPr>
              <a:t> FPPM</a:t>
            </a:r>
          </a:p>
          <a:p>
            <a:pPr algn="just" eaLnBrk="1" hangingPunct="1">
              <a:spcBef>
                <a:spcPct val="0"/>
              </a:spcBef>
              <a:buFontTx/>
              <a:buChar char="•"/>
            </a:pPr>
            <a:r>
              <a:rPr lang="es-ES">
                <a:solidFill>
                  <a:schemeClr val="tx1"/>
                </a:solidFill>
              </a:rPr>
              <a:t> FPC</a:t>
            </a:r>
          </a:p>
        </p:txBody>
      </p:sp>
      <p:sp>
        <p:nvSpPr>
          <p:cNvPr id="5125" name="AutoShape 7"/>
          <p:cNvSpPr>
            <a:spLocks/>
          </p:cNvSpPr>
          <p:nvPr/>
        </p:nvSpPr>
        <p:spPr bwMode="auto">
          <a:xfrm>
            <a:off x="2700338" y="2492375"/>
            <a:ext cx="504825" cy="1368425"/>
          </a:xfrm>
          <a:prstGeom prst="leftBrace">
            <a:avLst>
              <a:gd name="adj1" fmla="val 22589"/>
              <a:gd name="adj2" fmla="val 50000"/>
            </a:avLst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PR">
              <a:solidFill>
                <a:schemeClr val="tx1"/>
              </a:solidFill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5722938" y="2636838"/>
            <a:ext cx="345757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ES">
                <a:solidFill>
                  <a:schemeClr val="tx1"/>
                </a:solidFill>
              </a:rPr>
              <a:t>Activos más</a:t>
            </a:r>
          </a:p>
          <a:p>
            <a:pPr algn="just" eaLnBrk="1" hangingPunct="1">
              <a:spcBef>
                <a:spcPct val="0"/>
              </a:spcBef>
            </a:pPr>
            <a:r>
              <a:rPr lang="es-ES">
                <a:solidFill>
                  <a:schemeClr val="tx1"/>
                </a:solidFill>
              </a:rPr>
              <a:t>líquidos de</a:t>
            </a:r>
          </a:p>
          <a:p>
            <a:pPr algn="just" eaLnBrk="1" hangingPunct="1">
              <a:spcBef>
                <a:spcPct val="0"/>
              </a:spcBef>
            </a:pPr>
            <a:r>
              <a:rPr lang="es-ES">
                <a:solidFill>
                  <a:schemeClr val="tx1"/>
                </a:solidFill>
              </a:rPr>
              <a:t>una empresa</a:t>
            </a:r>
          </a:p>
        </p:txBody>
      </p:sp>
      <p:sp>
        <p:nvSpPr>
          <p:cNvPr id="5127" name="AutoShape 9"/>
          <p:cNvSpPr>
            <a:spLocks/>
          </p:cNvSpPr>
          <p:nvPr/>
        </p:nvSpPr>
        <p:spPr bwMode="auto">
          <a:xfrm>
            <a:off x="5148263" y="2133600"/>
            <a:ext cx="431800" cy="3382963"/>
          </a:xfrm>
          <a:prstGeom prst="rightBrace">
            <a:avLst>
              <a:gd name="adj1" fmla="val 65288"/>
              <a:gd name="adj2" fmla="val 50000"/>
            </a:avLst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>
            <a:lvl1pPr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PR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66" y="243399"/>
            <a:ext cx="1584722" cy="147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7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CONTROLES SOBRE EL EFECTIVO EN CAJA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NI" sz="2800" dirty="0" smtClean="0"/>
              <a:t> Nombrar un empleado para que administre el fondo</a:t>
            </a:r>
          </a:p>
          <a:p>
            <a:r>
              <a:rPr lang="es-NI" sz="2800" dirty="0" smtClean="0"/>
              <a:t>Mantener un importe específico disponible</a:t>
            </a:r>
          </a:p>
          <a:p>
            <a:r>
              <a:rPr lang="es-NI" sz="2800" dirty="0" smtClean="0"/>
              <a:t>Respaldar todos los desembolsos del fondo con un comprobante de caja chica</a:t>
            </a:r>
          </a:p>
          <a:p>
            <a:r>
              <a:rPr lang="es-NI" sz="2800" dirty="0" smtClean="0"/>
              <a:t>Reponer el fondo mediante los procedimientos normales de desembolsos de efectivo</a:t>
            </a:r>
          </a:p>
          <a:p>
            <a:r>
              <a:rPr lang="es-NI" sz="2800" dirty="0" smtClean="0"/>
              <a:t>No deben aceptar pagar por caja superiores a la cantidad autorizada por el banco</a:t>
            </a:r>
          </a:p>
        </p:txBody>
      </p:sp>
    </p:spTree>
    <p:extLst>
      <p:ext uri="{BB962C8B-B14F-4D97-AF65-F5344CB8AC3E}">
        <p14:creationId xmlns:p14="http://schemas.microsoft.com/office/powerpoint/2010/main" val="3901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268760"/>
            <a:ext cx="7772400" cy="4050792"/>
          </a:xfrm>
        </p:spPr>
        <p:txBody>
          <a:bodyPr>
            <a:normAutofit/>
          </a:bodyPr>
          <a:lstStyle/>
          <a:p>
            <a:r>
              <a:rPr lang="es-NI" sz="2800" dirty="0"/>
              <a:t>Nombrar las personas que autoricen los pagos</a:t>
            </a:r>
          </a:p>
          <a:p>
            <a:r>
              <a:rPr lang="es-NI" sz="2800" dirty="0"/>
              <a:t>Señalar las firmas autorizadas y entregarlas al banco</a:t>
            </a:r>
          </a:p>
          <a:p>
            <a:r>
              <a:rPr lang="es-NI" sz="2800" dirty="0"/>
              <a:t>Presentar los documentos justificantes para obtener un nuevo cheque y realizar el reembolso del efectivo</a:t>
            </a:r>
          </a:p>
          <a:p>
            <a:r>
              <a:rPr lang="es-NI" sz="2800" dirty="0"/>
              <a:t>Custodia del efectivo en un lugar seguro</a:t>
            </a:r>
          </a:p>
          <a:p>
            <a:pPr marL="0" indent="0">
              <a:buNone/>
            </a:pPr>
            <a:endParaRPr lang="es-NI" sz="2800" dirty="0"/>
          </a:p>
          <a:p>
            <a:pPr marL="0" indent="0">
              <a:buNone/>
            </a:pPr>
            <a:endParaRPr lang="es-NI" sz="2800" dirty="0" smtClean="0"/>
          </a:p>
        </p:txBody>
      </p:sp>
    </p:spTree>
    <p:extLst>
      <p:ext uri="{BB962C8B-B14F-4D97-AF65-F5344CB8AC3E}">
        <p14:creationId xmlns:p14="http://schemas.microsoft.com/office/powerpoint/2010/main" val="134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FONDOS PARA PAGOS MENORES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3546997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CANTIDAD ESTABLECIDA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79512" y="2020858"/>
            <a:ext cx="8784976" cy="428846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marL="457200" indent="-457200" algn="ctr" eaLnBrk="1" hangingPunct="1">
              <a:buFont typeface="Wingdings" panose="05000000000000000000" pitchFamily="2" charset="2"/>
              <a:buChar char="Ø"/>
              <a:defRPr/>
            </a:pPr>
            <a:r>
              <a:rPr lang="es-ES" sz="3200" b="1" dirty="0" smtClean="0"/>
              <a:t>Cubrir los gatos menores de </a:t>
            </a:r>
          </a:p>
          <a:p>
            <a:pPr algn="ctr" eaLnBrk="1" hangingPunct="1">
              <a:defRPr/>
            </a:pPr>
            <a:r>
              <a:rPr lang="es-ES" sz="3200" b="1" dirty="0" smtClean="0"/>
              <a:t>una empresa en un determinado</a:t>
            </a:r>
          </a:p>
          <a:p>
            <a:pPr algn="ctr" eaLnBrk="1" hangingPunct="1">
              <a:defRPr/>
            </a:pPr>
            <a:r>
              <a:rPr lang="es-ES" sz="3200" b="1" dirty="0" smtClean="0"/>
              <a:t> período de tiempo.</a:t>
            </a:r>
          </a:p>
          <a:p>
            <a:pPr marL="457200" indent="-457200" algn="ctr" eaLnBrk="1" hangingPunct="1">
              <a:buFont typeface="Wingdings" panose="05000000000000000000" pitchFamily="2" charset="2"/>
              <a:buChar char="Ø"/>
              <a:defRPr/>
            </a:pPr>
            <a:r>
              <a:rPr lang="es-ES" sz="3200" b="1" dirty="0" smtClean="0"/>
              <a:t>Se agotan</a:t>
            </a:r>
            <a:r>
              <a:rPr lang="es-ES" sz="3200" b="1" dirty="0"/>
              <a:t> </a:t>
            </a:r>
            <a:r>
              <a:rPr lang="es-ES" sz="3200" b="1" dirty="0" smtClean="0"/>
              <a:t>las ¾ partes se emite </a:t>
            </a:r>
          </a:p>
          <a:p>
            <a:pPr algn="ctr" eaLnBrk="1" hangingPunct="1">
              <a:defRPr/>
            </a:pPr>
            <a:r>
              <a:rPr lang="es-ES" sz="3200" b="1" dirty="0" smtClean="0"/>
              <a:t>un cheque por la cantidad estimada</a:t>
            </a:r>
          </a:p>
          <a:p>
            <a:pPr algn="ctr" eaLnBrk="1" hangingPunct="1">
              <a:defRPr/>
            </a:pPr>
            <a:r>
              <a:rPr lang="es-ES" sz="3200" b="1" dirty="0" smtClean="0"/>
              <a:t> y se entrega a la persona</a:t>
            </a:r>
          </a:p>
          <a:p>
            <a:pPr algn="ctr" eaLnBrk="1" hangingPunct="1">
              <a:defRPr/>
            </a:pPr>
            <a:r>
              <a:rPr lang="es-ES" sz="3200" b="1" dirty="0" smtClean="0"/>
              <a:t> responsable</a:t>
            </a:r>
            <a:endParaRPr lang="es-ES" sz="3200" b="1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8881</TotalTime>
  <Words>1218</Words>
  <Application>Microsoft Office PowerPoint</Application>
  <PresentationFormat>Presentación en pantalla (4:3)</PresentationFormat>
  <Paragraphs>362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TEMAS</vt:lpstr>
      <vt:lpstr>TEMA I: El efectivo en caja y banco SUMARIO: Generalidades, efectivo en caja, fondos autorizados, control sobre la caja. El fondo para pagos menores (FPPM). Registro contable</vt:lpstr>
      <vt:lpstr>Presentación de PowerPoint</vt:lpstr>
      <vt:lpstr>Presentación de PowerPoint</vt:lpstr>
      <vt:lpstr>SE PUEDE ANALIZAR</vt:lpstr>
      <vt:lpstr>Presentación de PowerPoint</vt:lpstr>
      <vt:lpstr>CONTROLES SOBRE EL EFECTIVO EN CAJA</vt:lpstr>
      <vt:lpstr>Presentación de PowerPoint</vt:lpstr>
      <vt:lpstr>Presentación de PowerPoint</vt:lpstr>
      <vt:lpstr> NOTAS</vt:lpstr>
      <vt:lpstr>ANTICIPOS A JUSTIFICAR</vt:lpstr>
      <vt:lpstr>REGISTRO CONTABLE (creación del fondo)</vt:lpstr>
      <vt:lpstr>Presentación de PowerPoint</vt:lpstr>
      <vt:lpstr>Reembolso</vt:lpstr>
      <vt:lpstr>Presentación de PowerPoint</vt:lpstr>
      <vt:lpstr>Presentación de PowerPoint</vt:lpstr>
      <vt:lpstr>FALTANTE</vt:lpstr>
      <vt:lpstr>Presentación de PowerPoint</vt:lpstr>
      <vt:lpstr>Faltante: se le cobra al cajero</vt:lpstr>
      <vt:lpstr>Se le cobra al cajero por varias veces su valor</vt:lpstr>
      <vt:lpstr>Presentación de PowerPoint</vt:lpstr>
      <vt:lpstr>Sobrante  </vt:lpstr>
      <vt:lpstr>Presentación de PowerPoint</vt:lpstr>
      <vt:lpstr>Cuando se asume como un ingreso</vt:lpstr>
      <vt:lpstr>Modificación del fondo cuando se aumenta el fondo </vt:lpstr>
      <vt:lpstr>Cuando se disminuye el fondo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297</cp:revision>
  <dcterms:created xsi:type="dcterms:W3CDTF">2017-03-12T09:04:07Z</dcterms:created>
  <dcterms:modified xsi:type="dcterms:W3CDTF">2026-01-17T03:06:19Z</dcterms:modified>
</cp:coreProperties>
</file>