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24"/>
  </p:notesMasterIdLst>
  <p:sldIdLst>
    <p:sldId id="324" r:id="rId2"/>
    <p:sldId id="287" r:id="rId3"/>
    <p:sldId id="408" r:id="rId4"/>
    <p:sldId id="409" r:id="rId5"/>
    <p:sldId id="428" r:id="rId6"/>
    <p:sldId id="411" r:id="rId7"/>
    <p:sldId id="417" r:id="rId8"/>
    <p:sldId id="418" r:id="rId9"/>
    <p:sldId id="429" r:id="rId10"/>
    <p:sldId id="413" r:id="rId11"/>
    <p:sldId id="419" r:id="rId12"/>
    <p:sldId id="422" r:id="rId13"/>
    <p:sldId id="420" r:id="rId14"/>
    <p:sldId id="430" r:id="rId15"/>
    <p:sldId id="421" r:id="rId16"/>
    <p:sldId id="423" r:id="rId17"/>
    <p:sldId id="424" r:id="rId18"/>
    <p:sldId id="416" r:id="rId19"/>
    <p:sldId id="426" r:id="rId20"/>
    <p:sldId id="425" r:id="rId21"/>
    <p:sldId id="427" r:id="rId22"/>
    <p:sldId id="340" r:id="rId23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B8F"/>
    <a:srgbClr val="512DE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4660"/>
  </p:normalViewPr>
  <p:slideViewPr>
    <p:cSldViewPr showGuides="1">
      <p:cViewPr varScale="1">
        <p:scale>
          <a:sx n="52" d="100"/>
          <a:sy n="52" d="100"/>
        </p:scale>
        <p:origin x="1152" y="43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ítulo 4"/>
          <p:cNvSpPr txBox="1">
            <a:spLocks/>
          </p:cNvSpPr>
          <p:nvPr/>
        </p:nvSpPr>
        <p:spPr>
          <a:xfrm>
            <a:off x="4364828" y="5790236"/>
            <a:ext cx="4003837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sz="2400" dirty="0" smtClean="0"/>
              <a:t>Lic. </a:t>
            </a:r>
            <a:r>
              <a:rPr lang="es-ES_tradnl" sz="2400" dirty="0" err="1" smtClean="0"/>
              <a:t>Dayana</a:t>
            </a:r>
            <a:r>
              <a:rPr lang="es-ES_tradnl" sz="2400" dirty="0" smtClean="0"/>
              <a:t> García Beltrán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802221" y="1622263"/>
            <a:ext cx="7593330" cy="2684777"/>
          </a:xfrm>
        </p:spPr>
        <p:txBody>
          <a:bodyPr anchor="b"/>
          <a:lstStyle/>
          <a:p>
            <a:pPr lvl="0" algn="ctr"/>
            <a:r>
              <a:rPr lang="es-ES" sz="4400" cap="none" dirty="0" smtClean="0"/>
              <a:t>TEMA I: El efectivo en caja y banco</a:t>
            </a:r>
            <a:br>
              <a:rPr lang="es-ES" sz="4400" cap="none" dirty="0" smtClean="0"/>
            </a:br>
            <a:r>
              <a:rPr lang="es-ES" sz="4400" u="sng" cap="none" dirty="0" smtClean="0"/>
              <a:t>SUMARIO: </a:t>
            </a:r>
            <a:r>
              <a:rPr lang="es-ES" sz="4400" cap="none" dirty="0" smtClean="0"/>
              <a:t>El fondo para cambio (</a:t>
            </a:r>
            <a:r>
              <a:rPr lang="es-ES" sz="4400" cap="none" dirty="0" err="1" smtClean="0"/>
              <a:t>Fpc</a:t>
            </a:r>
            <a:r>
              <a:rPr lang="es-ES" sz="4400" cap="none" dirty="0" smtClean="0"/>
              <a:t>), definición, su control, registro contable para cambio.</a:t>
            </a:r>
            <a:endParaRPr lang="es-ES_tradnl" sz="4400" cap="none" dirty="0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1655676" y="-44245"/>
            <a:ext cx="5832648" cy="11247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s-ES" sz="2400" cap="none" dirty="0" smtClean="0"/>
              <a:t>Universidad de Artemisa</a:t>
            </a:r>
          </a:p>
          <a:p>
            <a:pPr algn="ctr" fontAlgn="auto">
              <a:spcAft>
                <a:spcPts val="0"/>
              </a:spcAft>
            </a:pPr>
            <a:r>
              <a:rPr lang="es-ES" sz="2400" cap="none" dirty="0" smtClean="0"/>
              <a:t>Facultad de Ingeniería y Ciencias Empresariales</a:t>
            </a:r>
          </a:p>
          <a:p>
            <a:pPr algn="ctr" fontAlgn="auto">
              <a:spcAft>
                <a:spcPts val="0"/>
              </a:spcAft>
            </a:pPr>
            <a:r>
              <a:rPr lang="es-ES" sz="2400" cap="none" dirty="0" smtClean="0"/>
              <a:t>Departamento de Ciencias Económicas</a:t>
            </a:r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NI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503635"/>
              </p:ext>
            </p:extLst>
          </p:nvPr>
        </p:nvGraphicFramePr>
        <p:xfrm>
          <a:off x="107503" y="2492896"/>
          <a:ext cx="8784977" cy="28580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2633"/>
                <a:gridCol w="3317848"/>
                <a:gridCol w="576064"/>
                <a:gridCol w="1368152"/>
                <a:gridCol w="1296144"/>
                <a:gridCol w="1224136"/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87450">
                <a:tc>
                  <a:txBody>
                    <a:bodyPr/>
                    <a:lstStyle/>
                    <a:p>
                      <a:r>
                        <a:rPr lang="es-NI" dirty="0" smtClean="0"/>
                        <a:t>     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_________   2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___________</a:t>
                      </a:r>
                    </a:p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POR COBRAR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3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$6000.00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  <a:tr h="39812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CLIENTES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$6000.00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9812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      VENTAS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4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$6 000.00</a:t>
                      </a:r>
                      <a:endParaRPr lang="es-NI" dirty="0"/>
                    </a:p>
                  </a:txBody>
                  <a:tcPr/>
                </a:tc>
              </a:tr>
              <a:tr h="981674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LAS CUENTAS A CRÉDITO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endParaRPr lang="es-NI" b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73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001342"/>
              </p:ext>
            </p:extLst>
          </p:nvPr>
        </p:nvGraphicFramePr>
        <p:xfrm>
          <a:off x="0" y="1799141"/>
          <a:ext cx="8964487" cy="440432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3607"/>
                <a:gridCol w="3312368"/>
                <a:gridCol w="576064"/>
                <a:gridCol w="1368152"/>
                <a:gridCol w="1354455"/>
                <a:gridCol w="1309841"/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87450">
                <a:tc>
                  <a:txBody>
                    <a:bodyPr/>
                    <a:lstStyle/>
                    <a:p>
                      <a:r>
                        <a:rPr lang="es-NI" dirty="0" smtClean="0"/>
                        <a:t>     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_________   3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CAJA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$23 050.00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  <a:tr h="39812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POR DEPOSITAR</a:t>
                      </a:r>
                      <a:r>
                        <a:rPr lang="es-NI" baseline="0" dirty="0" smtClean="0"/>
                        <a:t>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$23 050.00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9812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             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VENTAS</a:t>
                      </a:r>
                    </a:p>
                    <a:p>
                      <a:pPr algn="ctr"/>
                      <a:r>
                        <a:rPr lang="es-NI" dirty="0" smtClean="0"/>
                        <a:t>            CUENTAS</a:t>
                      </a:r>
                      <a:r>
                        <a:rPr lang="es-NI" baseline="0" dirty="0" smtClean="0"/>
                        <a:t> POR   COBRAR</a:t>
                      </a:r>
                    </a:p>
                    <a:p>
                      <a:pPr algn="ctr"/>
                      <a:r>
                        <a:rPr lang="es-NI" baseline="0" dirty="0" smtClean="0"/>
                        <a:t>  CLIENTES</a:t>
                      </a:r>
                    </a:p>
                    <a:p>
                      <a:pPr algn="r"/>
                      <a:r>
                        <a:rPr lang="es-NI" baseline="0" dirty="0" smtClean="0"/>
                        <a:t>                 SOBRANTE SUJETO    A INVESTIGACIÓN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4</a:t>
                      </a:r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3</a:t>
                      </a:r>
                    </a:p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5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u="sng" dirty="0" smtClean="0"/>
                        <a:t>$8 000.00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$15</a:t>
                      </a:r>
                      <a:r>
                        <a:rPr lang="es-NI" baseline="0" dirty="0" smtClean="0"/>
                        <a:t> 000.00</a:t>
                      </a:r>
                    </a:p>
                    <a:p>
                      <a:r>
                        <a:rPr lang="es-NI" baseline="0" dirty="0" smtClean="0"/>
                        <a:t>    </a:t>
                      </a:r>
                    </a:p>
                    <a:p>
                      <a:r>
                        <a:rPr lang="es-NI" baseline="0" dirty="0" smtClean="0"/>
                        <a:t>    8 000.00</a:t>
                      </a:r>
                    </a:p>
                    <a:p>
                      <a:endParaRPr lang="es-NI" baseline="0" dirty="0" smtClean="0"/>
                    </a:p>
                    <a:p>
                      <a:endParaRPr lang="es-NI" baseline="0" dirty="0" smtClean="0"/>
                    </a:p>
                    <a:p>
                      <a:r>
                        <a:rPr lang="es-NI" baseline="0" dirty="0" smtClean="0"/>
                        <a:t>         50.00</a:t>
                      </a:r>
                      <a:endParaRPr lang="es-NI" dirty="0"/>
                    </a:p>
                  </a:txBody>
                  <a:tcPr/>
                </a:tc>
              </a:tr>
              <a:tr h="981674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EL COBRO DE LAS VENTAS,   DE LAS DEUDAS Y EL SOBRANTE DETECTADO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b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873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Reintegro del efectivo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355022"/>
              </p:ext>
            </p:extLst>
          </p:nvPr>
        </p:nvGraphicFramePr>
        <p:xfrm>
          <a:off x="179512" y="1800344"/>
          <a:ext cx="8784976" cy="321283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/>
                <a:gridCol w="2812315"/>
                <a:gridCol w="648072"/>
                <a:gridCol w="1368152"/>
                <a:gridCol w="1434823"/>
                <a:gridCol w="1301481"/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_________4___________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$23</a:t>
                      </a:r>
                      <a:r>
                        <a:rPr lang="es-NI" baseline="0" dirty="0" smtClean="0"/>
                        <a:t> 050.00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DÉPOSITO</a:t>
                      </a:r>
                      <a:r>
                        <a:rPr lang="es-NI" baseline="0" dirty="0" smtClean="0"/>
                        <a:t>  No. 9045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$23</a:t>
                      </a:r>
                      <a:r>
                        <a:rPr lang="es-NI" u="sng" baseline="0" dirty="0" smtClean="0"/>
                        <a:t> 050.00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EFECTIVO EN CAJA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$23</a:t>
                      </a:r>
                      <a:r>
                        <a:rPr lang="es-NI" baseline="0" dirty="0" smtClean="0"/>
                        <a:t> 050.00</a:t>
                      </a:r>
                      <a:endParaRPr lang="es-N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      POR</a:t>
                      </a:r>
                      <a:r>
                        <a:rPr lang="es-NI" baseline="0" dirty="0" smtClean="0"/>
                        <a:t> DEPOSITAR EN BANCO</a:t>
                      </a:r>
                    </a:p>
                    <a:p>
                      <a:pPr algn="l"/>
                      <a:r>
                        <a:rPr lang="es-NI" baseline="0" dirty="0" smtClean="0"/>
                        <a:t>CONTABILIZANDO EL REINTEGRO DEL EFECTIVO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$23 050.00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756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SOBRANTE COMO INGRESO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293001"/>
              </p:ext>
            </p:extLst>
          </p:nvPr>
        </p:nvGraphicFramePr>
        <p:xfrm>
          <a:off x="179512" y="1772816"/>
          <a:ext cx="8784976" cy="28346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/>
                <a:gridCol w="3091009"/>
                <a:gridCol w="650739"/>
                <a:gridCol w="1302815"/>
                <a:gridCol w="1218799"/>
                <a:gridCol w="1301481"/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_________5__________</a:t>
                      </a:r>
                    </a:p>
                    <a:p>
                      <a:r>
                        <a:rPr lang="es-NI" dirty="0" smtClean="0"/>
                        <a:t>SOBRANTE</a:t>
                      </a:r>
                      <a:r>
                        <a:rPr lang="es-NI" baseline="0" dirty="0" smtClean="0"/>
                        <a:t> SUJETO A INVESTIGACIÓN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5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$50.00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baseline="0" dirty="0" smtClean="0"/>
                        <a:t>      INGRESO POR               SOBRANTE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6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$50.00</a:t>
                      </a:r>
                      <a:endParaRPr lang="es-N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COMO INGRESO EL SOBRANTE DETECTADO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2394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44395"/>
            <a:ext cx="7772400" cy="1609344"/>
          </a:xfrm>
        </p:spPr>
        <p:txBody>
          <a:bodyPr/>
          <a:lstStyle/>
          <a:p>
            <a:r>
              <a:rPr lang="es-NI" dirty="0" smtClean="0"/>
              <a:t>Ejemplo ilustrativo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050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NI" sz="2800" dirty="0" smtClean="0"/>
              <a:t>28 de mayo: se realiza el arqueo de caja y se deposita en el banco. </a:t>
            </a:r>
            <a:r>
              <a:rPr lang="es-NI" sz="2800" dirty="0"/>
              <a:t>E</a:t>
            </a:r>
            <a:r>
              <a:rPr lang="es-NI" sz="2800" dirty="0" smtClean="0"/>
              <a:t>n la caja había lo siguiente: </a:t>
            </a:r>
          </a:p>
          <a:p>
            <a:pPr marL="0" indent="0">
              <a:buNone/>
            </a:pPr>
            <a:r>
              <a:rPr lang="es-NI" sz="2800" dirty="0" smtClean="0"/>
              <a:t>C- arqueo de caja $23 090.00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4355976" y="3815831"/>
          <a:ext cx="4680520" cy="2853529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33432"/>
                <a:gridCol w="1947088"/>
              </a:tblGrid>
              <a:tr h="638807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Total </a:t>
                      </a:r>
                      <a:endParaRPr lang="es-NI" dirty="0"/>
                    </a:p>
                  </a:txBody>
                  <a:tcPr/>
                </a:tc>
              </a:tr>
              <a:tr h="1036526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Ventas</a:t>
                      </a:r>
                      <a:r>
                        <a:rPr lang="es-NI" sz="2400" baseline="0" dirty="0" smtClean="0"/>
                        <a:t> al crédito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$6 000.00</a:t>
                      </a:r>
                      <a:endParaRPr lang="es-NI" sz="2400" dirty="0"/>
                    </a:p>
                  </a:txBody>
                  <a:tcPr/>
                </a:tc>
              </a:tr>
              <a:tr h="589098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Ventas</a:t>
                      </a:r>
                      <a:r>
                        <a:rPr lang="es-NI" sz="2400" baseline="0" dirty="0" smtClean="0"/>
                        <a:t> al contado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baseline="0" dirty="0" smtClean="0"/>
                        <a:t> 15 000.00</a:t>
                      </a:r>
                      <a:endParaRPr lang="es-NI" sz="2400" dirty="0"/>
                    </a:p>
                  </a:txBody>
                  <a:tcPr/>
                </a:tc>
              </a:tr>
              <a:tr h="589098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Cobros</a:t>
                      </a:r>
                      <a:r>
                        <a:rPr lang="es-NI" sz="2400" baseline="0" dirty="0" smtClean="0"/>
                        <a:t> a clientes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baseline="0" dirty="0" smtClean="0"/>
                        <a:t>   8 000.00</a:t>
                      </a:r>
                      <a:endParaRPr lang="es-NI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2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861012"/>
              </p:ext>
            </p:extLst>
          </p:nvPr>
        </p:nvGraphicFramePr>
        <p:xfrm>
          <a:off x="107503" y="2492896"/>
          <a:ext cx="8784977" cy="28580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2633"/>
                <a:gridCol w="3317848"/>
                <a:gridCol w="576064"/>
                <a:gridCol w="1368152"/>
                <a:gridCol w="1296144"/>
                <a:gridCol w="1224136"/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87450">
                <a:tc>
                  <a:txBody>
                    <a:bodyPr/>
                    <a:lstStyle/>
                    <a:p>
                      <a:r>
                        <a:rPr lang="es-NI" dirty="0" smtClean="0"/>
                        <a:t>MAYO 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_________   2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___________</a:t>
                      </a:r>
                    </a:p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POR COBRAR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3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$6000.00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  <a:tr h="39812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CLIENTES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$6000.00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9812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      VENTAS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4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$6 000.00</a:t>
                      </a:r>
                      <a:endParaRPr lang="es-NI" dirty="0"/>
                    </a:p>
                  </a:txBody>
                  <a:tcPr/>
                </a:tc>
              </a:tr>
              <a:tr h="981674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LAS CUENTAS A CRÉDITO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endParaRPr lang="es-NI" b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0276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992208"/>
              </p:ext>
            </p:extLst>
          </p:nvPr>
        </p:nvGraphicFramePr>
        <p:xfrm>
          <a:off x="0" y="1799141"/>
          <a:ext cx="8964487" cy="556887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3607"/>
                <a:gridCol w="3312368"/>
                <a:gridCol w="576064"/>
                <a:gridCol w="1368152"/>
                <a:gridCol w="1354455"/>
                <a:gridCol w="1309841"/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87450">
                <a:tc>
                  <a:txBody>
                    <a:bodyPr/>
                    <a:lstStyle/>
                    <a:p>
                      <a:r>
                        <a:rPr lang="es-NI" dirty="0" smtClean="0"/>
                        <a:t>     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_________   3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CAJA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$22</a:t>
                      </a:r>
                      <a:r>
                        <a:rPr lang="es-NI" baseline="0" dirty="0" smtClean="0"/>
                        <a:t> 990</a:t>
                      </a:r>
                      <a:r>
                        <a:rPr lang="es-NI" dirty="0" smtClean="0"/>
                        <a:t>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  <a:tr h="39812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POR DEPOSITAR</a:t>
                      </a:r>
                      <a:r>
                        <a:rPr lang="es-NI" baseline="0" dirty="0" smtClean="0"/>
                        <a:t>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$22</a:t>
                      </a:r>
                      <a:r>
                        <a:rPr lang="es-NI" u="sng" baseline="0" dirty="0" smtClean="0"/>
                        <a:t> 990</a:t>
                      </a:r>
                      <a:r>
                        <a:rPr lang="es-NI" u="sng" dirty="0" smtClean="0"/>
                        <a:t>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1951816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FALTANTE</a:t>
                      </a:r>
                      <a:r>
                        <a:rPr lang="es-NI" baseline="0" dirty="0" smtClean="0"/>
                        <a:t> SUJETO A INVESTIGACIÓN </a:t>
                      </a:r>
                      <a:r>
                        <a:rPr lang="es-NI" dirty="0" smtClean="0"/>
                        <a:t>                    </a:t>
                      </a:r>
                      <a:r>
                        <a:rPr lang="es-NI" baseline="0" dirty="0" smtClean="0"/>
                        <a:t> </a:t>
                      </a:r>
                    </a:p>
                    <a:p>
                      <a:r>
                        <a:rPr lang="es-NI" dirty="0" smtClean="0"/>
                        <a:t>                    VENTAS</a:t>
                      </a:r>
                    </a:p>
                    <a:p>
                      <a:pPr algn="ctr"/>
                      <a:r>
                        <a:rPr lang="es-NI" dirty="0" smtClean="0"/>
                        <a:t>            CUENTAS</a:t>
                      </a:r>
                      <a:r>
                        <a:rPr lang="es-NI" baseline="0" dirty="0" smtClean="0"/>
                        <a:t> POR   COBRAR</a:t>
                      </a:r>
                    </a:p>
                    <a:p>
                      <a:pPr algn="ctr"/>
                      <a:r>
                        <a:rPr lang="es-NI" baseline="0" dirty="0" smtClean="0"/>
                        <a:t>  CLIENTES 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EL COBRO DE LAS VENTAS,   DE LAS DEUDAS Y EL FALTANTE DETECTADO</a:t>
                      </a:r>
                      <a:endParaRPr lang="es-NI" dirty="0" smtClean="0"/>
                    </a:p>
                    <a:p>
                      <a:pPr algn="just"/>
                      <a:r>
                        <a:rPr lang="es-NI" baseline="0" dirty="0" smtClean="0"/>
                        <a:t>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endParaRPr lang="es-NI" u="sng" dirty="0" smtClean="0"/>
                    </a:p>
                    <a:p>
                      <a:endParaRPr lang="es-NI" u="sng" dirty="0" smtClean="0"/>
                    </a:p>
                    <a:p>
                      <a:r>
                        <a:rPr lang="es-NI" u="sng" dirty="0" smtClean="0"/>
                        <a:t>$8 000.00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   </a:t>
                      </a:r>
                    </a:p>
                    <a:p>
                      <a:r>
                        <a:rPr lang="es-NI" dirty="0" smtClean="0"/>
                        <a:t>          10.00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$15</a:t>
                      </a:r>
                      <a:r>
                        <a:rPr lang="es-NI" baseline="0" dirty="0" smtClean="0"/>
                        <a:t> 000.00</a:t>
                      </a:r>
                    </a:p>
                    <a:p>
                      <a:r>
                        <a:rPr lang="es-NI" baseline="0" dirty="0" smtClean="0"/>
                        <a:t>    </a:t>
                      </a:r>
                    </a:p>
                    <a:p>
                      <a:r>
                        <a:rPr lang="es-NI" baseline="0" dirty="0" smtClean="0"/>
                        <a:t>    8 000.00</a:t>
                      </a:r>
                    </a:p>
                    <a:p>
                      <a:endParaRPr lang="es-NI" baseline="0" dirty="0" smtClean="0"/>
                    </a:p>
                    <a:p>
                      <a:endParaRPr lang="es-NI" baseline="0" dirty="0" smtClean="0"/>
                    </a:p>
                    <a:p>
                      <a:r>
                        <a:rPr lang="es-NI" baseline="0" dirty="0" smtClean="0"/>
                        <a:t>         </a:t>
                      </a:r>
                      <a:endParaRPr lang="es-NI" dirty="0"/>
                    </a:p>
                  </a:txBody>
                  <a:tcPr/>
                </a:tc>
              </a:tr>
              <a:tr h="981674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b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0654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887471"/>
              </p:ext>
            </p:extLst>
          </p:nvPr>
        </p:nvGraphicFramePr>
        <p:xfrm>
          <a:off x="179512" y="1772816"/>
          <a:ext cx="8784976" cy="321283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/>
                <a:gridCol w="2812315"/>
                <a:gridCol w="648072"/>
                <a:gridCol w="1368152"/>
                <a:gridCol w="1434823"/>
                <a:gridCol w="1301481"/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_________4___________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$23</a:t>
                      </a:r>
                      <a:r>
                        <a:rPr lang="es-NI" baseline="0" dirty="0" smtClean="0"/>
                        <a:t> 000.00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DÉPOSITO</a:t>
                      </a:r>
                      <a:r>
                        <a:rPr lang="es-NI" baseline="0" dirty="0" smtClean="0"/>
                        <a:t>  No. 9045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$23</a:t>
                      </a:r>
                      <a:r>
                        <a:rPr lang="es-NI" u="sng" baseline="0" dirty="0" smtClean="0"/>
                        <a:t> 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EFECTIVO EN CAJA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$23</a:t>
                      </a:r>
                      <a:r>
                        <a:rPr lang="es-NI" baseline="0" dirty="0" smtClean="0"/>
                        <a:t> 000.00</a:t>
                      </a:r>
                      <a:endParaRPr lang="es-N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      POR</a:t>
                      </a:r>
                      <a:r>
                        <a:rPr lang="es-NI" baseline="0" dirty="0" smtClean="0"/>
                        <a:t> DEPOSITAR EN BANCO</a:t>
                      </a:r>
                    </a:p>
                    <a:p>
                      <a:pPr algn="l"/>
                      <a:r>
                        <a:rPr lang="es-NI" baseline="0" dirty="0" smtClean="0"/>
                        <a:t>CONTABILIZANDO EL REINTEGRO DEL EFECTIVO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$23 000.00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89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SE LE COBRA AL </a:t>
            </a:r>
            <a:r>
              <a:rPr lang="es-NI" dirty="0" smtClean="0"/>
              <a:t>CAJERO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5536" y="1700808"/>
            <a:ext cx="7772400" cy="4050792"/>
          </a:xfrm>
        </p:spPr>
        <p:txBody>
          <a:bodyPr/>
          <a:lstStyle/>
          <a:p>
            <a:r>
              <a:rPr lang="es-NI" dirty="0" smtClean="0"/>
              <a:t>3 DE JUNIO: SE FIJA LA RESPONSABILIDAD MATERIAL AL CAJERO Y SE REALIZA EL COBRO DEL FALTANTE DETECTADO </a:t>
            </a:r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64056"/>
              </p:ext>
            </p:extLst>
          </p:nvPr>
        </p:nvGraphicFramePr>
        <p:xfrm>
          <a:off x="179512" y="2743800"/>
          <a:ext cx="8784976" cy="32054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/>
                <a:gridCol w="3091009"/>
                <a:gridCol w="650739"/>
                <a:gridCol w="1302815"/>
                <a:gridCol w="1218799"/>
                <a:gridCol w="1301481"/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_________5___________</a:t>
                      </a:r>
                    </a:p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POR COBRAR DIVERSAS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NOMBRE DE CAJERO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$10.00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FALTANTE SUJETO A INVESTIGACIÓN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$10.00</a:t>
                      </a:r>
                      <a:endParaRPr lang="es-N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la</a:t>
                      </a:r>
                      <a:r>
                        <a:rPr lang="es-NI" baseline="0" dirty="0" smtClean="0"/>
                        <a:t> fijación de la deuda al cajero por faltante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46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COBRO DE LA DEUDA AL Cajero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608663"/>
              </p:ext>
            </p:extLst>
          </p:nvPr>
        </p:nvGraphicFramePr>
        <p:xfrm>
          <a:off x="107504" y="2121408"/>
          <a:ext cx="8784976" cy="320267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/>
                <a:gridCol w="3091009"/>
                <a:gridCol w="650739"/>
                <a:gridCol w="1302815"/>
                <a:gridCol w="1218799"/>
                <a:gridCol w="1301481"/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_________6___________</a:t>
                      </a:r>
                      <a:endParaRPr lang="es-NI" dirty="0" smtClean="0"/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CAJA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$10.00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POR</a:t>
                      </a:r>
                      <a:r>
                        <a:rPr lang="es-NI" baseline="0" dirty="0" smtClean="0"/>
                        <a:t> DEPOSITAR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$10.00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 </a:t>
                      </a:r>
                      <a:r>
                        <a:rPr lang="es-NI" baseline="0" dirty="0" smtClean="0"/>
                        <a:t>   </a:t>
                      </a:r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POR     COBRAR DIVERSAS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$10.00</a:t>
                      </a:r>
                      <a:endParaRPr lang="es-N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EL COBRO DE LA DEUDA DEL CAJERO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72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FONDO PARA CAMBIO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0" y="2420888"/>
            <a:ext cx="9144000" cy="3280568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Efectivo necesario en monedas y billetes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fraccionados con el fin de enfrentar los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cambios en una relación de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compra venta en la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actividad económica</a:t>
            </a:r>
            <a:endParaRPr lang="es-NI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772400" cy="1224136"/>
          </a:xfrm>
        </p:spPr>
        <p:txBody>
          <a:bodyPr>
            <a:normAutofit fontScale="90000"/>
          </a:bodyPr>
          <a:lstStyle/>
          <a:p>
            <a:r>
              <a:rPr lang="es-NI" dirty="0" smtClean="0"/>
              <a:t>SE LE COBRA AL CAJERO POR VARIAS VECES EL VALOR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67584" y="1556792"/>
            <a:ext cx="7772400" cy="4050792"/>
          </a:xfrm>
        </p:spPr>
        <p:txBody>
          <a:bodyPr/>
          <a:lstStyle/>
          <a:p>
            <a:r>
              <a:rPr lang="es-NI" dirty="0"/>
              <a:t>3 DE JUNIO: SE </a:t>
            </a:r>
            <a:r>
              <a:rPr lang="es-NI" dirty="0" smtClean="0"/>
              <a:t>FIJA </a:t>
            </a:r>
            <a:r>
              <a:rPr lang="es-NI" dirty="0"/>
              <a:t>LA RESPONSABILIDAD MATERIAL AL CAJERO Y SE REALIZA EL COBRO </a:t>
            </a:r>
            <a:r>
              <a:rPr lang="es-NI" dirty="0" smtClean="0"/>
              <a:t> </a:t>
            </a:r>
            <a:r>
              <a:rPr lang="es-NI" dirty="0"/>
              <a:t>DEL FALTANTE DETECTADO </a:t>
            </a:r>
            <a:r>
              <a:rPr lang="es-NI" dirty="0" smtClean="0"/>
              <a:t>POR TRES VECES SU VALOR </a:t>
            </a:r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519578"/>
              </p:ext>
            </p:extLst>
          </p:nvPr>
        </p:nvGraphicFramePr>
        <p:xfrm>
          <a:off x="251520" y="2492896"/>
          <a:ext cx="8784976" cy="40284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/>
                <a:gridCol w="3091009"/>
                <a:gridCol w="650739"/>
                <a:gridCol w="1302815"/>
                <a:gridCol w="1218799"/>
                <a:gridCol w="1301481"/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_________7___________</a:t>
                      </a:r>
                      <a:endParaRPr lang="es-NI" dirty="0" smtClean="0"/>
                    </a:p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POR COBRAR DIVERSAS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$30.00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NOMBRE DE CAJERO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$30.00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FALTANTE SUJETO A INVESTIGACIÓN</a:t>
                      </a:r>
                    </a:p>
                    <a:p>
                      <a:pPr algn="ctr"/>
                      <a:r>
                        <a:rPr lang="es-NI" dirty="0" smtClean="0"/>
                        <a:t>OBLIGACIÓN CON EL PRESUPUESTO</a:t>
                      </a:r>
                      <a:r>
                        <a:rPr lang="es-NI" baseline="0" dirty="0" smtClean="0"/>
                        <a:t> DEL ESTADO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$10.00</a:t>
                      </a:r>
                    </a:p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baseline="0" dirty="0" smtClean="0"/>
                        <a:t>  20.00</a:t>
                      </a:r>
                      <a:endParaRPr lang="es-N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la</a:t>
                      </a:r>
                      <a:r>
                        <a:rPr lang="es-NI" baseline="0" dirty="0" smtClean="0"/>
                        <a:t> fijación de la deuda al cajero por faltante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9082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ASUME COMO GASTO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2093976"/>
            <a:ext cx="7772400" cy="4050792"/>
          </a:xfrm>
        </p:spPr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280274"/>
              </p:ext>
            </p:extLst>
          </p:nvPr>
        </p:nvGraphicFramePr>
        <p:xfrm>
          <a:off x="6152" y="2121408"/>
          <a:ext cx="8784976" cy="29311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/>
                <a:gridCol w="3091009"/>
                <a:gridCol w="650739"/>
                <a:gridCol w="1302815"/>
                <a:gridCol w="1218799"/>
                <a:gridCol w="1301481"/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_________5___________</a:t>
                      </a:r>
                    </a:p>
                    <a:p>
                      <a:r>
                        <a:rPr lang="es-NI" dirty="0" smtClean="0"/>
                        <a:t>GASTOS</a:t>
                      </a:r>
                      <a:r>
                        <a:rPr lang="es-NI" baseline="0" dirty="0" smtClean="0"/>
                        <a:t> POR FALTANTE O PERDIDA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FALTANTE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$10.00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FALTANTE SUJETO A INVESTIGACIÓN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$10.00</a:t>
                      </a:r>
                      <a:endParaRPr lang="es-N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COMO GASTO DE LA ENTIDAD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92493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Gracias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518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44395"/>
            <a:ext cx="7772400" cy="1609344"/>
          </a:xfrm>
        </p:spPr>
        <p:txBody>
          <a:bodyPr/>
          <a:lstStyle/>
          <a:p>
            <a:r>
              <a:rPr lang="es-NI" dirty="0" smtClean="0"/>
              <a:t>Ejemplo ilustrativo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050792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NI" sz="3600" dirty="0" smtClean="0"/>
              <a:t> 14 de mayo del 2018:  Se crea el fondo para cambio por $100.00,  emitiendo el cheque No. 1254 por esta cantidad y se entrega el fondo a la persona responsable.</a:t>
            </a:r>
          </a:p>
        </p:txBody>
      </p:sp>
    </p:spTree>
    <p:extLst>
      <p:ext uri="{BB962C8B-B14F-4D97-AF65-F5344CB8AC3E}">
        <p14:creationId xmlns:p14="http://schemas.microsoft.com/office/powerpoint/2010/main" val="219094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244" y="188640"/>
            <a:ext cx="7772400" cy="1609344"/>
          </a:xfrm>
        </p:spPr>
        <p:txBody>
          <a:bodyPr/>
          <a:lstStyle/>
          <a:p>
            <a:r>
              <a:rPr lang="es-NI" dirty="0" smtClean="0"/>
              <a:t>REGISTRO CONTABLE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0244" y="1779309"/>
            <a:ext cx="7772400" cy="4050792"/>
          </a:xfrm>
        </p:spPr>
        <p:txBody>
          <a:bodyPr>
            <a:normAutofit/>
          </a:bodyPr>
          <a:lstStyle/>
          <a:p>
            <a:r>
              <a:rPr lang="es-NI" sz="2800" dirty="0" smtClean="0"/>
              <a:t> Creación o establecimiento del fondo</a:t>
            </a:r>
          </a:p>
          <a:p>
            <a:pPr marL="0" indent="0">
              <a:buNone/>
            </a:pPr>
            <a:endParaRPr lang="es-NI" sz="28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39427"/>
              </p:ext>
            </p:extLst>
          </p:nvPr>
        </p:nvGraphicFramePr>
        <p:xfrm>
          <a:off x="0" y="2708920"/>
          <a:ext cx="8964488" cy="238987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15616"/>
                <a:gridCol w="3283620"/>
                <a:gridCol w="664036"/>
                <a:gridCol w="1329437"/>
                <a:gridCol w="1243704"/>
                <a:gridCol w="1328075"/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r>
                        <a:rPr lang="es-NI" dirty="0" smtClean="0"/>
                        <a:t>2018/mayo</a:t>
                      </a:r>
                      <a:r>
                        <a:rPr lang="es-NI" baseline="0" dirty="0" smtClean="0"/>
                        <a:t> 28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_________1___________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CAJA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FONDO</a:t>
                      </a:r>
                      <a:r>
                        <a:rPr lang="es-NI" baseline="0" dirty="0" smtClean="0"/>
                        <a:t> PARA CAMBIO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$100.00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EFECTIVO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$100.00</a:t>
                      </a:r>
                      <a:endParaRPr lang="es-N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la creación del fondo para</a:t>
                      </a:r>
                      <a:r>
                        <a:rPr lang="es-NI" baseline="0" dirty="0" smtClean="0"/>
                        <a:t> cambio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23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44395"/>
            <a:ext cx="7772400" cy="1609344"/>
          </a:xfrm>
        </p:spPr>
        <p:txBody>
          <a:bodyPr/>
          <a:lstStyle/>
          <a:p>
            <a:r>
              <a:rPr lang="es-NI" dirty="0" smtClean="0"/>
              <a:t>Ejemplo ilustrativo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050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NI" sz="3200" dirty="0" smtClean="0"/>
              <a:t>28 de mayo: se realiza el arqueo de caja y se deposita en el banco. </a:t>
            </a:r>
            <a:r>
              <a:rPr lang="es-NI" sz="3200" dirty="0"/>
              <a:t>E</a:t>
            </a:r>
            <a:r>
              <a:rPr lang="es-NI" sz="3200" dirty="0" smtClean="0"/>
              <a:t>n la caja había lo siguiente: </a:t>
            </a:r>
          </a:p>
          <a:p>
            <a:pPr marL="0" indent="0">
              <a:buNone/>
            </a:pPr>
            <a:r>
              <a:rPr lang="es-NI" sz="3200" dirty="0" smtClean="0"/>
              <a:t>A- arqueo de caja $23 100.00</a:t>
            </a:r>
          </a:p>
          <a:p>
            <a:pPr marL="0" indent="0">
              <a:buNone/>
            </a:pPr>
            <a:endParaRPr lang="es-NI" sz="3200" dirty="0" smtClean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681408"/>
              </p:ext>
            </p:extLst>
          </p:nvPr>
        </p:nvGraphicFramePr>
        <p:xfrm>
          <a:off x="1835696" y="3789040"/>
          <a:ext cx="4680520" cy="2853529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33432"/>
                <a:gridCol w="1947088"/>
              </a:tblGrid>
              <a:tr h="638807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Total </a:t>
                      </a:r>
                      <a:endParaRPr lang="es-NI" dirty="0"/>
                    </a:p>
                  </a:txBody>
                  <a:tcPr/>
                </a:tc>
              </a:tr>
              <a:tr h="1036526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Ventas</a:t>
                      </a:r>
                      <a:r>
                        <a:rPr lang="es-NI" sz="2400" baseline="0" dirty="0" smtClean="0"/>
                        <a:t> al crédito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$6 000.00</a:t>
                      </a:r>
                      <a:endParaRPr lang="es-NI" sz="2400" dirty="0"/>
                    </a:p>
                  </a:txBody>
                  <a:tcPr/>
                </a:tc>
              </a:tr>
              <a:tr h="589098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Ventas</a:t>
                      </a:r>
                      <a:r>
                        <a:rPr lang="es-NI" sz="2400" baseline="0" dirty="0" smtClean="0"/>
                        <a:t> al contado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baseline="0" dirty="0" smtClean="0"/>
                        <a:t> 15 000.00</a:t>
                      </a:r>
                      <a:endParaRPr lang="es-NI" sz="2400" dirty="0"/>
                    </a:p>
                  </a:txBody>
                  <a:tcPr/>
                </a:tc>
              </a:tr>
              <a:tr h="589098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Cobros</a:t>
                      </a:r>
                      <a:r>
                        <a:rPr lang="es-NI" sz="2400" baseline="0" dirty="0" smtClean="0"/>
                        <a:t> a clientes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baseline="0" dirty="0" smtClean="0"/>
                        <a:t>   8 000.00</a:t>
                      </a:r>
                      <a:endParaRPr lang="es-NI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86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504650"/>
            <a:ext cx="7772400" cy="1609344"/>
          </a:xfrm>
        </p:spPr>
        <p:txBody>
          <a:bodyPr/>
          <a:lstStyle/>
          <a:p>
            <a:r>
              <a:rPr lang="es-NI" b="1" dirty="0" smtClean="0">
                <a:solidFill>
                  <a:srgbClr val="FF0000"/>
                </a:solidFill>
              </a:rPr>
              <a:t>Contabilizar las ventas a crédito </a:t>
            </a:r>
            <a:endParaRPr lang="es-NI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942163"/>
              </p:ext>
            </p:extLst>
          </p:nvPr>
        </p:nvGraphicFramePr>
        <p:xfrm>
          <a:off x="107503" y="2492896"/>
          <a:ext cx="8784977" cy="28580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2633"/>
                <a:gridCol w="3317848"/>
                <a:gridCol w="576064"/>
                <a:gridCol w="1368152"/>
                <a:gridCol w="1296144"/>
                <a:gridCol w="1224136"/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87450">
                <a:tc>
                  <a:txBody>
                    <a:bodyPr/>
                    <a:lstStyle/>
                    <a:p>
                      <a:r>
                        <a:rPr lang="es-NI" dirty="0" smtClean="0"/>
                        <a:t>MAYO 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_________   2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___________</a:t>
                      </a:r>
                    </a:p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POR COBRAR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3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$6000.00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  <a:tr h="39812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CLIENTES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$6000.00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9812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      VENTAS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4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$6 000.00</a:t>
                      </a:r>
                      <a:endParaRPr lang="es-NI" dirty="0"/>
                    </a:p>
                  </a:txBody>
                  <a:tcPr/>
                </a:tc>
              </a:tr>
              <a:tr h="981674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LAS CUENTAS A CRÉDITO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endParaRPr lang="es-NI" b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937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b="1" dirty="0" smtClean="0">
                <a:solidFill>
                  <a:srgbClr val="FF0000"/>
                </a:solidFill>
              </a:rPr>
              <a:t>Ventas al contado y cobros a clientes</a:t>
            </a:r>
            <a:endParaRPr lang="es-NI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389445"/>
              </p:ext>
            </p:extLst>
          </p:nvPr>
        </p:nvGraphicFramePr>
        <p:xfrm>
          <a:off x="1" y="1844824"/>
          <a:ext cx="8964487" cy="364863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3607"/>
                <a:gridCol w="3312368"/>
                <a:gridCol w="576064"/>
                <a:gridCol w="1368152"/>
                <a:gridCol w="1354455"/>
                <a:gridCol w="1309841"/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87450">
                <a:tc>
                  <a:txBody>
                    <a:bodyPr/>
                    <a:lstStyle/>
                    <a:p>
                      <a:r>
                        <a:rPr lang="es-NI" dirty="0" smtClean="0"/>
                        <a:t>     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_________   3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CAJA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$23 000.00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  <a:tr h="39812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POR DEPOSITAR</a:t>
                      </a:r>
                      <a:r>
                        <a:rPr lang="es-NI" baseline="0" dirty="0" smtClean="0"/>
                        <a:t>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$23 000.00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9812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              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VENTAS</a:t>
                      </a:r>
                    </a:p>
                    <a:p>
                      <a:pPr algn="ctr"/>
                      <a:r>
                        <a:rPr lang="es-NI" dirty="0" smtClean="0"/>
                        <a:t>            CUENTAS</a:t>
                      </a:r>
                      <a:r>
                        <a:rPr lang="es-NI" baseline="0" dirty="0" smtClean="0"/>
                        <a:t> POR   COBRAR</a:t>
                      </a:r>
                    </a:p>
                    <a:p>
                      <a:pPr algn="ctr"/>
                      <a:r>
                        <a:rPr lang="es-NI" baseline="0" dirty="0" smtClean="0"/>
                        <a:t>  CLIENTES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4</a:t>
                      </a:r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3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u="sng" dirty="0" smtClean="0"/>
                        <a:t>$8 000.00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$15</a:t>
                      </a:r>
                      <a:r>
                        <a:rPr lang="es-NI" baseline="0" dirty="0" smtClean="0"/>
                        <a:t> 000.00</a:t>
                      </a:r>
                    </a:p>
                    <a:p>
                      <a:r>
                        <a:rPr lang="es-NI" baseline="0" dirty="0" smtClean="0"/>
                        <a:t>    </a:t>
                      </a:r>
                    </a:p>
                    <a:p>
                      <a:r>
                        <a:rPr lang="es-NI" baseline="0" dirty="0" smtClean="0"/>
                        <a:t>    8 000.00</a:t>
                      </a:r>
                      <a:endParaRPr lang="es-NI" dirty="0"/>
                    </a:p>
                  </a:txBody>
                  <a:tcPr/>
                </a:tc>
              </a:tr>
              <a:tr h="981674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 el</a:t>
                      </a:r>
                      <a:r>
                        <a:rPr lang="es-NI" baseline="0" dirty="0" smtClean="0"/>
                        <a:t> cobro de las ventas y de la deuda de los clientes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b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729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Reintegro del efectivo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664211"/>
              </p:ext>
            </p:extLst>
          </p:nvPr>
        </p:nvGraphicFramePr>
        <p:xfrm>
          <a:off x="179512" y="1772816"/>
          <a:ext cx="8784976" cy="321283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20133"/>
                <a:gridCol w="2812315"/>
                <a:gridCol w="648072"/>
                <a:gridCol w="1368152"/>
                <a:gridCol w="1434823"/>
                <a:gridCol w="1301481"/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r>
                        <a:rPr lang="es-NI" dirty="0" smtClean="0"/>
                        <a:t>28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_________4___________</a:t>
                      </a:r>
                    </a:p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$23</a:t>
                      </a:r>
                      <a:r>
                        <a:rPr lang="es-NI" baseline="0" dirty="0" smtClean="0"/>
                        <a:t> 000.00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DÉPOSITO</a:t>
                      </a:r>
                      <a:r>
                        <a:rPr lang="es-NI" baseline="0" dirty="0" smtClean="0"/>
                        <a:t>  No. 9036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$23</a:t>
                      </a:r>
                      <a:r>
                        <a:rPr lang="es-NI" u="sng" baseline="0" dirty="0" smtClean="0"/>
                        <a:t> 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EFECTIVO EN CAJA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$23</a:t>
                      </a:r>
                      <a:r>
                        <a:rPr lang="es-NI" baseline="0" dirty="0" smtClean="0"/>
                        <a:t> 000.00</a:t>
                      </a:r>
                      <a:endParaRPr lang="es-N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dirty="0" smtClean="0"/>
                        <a:t>      POR</a:t>
                      </a:r>
                      <a:r>
                        <a:rPr lang="es-NI" baseline="0" dirty="0" smtClean="0"/>
                        <a:t> DEPOSITAR EN BANCO</a:t>
                      </a:r>
                    </a:p>
                    <a:p>
                      <a:pPr algn="l"/>
                      <a:r>
                        <a:rPr lang="es-NI" baseline="0" dirty="0" smtClean="0"/>
                        <a:t>CONTABILIZANDO EL REINTEGRO DEL EFECTIVO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$23 000.00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619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44395"/>
            <a:ext cx="7772400" cy="1609344"/>
          </a:xfrm>
        </p:spPr>
        <p:txBody>
          <a:bodyPr/>
          <a:lstStyle/>
          <a:p>
            <a:r>
              <a:rPr lang="es-NI" dirty="0" smtClean="0"/>
              <a:t>Ejemplo ilustrativo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050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NI" sz="2800" dirty="0" smtClean="0"/>
              <a:t>28 de mayo: se realiza el arqueo de caja y se deposita en el banco. </a:t>
            </a:r>
            <a:r>
              <a:rPr lang="es-NI" sz="2800" dirty="0"/>
              <a:t>E</a:t>
            </a:r>
            <a:r>
              <a:rPr lang="es-NI" sz="2800" dirty="0" smtClean="0"/>
              <a:t>n la caja había lo siguiente: </a:t>
            </a:r>
          </a:p>
          <a:p>
            <a:pPr marL="0" indent="0">
              <a:buNone/>
            </a:pPr>
            <a:r>
              <a:rPr lang="es-NI" sz="2800" dirty="0" smtClean="0"/>
              <a:t>B- arqueo de caja $23 </a:t>
            </a:r>
            <a:r>
              <a:rPr lang="es-NI" sz="2800" dirty="0" smtClean="0"/>
              <a:t>150.00</a:t>
            </a:r>
            <a:endParaRPr lang="es-NI" sz="2800" dirty="0" smtClean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4355976" y="3815831"/>
          <a:ext cx="4680520" cy="2853529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33432"/>
                <a:gridCol w="1947088"/>
              </a:tblGrid>
              <a:tr h="638807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Total </a:t>
                      </a:r>
                      <a:endParaRPr lang="es-NI" dirty="0"/>
                    </a:p>
                  </a:txBody>
                  <a:tcPr/>
                </a:tc>
              </a:tr>
              <a:tr h="1036526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Ventas</a:t>
                      </a:r>
                      <a:r>
                        <a:rPr lang="es-NI" sz="2400" baseline="0" dirty="0" smtClean="0"/>
                        <a:t> al crédito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$6 000.00</a:t>
                      </a:r>
                      <a:endParaRPr lang="es-NI" sz="2400" dirty="0"/>
                    </a:p>
                  </a:txBody>
                  <a:tcPr/>
                </a:tc>
              </a:tr>
              <a:tr h="589098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Ventas</a:t>
                      </a:r>
                      <a:r>
                        <a:rPr lang="es-NI" sz="2400" baseline="0" dirty="0" smtClean="0"/>
                        <a:t> al contado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baseline="0" dirty="0" smtClean="0"/>
                        <a:t> 15 000.00</a:t>
                      </a:r>
                      <a:endParaRPr lang="es-NI" sz="2400" dirty="0"/>
                    </a:p>
                  </a:txBody>
                  <a:tcPr/>
                </a:tc>
              </a:tr>
              <a:tr h="589098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Cobros</a:t>
                      </a:r>
                      <a:r>
                        <a:rPr lang="es-NI" sz="2400" baseline="0" dirty="0" smtClean="0"/>
                        <a:t> a clientes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baseline="0" dirty="0" smtClean="0"/>
                        <a:t>   8 000.00</a:t>
                      </a:r>
                      <a:endParaRPr lang="es-NI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48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9761</TotalTime>
  <Words>1028</Words>
  <Application>Microsoft Office PowerPoint</Application>
  <PresentationFormat>Presentación en pantalla (4:3)</PresentationFormat>
  <Paragraphs>386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9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TEMA I: El efectivo en caja y banco SUMARIO: El fondo para cambio (Fpc), definición, su control, registro contable para cambio.</vt:lpstr>
      <vt:lpstr>Presentación de PowerPoint</vt:lpstr>
      <vt:lpstr>Ejemplo ilustrativo</vt:lpstr>
      <vt:lpstr>REGISTRO CONTABLE</vt:lpstr>
      <vt:lpstr>Ejemplo ilustrativo</vt:lpstr>
      <vt:lpstr>Contabilizar las ventas a crédito </vt:lpstr>
      <vt:lpstr>Ventas al contado y cobros a clientes</vt:lpstr>
      <vt:lpstr>Reintegro del efectivo</vt:lpstr>
      <vt:lpstr>Ejemplo ilustrativo</vt:lpstr>
      <vt:lpstr>Presentación de PowerPoint</vt:lpstr>
      <vt:lpstr>Presentación de PowerPoint</vt:lpstr>
      <vt:lpstr>Reintegro del efectivo</vt:lpstr>
      <vt:lpstr>SOBRANTE COMO INGRESO</vt:lpstr>
      <vt:lpstr>Ejemplo ilustrativo</vt:lpstr>
      <vt:lpstr>Presentación de PowerPoint</vt:lpstr>
      <vt:lpstr>Presentación de PowerPoint</vt:lpstr>
      <vt:lpstr>Presentación de PowerPoint</vt:lpstr>
      <vt:lpstr>SE LE COBRA AL CAJERO</vt:lpstr>
      <vt:lpstr>COBRO DE LA DEUDA AL Cajero</vt:lpstr>
      <vt:lpstr>SE LE COBRA AL CAJERO POR VARIAS VECES EL VALOR</vt:lpstr>
      <vt:lpstr>ASUME COMO GASTO </vt:lpstr>
      <vt:lpstr>Gracias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usuario</cp:lastModifiedBy>
  <cp:revision>298</cp:revision>
  <dcterms:created xsi:type="dcterms:W3CDTF">2017-03-12T09:04:07Z</dcterms:created>
  <dcterms:modified xsi:type="dcterms:W3CDTF">2022-05-12T04:27:26Z</dcterms:modified>
</cp:coreProperties>
</file>