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20"/>
  </p:notesMasterIdLst>
  <p:sldIdLst>
    <p:sldId id="324" r:id="rId2"/>
    <p:sldId id="287" r:id="rId3"/>
    <p:sldId id="431" r:id="rId4"/>
    <p:sldId id="429" r:id="rId5"/>
    <p:sldId id="432" r:id="rId6"/>
    <p:sldId id="433" r:id="rId7"/>
    <p:sldId id="435" r:id="rId8"/>
    <p:sldId id="436" r:id="rId9"/>
    <p:sldId id="437" r:id="rId10"/>
    <p:sldId id="438" r:id="rId11"/>
    <p:sldId id="439" r:id="rId12"/>
    <p:sldId id="440" r:id="rId13"/>
    <p:sldId id="441" r:id="rId14"/>
    <p:sldId id="417" r:id="rId15"/>
    <p:sldId id="418" r:id="rId16"/>
    <p:sldId id="419" r:id="rId17"/>
    <p:sldId id="442" r:id="rId18"/>
    <p:sldId id="340" r:id="rId19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2DEB"/>
    <a:srgbClr val="CC0066"/>
    <a:srgbClr val="3D0B8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08" y="78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ítulo 4"/>
          <p:cNvSpPr txBox="1">
            <a:spLocks/>
          </p:cNvSpPr>
          <p:nvPr/>
        </p:nvSpPr>
        <p:spPr>
          <a:xfrm>
            <a:off x="4364828" y="5790236"/>
            <a:ext cx="4003837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Lic. </a:t>
            </a:r>
            <a:r>
              <a:rPr lang="es-ES_tradnl" sz="2400" dirty="0" err="1" smtClean="0"/>
              <a:t>Dayana</a:t>
            </a:r>
            <a:r>
              <a:rPr lang="es-ES_tradnl" sz="2400" dirty="0" smtClean="0"/>
              <a:t>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770074" y="1916832"/>
            <a:ext cx="7593330" cy="2684777"/>
          </a:xfrm>
        </p:spPr>
        <p:txBody>
          <a:bodyPr anchor="b"/>
          <a:lstStyle/>
          <a:p>
            <a:pPr lvl="0" algn="ctr"/>
            <a:r>
              <a:rPr lang="es-ES" sz="4400" cap="none" dirty="0" smtClean="0"/>
              <a:t>TEMA I: El efectivo en caja y banco</a:t>
            </a:r>
            <a:br>
              <a:rPr lang="es-ES" sz="4400" cap="none" dirty="0" smtClean="0"/>
            </a:br>
            <a:r>
              <a:rPr lang="es-ES" sz="4400" cap="none" dirty="0" smtClean="0"/>
              <a:t>SUMARIO: El efectivo en banco. Medidas de control interno sobre el efectivo en banco. Operaciones por los que se debita y acredita la cuenta Banco. Métodos de Conciliación </a:t>
            </a:r>
            <a:r>
              <a:rPr lang="es-ES" sz="4400" cap="none" dirty="0"/>
              <a:t>B</a:t>
            </a:r>
            <a:r>
              <a:rPr lang="es-ES" sz="4400" cap="none" dirty="0" smtClean="0"/>
              <a:t>ancaria. Pasos a seguir</a:t>
            </a:r>
            <a:endParaRPr lang="es-ES_tradnl" sz="4400" cap="none" dirty="0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1835696" y="0"/>
            <a:ext cx="5832648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000" dirty="0"/>
              <a:t>UNIVERSIDAD DE ARTEMISA “JULIO DÍAZ GONZÁLEZ”</a:t>
            </a:r>
          </a:p>
          <a:p>
            <a:pPr algn="ctr"/>
            <a:r>
              <a:rPr lang="es-ES" sz="2000" dirty="0"/>
              <a:t>FACULTAD DE CIENCIAS AGROPECUARIAS, TÉCNICAS Y ECONÓMICAS</a:t>
            </a:r>
          </a:p>
          <a:p>
            <a:pPr algn="ctr" fontAlgn="auto">
              <a:spcAft>
                <a:spcPts val="0"/>
              </a:spcAft>
            </a:pPr>
            <a:r>
              <a:rPr lang="es-ES" sz="2000" cap="none" dirty="0" smtClean="0"/>
              <a:t>Departamento </a:t>
            </a:r>
            <a:r>
              <a:rPr lang="es-ES" sz="2000" cap="none" dirty="0" smtClean="0"/>
              <a:t>de Ciencias Económicas</a:t>
            </a:r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MÉTODOS PARA CONCILIAR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NI" sz="3200" dirty="0"/>
              <a:t>M</a:t>
            </a:r>
            <a:r>
              <a:rPr lang="es-NI" sz="3200" dirty="0" smtClean="0"/>
              <a:t>étodo de saldo ajustados o saldos correctos (ambos saldos)</a:t>
            </a:r>
          </a:p>
          <a:p>
            <a:pPr marL="457200" indent="-457200">
              <a:buFont typeface="+mj-lt"/>
              <a:buAutoNum type="arabicPeriod"/>
            </a:pPr>
            <a:r>
              <a:rPr lang="es-NI" sz="3200" dirty="0" smtClean="0"/>
              <a:t>Método de saldos encontrados (de libro a banco y de banco a libro)</a:t>
            </a:r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378842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>
                <a:solidFill>
                  <a:srgbClr val="C00000"/>
                </a:solidFill>
              </a:rPr>
              <a:t>Saldos correctos o ajustados</a:t>
            </a:r>
            <a:endParaRPr lang="es-NI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NI" sz="3200" dirty="0" smtClean="0"/>
              <a:t>Cada parte (EMPRESA Y BANCO) rectifican sus errores</a:t>
            </a:r>
          </a:p>
          <a:p>
            <a:pPr marL="514350" indent="-514350">
              <a:buFont typeface="+mj-lt"/>
              <a:buAutoNum type="arabicPeriod"/>
            </a:pPr>
            <a:r>
              <a:rPr lang="es-NI" sz="3200" dirty="0" smtClean="0"/>
              <a:t>La empresa anota las operaciones correctas por el banco y que no consideró</a:t>
            </a:r>
          </a:p>
          <a:p>
            <a:pPr marL="514350" indent="-514350">
              <a:buFont typeface="+mj-lt"/>
              <a:buAutoNum type="arabicPeriod"/>
            </a:pPr>
            <a:r>
              <a:rPr lang="es-NI" sz="3200" dirty="0" smtClean="0"/>
              <a:t>El banco anota las operaciones correctas por la empresa y no consideradas por él</a:t>
            </a:r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124136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NI" sz="6000" dirty="0" smtClean="0">
                <a:solidFill>
                  <a:srgbClr val="C00000"/>
                </a:solidFill>
              </a:rPr>
              <a:t>Naturaleza de la cuenta</a:t>
            </a:r>
            <a:br>
              <a:rPr lang="es-NI" sz="6000" dirty="0" smtClean="0">
                <a:solidFill>
                  <a:srgbClr val="C00000"/>
                </a:solidFill>
              </a:rPr>
            </a:br>
            <a:r>
              <a:rPr lang="es-NI" sz="6000" dirty="0" smtClean="0">
                <a:solidFill>
                  <a:srgbClr val="C00000"/>
                </a:solidFill>
              </a:rPr>
              <a:t> efectivo en banco</a:t>
            </a:r>
            <a:endParaRPr lang="es-NI" sz="6000" dirty="0">
              <a:solidFill>
                <a:srgbClr val="C00000"/>
              </a:solidFill>
            </a:endParaRPr>
          </a:p>
        </p:txBody>
      </p:sp>
      <p:cxnSp>
        <p:nvCxnSpPr>
          <p:cNvPr id="5" name="Conector recto 4"/>
          <p:cNvCxnSpPr/>
          <p:nvPr/>
        </p:nvCxnSpPr>
        <p:spPr>
          <a:xfrm>
            <a:off x="467544" y="2924944"/>
            <a:ext cx="316612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>
            <a:off x="4932040" y="2909890"/>
            <a:ext cx="316612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1907704" y="2924944"/>
            <a:ext cx="0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6444208" y="2909890"/>
            <a:ext cx="0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539552" y="2492896"/>
            <a:ext cx="2909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2000" b="1" dirty="0" smtClean="0">
                <a:solidFill>
                  <a:srgbClr val="512DEB"/>
                </a:solidFill>
              </a:rPr>
              <a:t>EFECTIVO EN BANCO</a:t>
            </a:r>
            <a:endParaRPr lang="es-NI" sz="2000" b="1" dirty="0">
              <a:solidFill>
                <a:srgbClr val="512DEB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076056" y="2452826"/>
            <a:ext cx="2909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2000" b="1" dirty="0" smtClean="0">
                <a:solidFill>
                  <a:srgbClr val="FF0000"/>
                </a:solidFill>
              </a:rPr>
              <a:t>EFECTIVO EN BANCO</a:t>
            </a:r>
            <a:endParaRPr lang="es-NI" sz="2000" b="1" dirty="0">
              <a:solidFill>
                <a:srgbClr val="FF0000"/>
              </a:solidFill>
            </a:endParaRPr>
          </a:p>
        </p:txBody>
      </p:sp>
      <p:sp>
        <p:nvSpPr>
          <p:cNvPr id="17" name="Cerrar llave 16"/>
          <p:cNvSpPr/>
          <p:nvPr/>
        </p:nvSpPr>
        <p:spPr>
          <a:xfrm rot="5400000">
            <a:off x="1709822" y="3700525"/>
            <a:ext cx="397398" cy="2734669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Cerrar llave 17"/>
          <p:cNvSpPr/>
          <p:nvPr/>
        </p:nvSpPr>
        <p:spPr>
          <a:xfrm rot="5400000">
            <a:off x="6220899" y="3652309"/>
            <a:ext cx="444983" cy="2734669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-185528" y="5415781"/>
            <a:ext cx="4186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000" dirty="0" smtClean="0"/>
              <a:t>EMPRESA:</a:t>
            </a:r>
          </a:p>
          <a:p>
            <a:pPr algn="ctr"/>
            <a:r>
              <a:rPr lang="es-NI" sz="2000" dirty="0" smtClean="0"/>
              <a:t>  </a:t>
            </a:r>
            <a:r>
              <a:rPr lang="es-NI" sz="2000" b="1" u="sng" dirty="0" smtClean="0">
                <a:solidFill>
                  <a:srgbClr val="512DEB"/>
                </a:solidFill>
              </a:rPr>
              <a:t>SALDO DEUDOR</a:t>
            </a:r>
            <a:endParaRPr lang="es-NI" sz="2000" b="1" u="sng" dirty="0">
              <a:solidFill>
                <a:srgbClr val="512DEB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207316" y="5266559"/>
            <a:ext cx="52083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000" dirty="0" smtClean="0"/>
              <a:t>BANCO:  </a:t>
            </a:r>
            <a:r>
              <a:rPr lang="es-NI" sz="2000" b="1" u="sng" dirty="0" smtClean="0">
                <a:solidFill>
                  <a:srgbClr val="FF0000"/>
                </a:solidFill>
              </a:rPr>
              <a:t>SALDO ACREEDOR</a:t>
            </a:r>
            <a:endParaRPr lang="es-NI" sz="2000" dirty="0" smtClean="0">
              <a:solidFill>
                <a:srgbClr val="FF0000"/>
              </a:solidFill>
            </a:endParaRPr>
          </a:p>
          <a:p>
            <a:r>
              <a:rPr lang="es-NI" sz="2000" dirty="0" smtClean="0"/>
              <a:t>REPRESENTA LAS OBLIGACIONES </a:t>
            </a:r>
          </a:p>
          <a:p>
            <a:r>
              <a:rPr lang="es-NI" sz="2000" dirty="0" smtClean="0"/>
              <a:t>CON LAS ENTIDADES QUE TIENEN SU EFECTIVO DEPOSITADO EN ÉL</a:t>
            </a:r>
            <a:endParaRPr lang="es-NI" sz="2000" dirty="0"/>
          </a:p>
        </p:txBody>
      </p:sp>
      <p:sp>
        <p:nvSpPr>
          <p:cNvPr id="21" name="Más 20"/>
          <p:cNvSpPr/>
          <p:nvPr/>
        </p:nvSpPr>
        <p:spPr>
          <a:xfrm>
            <a:off x="467544" y="3359869"/>
            <a:ext cx="790342" cy="645195"/>
          </a:xfrm>
          <a:prstGeom prst="mathPlus">
            <a:avLst/>
          </a:prstGeom>
          <a:solidFill>
            <a:srgbClr val="512DEB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22" name="Más 21"/>
          <p:cNvSpPr/>
          <p:nvPr/>
        </p:nvSpPr>
        <p:spPr>
          <a:xfrm>
            <a:off x="7092280" y="3287861"/>
            <a:ext cx="790342" cy="645195"/>
          </a:xfrm>
          <a:prstGeom prst="mathPlus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23" name="CuadroTexto 22"/>
          <p:cNvSpPr txBox="1"/>
          <p:nvPr/>
        </p:nvSpPr>
        <p:spPr>
          <a:xfrm>
            <a:off x="539552" y="2996952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2000" dirty="0" smtClean="0"/>
              <a:t>DEBE</a:t>
            </a:r>
            <a:endParaRPr lang="es-NI" sz="20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2049344" y="2955954"/>
            <a:ext cx="1071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2000" dirty="0" smtClean="0"/>
              <a:t>HABER</a:t>
            </a:r>
            <a:endParaRPr lang="es-NI" sz="2000" dirty="0"/>
          </a:p>
        </p:txBody>
      </p:sp>
      <p:sp>
        <p:nvSpPr>
          <p:cNvPr id="25" name="CuadroTexto 24"/>
          <p:cNvSpPr txBox="1"/>
          <p:nvPr/>
        </p:nvSpPr>
        <p:spPr>
          <a:xfrm>
            <a:off x="5301703" y="2953783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2000" dirty="0" smtClean="0"/>
              <a:t>DEBE</a:t>
            </a:r>
            <a:endParaRPr lang="es-NI" sz="20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6811495" y="2912785"/>
            <a:ext cx="1071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2000" dirty="0" smtClean="0"/>
              <a:t>HABER</a:t>
            </a:r>
            <a:endParaRPr lang="es-NI" sz="2000" dirty="0"/>
          </a:p>
        </p:txBody>
      </p:sp>
      <p:sp>
        <p:nvSpPr>
          <p:cNvPr id="27" name="Menos 26"/>
          <p:cNvSpPr/>
          <p:nvPr/>
        </p:nvSpPr>
        <p:spPr>
          <a:xfrm>
            <a:off x="2343690" y="3533709"/>
            <a:ext cx="708711" cy="504056"/>
          </a:xfrm>
          <a:prstGeom prst="mathMinus">
            <a:avLst/>
          </a:prstGeom>
          <a:solidFill>
            <a:srgbClr val="512DEB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28" name="Menos 27"/>
          <p:cNvSpPr/>
          <p:nvPr/>
        </p:nvSpPr>
        <p:spPr>
          <a:xfrm>
            <a:off x="5366873" y="3465004"/>
            <a:ext cx="708711" cy="504056"/>
          </a:xfrm>
          <a:prstGeom prst="mathMinus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2110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EJEMPLO ILUSTRATIVO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2121408"/>
            <a:ext cx="7772400" cy="3611848"/>
          </a:xfrm>
        </p:spPr>
        <p:txBody>
          <a:bodyPr>
            <a:normAutofit/>
          </a:bodyPr>
          <a:lstStyle/>
          <a:p>
            <a:pPr algn="just"/>
            <a:r>
              <a:rPr lang="es-NI" dirty="0" smtClean="0"/>
              <a:t>LA EMPRESA COMERCIAL “LA CONTINENTAL” MUESTRA EL ESTADO DE CUENTA DEL BANCO Y EL MAYOR DE LA EMPRESA CON LA FINALIDAD DE REALIZAR LA CONCILIACIÓN BANCARIA Y LOS AJUSTES CORRESPONDIENTES</a:t>
            </a:r>
          </a:p>
          <a:p>
            <a:pPr algn="just"/>
            <a:r>
              <a:rPr lang="es-NI" dirty="0" smtClean="0">
                <a:solidFill>
                  <a:srgbClr val="FF0000"/>
                </a:solidFill>
              </a:rPr>
              <a:t>NOTA:</a:t>
            </a:r>
          </a:p>
          <a:p>
            <a:pPr marL="0" indent="0" algn="just">
              <a:buNone/>
            </a:pPr>
            <a:r>
              <a:rPr lang="es-NI" dirty="0" smtClean="0"/>
              <a:t>EL DEPÓSITO 21 ESTÁ CORRECTO EN EL BANCO</a:t>
            </a: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340898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b="1" dirty="0" smtClean="0">
                <a:solidFill>
                  <a:srgbClr val="FF0000"/>
                </a:solidFill>
              </a:rPr>
              <a:t>ASIENTOS DE AJUSTES </a:t>
            </a:r>
            <a:endParaRPr lang="es-NI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262444"/>
              </p:ext>
            </p:extLst>
          </p:nvPr>
        </p:nvGraphicFramePr>
        <p:xfrm>
          <a:off x="1" y="1844824"/>
          <a:ext cx="8964487" cy="306508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3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9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     2017</a:t>
                      </a:r>
                    </a:p>
                    <a:p>
                      <a:r>
                        <a:rPr lang="es-NI" dirty="0" smtClean="0"/>
                        <a:t>12/31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 1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BANCO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$6 200.00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 EFECTOS POR</a:t>
                      </a:r>
                      <a:r>
                        <a:rPr lang="es-NI" baseline="0" dirty="0" smtClean="0"/>
                        <a:t>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$6 200.00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   PAGARÉ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$6 200.00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EL COBRO DEL PAGARÉ #3 NOTA DE CRÉDITO DEL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72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250849"/>
              </p:ext>
            </p:extLst>
          </p:nvPr>
        </p:nvGraphicFramePr>
        <p:xfrm>
          <a:off x="179512" y="1772816"/>
          <a:ext cx="8784976" cy="320775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48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__________2 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$1</a:t>
                      </a:r>
                      <a:r>
                        <a:rPr lang="es-NI" baseline="0" dirty="0" smtClean="0"/>
                        <a:t> 000.00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POR</a:t>
                      </a:r>
                      <a:r>
                        <a:rPr lang="es-NI" baseline="0" dirty="0" smtClean="0"/>
                        <a:t> DEPOSITAR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 smtClean="0"/>
                    </a:p>
                    <a:p>
                      <a:r>
                        <a:rPr lang="es-NI" u="sng" dirty="0" smtClean="0"/>
                        <a:t>$1</a:t>
                      </a:r>
                      <a:r>
                        <a:rPr lang="es-NI" u="sng" baseline="0" dirty="0" smtClean="0"/>
                        <a:t> 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EFECTIVO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</a:t>
                      </a:r>
                      <a:r>
                        <a:rPr lang="es-NI" baseline="0" dirty="0" smtClean="0"/>
                        <a:t> 000.00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baseline="0" dirty="0" smtClean="0"/>
                        <a:t>CONTABILIZANDO EL AJUSTE DEL EFECTIVO DEPOSITADOI POR ERROR DE LA EMPRESA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61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367944"/>
              </p:ext>
            </p:extLst>
          </p:nvPr>
        </p:nvGraphicFramePr>
        <p:xfrm>
          <a:off x="0" y="1799141"/>
          <a:ext cx="8964487" cy="316823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3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9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    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 3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</a:t>
                      </a:r>
                    </a:p>
                    <a:p>
                      <a:r>
                        <a:rPr lang="es-NI" dirty="0" smtClean="0"/>
                        <a:t>GASTOS</a:t>
                      </a:r>
                      <a:r>
                        <a:rPr lang="es-NI" baseline="0" dirty="0" smtClean="0"/>
                        <a:t> DECOMISIÓN BANCARIA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4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$20.00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  EFECTIVO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$20.00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EL PAGO DE LA COMISIÓN BANCARIA DE LA NOTA DE DEBITO RECIBIDA</a:t>
                      </a:r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87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Estudio independiente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NI" dirty="0" smtClean="0"/>
              <a:t>Ejercicio 1.13, 1.14 del laboratorio de ejercicios </a:t>
            </a:r>
            <a:r>
              <a:rPr lang="es-NI" smtClean="0"/>
              <a:t>Contabilidad General II</a:t>
            </a:r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3083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CUENTA: EFECTIVO EN BANCO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0" y="2420888"/>
            <a:ext cx="9144000" cy="3280568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Existencia de los medios monetarios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 posee la entidad y que se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encuentra depositado en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las cuentas bancarias. 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CUENTA: EFECTIVO EN BANCO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0" y="2420888"/>
            <a:ext cx="9144000" cy="424847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s-NI" sz="4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 </a:t>
            </a:r>
            <a:r>
              <a:rPr lang="es-NI" sz="4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concepto de los </a:t>
            </a: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depósitos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efectuados por la entidad, como los egresos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Por pagos efectuados a los proveedores,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así como extracciones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 nóminas, aportes, multas etc. </a:t>
            </a:r>
            <a:endParaRPr lang="es-NI" sz="4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245685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COMPROBANTES BANCARIOS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2121408"/>
            <a:ext cx="8062664" cy="405079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NI" sz="3200" dirty="0" smtClean="0"/>
              <a:t>CHEQUE                                    </a:t>
            </a:r>
          </a:p>
          <a:p>
            <a:pPr marL="457200" indent="-457200">
              <a:buFont typeface="+mj-lt"/>
              <a:buAutoNum type="arabicPeriod"/>
            </a:pPr>
            <a:r>
              <a:rPr lang="es-NI" sz="3200" dirty="0" smtClean="0"/>
              <a:t>PLANILLAS DE DEPÓSITOS        </a:t>
            </a:r>
          </a:p>
          <a:p>
            <a:pPr marL="457200" indent="-457200">
              <a:buFont typeface="+mj-lt"/>
              <a:buAutoNum type="arabicPeriod"/>
            </a:pPr>
            <a:r>
              <a:rPr lang="es-NI" sz="3200" dirty="0" smtClean="0"/>
              <a:t>NOTAS DE DÉBITO</a:t>
            </a:r>
          </a:p>
          <a:p>
            <a:pPr marL="457200" indent="-457200">
              <a:buFont typeface="+mj-lt"/>
              <a:buAutoNum type="arabicPeriod"/>
            </a:pPr>
            <a:r>
              <a:rPr lang="es-NI" sz="3200" dirty="0" smtClean="0"/>
              <a:t>NOTA DE CRÉDITO</a:t>
            </a:r>
            <a:endParaRPr lang="es-NI" sz="3200" dirty="0"/>
          </a:p>
        </p:txBody>
      </p:sp>
      <p:sp>
        <p:nvSpPr>
          <p:cNvPr id="4" name="Cerrar llave 3"/>
          <p:cNvSpPr/>
          <p:nvPr/>
        </p:nvSpPr>
        <p:spPr>
          <a:xfrm>
            <a:off x="6372200" y="1844824"/>
            <a:ext cx="288032" cy="1191008"/>
          </a:xfrm>
          <a:prstGeom prst="rightBrac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910641" y="2291956"/>
            <a:ext cx="20457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3200" dirty="0" smtClean="0">
                <a:latin typeface="+mn-lt"/>
              </a:rPr>
              <a:t>EMPRESA</a:t>
            </a:r>
            <a:endParaRPr lang="es-NI" sz="3200" dirty="0">
              <a:latin typeface="+mn-lt"/>
            </a:endParaRPr>
          </a:p>
        </p:txBody>
      </p:sp>
      <p:sp>
        <p:nvSpPr>
          <p:cNvPr id="6" name="Cerrar llave 5"/>
          <p:cNvSpPr/>
          <p:nvPr/>
        </p:nvSpPr>
        <p:spPr>
          <a:xfrm>
            <a:off x="6372200" y="3246104"/>
            <a:ext cx="288032" cy="1191008"/>
          </a:xfrm>
          <a:prstGeom prst="rightBrac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948264" y="3492297"/>
            <a:ext cx="16466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3200" dirty="0" smtClean="0">
                <a:latin typeface="+mn-lt"/>
              </a:rPr>
              <a:t>BANCO</a:t>
            </a:r>
            <a:endParaRPr lang="es-NI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998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09704"/>
            <a:ext cx="7772400" cy="1609344"/>
          </a:xfrm>
        </p:spPr>
        <p:txBody>
          <a:bodyPr>
            <a:normAutofit/>
          </a:bodyPr>
          <a:lstStyle/>
          <a:p>
            <a:r>
              <a:rPr lang="es-NI" dirty="0" smtClean="0"/>
              <a:t>OPERACIONES POR LA QUE SE DEBITA LA CUENTA EFECTIVO EN BANCO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NI" sz="2400" dirty="0" smtClean="0"/>
              <a:t>POR ASIGNACIÓN DE CREACIÓN DE LA ENTIDAD</a:t>
            </a:r>
          </a:p>
          <a:p>
            <a:r>
              <a:rPr lang="es-NI" sz="2400" dirty="0" smtClean="0"/>
              <a:t>POR LOS DEPOSITOS EN EFECTIVO, CHEQUE O OTROS DOCUMENTOS, QUE REPRESENTEN EFECTIVO REALIZADOS POR VENTAS AL CONTADO O AL CRÉDITO</a:t>
            </a:r>
          </a:p>
          <a:p>
            <a:r>
              <a:rPr lang="es-NI" sz="2400" dirty="0" smtClean="0"/>
              <a:t>POR LA CANCELACIÓN O DISMINUCIÓN DEL FONDO PARA CAMBIO O DEL FONDO PARA PAGOS MENORES</a:t>
            </a:r>
          </a:p>
          <a:p>
            <a:r>
              <a:rPr lang="es-NI" sz="2400" dirty="0" smtClean="0"/>
              <a:t>POR LOS COBROS DE CUENTAS POR COBRAR A CLIENTES A TRAVES DE TRANSFERENCIAS BANCARIAS</a:t>
            </a:r>
            <a:endParaRPr lang="es-NI" sz="2400" dirty="0"/>
          </a:p>
        </p:txBody>
      </p:sp>
    </p:spTree>
    <p:extLst>
      <p:ext uri="{BB962C8B-B14F-4D97-AF65-F5344CB8AC3E}">
        <p14:creationId xmlns:p14="http://schemas.microsoft.com/office/powerpoint/2010/main" val="128412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2064"/>
            <a:ext cx="7772400" cy="1609344"/>
          </a:xfrm>
        </p:spPr>
        <p:txBody>
          <a:bodyPr>
            <a:normAutofit/>
          </a:bodyPr>
          <a:lstStyle/>
          <a:p>
            <a:r>
              <a:rPr lang="es-NI" dirty="0" smtClean="0"/>
              <a:t>OPERACIONES POR LA QUE SE ACREDITA LA CUENTA EFECTIVO EN BANCO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560" y="2121408"/>
            <a:ext cx="7772400" cy="4050792"/>
          </a:xfrm>
        </p:spPr>
        <p:txBody>
          <a:bodyPr>
            <a:noAutofit/>
          </a:bodyPr>
          <a:lstStyle/>
          <a:p>
            <a:r>
              <a:rPr lang="es-NI" sz="2300" dirty="0" smtClean="0"/>
              <a:t>POR LA CREACIÓN  O AUMENTO DE FONDO PARA CAMBIO O FONDO PARA PAGOS MENORES</a:t>
            </a:r>
          </a:p>
          <a:p>
            <a:r>
              <a:rPr lang="es-NI" sz="2300" dirty="0" smtClean="0"/>
              <a:t>POR LA EXTRACCIÓN DE EFECTIVO PARA EL REEMBOLSO DEL FONDO PARA PAGOS MENORES</a:t>
            </a:r>
          </a:p>
          <a:p>
            <a:r>
              <a:rPr lang="es-NI" sz="2300" dirty="0" smtClean="0"/>
              <a:t>EXTRACCIÓN DEEFECTIVO PARA EL PAGO DE LA NÓMINA</a:t>
            </a:r>
          </a:p>
          <a:p>
            <a:r>
              <a:rPr lang="es-NI" sz="2300" dirty="0" smtClean="0"/>
              <a:t>PAGO DE GASTOS DE COMISIONES Y SERVICIOS BANCARIOS</a:t>
            </a:r>
            <a:endParaRPr lang="es-NI" sz="2300" dirty="0"/>
          </a:p>
          <a:p>
            <a:r>
              <a:rPr lang="es-NI" sz="2300" dirty="0" smtClean="0"/>
              <a:t>PAGOS A PROVEEDORES POR COMPRAS DE MERCANCIAS Y SERVICIOS</a:t>
            </a:r>
          </a:p>
          <a:p>
            <a:r>
              <a:rPr lang="es-NI" sz="2300" dirty="0" smtClean="0"/>
              <a:t>POR CHEQUES SIN SUFIENTE FONDO</a:t>
            </a:r>
          </a:p>
        </p:txBody>
      </p:sp>
    </p:spTree>
    <p:extLst>
      <p:ext uri="{BB962C8B-B14F-4D97-AF65-F5344CB8AC3E}">
        <p14:creationId xmlns:p14="http://schemas.microsoft.com/office/powerpoint/2010/main" val="199409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CONCILIACIÓN BANCARIA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0" y="2420888"/>
            <a:ext cx="9252520" cy="4104456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HACER COINCIDIR EL SALDO DE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LOS LIBROS DE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LA EMPRESA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 CUENTA EFECTIVO EN BANCO)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CON EL SALDO DEL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EFECTIVO SEGÚN BANCO 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6633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Causas de las diferencias en los saldos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916832"/>
            <a:ext cx="7772400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NI" sz="2800" u="sng" dirty="0" smtClean="0">
                <a:solidFill>
                  <a:srgbClr val="FF0000"/>
                </a:solidFill>
              </a:rPr>
              <a:t>EMPRESA</a:t>
            </a:r>
          </a:p>
          <a:p>
            <a:r>
              <a:rPr lang="es-NI" sz="2800" dirty="0" smtClean="0"/>
              <a:t>Depósito en tránsito</a:t>
            </a:r>
          </a:p>
          <a:p>
            <a:r>
              <a:rPr lang="es-NI" sz="2800" dirty="0" smtClean="0"/>
              <a:t>Cheques pendientes (cheques en tránsitos)</a:t>
            </a:r>
          </a:p>
          <a:p>
            <a:r>
              <a:rPr lang="es-NI" sz="2800" dirty="0" smtClean="0"/>
              <a:t>Errores en el Banco</a:t>
            </a:r>
          </a:p>
          <a:p>
            <a:pPr marL="0" indent="0">
              <a:buNone/>
            </a:pPr>
            <a:r>
              <a:rPr lang="es-NI" sz="2800" u="sng" dirty="0" smtClean="0">
                <a:solidFill>
                  <a:srgbClr val="FF0000"/>
                </a:solidFill>
              </a:rPr>
              <a:t>BANCO</a:t>
            </a:r>
          </a:p>
          <a:p>
            <a:r>
              <a:rPr lang="es-NI" sz="2800" dirty="0" smtClean="0"/>
              <a:t>Cheques sin fondos</a:t>
            </a:r>
          </a:p>
          <a:p>
            <a:r>
              <a:rPr lang="es-NI" sz="2800" dirty="0" smtClean="0"/>
              <a:t>Notas de débitos</a:t>
            </a:r>
          </a:p>
          <a:p>
            <a:r>
              <a:rPr lang="es-NI" sz="2800" dirty="0" smtClean="0"/>
              <a:t>Notas de créditos </a:t>
            </a:r>
          </a:p>
          <a:p>
            <a:r>
              <a:rPr lang="es-NI" sz="2800" dirty="0" smtClean="0"/>
              <a:t>Errores en los libros</a:t>
            </a:r>
          </a:p>
        </p:txBody>
      </p:sp>
    </p:spTree>
    <p:extLst>
      <p:ext uri="{BB962C8B-B14F-4D97-AF65-F5344CB8AC3E}">
        <p14:creationId xmlns:p14="http://schemas.microsoft.com/office/powerpoint/2010/main" val="221426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609344"/>
          </a:xfrm>
        </p:spPr>
        <p:txBody>
          <a:bodyPr/>
          <a:lstStyle/>
          <a:p>
            <a:pPr algn="ctr"/>
            <a:r>
              <a:rPr lang="es-NI" dirty="0" smtClean="0">
                <a:solidFill>
                  <a:srgbClr val="C00000"/>
                </a:solidFill>
              </a:rPr>
              <a:t>Procedimientos de la conciliación bancaria</a:t>
            </a:r>
            <a:endParaRPr lang="es-NI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050792"/>
          </a:xfrm>
        </p:spPr>
        <p:txBody>
          <a:bodyPr>
            <a:noAutofit/>
          </a:bodyPr>
          <a:lstStyle/>
          <a:p>
            <a:r>
              <a:rPr lang="es-NI" sz="3200" dirty="0" smtClean="0">
                <a:solidFill>
                  <a:srgbClr val="C00000"/>
                </a:solidFill>
              </a:rPr>
              <a:t>Paso #1:</a:t>
            </a:r>
            <a:r>
              <a:rPr lang="es-NI" sz="3200" dirty="0" smtClean="0"/>
              <a:t> Detección de las diferencias entre el saldo de la cuenta efectivo en banco en la empresa y el estado de cuenta por el banco</a:t>
            </a:r>
          </a:p>
          <a:p>
            <a:r>
              <a:rPr lang="es-NI" sz="3200" dirty="0" smtClean="0">
                <a:solidFill>
                  <a:srgbClr val="C00000"/>
                </a:solidFill>
              </a:rPr>
              <a:t>Paso #2:</a:t>
            </a:r>
            <a:r>
              <a:rPr lang="es-NI" sz="3200" dirty="0" smtClean="0"/>
              <a:t> Realizar los asientos de ajustes  para llegar el saldo correcto tanto por la empresa como por el banco</a:t>
            </a:r>
          </a:p>
          <a:p>
            <a:r>
              <a:rPr lang="es-NI" sz="3200" dirty="0" smtClean="0">
                <a:solidFill>
                  <a:srgbClr val="C00000"/>
                </a:solidFill>
              </a:rPr>
              <a:t>Paso #3: </a:t>
            </a:r>
            <a:r>
              <a:rPr lang="es-NI" sz="3200" dirty="0" smtClean="0"/>
              <a:t>Confeccionar el Estado de Conciliación Bancaria</a:t>
            </a:r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20538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10419</TotalTime>
  <Words>673</Words>
  <Application>Microsoft Office PowerPoint</Application>
  <PresentationFormat>Presentación en pantalla (4:3)</PresentationFormat>
  <Paragraphs>141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5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I: El efectivo en caja y banco SUMARIO: El efectivo en banco. Medidas de control interno sobre el efectivo en banco. Operaciones por los que se debita y acredita la cuenta Banco. Métodos de Conciliación Bancaria. Pasos a seguir</vt:lpstr>
      <vt:lpstr>Presentación de PowerPoint</vt:lpstr>
      <vt:lpstr>Presentación de PowerPoint</vt:lpstr>
      <vt:lpstr>COMPROBANTES BANCARIOS </vt:lpstr>
      <vt:lpstr>OPERACIONES POR LA QUE SE DEBITA LA CUENTA EFECTIVO EN BANCO</vt:lpstr>
      <vt:lpstr>OPERACIONES POR LA QUE SE ACREDITA LA CUENTA EFECTIVO EN BANCO</vt:lpstr>
      <vt:lpstr>Presentación de PowerPoint</vt:lpstr>
      <vt:lpstr>Causas de las diferencias en los saldos</vt:lpstr>
      <vt:lpstr>Procedimientos de la conciliación bancaria</vt:lpstr>
      <vt:lpstr>MÉTODOS PARA CONCILIAR</vt:lpstr>
      <vt:lpstr>Saldos correctos o ajustados</vt:lpstr>
      <vt:lpstr>Naturaleza de la cuenta  efectivo en banco</vt:lpstr>
      <vt:lpstr>EJEMPLO ILUSTRATIVO</vt:lpstr>
      <vt:lpstr>ASIENTOS DE AJUSTES </vt:lpstr>
      <vt:lpstr>Presentación de PowerPoint</vt:lpstr>
      <vt:lpstr>Presentación de PowerPoint</vt:lpstr>
      <vt:lpstr>Estudio independiente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314</cp:revision>
  <dcterms:created xsi:type="dcterms:W3CDTF">2017-03-12T09:04:07Z</dcterms:created>
  <dcterms:modified xsi:type="dcterms:W3CDTF">2025-03-17T21:30:00Z</dcterms:modified>
</cp:coreProperties>
</file>