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09" r:id="rId1"/>
  </p:sldMasterIdLst>
  <p:notesMasterIdLst>
    <p:notesMasterId r:id="rId21"/>
  </p:notesMasterIdLst>
  <p:sldIdLst>
    <p:sldId id="442" r:id="rId2"/>
    <p:sldId id="324" r:id="rId3"/>
    <p:sldId id="435" r:id="rId4"/>
    <p:sldId id="437" r:id="rId5"/>
    <p:sldId id="438" r:id="rId6"/>
    <p:sldId id="439" r:id="rId7"/>
    <p:sldId id="443" r:id="rId8"/>
    <p:sldId id="444" r:id="rId9"/>
    <p:sldId id="445" r:id="rId10"/>
    <p:sldId id="446" r:id="rId11"/>
    <p:sldId id="447" r:id="rId12"/>
    <p:sldId id="448" r:id="rId13"/>
    <p:sldId id="449" r:id="rId14"/>
    <p:sldId id="450" r:id="rId15"/>
    <p:sldId id="451" r:id="rId16"/>
    <p:sldId id="452" r:id="rId17"/>
    <p:sldId id="453" r:id="rId18"/>
    <p:sldId id="454" r:id="rId19"/>
    <p:sldId id="340" r:id="rId20"/>
  </p:sldIdLst>
  <p:sldSz cx="9144000" cy="6858000" type="screen4x3"/>
  <p:notesSz cx="6858000" cy="9144000"/>
  <p:defaultTextStyle>
    <a:defPPr>
      <a:defRPr lang="es-ES"/>
    </a:defPPr>
    <a:lvl1pPr algn="l" rtl="0" eaLnBrk="0" fontAlgn="base" hangingPunct="0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sz="1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sz="1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sz="1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933" userDrawn="1">
          <p15:clr>
            <a:srgbClr val="A4A3A4"/>
          </p15:clr>
        </p15:guide>
        <p15:guide id="2" pos="483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99"/>
    <a:srgbClr val="512DEB"/>
    <a:srgbClr val="CC0066"/>
    <a:srgbClr val="3D0B8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ABFCF23-3B69-468F-B69F-88F6DE6A72F2}" styleName="Estilo medio 1 - Énfasis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18603FDC-E32A-4AB5-989C-0864C3EAD2B8}" styleName="Estilo temático 2 - Énfasis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27F97BB-C833-4FB7-BDE5-3F7075034690}" styleName="Estilo temático 2 - Énfasis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93D81CF-94F2-401A-BA57-92F5A7B2D0C5}" styleName="Estilo medio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073A0DAA-6AF3-43AB-8588-CEC1D06C72B9}" styleName="Estilo me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940675A-B579-460E-94D1-54222C63F5DA}" styleName="Sin estilo, cuadrícula de la tab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A488322-F2BA-4B5B-9748-0D474271808F}" styleName="Estilo medio 3 - Énfasis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0A1B5D5-9B99-4C35-A422-299274C87663}" styleName="Estilo medio 1 - Énfasis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21E4AEA4-8DFA-4A89-87EB-49C32662AFE0}" styleName="Estilo medio 2 - Énfasis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Estilo medio 2 - Énfasis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Estilo medio 2 - Énfasis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Estilo medio 2 - Énfasis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8EC20E35-A176-4012-BC5E-935CFFF8708E}" styleName="Estilo medio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D7AC3CCA-C797-4891-BE02-D94E43425B78}" styleName="Estilo medio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294" autoAdjust="0"/>
    <p:restoredTop sz="94660"/>
  </p:normalViewPr>
  <p:slideViewPr>
    <p:cSldViewPr showGuides="1">
      <p:cViewPr varScale="1">
        <p:scale>
          <a:sx n="70" d="100"/>
          <a:sy n="70" d="100"/>
        </p:scale>
        <p:origin x="1398" y="54"/>
      </p:cViewPr>
      <p:guideLst>
        <p:guide orient="horz" pos="1933"/>
        <p:guide pos="483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howGuides="1">
      <p:cViewPr varScale="1">
        <p:scale>
          <a:sx n="69" d="100"/>
          <a:sy n="69" d="100"/>
        </p:scale>
        <p:origin x="-3270" y="-10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FD056578-9E9D-4E9A-846E-23837885E2FF}" type="datetimeFigureOut">
              <a:rPr lang="es-ES"/>
              <a:pPr>
                <a:defRPr/>
              </a:pPr>
              <a:t>17/03/2025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s-ES" noProof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noProof="0" smtClean="0"/>
              <a:t>Haga clic para modificar el estilo de texto del patrón</a:t>
            </a:r>
          </a:p>
          <a:p>
            <a:pPr lvl="1"/>
            <a:r>
              <a:rPr lang="es-ES" noProof="0" smtClean="0"/>
              <a:t>Segundo nivel</a:t>
            </a:r>
          </a:p>
          <a:p>
            <a:pPr lvl="2"/>
            <a:r>
              <a:rPr lang="es-ES" noProof="0" smtClean="0"/>
              <a:t>Tercer nivel</a:t>
            </a:r>
          </a:p>
          <a:p>
            <a:pPr lvl="3"/>
            <a:r>
              <a:rPr lang="es-ES" noProof="0" smtClean="0"/>
              <a:t>Cuarto nivel</a:t>
            </a:r>
          </a:p>
          <a:p>
            <a:pPr lvl="4"/>
            <a:r>
              <a:rPr lang="es-ES" noProof="0" smtClean="0"/>
              <a:t>Quinto nivel</a:t>
            </a:r>
            <a:endParaRPr lang="es-ES" noProof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2BFA82F9-98C4-4A6C-B33B-AEDD7EBCAB99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3286620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85800" y="1346947"/>
            <a:ext cx="7772400" cy="80683"/>
          </a:xfrm>
          <a:prstGeom prst="rect">
            <a:avLst/>
          </a:prstGeom>
          <a:blipFill dpi="0" rotWithShape="1">
            <a:blip r:embed="rId2">
              <a:alphaModFix amt="80000"/>
              <a:lum bright="70000" contrast="-7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685800" y="4282763"/>
            <a:ext cx="7772400" cy="80683"/>
          </a:xfrm>
          <a:prstGeom prst="rect">
            <a:avLst/>
          </a:prstGeom>
          <a:blipFill dpi="0" rotWithShape="1">
            <a:blip r:embed="rId2">
              <a:alphaModFix amt="80000"/>
              <a:lum bright="70000" contrast="-7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685800" y="1484779"/>
            <a:ext cx="7772400" cy="2743200"/>
          </a:xfrm>
          <a:prstGeom prst="rect">
            <a:avLst/>
          </a:prstGeom>
          <a:blipFill dpi="0" rotWithShape="1">
            <a:blip r:embed="rId2">
              <a:alphaModFix amt="80000"/>
              <a:lum bright="70000" contrast="-7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>
            <a:grpSpLocks noChangeAspect="1"/>
          </p:cNvGrpSpPr>
          <p:nvPr/>
        </p:nvGrpSpPr>
        <p:grpSpPr>
          <a:xfrm>
            <a:off x="7234780" y="4107023"/>
            <a:ext cx="914400" cy="914400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/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88670" y="1432223"/>
            <a:ext cx="759333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6400" b="0" cap="all" baseline="0">
                <a:blipFill dpi="0" rotWithShape="1">
                  <a:blip r:embed="rId3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02386" y="4389120"/>
            <a:ext cx="5918454" cy="1069848"/>
          </a:xfrm>
        </p:spPr>
        <p:txBody>
          <a:bodyPr>
            <a:normAutofit/>
          </a:bodyPr>
          <a:lstStyle>
            <a:lvl1pPr marL="0" indent="0" algn="l">
              <a:buNone/>
              <a:defRPr sz="1800" b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es-ES" smtClean="0"/>
              <a:t>Haga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B112B15-7BBA-42BA-BBE6-888AE3A283EC}" type="datetimeFigureOut">
              <a:rPr lang="es-ES" smtClean="0"/>
              <a:pPr>
                <a:defRPr/>
              </a:pPr>
              <a:t>17/03/2025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12805" y="6272785"/>
            <a:ext cx="4745736" cy="365125"/>
          </a:xfrm>
        </p:spPr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244280" y="4227195"/>
            <a:ext cx="895401" cy="640080"/>
          </a:xfrm>
        </p:spPr>
        <p:txBody>
          <a:bodyPr/>
          <a:lstStyle>
            <a:lvl1pPr>
              <a:defRPr sz="2800" b="1"/>
            </a:lvl1pPr>
          </a:lstStyle>
          <a:p>
            <a:pPr>
              <a:defRPr/>
            </a:pPr>
            <a:fld id="{51AC06E7-1051-400F-931F-C02C05F7028E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116517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1F47D3E-C720-44B1-8172-C96BAE03B598}" type="datetimeFigureOut">
              <a:rPr lang="es-ES" smtClean="0"/>
              <a:pPr>
                <a:defRPr/>
              </a:pPr>
              <a:t>17/03/2025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D4C3F9F-E31D-4ADE-928F-BE17AEB4580D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07467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533400"/>
            <a:ext cx="1914525" cy="5638800"/>
          </a:xfrm>
        </p:spPr>
        <p:txBody>
          <a:bodyPr vert="eaVert"/>
          <a:lstStyle>
            <a:lvl1pPr>
              <a:defRPr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0100" y="533400"/>
            <a:ext cx="5629275" cy="5638800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2CFC81A-61C5-4E08-9D52-CECA444A928A}" type="datetimeFigureOut">
              <a:rPr lang="es-ES" smtClean="0"/>
              <a:pPr>
                <a:defRPr/>
              </a:pPr>
              <a:t>17/03/2025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E274434-2AE3-420B-AA31-E470BDA70930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129263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2E87A73-AE39-42C2-9981-78DE848D582A}" type="datetimeFigureOut">
              <a:rPr lang="es-ES" smtClean="0"/>
              <a:pPr>
                <a:defRPr/>
              </a:pPr>
              <a:t>17/03/2025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08E9685-749C-48E2-9F34-44C2F9525B27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713384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9144000" cy="1940010"/>
          </a:xfrm>
          <a:prstGeom prst="rect">
            <a:avLst/>
          </a:prstGeom>
          <a:blipFill dpi="0" rotWithShape="1">
            <a:blip r:embed="rId2">
              <a:alphaModFix amt="80000"/>
              <a:lum bright="70000" contrast="-7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25346" y="1225296"/>
            <a:ext cx="696087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6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4330" y="5020056"/>
            <a:ext cx="6789420" cy="1066800"/>
          </a:xfrm>
        </p:spPr>
        <p:txBody>
          <a:bodyPr anchor="t">
            <a:normAutofit/>
          </a:bodyPr>
          <a:lstStyle>
            <a:lvl1pPr marL="0" indent="0">
              <a:buNone/>
              <a:defRPr sz="1800" b="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45251" y="6272785"/>
            <a:ext cx="1983232" cy="365125"/>
          </a:xfrm>
        </p:spPr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pPr>
              <a:defRPr/>
            </a:pPr>
            <a:fld id="{5708FC68-6515-4767-B383-EC5F967CA8A7}" type="datetimeFigureOut">
              <a:rPr lang="es-ES" smtClean="0"/>
              <a:pPr>
                <a:defRPr/>
              </a:pPr>
              <a:t>17/03/2025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636099" y="6272784"/>
            <a:ext cx="4745736" cy="365125"/>
          </a:xfrm>
        </p:spPr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pPr>
              <a:defRPr/>
            </a:pPr>
            <a:endParaRPr lang="es-ES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633862" y="2430623"/>
            <a:ext cx="914400" cy="914400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/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450" y="2508607"/>
            <a:ext cx="891224" cy="720332"/>
          </a:xfrm>
        </p:spPr>
        <p:txBody>
          <a:bodyPr/>
          <a:lstStyle>
            <a:lvl1pPr>
              <a:defRPr sz="2800"/>
            </a:lvl1pPr>
          </a:lstStyle>
          <a:p>
            <a:pPr>
              <a:defRPr/>
            </a:pPr>
            <a:fld id="{4E8FB2CE-37EA-4EBE-A19E-964F1483A31E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541959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194560"/>
            <a:ext cx="365760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92218" y="2194560"/>
            <a:ext cx="365760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5B2A8E3-92FF-4DAE-980D-E3CF6BA462CC}" type="datetimeFigureOut">
              <a:rPr lang="es-ES" smtClean="0"/>
              <a:pPr>
                <a:defRPr/>
              </a:pPr>
              <a:t>17/03/2025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674AFED-6131-4A92-AD07-4B11299D68D6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832796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048256"/>
            <a:ext cx="365760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2743200"/>
            <a:ext cx="365760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20793" y="2048256"/>
            <a:ext cx="365760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20793" y="2743200"/>
            <a:ext cx="365760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CA70FDF-7F49-4F67-BCD8-25AAE90DE65A}" type="datetimeFigureOut">
              <a:rPr lang="es-ES" smtClean="0"/>
              <a:pPr>
                <a:defRPr/>
              </a:pPr>
              <a:t>17/03/2025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0CA1B25-DD51-415E-8A8F-3F23259DB661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682376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pPr>
              <a:defRPr/>
            </a:pPr>
            <a:fld id="{68F87397-AF61-4E00-BFF0-ADDFF72D9F75}" type="datetimeFigureOut">
              <a:rPr lang="es-ES" smtClean="0"/>
              <a:pPr>
                <a:defRPr/>
              </a:pPr>
              <a:t>17/03/2025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40C031E-82D7-4DEB-97BA-E281AF49D9BB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493204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24D66B7-ECC7-420E-8313-FEB5581A0A4F}" type="datetimeFigureOut">
              <a:rPr lang="es-ES" smtClean="0"/>
              <a:pPr>
                <a:defRPr/>
              </a:pPr>
              <a:t>17/03/2025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28BC478-2A3E-46C4-BBD5-D2503B65B98C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397879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6227806" y="1"/>
            <a:ext cx="2916194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12230" y="685800"/>
            <a:ext cx="2400300" cy="1737360"/>
          </a:xfrm>
        </p:spPr>
        <p:txBody>
          <a:bodyPr anchor="b">
            <a:normAutofit/>
          </a:bodyPr>
          <a:lstStyle>
            <a:lvl1pPr>
              <a:defRPr sz="2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685800"/>
            <a:ext cx="5033772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12230" y="2423160"/>
            <a:ext cx="24003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35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grpSp>
        <p:nvGrpSpPr>
          <p:cNvPr id="12" name="Group 11"/>
          <p:cNvGrpSpPr/>
          <p:nvPr/>
        </p:nvGrpSpPr>
        <p:grpSpPr>
          <a:xfrm>
            <a:off x="8522664" y="6255258"/>
            <a:ext cx="393192" cy="393192"/>
            <a:chOff x="8532189" y="5068824"/>
            <a:chExt cx="393192" cy="393192"/>
          </a:xfrm>
        </p:grpSpPr>
        <p:sp>
          <p:nvSpPr>
            <p:cNvPr id="13" name="Oval 12"/>
            <p:cNvSpPr>
              <a:spLocks noChangeAspect="1"/>
            </p:cNvSpPr>
            <p:nvPr/>
          </p:nvSpPr>
          <p:spPr>
            <a:xfrm>
              <a:off x="8532189" y="5068824"/>
              <a:ext cx="393192" cy="393192"/>
            </a:xfrm>
            <a:prstGeom prst="ellipse">
              <a:avLst/>
            </a:prstGeom>
            <a:blipFill dpi="0" rotWithShape="1">
              <a:blip r:embed="rId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/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4" name="Oval 13"/>
            <p:cNvSpPr>
              <a:spLocks noChangeAspect="1"/>
            </p:cNvSpPr>
            <p:nvPr/>
          </p:nvSpPr>
          <p:spPr>
            <a:xfrm>
              <a:off x="8568766" y="5105400"/>
              <a:ext cx="320039" cy="320040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422EA18-6A99-4B23-9BB7-F76944561E4D}" type="datetimeFigureOut">
              <a:rPr lang="es-ES" smtClean="0"/>
              <a:pPr>
                <a:defRPr/>
              </a:pPr>
              <a:t>17/03/2025</a:t>
            </a:fld>
            <a:endParaRPr lang="es-E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DB44CF0-52ED-4A20-883C-980CC656EAF6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562590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6227806" y="1"/>
            <a:ext cx="2916194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12230" y="685800"/>
            <a:ext cx="2400300" cy="1737360"/>
          </a:xfrm>
        </p:spPr>
        <p:txBody>
          <a:bodyPr anchor="b">
            <a:normAutofit/>
          </a:bodyPr>
          <a:lstStyle>
            <a:lvl1pPr>
              <a:defRPr sz="2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6227805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12230" y="2423160"/>
            <a:ext cx="24003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35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grpSp>
        <p:nvGrpSpPr>
          <p:cNvPr id="12" name="Group 11"/>
          <p:cNvGrpSpPr/>
          <p:nvPr/>
        </p:nvGrpSpPr>
        <p:grpSpPr>
          <a:xfrm>
            <a:off x="8522664" y="6255258"/>
            <a:ext cx="393192" cy="393192"/>
            <a:chOff x="8532189" y="5068824"/>
            <a:chExt cx="393192" cy="393192"/>
          </a:xfrm>
        </p:grpSpPr>
        <p:sp>
          <p:nvSpPr>
            <p:cNvPr id="13" name="Oval 12"/>
            <p:cNvSpPr>
              <a:spLocks noChangeAspect="1"/>
            </p:cNvSpPr>
            <p:nvPr/>
          </p:nvSpPr>
          <p:spPr>
            <a:xfrm>
              <a:off x="8532189" y="5068824"/>
              <a:ext cx="393192" cy="393192"/>
            </a:xfrm>
            <a:prstGeom prst="ellipse">
              <a:avLst/>
            </a:prstGeom>
            <a:blipFill dpi="0" rotWithShape="1">
              <a:blip r:embed="rId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/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4" name="Oval 13"/>
            <p:cNvSpPr>
              <a:spLocks noChangeAspect="1"/>
            </p:cNvSpPr>
            <p:nvPr/>
          </p:nvSpPr>
          <p:spPr>
            <a:xfrm>
              <a:off x="8568766" y="5105400"/>
              <a:ext cx="320039" cy="320040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005CDC4-570A-48AA-99F6-4D5B3E4E68FA}" type="datetimeFigureOut">
              <a:rPr lang="es-ES" smtClean="0"/>
              <a:pPr>
                <a:defRPr/>
              </a:pPr>
              <a:t>17/03/2025</a:t>
            </a:fld>
            <a:endParaRPr lang="es-E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318F642-EE4D-4446-BCD4-683F3E258ADD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333092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/>
          <p:cNvGrpSpPr/>
          <p:nvPr/>
        </p:nvGrpSpPr>
        <p:grpSpPr>
          <a:xfrm>
            <a:off x="8522664" y="6255258"/>
            <a:ext cx="393192" cy="393192"/>
            <a:chOff x="8532189" y="5068824"/>
            <a:chExt cx="393192" cy="393192"/>
          </a:xfrm>
        </p:grpSpPr>
        <p:sp>
          <p:nvSpPr>
            <p:cNvPr id="8" name="Oval 7"/>
            <p:cNvSpPr>
              <a:spLocks noChangeAspect="1"/>
            </p:cNvSpPr>
            <p:nvPr/>
          </p:nvSpPr>
          <p:spPr>
            <a:xfrm>
              <a:off x="8532189" y="5068824"/>
              <a:ext cx="393192" cy="393192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/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>
              <a:spLocks noChangeAspect="1"/>
            </p:cNvSpPr>
            <p:nvPr/>
          </p:nvSpPr>
          <p:spPr>
            <a:xfrm>
              <a:off x="8568766" y="5105400"/>
              <a:ext cx="320039" cy="320040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0" y="484632"/>
            <a:ext cx="7772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121408"/>
            <a:ext cx="7772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2368" y="6272785"/>
            <a:ext cx="24551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pPr>
              <a:defRPr/>
            </a:pPr>
            <a:fld id="{68F87397-AF61-4E00-BFF0-ADDFF72D9F75}" type="datetimeFigureOut">
              <a:rPr lang="es-ES" smtClean="0"/>
              <a:pPr>
                <a:defRPr/>
              </a:pPr>
              <a:t>17/03/2025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272785"/>
            <a:ext cx="474573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83346" y="6272785"/>
            <a:ext cx="4800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 b="1" spc="-70" baseline="0">
                <a:solidFill>
                  <a:srgbClr val="FFFFFF"/>
                </a:solidFill>
                <a:latin typeface="+mn-lt"/>
              </a:defRPr>
            </a:lvl1pPr>
          </a:lstStyle>
          <a:p>
            <a:pPr>
              <a:defRPr/>
            </a:pPr>
            <a:fld id="{040C031E-82D7-4DEB-97BA-E281AF49D9BB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0022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10" r:id="rId1"/>
    <p:sldLayoutId id="2147483911" r:id="rId2"/>
    <p:sldLayoutId id="2147483912" r:id="rId3"/>
    <p:sldLayoutId id="2147483913" r:id="rId4"/>
    <p:sldLayoutId id="2147483914" r:id="rId5"/>
    <p:sldLayoutId id="2147483915" r:id="rId6"/>
    <p:sldLayoutId id="2147483916" r:id="rId7"/>
    <p:sldLayoutId id="2147483917" r:id="rId8"/>
    <p:sldLayoutId id="2147483918" r:id="rId9"/>
    <p:sldLayoutId id="2147483919" r:id="rId10"/>
    <p:sldLayoutId id="2147483920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200" b="0" kern="1200" cap="all" baseline="0">
          <a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NI" dirty="0" smtClean="0"/>
              <a:t>Estudio independiente</a:t>
            </a:r>
            <a:endParaRPr lang="es-NI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NI" dirty="0" smtClean="0"/>
              <a:t>Ejercicio 1.13, 1.14 del laboratorio de ejercicios </a:t>
            </a:r>
            <a:r>
              <a:rPr lang="es-NI" smtClean="0"/>
              <a:t>Contabilidad General II</a:t>
            </a:r>
            <a:endParaRPr lang="es-NI"/>
          </a:p>
        </p:txBody>
      </p:sp>
    </p:spTree>
    <p:extLst>
      <p:ext uri="{BB962C8B-B14F-4D97-AF65-F5344CB8AC3E}">
        <p14:creationId xmlns:p14="http://schemas.microsoft.com/office/powerpoint/2010/main" val="330831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NI" dirty="0" smtClean="0"/>
              <a:t>De empresa a banco</a:t>
            </a:r>
            <a:br>
              <a:rPr lang="es-NI" dirty="0" smtClean="0"/>
            </a:br>
            <a:r>
              <a:rPr lang="es-NI" dirty="0" smtClean="0"/>
              <a:t>LO QUE TIENE LA EMPRESA Y NO BANCO</a:t>
            </a:r>
            <a:endParaRPr lang="es-NI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/>
              <a:t>Todo aquello que la Empresa haya acreditado y el Banco no haya cargado o haya acreditado incorrectamente, la Empresa debe debitarlo</a:t>
            </a:r>
            <a:r>
              <a:rPr lang="es-ES" dirty="0" smtClean="0"/>
              <a:t>. (SE ELIMINAN)</a:t>
            </a:r>
          </a:p>
          <a:p>
            <a:pPr marL="0" indent="0">
              <a:buNone/>
            </a:pPr>
            <a:r>
              <a:rPr lang="es-NI" dirty="0" smtClean="0"/>
              <a:t>                         </a:t>
            </a:r>
            <a:r>
              <a:rPr lang="es-NI" sz="3600" dirty="0" smtClean="0"/>
              <a:t>CHEQUES EN TRÁNSITOS</a:t>
            </a:r>
          </a:p>
          <a:p>
            <a:pPr marL="0" indent="0">
              <a:buNone/>
            </a:pPr>
            <a:r>
              <a:rPr lang="es-NI" sz="3600" dirty="0"/>
              <a:t> </a:t>
            </a:r>
            <a:r>
              <a:rPr lang="es-NI" sz="3600" dirty="0" smtClean="0"/>
              <a:t>                         660            $260.00</a:t>
            </a:r>
          </a:p>
          <a:p>
            <a:pPr marL="0" indent="0">
              <a:buNone/>
            </a:pPr>
            <a:r>
              <a:rPr lang="es-NI" sz="3600" dirty="0"/>
              <a:t> </a:t>
            </a:r>
            <a:r>
              <a:rPr lang="es-NI" sz="3600" dirty="0" smtClean="0"/>
              <a:t>                         661              590.00</a:t>
            </a:r>
          </a:p>
          <a:p>
            <a:pPr marL="0" indent="0">
              <a:buNone/>
            </a:pPr>
            <a:r>
              <a:rPr lang="es-NI" sz="3600" dirty="0"/>
              <a:t> </a:t>
            </a:r>
            <a:r>
              <a:rPr lang="es-NI" sz="3600" dirty="0" smtClean="0"/>
              <a:t>                         662</a:t>
            </a:r>
            <a:r>
              <a:rPr lang="es-NI" sz="3600" dirty="0"/>
              <a:t> </a:t>
            </a:r>
            <a:r>
              <a:rPr lang="es-NI" sz="3600" dirty="0" smtClean="0"/>
              <a:t>             850.00</a:t>
            </a:r>
          </a:p>
          <a:p>
            <a:pPr marL="0" indent="0">
              <a:buNone/>
            </a:pPr>
            <a:r>
              <a:rPr lang="es-NI" dirty="0"/>
              <a:t> </a:t>
            </a:r>
            <a:r>
              <a:rPr lang="es-NI" dirty="0" smtClean="0"/>
              <a:t>                  </a:t>
            </a:r>
            <a:endParaRPr lang="es-NI" dirty="0"/>
          </a:p>
        </p:txBody>
      </p:sp>
      <p:sp>
        <p:nvSpPr>
          <p:cNvPr id="5" name="Más 4"/>
          <p:cNvSpPr/>
          <p:nvPr/>
        </p:nvSpPr>
        <p:spPr>
          <a:xfrm>
            <a:off x="1043608" y="3140968"/>
            <a:ext cx="1095028" cy="953598"/>
          </a:xfrm>
          <a:prstGeom prst="mathPlus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NI"/>
          </a:p>
        </p:txBody>
      </p:sp>
    </p:spTree>
    <p:extLst>
      <p:ext uri="{BB962C8B-B14F-4D97-AF65-F5344CB8AC3E}">
        <p14:creationId xmlns:p14="http://schemas.microsoft.com/office/powerpoint/2010/main" val="33845774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NI" dirty="0" smtClean="0"/>
              <a:t>LO QUE TIENE LA EMPRESA Y NO EL BANCO</a:t>
            </a:r>
            <a:endParaRPr lang="es-NI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dirty="0"/>
              <a:t>Todo aquello que la Empresa haya debitado y el Banco no haya acreditado o haya cargado incorrectamente, la Empresa debe acreditarlo</a:t>
            </a:r>
            <a:r>
              <a:rPr lang="es-ES" dirty="0" smtClean="0"/>
              <a:t>. (SE ELIMINAN)</a:t>
            </a:r>
          </a:p>
          <a:p>
            <a:pPr marL="0" lvl="0" indent="0">
              <a:buNone/>
            </a:pPr>
            <a:r>
              <a:rPr lang="es-ES" sz="2400" dirty="0"/>
              <a:t> </a:t>
            </a:r>
            <a:r>
              <a:rPr lang="es-ES" sz="2400" dirty="0" smtClean="0"/>
              <a:t>                      </a:t>
            </a:r>
            <a:r>
              <a:rPr lang="es-ES" sz="3600" dirty="0" smtClean="0"/>
              <a:t>DEPOSITOS EN TRÁNSITOS</a:t>
            </a:r>
          </a:p>
          <a:p>
            <a:pPr marL="0" lvl="0" indent="0">
              <a:buNone/>
            </a:pPr>
            <a:r>
              <a:rPr lang="es-ES" sz="3600" dirty="0"/>
              <a:t> </a:t>
            </a:r>
            <a:r>
              <a:rPr lang="es-ES" sz="3600" dirty="0" smtClean="0"/>
              <a:t>                         No 670    $1 300.00</a:t>
            </a:r>
            <a:endParaRPr lang="es-ES" sz="3600" dirty="0"/>
          </a:p>
        </p:txBody>
      </p:sp>
      <p:sp>
        <p:nvSpPr>
          <p:cNvPr id="4" name="Menos 3"/>
          <p:cNvSpPr/>
          <p:nvPr/>
        </p:nvSpPr>
        <p:spPr>
          <a:xfrm>
            <a:off x="1331640" y="3429000"/>
            <a:ext cx="1008112" cy="720080"/>
          </a:xfrm>
          <a:prstGeom prst="mathMinus">
            <a:avLst/>
          </a:prstGeom>
          <a:solidFill>
            <a:srgbClr val="FF000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NI"/>
          </a:p>
        </p:txBody>
      </p:sp>
    </p:spTree>
    <p:extLst>
      <p:ext uri="{BB962C8B-B14F-4D97-AF65-F5344CB8AC3E}">
        <p14:creationId xmlns:p14="http://schemas.microsoft.com/office/powerpoint/2010/main" val="22086618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NI" dirty="0" smtClean="0"/>
              <a:t>QUE TIENE EL BANCO Y NO LA EMPRESA</a:t>
            </a:r>
            <a:endParaRPr lang="es-NI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/>
              <a:t>Todo aquello que el Banco haya abonado y no aparezca en la Empresa, ésta debe </a:t>
            </a:r>
            <a:r>
              <a:rPr lang="es-ES" dirty="0">
                <a:solidFill>
                  <a:srgbClr val="FF0000"/>
                </a:solidFill>
              </a:rPr>
              <a:t>cargarlo</a:t>
            </a:r>
            <a:r>
              <a:rPr lang="es-ES" dirty="0" smtClean="0"/>
              <a:t>.</a:t>
            </a:r>
            <a:r>
              <a:rPr lang="es-NI" dirty="0" smtClean="0"/>
              <a:t> (SE ANOTA)</a:t>
            </a:r>
          </a:p>
          <a:p>
            <a:pPr marL="0" indent="0">
              <a:buNone/>
            </a:pPr>
            <a:r>
              <a:rPr lang="es-NI" dirty="0" smtClean="0"/>
              <a:t>                                </a:t>
            </a:r>
            <a:r>
              <a:rPr lang="es-NI" sz="3600" dirty="0" smtClean="0"/>
              <a:t>NOTAS DE CRÉDITOS</a:t>
            </a:r>
          </a:p>
          <a:p>
            <a:pPr marL="0" indent="0">
              <a:buNone/>
            </a:pPr>
            <a:r>
              <a:rPr lang="es-NI" sz="3600" dirty="0"/>
              <a:t> </a:t>
            </a:r>
            <a:r>
              <a:rPr lang="es-NI" sz="3600" dirty="0" smtClean="0"/>
              <a:t>                   LETRA DE CAMBIO 12</a:t>
            </a:r>
          </a:p>
          <a:p>
            <a:pPr marL="0" indent="0">
              <a:buNone/>
            </a:pPr>
            <a:r>
              <a:rPr lang="es-NI" sz="3600" dirty="0"/>
              <a:t> </a:t>
            </a:r>
            <a:r>
              <a:rPr lang="es-NI" sz="3600" dirty="0" smtClean="0"/>
              <a:t>                   $2250.00</a:t>
            </a:r>
          </a:p>
        </p:txBody>
      </p:sp>
      <p:sp>
        <p:nvSpPr>
          <p:cNvPr id="4" name="Más 3"/>
          <p:cNvSpPr/>
          <p:nvPr/>
        </p:nvSpPr>
        <p:spPr>
          <a:xfrm>
            <a:off x="1043608" y="3140968"/>
            <a:ext cx="1095028" cy="953598"/>
          </a:xfrm>
          <a:prstGeom prst="mathPlus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NI"/>
          </a:p>
        </p:txBody>
      </p:sp>
    </p:spTree>
    <p:extLst>
      <p:ext uri="{BB962C8B-B14F-4D97-AF65-F5344CB8AC3E}">
        <p14:creationId xmlns:p14="http://schemas.microsoft.com/office/powerpoint/2010/main" val="30817478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NI" dirty="0" smtClean="0"/>
              <a:t>QUE TIENE EL BANCO Y NO AL EMPRESA</a:t>
            </a:r>
            <a:endParaRPr lang="es-NI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dirty="0"/>
              <a:t>Todo aquello que el Banco haya cargado y no aparezca en la Empresa, ésta debe </a:t>
            </a:r>
            <a:r>
              <a:rPr lang="es-ES" dirty="0">
                <a:solidFill>
                  <a:srgbClr val="FF0000"/>
                </a:solidFill>
              </a:rPr>
              <a:t>abonarlo</a:t>
            </a:r>
            <a:r>
              <a:rPr lang="es-ES" dirty="0"/>
              <a:t>.</a:t>
            </a:r>
            <a:endParaRPr lang="es-NI" dirty="0"/>
          </a:p>
          <a:p>
            <a:pPr marL="0" indent="0">
              <a:buNone/>
            </a:pPr>
            <a:r>
              <a:rPr lang="es-NI" sz="2800" dirty="0" smtClean="0"/>
              <a:t>                           NOTAS DE DÉBITOS</a:t>
            </a:r>
          </a:p>
          <a:p>
            <a:pPr marL="0" indent="0">
              <a:buNone/>
            </a:pPr>
            <a:r>
              <a:rPr lang="es-NI" sz="2800" dirty="0" smtClean="0"/>
              <a:t>                   COMISIÓN BANCARIA        $155.00</a:t>
            </a:r>
          </a:p>
          <a:p>
            <a:pPr marL="0" indent="0">
              <a:buNone/>
            </a:pPr>
            <a:r>
              <a:rPr lang="es-NI" sz="2800" dirty="0"/>
              <a:t> </a:t>
            </a:r>
            <a:r>
              <a:rPr lang="es-NI" sz="2800" dirty="0" smtClean="0"/>
              <a:t>                        CHEQUE SSF                    1450.00</a:t>
            </a:r>
            <a:endParaRPr lang="es-NI" sz="2800" dirty="0"/>
          </a:p>
        </p:txBody>
      </p:sp>
      <p:sp>
        <p:nvSpPr>
          <p:cNvPr id="4" name="Menos 3"/>
          <p:cNvSpPr/>
          <p:nvPr/>
        </p:nvSpPr>
        <p:spPr>
          <a:xfrm>
            <a:off x="1331640" y="3284984"/>
            <a:ext cx="1008112" cy="720080"/>
          </a:xfrm>
          <a:prstGeom prst="mathMinus">
            <a:avLst/>
          </a:prstGeom>
          <a:solidFill>
            <a:srgbClr val="FF000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NI"/>
          </a:p>
        </p:txBody>
      </p:sp>
    </p:spTree>
    <p:extLst>
      <p:ext uri="{BB962C8B-B14F-4D97-AF65-F5344CB8AC3E}">
        <p14:creationId xmlns:p14="http://schemas.microsoft.com/office/powerpoint/2010/main" val="42853092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75068" y="195958"/>
            <a:ext cx="7772400" cy="1609344"/>
          </a:xfrm>
        </p:spPr>
        <p:txBody>
          <a:bodyPr/>
          <a:lstStyle/>
          <a:p>
            <a:r>
              <a:rPr lang="es-NI" dirty="0" smtClean="0"/>
              <a:t>BANCO A LIBRO</a:t>
            </a:r>
            <a:endParaRPr lang="es-NI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67544" y="1412776"/>
            <a:ext cx="7772400" cy="4050792"/>
          </a:xfrm>
        </p:spPr>
        <p:txBody>
          <a:bodyPr>
            <a:noAutofit/>
          </a:bodyPr>
          <a:lstStyle/>
          <a:p>
            <a:pPr lvl="0"/>
            <a:r>
              <a:rPr lang="es-ES" sz="2800" dirty="0"/>
              <a:t>Todo aquello que la Empresa haya debitado y el Banco no haya acreditado, el Banco debe acreditarlo.</a:t>
            </a:r>
            <a:endParaRPr lang="es-NI" sz="2800" dirty="0"/>
          </a:p>
          <a:p>
            <a:pPr lvl="0"/>
            <a:r>
              <a:rPr lang="es-ES" sz="2800" dirty="0"/>
              <a:t>Todo aquello que la Empresa haya acreditado y el Banco no haya cargado, el Banco debe debitarlo.</a:t>
            </a:r>
            <a:endParaRPr lang="es-NI" sz="2800" dirty="0"/>
          </a:p>
          <a:p>
            <a:pPr lvl="0"/>
            <a:r>
              <a:rPr lang="es-ES" sz="2800" dirty="0"/>
              <a:t>Todo aquello que el Banco haya abonado y no aparezca en la Empresa, el Banco debe debitarlo.</a:t>
            </a:r>
            <a:endParaRPr lang="es-NI" sz="2800" dirty="0"/>
          </a:p>
          <a:p>
            <a:pPr lvl="0"/>
            <a:r>
              <a:rPr lang="es-ES" sz="2800" dirty="0"/>
              <a:t>Todo aquello que el Banco haya cargado y no aparezca en la Empresa, éste debe abonarlo.</a:t>
            </a:r>
            <a:endParaRPr lang="es-NI" sz="2800" dirty="0"/>
          </a:p>
        </p:txBody>
      </p:sp>
    </p:spTree>
    <p:extLst>
      <p:ext uri="{BB962C8B-B14F-4D97-AF65-F5344CB8AC3E}">
        <p14:creationId xmlns:p14="http://schemas.microsoft.com/office/powerpoint/2010/main" val="1209028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NI" dirty="0" smtClean="0"/>
              <a:t>BANCO A EMPRESA</a:t>
            </a:r>
            <a:endParaRPr lang="es-NI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dirty="0"/>
              <a:t>Todo aquello que la Empresa haya debitado y el Banco no haya acreditado, el Banco debe acreditarlo</a:t>
            </a:r>
            <a:r>
              <a:rPr lang="es-ES" dirty="0" smtClean="0"/>
              <a:t>. (SE ELIMINA)</a:t>
            </a:r>
          </a:p>
          <a:p>
            <a:pPr marL="0" lvl="0" indent="0" algn="r">
              <a:buNone/>
            </a:pPr>
            <a:r>
              <a:rPr lang="es-ES" sz="3200" dirty="0"/>
              <a:t> </a:t>
            </a:r>
            <a:r>
              <a:rPr lang="es-ES" sz="3200" dirty="0" smtClean="0"/>
              <a:t>NOTAS DE DÉBITOS $155.00      (COMISIÓN BANCARIA)</a:t>
            </a:r>
          </a:p>
          <a:p>
            <a:pPr marL="0" lvl="0" indent="0" algn="ctr">
              <a:buNone/>
            </a:pPr>
            <a:r>
              <a:rPr lang="es-ES" sz="3200" dirty="0"/>
              <a:t> </a:t>
            </a:r>
            <a:r>
              <a:rPr lang="es-ES" sz="3200" dirty="0" smtClean="0"/>
              <a:t>                             1450.00 (CHEQUE SSF)</a:t>
            </a:r>
          </a:p>
          <a:p>
            <a:pPr marL="0" lvl="0" indent="0">
              <a:buNone/>
            </a:pPr>
            <a:endParaRPr lang="es-NI" sz="3200" dirty="0"/>
          </a:p>
          <a:p>
            <a:endParaRPr lang="es-NI" dirty="0"/>
          </a:p>
        </p:txBody>
      </p:sp>
      <p:sp>
        <p:nvSpPr>
          <p:cNvPr id="5" name="Más 4"/>
          <p:cNvSpPr/>
          <p:nvPr/>
        </p:nvSpPr>
        <p:spPr>
          <a:xfrm>
            <a:off x="1115616" y="3645024"/>
            <a:ext cx="1095028" cy="953598"/>
          </a:xfrm>
          <a:prstGeom prst="mathPlus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NI"/>
          </a:p>
        </p:txBody>
      </p:sp>
    </p:spTree>
    <p:extLst>
      <p:ext uri="{BB962C8B-B14F-4D97-AF65-F5344CB8AC3E}">
        <p14:creationId xmlns:p14="http://schemas.microsoft.com/office/powerpoint/2010/main" val="11336861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NI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dirty="0"/>
              <a:t>Todo aquello que la Empresa haya acreditado y el Banco no haya cargado, el Banco debe debitarlo</a:t>
            </a:r>
            <a:r>
              <a:rPr lang="es-ES" dirty="0" smtClean="0"/>
              <a:t>. (SE ELIMINA)</a:t>
            </a:r>
          </a:p>
          <a:p>
            <a:pPr marL="0" lvl="0" indent="0">
              <a:buNone/>
            </a:pPr>
            <a:r>
              <a:rPr lang="es-ES" dirty="0" smtClean="0"/>
              <a:t>                             </a:t>
            </a:r>
            <a:r>
              <a:rPr lang="es-ES" sz="3200" dirty="0" smtClean="0"/>
              <a:t>NOTA DE CRÉDITO    </a:t>
            </a:r>
          </a:p>
          <a:p>
            <a:pPr marL="0" lvl="0" indent="0">
              <a:buNone/>
            </a:pPr>
            <a:r>
              <a:rPr lang="es-ES" sz="3200" dirty="0" smtClean="0"/>
              <a:t>                  $2250.00  LETRA DE CAMBIO</a:t>
            </a:r>
          </a:p>
          <a:p>
            <a:pPr marL="0" lvl="0" indent="0">
              <a:buNone/>
            </a:pPr>
            <a:endParaRPr lang="es-NI" dirty="0"/>
          </a:p>
          <a:p>
            <a:pPr marL="0" indent="0">
              <a:buNone/>
            </a:pPr>
            <a:endParaRPr lang="es-NI" dirty="0"/>
          </a:p>
        </p:txBody>
      </p:sp>
      <p:sp>
        <p:nvSpPr>
          <p:cNvPr id="4" name="Menos 3"/>
          <p:cNvSpPr/>
          <p:nvPr/>
        </p:nvSpPr>
        <p:spPr>
          <a:xfrm>
            <a:off x="1187624" y="3068960"/>
            <a:ext cx="1008112" cy="720080"/>
          </a:xfrm>
          <a:prstGeom prst="mathMinus">
            <a:avLst/>
          </a:prstGeom>
          <a:solidFill>
            <a:srgbClr val="FF000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NI"/>
          </a:p>
        </p:txBody>
      </p:sp>
    </p:spTree>
    <p:extLst>
      <p:ext uri="{BB962C8B-B14F-4D97-AF65-F5344CB8AC3E}">
        <p14:creationId xmlns:p14="http://schemas.microsoft.com/office/powerpoint/2010/main" val="21530828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NI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dirty="0"/>
              <a:t>Todo aquello que el Banco haya abonado y no aparezca en la Empresa, el Banco debe debitarlo</a:t>
            </a:r>
            <a:r>
              <a:rPr lang="es-ES" dirty="0" smtClean="0"/>
              <a:t>. (SE ANOTA)</a:t>
            </a:r>
          </a:p>
          <a:p>
            <a:pPr marL="0" lvl="0" indent="0" algn="ctr">
              <a:buNone/>
            </a:pPr>
            <a:r>
              <a:rPr lang="es-ES" dirty="0" smtClean="0"/>
              <a:t>                           </a:t>
            </a:r>
          </a:p>
          <a:p>
            <a:pPr marL="0" lvl="0" indent="0" algn="ctr">
              <a:buNone/>
            </a:pPr>
            <a:r>
              <a:rPr lang="es-ES" dirty="0"/>
              <a:t> </a:t>
            </a:r>
            <a:r>
              <a:rPr lang="es-ES" dirty="0" smtClean="0"/>
              <a:t>                   </a:t>
            </a:r>
            <a:r>
              <a:rPr lang="es-ES" sz="4800" dirty="0" smtClean="0"/>
              <a:t>DEPOSITO $1300.00</a:t>
            </a:r>
            <a:endParaRPr lang="es-NI" sz="4800" dirty="0"/>
          </a:p>
          <a:p>
            <a:pPr marL="0" indent="0">
              <a:buNone/>
            </a:pPr>
            <a:endParaRPr lang="es-NI" sz="4800" dirty="0" smtClean="0"/>
          </a:p>
        </p:txBody>
      </p:sp>
      <p:sp>
        <p:nvSpPr>
          <p:cNvPr id="4" name="Más 3"/>
          <p:cNvSpPr/>
          <p:nvPr/>
        </p:nvSpPr>
        <p:spPr>
          <a:xfrm>
            <a:off x="1187624" y="2996952"/>
            <a:ext cx="1095028" cy="953598"/>
          </a:xfrm>
          <a:prstGeom prst="mathPlus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NI"/>
          </a:p>
        </p:txBody>
      </p:sp>
    </p:spTree>
    <p:extLst>
      <p:ext uri="{BB962C8B-B14F-4D97-AF65-F5344CB8AC3E}">
        <p14:creationId xmlns:p14="http://schemas.microsoft.com/office/powerpoint/2010/main" val="7891672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NI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dirty="0"/>
              <a:t>Todo aquello que el Banco haya cargado y no aparezca en la Empresa, éste debe abonarlo</a:t>
            </a:r>
            <a:r>
              <a:rPr lang="es-ES" dirty="0" smtClean="0"/>
              <a:t>.</a:t>
            </a:r>
          </a:p>
          <a:p>
            <a:pPr marL="0" lvl="0" indent="0">
              <a:buNone/>
            </a:pPr>
            <a:r>
              <a:rPr lang="es-ES" dirty="0"/>
              <a:t> </a:t>
            </a:r>
            <a:r>
              <a:rPr lang="es-ES" dirty="0" smtClean="0"/>
              <a:t>                                 </a:t>
            </a:r>
            <a:r>
              <a:rPr lang="es-ES" sz="3600" dirty="0" smtClean="0"/>
              <a:t>CHEQUES EN TRÁNSITO</a:t>
            </a:r>
          </a:p>
          <a:p>
            <a:pPr marL="0" lvl="0" indent="0">
              <a:buNone/>
            </a:pPr>
            <a:r>
              <a:rPr lang="es-ES" sz="3600" dirty="0"/>
              <a:t> </a:t>
            </a:r>
            <a:r>
              <a:rPr lang="es-ES" sz="3600" dirty="0" smtClean="0"/>
              <a:t>                                         260.00</a:t>
            </a:r>
          </a:p>
          <a:p>
            <a:pPr marL="0" lvl="0" indent="0">
              <a:buNone/>
            </a:pPr>
            <a:r>
              <a:rPr lang="es-ES" sz="3600" dirty="0"/>
              <a:t> </a:t>
            </a:r>
            <a:r>
              <a:rPr lang="es-ES" sz="3600" dirty="0" smtClean="0"/>
              <a:t>                                         590.00</a:t>
            </a:r>
            <a:endParaRPr lang="es-NI" sz="3600" dirty="0"/>
          </a:p>
          <a:p>
            <a:pPr marL="0" indent="0">
              <a:buNone/>
            </a:pPr>
            <a:r>
              <a:rPr lang="es-NI" sz="3600" dirty="0" smtClean="0"/>
              <a:t>                                          850.00</a:t>
            </a:r>
            <a:endParaRPr lang="es-NI" sz="3600" dirty="0"/>
          </a:p>
        </p:txBody>
      </p:sp>
      <p:sp>
        <p:nvSpPr>
          <p:cNvPr id="4" name="Menos 3"/>
          <p:cNvSpPr/>
          <p:nvPr/>
        </p:nvSpPr>
        <p:spPr>
          <a:xfrm>
            <a:off x="1187624" y="3068960"/>
            <a:ext cx="1008112" cy="720080"/>
          </a:xfrm>
          <a:prstGeom prst="mathMinus">
            <a:avLst/>
          </a:prstGeom>
          <a:solidFill>
            <a:srgbClr val="FF000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NI"/>
          </a:p>
        </p:txBody>
      </p:sp>
    </p:spTree>
    <p:extLst>
      <p:ext uri="{BB962C8B-B14F-4D97-AF65-F5344CB8AC3E}">
        <p14:creationId xmlns:p14="http://schemas.microsoft.com/office/powerpoint/2010/main" val="27975500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s-ES_tradnl" dirty="0" smtClean="0"/>
              <a:t>Gracias</a:t>
            </a:r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22518734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ubtítulo 4"/>
          <p:cNvSpPr txBox="1">
            <a:spLocks/>
          </p:cNvSpPr>
          <p:nvPr/>
        </p:nvSpPr>
        <p:spPr>
          <a:xfrm>
            <a:off x="4364828" y="5790236"/>
            <a:ext cx="4003837" cy="1560160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None/>
              <a:defRPr sz="18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628650" fontAlgn="auto">
              <a:spcAft>
                <a:spcPts val="0"/>
              </a:spcAft>
            </a:pPr>
            <a:r>
              <a:rPr lang="es-ES_tradnl" sz="2400" dirty="0" smtClean="0"/>
              <a:t>Lic. </a:t>
            </a:r>
            <a:r>
              <a:rPr lang="es-ES_tradnl" sz="2400" dirty="0" err="1" smtClean="0"/>
              <a:t>Dayana</a:t>
            </a:r>
            <a:r>
              <a:rPr lang="es-ES_tradnl" sz="2400" dirty="0" smtClean="0"/>
              <a:t> García Beltrán</a:t>
            </a:r>
          </a:p>
        </p:txBody>
      </p:sp>
      <p:sp>
        <p:nvSpPr>
          <p:cNvPr id="4" name="Título 3"/>
          <p:cNvSpPr>
            <a:spLocks noGrp="1"/>
          </p:cNvSpPr>
          <p:nvPr>
            <p:ph type="ctrTitle"/>
          </p:nvPr>
        </p:nvSpPr>
        <p:spPr>
          <a:xfrm>
            <a:off x="770074" y="1916832"/>
            <a:ext cx="7593330" cy="2684777"/>
          </a:xfrm>
        </p:spPr>
        <p:txBody>
          <a:bodyPr anchor="b"/>
          <a:lstStyle/>
          <a:p>
            <a:pPr lvl="0" algn="ctr"/>
            <a:r>
              <a:rPr lang="es-ES" sz="4400" cap="none" dirty="0" smtClean="0"/>
              <a:t>TEMA I: El efectivo en caja y banco</a:t>
            </a:r>
            <a:br>
              <a:rPr lang="es-ES" sz="4400" cap="none" dirty="0" smtClean="0"/>
            </a:br>
            <a:r>
              <a:rPr lang="es-ES" sz="4400" cap="none" dirty="0" smtClean="0"/>
              <a:t>SUMARIO: conciliación bancaria: métodos de saldos encontrados. Pasos a seguir. Ejemplo ilustrativo. Ejercicios por ambos métodos.</a:t>
            </a:r>
            <a:endParaRPr lang="es-ES_tradnl" sz="4400" cap="none" dirty="0"/>
          </a:p>
        </p:txBody>
      </p:sp>
      <p:sp>
        <p:nvSpPr>
          <p:cNvPr id="10" name="Título 3"/>
          <p:cNvSpPr txBox="1">
            <a:spLocks/>
          </p:cNvSpPr>
          <p:nvPr/>
        </p:nvSpPr>
        <p:spPr>
          <a:xfrm>
            <a:off x="1835696" y="197775"/>
            <a:ext cx="5832648" cy="1124744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lnSpc>
                <a:spcPct val="80000"/>
              </a:lnSpc>
              <a:spcBef>
                <a:spcPct val="0"/>
              </a:spcBef>
              <a:buNone/>
              <a:defRPr sz="6400" b="0" kern="1200" cap="all" baseline="0">
                <a:blipFill dpi="0" rotWithShape="1">
                  <a:blip r:embed="rId2"/>
                  <a:srcRect/>
                  <a:tile tx="6350" ty="-127000" sx="65000" sy="64000" flip="none" algn="tl"/>
                </a:blip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ES" sz="2400" dirty="0"/>
              <a:t>UNIVERSIDAD DE ARTEMISA “JULIO DÍAZ GONZÁLEZ”</a:t>
            </a:r>
          </a:p>
          <a:p>
            <a:pPr algn="ctr"/>
            <a:r>
              <a:rPr lang="es-ES" sz="2400" dirty="0"/>
              <a:t>FACULTAD DE CIENCIAS AGROPECUARIAS, TÉCNICAS Y ECONÓMICAS</a:t>
            </a:r>
          </a:p>
          <a:p>
            <a:pPr algn="ctr" fontAlgn="auto">
              <a:spcAft>
                <a:spcPts val="0"/>
              </a:spcAft>
            </a:pPr>
            <a:r>
              <a:rPr lang="es-ES" sz="2400" cap="none" dirty="0"/>
              <a:t>Departamento de Ciencias Económicas</a:t>
            </a:r>
          </a:p>
        </p:txBody>
      </p:sp>
      <p:pic>
        <p:nvPicPr>
          <p:cNvPr id="11" name="16 Imagen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83568" y="63500"/>
            <a:ext cx="792088" cy="1175714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Título 3"/>
          <p:cNvSpPr txBox="1">
            <a:spLocks/>
          </p:cNvSpPr>
          <p:nvPr/>
        </p:nvSpPr>
        <p:spPr>
          <a:xfrm>
            <a:off x="3041830" y="1340768"/>
            <a:ext cx="3060340" cy="72361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lnSpc>
                <a:spcPct val="80000"/>
              </a:lnSpc>
              <a:spcBef>
                <a:spcPct val="0"/>
              </a:spcBef>
              <a:buNone/>
              <a:defRPr sz="6400" b="0" kern="1200" cap="all" baseline="0">
                <a:blipFill dpi="0" rotWithShape="1">
                  <a:blip r:embed="rId2"/>
                  <a:srcRect/>
                  <a:tile tx="6350" ty="-127000" sx="65000" sy="64000" flip="none" algn="tl"/>
                </a:blipFill>
                <a:latin typeface="+mj-lt"/>
                <a:ea typeface="+mj-ea"/>
                <a:cs typeface="+mj-cs"/>
              </a:defRPr>
            </a:lvl1pPr>
          </a:lstStyle>
          <a:p>
            <a:pPr algn="ctr" fontAlgn="auto">
              <a:spcAft>
                <a:spcPts val="0"/>
              </a:spcAft>
            </a:pPr>
            <a:endParaRPr lang="es-ES" sz="3600" cap="none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AutoShape 2"/>
          <p:cNvSpPr>
            <a:spLocks noChangeArrowheads="1"/>
          </p:cNvSpPr>
          <p:nvPr/>
        </p:nvSpPr>
        <p:spPr bwMode="auto">
          <a:xfrm>
            <a:off x="432000" y="404526"/>
            <a:ext cx="8280000" cy="720000"/>
          </a:xfrm>
          <a:prstGeom prst="roundRect">
            <a:avLst>
              <a:gd name="adj" fmla="val 16667"/>
            </a:avLst>
          </a:prstGeom>
          <a:ln>
            <a:headEnd/>
            <a:tailEnd/>
          </a:ln>
          <a:extLst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none" anchor="ctr"/>
          <a:lstStyle/>
          <a:p>
            <a:pPr algn="ctr" eaLnBrk="1" hangingPunct="1">
              <a:defRPr/>
            </a:pPr>
            <a:r>
              <a:rPr lang="es-ES" sz="3000" b="1" dirty="0" smtClean="0">
                <a:solidFill>
                  <a:schemeClr val="bg1"/>
                </a:solidFill>
              </a:rPr>
              <a:t>CONCILIACIÓN BANCARIA</a:t>
            </a:r>
            <a:endParaRPr lang="es-ES" sz="3000" b="1" dirty="0">
              <a:solidFill>
                <a:schemeClr val="bg1"/>
              </a:solidFill>
            </a:endParaRPr>
          </a:p>
        </p:txBody>
      </p:sp>
      <p:sp>
        <p:nvSpPr>
          <p:cNvPr id="49156" name="AutoShape 4"/>
          <p:cNvSpPr>
            <a:spLocks noChangeArrowheads="1"/>
          </p:cNvSpPr>
          <p:nvPr/>
        </p:nvSpPr>
        <p:spPr bwMode="auto">
          <a:xfrm>
            <a:off x="0" y="2420888"/>
            <a:ext cx="9252520" cy="4104456"/>
          </a:xfrm>
          <a:prstGeom prst="roundRect">
            <a:avLst>
              <a:gd name="adj" fmla="val 16667"/>
            </a:avLst>
          </a:prstGeom>
          <a:ln>
            <a:headEnd/>
            <a:tailEnd/>
          </a:ln>
          <a:extLst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spcAft>
                <a:spcPts val="0"/>
              </a:spcAft>
            </a:pPr>
            <a:r>
              <a:rPr lang="es-NI" sz="4000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HACER COINCIDIR EL SALDO DE </a:t>
            </a:r>
          </a:p>
          <a:p>
            <a:pPr algn="ctr">
              <a:spcAft>
                <a:spcPts val="0"/>
              </a:spcAft>
            </a:pPr>
            <a:r>
              <a:rPr lang="es-NI" sz="4000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LOS LIBROS DE </a:t>
            </a:r>
          </a:p>
          <a:p>
            <a:pPr algn="ctr">
              <a:spcAft>
                <a:spcPts val="0"/>
              </a:spcAft>
            </a:pPr>
            <a:r>
              <a:rPr lang="es-NI" sz="4000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LA EMPRESA</a:t>
            </a:r>
          </a:p>
          <a:p>
            <a:pPr algn="ctr">
              <a:spcAft>
                <a:spcPts val="0"/>
              </a:spcAft>
            </a:pPr>
            <a:r>
              <a:rPr lang="es-NI" sz="4000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( CUENTA EFECTIVO EN BANCO) </a:t>
            </a:r>
          </a:p>
          <a:p>
            <a:pPr algn="ctr">
              <a:spcAft>
                <a:spcPts val="0"/>
              </a:spcAft>
            </a:pPr>
            <a:r>
              <a:rPr lang="es-NI" sz="4000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CON EL SALDO DEL </a:t>
            </a:r>
          </a:p>
          <a:p>
            <a:pPr algn="ctr">
              <a:spcAft>
                <a:spcPts val="0"/>
              </a:spcAft>
            </a:pPr>
            <a:r>
              <a:rPr lang="es-NI" sz="4000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EFECTIVO SEGÚN BANCO </a:t>
            </a:r>
          </a:p>
        </p:txBody>
      </p:sp>
      <p:sp>
        <p:nvSpPr>
          <p:cNvPr id="49157" name="Line 5"/>
          <p:cNvSpPr>
            <a:spLocks noChangeShapeType="1"/>
          </p:cNvSpPr>
          <p:nvPr/>
        </p:nvSpPr>
        <p:spPr bwMode="auto">
          <a:xfrm flipH="1">
            <a:off x="4572000" y="1124664"/>
            <a:ext cx="0" cy="863958"/>
          </a:xfrm>
          <a:prstGeom prst="line">
            <a:avLst/>
          </a:prstGeom>
          <a:noFill/>
          <a:ln w="88900">
            <a:solidFill>
              <a:schemeClr val="tx1"/>
            </a:solidFill>
            <a:round/>
            <a:headEnd/>
            <a:tailEnd type="stealth" w="med" len="med"/>
          </a:ln>
          <a:effectLst/>
        </p:spPr>
        <p:txBody>
          <a:bodyPr wrap="square">
            <a:spAutoFit/>
          </a:bodyPr>
          <a:lstStyle/>
          <a:p>
            <a:endParaRPr lang="es-ES_tradnl"/>
          </a:p>
        </p:txBody>
      </p:sp>
      <p:sp>
        <p:nvSpPr>
          <p:cNvPr id="10" name="Line 5"/>
          <p:cNvSpPr>
            <a:spLocks noChangeShapeType="1"/>
          </p:cNvSpPr>
          <p:nvPr/>
        </p:nvSpPr>
        <p:spPr bwMode="auto">
          <a:xfrm flipH="1">
            <a:off x="4572000" y="1124526"/>
            <a:ext cx="0" cy="863958"/>
          </a:xfrm>
          <a:prstGeom prst="line">
            <a:avLst/>
          </a:prstGeom>
          <a:noFill/>
          <a:ln w="88900">
            <a:solidFill>
              <a:schemeClr val="tx1"/>
            </a:solidFill>
            <a:round/>
            <a:headEnd/>
            <a:tailEnd type="stealth" w="med" len="med"/>
          </a:ln>
          <a:effectLst/>
        </p:spPr>
        <p:txBody>
          <a:bodyPr wrap="square">
            <a:spAutoFit/>
          </a:bodyPr>
          <a:lstStyle/>
          <a:p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74663303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85800" y="260648"/>
            <a:ext cx="7772400" cy="1609344"/>
          </a:xfrm>
        </p:spPr>
        <p:txBody>
          <a:bodyPr/>
          <a:lstStyle/>
          <a:p>
            <a:pPr algn="ctr"/>
            <a:r>
              <a:rPr lang="es-NI" dirty="0" smtClean="0">
                <a:solidFill>
                  <a:srgbClr val="C00000"/>
                </a:solidFill>
              </a:rPr>
              <a:t>Procedimientos de la conciliación bancaria</a:t>
            </a:r>
            <a:endParaRPr lang="es-NI" dirty="0">
              <a:solidFill>
                <a:srgbClr val="C00000"/>
              </a:solidFill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685800" y="1628800"/>
            <a:ext cx="7772400" cy="4050792"/>
          </a:xfrm>
        </p:spPr>
        <p:txBody>
          <a:bodyPr>
            <a:noAutofit/>
          </a:bodyPr>
          <a:lstStyle/>
          <a:p>
            <a:r>
              <a:rPr lang="es-NI" sz="3200" dirty="0" smtClean="0">
                <a:solidFill>
                  <a:srgbClr val="C00000"/>
                </a:solidFill>
              </a:rPr>
              <a:t>Paso #1:</a:t>
            </a:r>
            <a:r>
              <a:rPr lang="es-NI" sz="3200" dirty="0" smtClean="0"/>
              <a:t> Detección de las diferencias entre el saldo de la cuenta efectivo en banco en la empresa y el estado de cuenta por el banco</a:t>
            </a:r>
          </a:p>
          <a:p>
            <a:r>
              <a:rPr lang="es-NI" sz="3200" dirty="0" smtClean="0">
                <a:solidFill>
                  <a:srgbClr val="C00000"/>
                </a:solidFill>
              </a:rPr>
              <a:t>Paso #2:</a:t>
            </a:r>
            <a:r>
              <a:rPr lang="es-NI" sz="3200" dirty="0" smtClean="0"/>
              <a:t> Realizar los asientos de ajustes  para llegar el saldo correcto tanto por la empresa como por el banco</a:t>
            </a:r>
          </a:p>
          <a:p>
            <a:r>
              <a:rPr lang="es-NI" sz="3200" dirty="0" smtClean="0">
                <a:solidFill>
                  <a:srgbClr val="C00000"/>
                </a:solidFill>
              </a:rPr>
              <a:t>Paso #3: </a:t>
            </a:r>
            <a:r>
              <a:rPr lang="es-NI" sz="3200" dirty="0" smtClean="0"/>
              <a:t>Confeccionar el Estado de Conciliación Bancaria</a:t>
            </a:r>
            <a:endParaRPr lang="es-NI" sz="3200" dirty="0"/>
          </a:p>
        </p:txBody>
      </p:sp>
    </p:spTree>
    <p:extLst>
      <p:ext uri="{BB962C8B-B14F-4D97-AF65-F5344CB8AC3E}">
        <p14:creationId xmlns:p14="http://schemas.microsoft.com/office/powerpoint/2010/main" val="2053803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NI" dirty="0" smtClean="0"/>
              <a:t>MÉTODOS PARA CONCILIAR</a:t>
            </a:r>
            <a:endParaRPr lang="es-NI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s-NI" sz="3200" dirty="0"/>
              <a:t>M</a:t>
            </a:r>
            <a:r>
              <a:rPr lang="es-NI" sz="3200" dirty="0" smtClean="0"/>
              <a:t>étodo de saldo ajustados o saldos correctos (ambos saldos)</a:t>
            </a:r>
          </a:p>
          <a:p>
            <a:pPr marL="457200" indent="-457200">
              <a:buFont typeface="+mj-lt"/>
              <a:buAutoNum type="arabicPeriod"/>
            </a:pPr>
            <a:r>
              <a:rPr lang="es-NI" sz="3200" dirty="0" smtClean="0"/>
              <a:t>Método de saldos encontrados (de libro a banco y de banco a libro)</a:t>
            </a:r>
            <a:endParaRPr lang="es-NI" sz="3200" dirty="0"/>
          </a:p>
        </p:txBody>
      </p:sp>
    </p:spTree>
    <p:extLst>
      <p:ext uri="{BB962C8B-B14F-4D97-AF65-F5344CB8AC3E}">
        <p14:creationId xmlns:p14="http://schemas.microsoft.com/office/powerpoint/2010/main" val="37884295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NI" dirty="0" smtClean="0">
                <a:solidFill>
                  <a:srgbClr val="C00000"/>
                </a:solidFill>
              </a:rPr>
              <a:t>Saldos encontrados</a:t>
            </a:r>
            <a:endParaRPr lang="es-NI" dirty="0">
              <a:solidFill>
                <a:srgbClr val="C00000"/>
              </a:solidFill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s-NI" sz="3200" dirty="0" smtClean="0"/>
              <a:t>Se parte del saldo de cualquiera de las dos entidades para llegar al saldo de la otra</a:t>
            </a:r>
          </a:p>
          <a:p>
            <a:pPr marL="0" indent="0">
              <a:buNone/>
            </a:pPr>
            <a:r>
              <a:rPr lang="es-NI" sz="3200" dirty="0" smtClean="0"/>
              <a:t>Ejemplo:</a:t>
            </a:r>
          </a:p>
          <a:p>
            <a:pPr marL="0" indent="0">
              <a:buNone/>
            </a:pPr>
            <a:r>
              <a:rPr lang="es-NI" sz="3200" dirty="0" smtClean="0"/>
              <a:t>Del saldo de la empresa para llegar al saldo del Banco.</a:t>
            </a:r>
          </a:p>
        </p:txBody>
      </p:sp>
    </p:spTree>
    <p:extLst>
      <p:ext uri="{BB962C8B-B14F-4D97-AF65-F5344CB8AC3E}">
        <p14:creationId xmlns:p14="http://schemas.microsoft.com/office/powerpoint/2010/main" val="12413668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67544" y="0"/>
            <a:ext cx="7772400" cy="1609344"/>
          </a:xfrm>
        </p:spPr>
        <p:txBody>
          <a:bodyPr/>
          <a:lstStyle/>
          <a:p>
            <a:pPr algn="ctr"/>
            <a:r>
              <a:rPr lang="es-NI" dirty="0" smtClean="0"/>
              <a:t>De libro a banco</a:t>
            </a:r>
            <a:endParaRPr lang="es-NI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67544" y="1052736"/>
            <a:ext cx="7772400" cy="4050792"/>
          </a:xfrm>
        </p:spPr>
        <p:txBody>
          <a:bodyPr>
            <a:noAutofit/>
          </a:bodyPr>
          <a:lstStyle/>
          <a:p>
            <a:pPr lvl="0"/>
            <a:r>
              <a:rPr lang="es-ES" sz="2800" dirty="0"/>
              <a:t>Todo aquello que la Empresa haya acreditado y el Banco no haya cargado o haya acreditado incorrectamente, la Empresa debe debitarlo.</a:t>
            </a:r>
            <a:endParaRPr lang="es-NI" sz="2800" dirty="0"/>
          </a:p>
          <a:p>
            <a:pPr lvl="0"/>
            <a:r>
              <a:rPr lang="es-ES" sz="2800" dirty="0"/>
              <a:t>Todo aquello que la Empresa haya debitado y el Banco no haya acreditado o haya cargado incorrectamente, la Empresa debe acreditarlo</a:t>
            </a:r>
            <a:r>
              <a:rPr lang="es-ES" sz="2800" dirty="0" smtClean="0"/>
              <a:t>.</a:t>
            </a:r>
          </a:p>
          <a:p>
            <a:r>
              <a:rPr lang="es-ES" sz="2800" dirty="0" smtClean="0"/>
              <a:t>Todo </a:t>
            </a:r>
            <a:r>
              <a:rPr lang="es-ES" sz="2800" dirty="0"/>
              <a:t>aquello que el Banco haya abonado y no aparezca en la Empresa, ésta debe </a:t>
            </a:r>
            <a:r>
              <a:rPr lang="es-ES" sz="2800" dirty="0">
                <a:solidFill>
                  <a:srgbClr val="FF0000"/>
                </a:solidFill>
              </a:rPr>
              <a:t>cargarlo</a:t>
            </a:r>
            <a:r>
              <a:rPr lang="es-ES" sz="2800" dirty="0"/>
              <a:t>.</a:t>
            </a:r>
            <a:endParaRPr lang="es-NI" sz="2800" dirty="0"/>
          </a:p>
          <a:p>
            <a:pPr lvl="0"/>
            <a:r>
              <a:rPr lang="es-ES" sz="2800" dirty="0"/>
              <a:t>Todo aquello que el Banco haya cargado y no aparezca en la Empresa, ésta debe </a:t>
            </a:r>
            <a:r>
              <a:rPr lang="es-ES" sz="2800" dirty="0">
                <a:solidFill>
                  <a:srgbClr val="FF0000"/>
                </a:solidFill>
              </a:rPr>
              <a:t>abonarlo</a:t>
            </a:r>
            <a:r>
              <a:rPr lang="es-ES" sz="2800" dirty="0"/>
              <a:t>.</a:t>
            </a:r>
            <a:endParaRPr lang="es-NI" sz="2800" dirty="0"/>
          </a:p>
          <a:p>
            <a:pPr marL="0" indent="0">
              <a:buNone/>
            </a:pPr>
            <a:endParaRPr lang="es-NI" sz="2600" dirty="0"/>
          </a:p>
        </p:txBody>
      </p:sp>
    </p:spTree>
    <p:extLst>
      <p:ext uri="{BB962C8B-B14F-4D97-AF65-F5344CB8AC3E}">
        <p14:creationId xmlns:p14="http://schemas.microsoft.com/office/powerpoint/2010/main" val="3111161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NI" dirty="0" smtClean="0"/>
              <a:t>DE BANCO A EMPRESA</a:t>
            </a:r>
            <a:endParaRPr lang="es-NI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NI" sz="2600" dirty="0" smtClean="0"/>
              <a:t>Se parte del saldo del Banco</a:t>
            </a:r>
          </a:p>
          <a:p>
            <a:pPr marL="0" indent="0">
              <a:buNone/>
            </a:pPr>
            <a:r>
              <a:rPr lang="es-NI" sz="2600" dirty="0" smtClean="0">
                <a:solidFill>
                  <a:srgbClr val="FF0000"/>
                </a:solidFill>
              </a:rPr>
              <a:t>Se determinan las diferencias</a:t>
            </a:r>
          </a:p>
          <a:p>
            <a:r>
              <a:rPr lang="es-NI" sz="2600" dirty="0" smtClean="0">
                <a:solidFill>
                  <a:srgbClr val="FF0000"/>
                </a:solidFill>
              </a:rPr>
              <a:t>SE ELIMINAN:</a:t>
            </a:r>
          </a:p>
          <a:p>
            <a:pPr marL="0" indent="0">
              <a:buNone/>
            </a:pPr>
            <a:r>
              <a:rPr lang="es-NI" sz="2600" dirty="0" smtClean="0"/>
              <a:t>Anotaciones que tiene el banco y no tiene la empresa</a:t>
            </a:r>
          </a:p>
          <a:p>
            <a:r>
              <a:rPr lang="es-NI" sz="2600" dirty="0" smtClean="0">
                <a:solidFill>
                  <a:srgbClr val="FF0000"/>
                </a:solidFill>
              </a:rPr>
              <a:t>SE ANOTAN</a:t>
            </a:r>
          </a:p>
          <a:p>
            <a:pPr marL="0" indent="0">
              <a:buNone/>
            </a:pPr>
            <a:r>
              <a:rPr lang="es-NI" sz="2600" dirty="0" smtClean="0"/>
              <a:t>Los registros que tiene la empresa y no tiene el banco</a:t>
            </a:r>
            <a:endParaRPr lang="es-NI" sz="2600" dirty="0"/>
          </a:p>
        </p:txBody>
      </p:sp>
    </p:spTree>
    <p:extLst>
      <p:ext uri="{BB962C8B-B14F-4D97-AF65-F5344CB8AC3E}">
        <p14:creationId xmlns:p14="http://schemas.microsoft.com/office/powerpoint/2010/main" val="41026330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512" y="188640"/>
            <a:ext cx="7772400" cy="1609344"/>
          </a:xfrm>
        </p:spPr>
        <p:txBody>
          <a:bodyPr/>
          <a:lstStyle/>
          <a:p>
            <a:r>
              <a:rPr lang="es-NI" dirty="0" smtClean="0"/>
              <a:t>Ejemplo ilustrativo</a:t>
            </a:r>
            <a:endParaRPr lang="es-NI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79512" y="1340768"/>
            <a:ext cx="7990656" cy="4471392"/>
          </a:xfrm>
        </p:spPr>
        <p:txBody>
          <a:bodyPr>
            <a:normAutofit fontScale="92500" lnSpcReduction="20000"/>
          </a:bodyPr>
          <a:lstStyle/>
          <a:p>
            <a:r>
              <a:rPr lang="es-NI" dirty="0"/>
              <a:t>El estado de cuenta del banco señala que el saldo al 31 de agosto de 2007 de la Empresa Comercializadora “Dos Corazones” es de $ 5 640.00. Sin embargo, la cuenta de efectivo de la empresa tiene un saldo de $4 595.00. Siguiendo los pasos se detectaron las siguientes diferencias</a:t>
            </a:r>
            <a:r>
              <a:rPr lang="es-NI" dirty="0" smtClean="0"/>
              <a:t>:</a:t>
            </a:r>
          </a:p>
          <a:p>
            <a:pPr marL="0" indent="0">
              <a:buNone/>
            </a:pPr>
            <a:r>
              <a:rPr lang="es-NI" dirty="0"/>
              <a:t>El depósito No.670 del 28/8/07 por $1 300.00, no aparece en el banco.</a:t>
            </a:r>
          </a:p>
          <a:p>
            <a:r>
              <a:rPr lang="es-NI" dirty="0"/>
              <a:t>El banco no ha pagado 3 cheques emitidos por la empresa a final de mes:</a:t>
            </a:r>
          </a:p>
          <a:p>
            <a:pPr marL="0" lvl="0" indent="0">
              <a:buNone/>
            </a:pPr>
            <a:r>
              <a:rPr lang="es-NI" dirty="0"/>
              <a:t>La ND por el cargo por servicios bancarios del mes asciende a $155.00.</a:t>
            </a:r>
          </a:p>
          <a:p>
            <a:r>
              <a:rPr lang="es-NI" dirty="0"/>
              <a:t>En el Estado de Cuenta muestra una ND por cheque SFF por un valor de $1450.00.</a:t>
            </a:r>
          </a:p>
          <a:p>
            <a:r>
              <a:rPr lang="es-NI" dirty="0"/>
              <a:t>En el Estado de Cuenta muestra el </a:t>
            </a:r>
            <a:endParaRPr lang="es-NI" dirty="0" smtClean="0"/>
          </a:p>
          <a:p>
            <a:pPr marL="0" lvl="0" indent="0">
              <a:buNone/>
            </a:pPr>
            <a:r>
              <a:rPr lang="es-NI" dirty="0" smtClean="0"/>
              <a:t>12 </a:t>
            </a:r>
            <a:r>
              <a:rPr lang="es-NI" dirty="0"/>
              <a:t>de agosto una NC por el cobro </a:t>
            </a:r>
            <a:endParaRPr lang="es-NI" dirty="0" smtClean="0"/>
          </a:p>
          <a:p>
            <a:pPr marL="0" lvl="0" indent="0">
              <a:buNone/>
            </a:pPr>
            <a:r>
              <a:rPr lang="es-NI" dirty="0" smtClean="0"/>
              <a:t>de </a:t>
            </a:r>
            <a:r>
              <a:rPr lang="es-NI" dirty="0"/>
              <a:t>la letra No.12 de $2 250.00</a:t>
            </a:r>
            <a:r>
              <a:rPr lang="es-NI" dirty="0" smtClean="0"/>
              <a:t>.</a:t>
            </a:r>
            <a:r>
              <a:rPr lang="es-NI" dirty="0"/>
              <a:t>	</a:t>
            </a:r>
          </a:p>
          <a:p>
            <a:endParaRPr lang="es-NI" dirty="0"/>
          </a:p>
        </p:txBody>
      </p:sp>
      <p:graphicFrame>
        <p:nvGraphicFramePr>
          <p:cNvPr id="9" name="Tabl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97146611"/>
              </p:ext>
            </p:extLst>
          </p:nvPr>
        </p:nvGraphicFramePr>
        <p:xfrm>
          <a:off x="4574231" y="4293096"/>
          <a:ext cx="3814193" cy="244827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32011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329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6109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83326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NI" sz="2000" dirty="0">
                          <a:effectLst/>
                        </a:rPr>
                        <a:t>No. De cheque</a:t>
                      </a:r>
                      <a:endParaRPr lang="es-NI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NI" sz="2000" dirty="0">
                          <a:effectLst/>
                        </a:rPr>
                        <a:t>Fecha</a:t>
                      </a:r>
                      <a:endParaRPr lang="es-NI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NI" sz="2000">
                          <a:effectLst/>
                        </a:rPr>
                        <a:t>Importe</a:t>
                      </a:r>
                      <a:endParaRPr lang="es-NI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8173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NI" sz="2000" dirty="0">
                          <a:effectLst/>
                        </a:rPr>
                        <a:t>660</a:t>
                      </a:r>
                      <a:endParaRPr lang="es-NI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NI" sz="2000" dirty="0">
                          <a:effectLst/>
                        </a:rPr>
                        <a:t>Agosto 28</a:t>
                      </a:r>
                      <a:endParaRPr lang="es-NI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NI" sz="2000">
                          <a:effectLst/>
                        </a:rPr>
                        <a:t>$260.00</a:t>
                      </a:r>
                      <a:endParaRPr lang="es-NI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1663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NI" sz="2000">
                          <a:effectLst/>
                        </a:rPr>
                        <a:t>661</a:t>
                      </a:r>
                      <a:endParaRPr lang="es-NI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NI" sz="2000" dirty="0">
                          <a:effectLst/>
                        </a:rPr>
                        <a:t>29</a:t>
                      </a:r>
                      <a:endParaRPr lang="es-NI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NI" sz="2000" dirty="0">
                          <a:effectLst/>
                        </a:rPr>
                        <a:t>590.00</a:t>
                      </a:r>
                      <a:endParaRPr lang="es-NI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1663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NI" sz="2000">
                          <a:effectLst/>
                        </a:rPr>
                        <a:t>662</a:t>
                      </a:r>
                      <a:endParaRPr lang="es-NI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NI" sz="2000">
                          <a:effectLst/>
                        </a:rPr>
                        <a:t>29</a:t>
                      </a:r>
                      <a:endParaRPr lang="es-NI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NI" sz="2000" dirty="0">
                          <a:effectLst/>
                        </a:rPr>
                        <a:t>850.00</a:t>
                      </a:r>
                      <a:endParaRPr lang="es-NI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162736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ipo de madera">
  <a:themeElements>
    <a:clrScheme name="Rojo naranja">
      <a:dk1>
        <a:sysClr val="windowText" lastClr="000000"/>
      </a:dk1>
      <a:lt1>
        <a:sysClr val="window" lastClr="FFFFFF"/>
      </a:lt1>
      <a:dk2>
        <a:srgbClr val="505046"/>
      </a:dk2>
      <a:lt2>
        <a:srgbClr val="EEECE1"/>
      </a:lt2>
      <a:accent1>
        <a:srgbClr val="E84C22"/>
      </a:accent1>
      <a:accent2>
        <a:srgbClr val="FFBD47"/>
      </a:accent2>
      <a:accent3>
        <a:srgbClr val="B64926"/>
      </a:accent3>
      <a:accent4>
        <a:srgbClr val="FF8427"/>
      </a:accent4>
      <a:accent5>
        <a:srgbClr val="CC9900"/>
      </a:accent5>
      <a:accent6>
        <a:srgbClr val="B22600"/>
      </a:accent6>
      <a:hlink>
        <a:srgbClr val="CC9900"/>
      </a:hlink>
      <a:folHlink>
        <a:srgbClr val="666699"/>
      </a:folHlink>
    </a:clrScheme>
    <a:fontScheme name="Tipo de madera">
      <a:majorFont>
        <a:latin typeface="Rockwell Condensed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ipo de madera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TM03090434[[fn=Madera]]</Template>
  <TotalTime>10972</TotalTime>
  <Words>874</Words>
  <Application>Microsoft Office PowerPoint</Application>
  <PresentationFormat>Presentación en pantalla (4:3)</PresentationFormat>
  <Paragraphs>100</Paragraphs>
  <Slides>19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19</vt:i4>
      </vt:variant>
    </vt:vector>
  </HeadingPairs>
  <TitlesOfParts>
    <vt:vector size="26" baseType="lpstr">
      <vt:lpstr>Arial</vt:lpstr>
      <vt:lpstr>Calibri</vt:lpstr>
      <vt:lpstr>Rockwell</vt:lpstr>
      <vt:lpstr>Rockwell Condensed</vt:lpstr>
      <vt:lpstr>Times New Roman</vt:lpstr>
      <vt:lpstr>Wingdings</vt:lpstr>
      <vt:lpstr>Tipo de madera</vt:lpstr>
      <vt:lpstr>Estudio independiente</vt:lpstr>
      <vt:lpstr>TEMA I: El efectivo en caja y banco SUMARIO: conciliación bancaria: métodos de saldos encontrados. Pasos a seguir. Ejemplo ilustrativo. Ejercicios por ambos métodos.</vt:lpstr>
      <vt:lpstr>Presentación de PowerPoint</vt:lpstr>
      <vt:lpstr>Procedimientos de la conciliación bancaria</vt:lpstr>
      <vt:lpstr>MÉTODOS PARA CONCILIAR</vt:lpstr>
      <vt:lpstr>Saldos encontrados</vt:lpstr>
      <vt:lpstr>De libro a banco</vt:lpstr>
      <vt:lpstr>DE BANCO A EMPRESA</vt:lpstr>
      <vt:lpstr>Ejemplo ilustrativo</vt:lpstr>
      <vt:lpstr>De empresa a banco LO QUE TIENE LA EMPRESA Y NO BANCO</vt:lpstr>
      <vt:lpstr>LO QUE TIENE LA EMPRESA Y NO EL BANCO</vt:lpstr>
      <vt:lpstr>QUE TIENE EL BANCO Y NO LA EMPRESA</vt:lpstr>
      <vt:lpstr>QUE TIENE EL BANCO Y NO AL EMPRESA</vt:lpstr>
      <vt:lpstr>BANCO A LIBRO</vt:lpstr>
      <vt:lpstr>BANCO A EMPRESA</vt:lpstr>
      <vt:lpstr>Presentación de PowerPoint</vt:lpstr>
      <vt:lpstr>Presentación de PowerPoint</vt:lpstr>
      <vt:lpstr>Presentación de PowerPoint</vt:lpstr>
      <vt:lpstr>Gracias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Andres</dc:creator>
  <cp:lastModifiedBy>DAYANA</cp:lastModifiedBy>
  <cp:revision>327</cp:revision>
  <dcterms:created xsi:type="dcterms:W3CDTF">2017-03-12T09:04:07Z</dcterms:created>
  <dcterms:modified xsi:type="dcterms:W3CDTF">2025-03-17T21:30:31Z</dcterms:modified>
</cp:coreProperties>
</file>