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9" r:id="rId1"/>
  </p:sldMasterIdLst>
  <p:notesMasterIdLst>
    <p:notesMasterId r:id="rId28"/>
  </p:notesMasterIdLst>
  <p:sldIdLst>
    <p:sldId id="324" r:id="rId2"/>
    <p:sldId id="287" r:id="rId3"/>
    <p:sldId id="403" r:id="rId4"/>
    <p:sldId id="379" r:id="rId5"/>
    <p:sldId id="404" r:id="rId6"/>
    <p:sldId id="405" r:id="rId7"/>
    <p:sldId id="406" r:id="rId8"/>
    <p:sldId id="407" r:id="rId9"/>
    <p:sldId id="408" r:id="rId10"/>
    <p:sldId id="409" r:id="rId11"/>
    <p:sldId id="410" r:id="rId12"/>
    <p:sldId id="411" r:id="rId13"/>
    <p:sldId id="414" r:id="rId14"/>
    <p:sldId id="416" r:id="rId15"/>
    <p:sldId id="423" r:id="rId16"/>
    <p:sldId id="424" r:id="rId17"/>
    <p:sldId id="425" r:id="rId18"/>
    <p:sldId id="426" r:id="rId19"/>
    <p:sldId id="413" r:id="rId20"/>
    <p:sldId id="417" r:id="rId21"/>
    <p:sldId id="418" r:id="rId22"/>
    <p:sldId id="419" r:id="rId23"/>
    <p:sldId id="420" r:id="rId24"/>
    <p:sldId id="422" r:id="rId25"/>
    <p:sldId id="421" r:id="rId26"/>
    <p:sldId id="340" r:id="rId27"/>
  </p:sldIdLst>
  <p:sldSz cx="9144000" cy="6858000" type="screen4x3"/>
  <p:notesSz cx="6858000" cy="9144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33" userDrawn="1">
          <p15:clr>
            <a:srgbClr val="A4A3A4"/>
          </p15:clr>
        </p15:guide>
        <p15:guide id="2" pos="483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D0B8F"/>
    <a:srgbClr val="512DEB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8603FDC-E32A-4AB5-989C-0864C3EAD2B8}" styleName="Estilo temático 2 - Énfasis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Estilo temático 2 - Énfasis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93D81CF-94F2-401A-BA57-92F5A7B2D0C5}" styleName="Estilo me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A488322-F2BA-4B5B-9748-0D474271808F}" styleName="Estilo medio 3 - 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Estilo medio 1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Estilo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24" autoAdjust="0"/>
    <p:restoredTop sz="94660"/>
  </p:normalViewPr>
  <p:slideViewPr>
    <p:cSldViewPr showGuides="1">
      <p:cViewPr varScale="1">
        <p:scale>
          <a:sx n="73" d="100"/>
          <a:sy n="73" d="100"/>
        </p:scale>
        <p:origin x="1266" y="78"/>
      </p:cViewPr>
      <p:guideLst>
        <p:guide orient="horz" pos="1933"/>
        <p:guide pos="483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9" d="100"/>
          <a:sy n="69" d="100"/>
        </p:scale>
        <p:origin x="-3270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D056578-9E9D-4E9A-846E-23837885E2FF}" type="datetimeFigureOut">
              <a:rPr lang="es-ES"/>
              <a:pPr>
                <a:defRPr/>
              </a:pPr>
              <a:t>02/04/2025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ES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BFA82F9-98C4-4A6C-B33B-AEDD7EBCAB9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28662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1346947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85800" y="4282763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85800" y="1484779"/>
            <a:ext cx="7772400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7234780" y="4107023"/>
            <a:ext cx="914400" cy="914400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59333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6400" b="0" cap="all" baseline="0">
                <a:blipFill dpi="0" rotWithShape="1">
                  <a:blip r:embed="rId3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B112B15-7BBA-42BA-BBE6-888AE3A283EC}" type="datetimeFigureOut">
              <a:rPr lang="es-ES" smtClean="0"/>
              <a:pPr>
                <a:defRPr/>
              </a:pPr>
              <a:t>02/04/2025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5" y="6272785"/>
            <a:ext cx="4745736" cy="365125"/>
          </a:xfrm>
        </p:spPr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44280" y="4227195"/>
            <a:ext cx="895401" cy="640080"/>
          </a:xfrm>
        </p:spPr>
        <p:txBody>
          <a:bodyPr/>
          <a:lstStyle>
            <a:lvl1pPr>
              <a:defRPr sz="2800" b="1"/>
            </a:lvl1pPr>
          </a:lstStyle>
          <a:p>
            <a:pPr>
              <a:defRPr/>
            </a:pPr>
            <a:fld id="{51AC06E7-1051-400F-931F-C02C05F7028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1651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F47D3E-C720-44B1-8172-C96BAE03B598}" type="datetimeFigureOut">
              <a:rPr lang="es-ES" smtClean="0"/>
              <a:pPr>
                <a:defRPr/>
              </a:pPr>
              <a:t>02/04/2025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4C3F9F-E31D-4ADE-928F-BE17AEB4580D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0746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CFC81A-61C5-4E08-9D52-CECA444A928A}" type="datetimeFigureOut">
              <a:rPr lang="es-ES" smtClean="0"/>
              <a:pPr>
                <a:defRPr/>
              </a:pPr>
              <a:t>02/04/2025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274434-2AE3-420B-AA31-E470BDA70930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2926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2E87A73-AE39-42C2-9981-78DE848D582A}" type="datetimeFigureOut">
              <a:rPr lang="es-ES" smtClean="0"/>
              <a:pPr>
                <a:defRPr/>
              </a:pPr>
              <a:t>02/04/2025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8E9685-749C-48E2-9F34-44C2F9525B27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71338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6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5708FC68-6515-4767-B383-EC5F967CA8A7}" type="datetimeFigureOut">
              <a:rPr lang="es-ES" smtClean="0"/>
              <a:pPr>
                <a:defRPr/>
              </a:pPr>
              <a:t>02/04/2025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6099" y="6272784"/>
            <a:ext cx="4745736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633862" y="2430623"/>
            <a:ext cx="914400" cy="914400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450" y="2508607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pPr>
              <a:defRPr/>
            </a:pPr>
            <a:fld id="{4E8FB2CE-37EA-4EBE-A19E-964F1483A31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4195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B2A8E3-92FF-4DAE-980D-E3CF6BA462CC}" type="datetimeFigureOut">
              <a:rPr lang="es-ES" smtClean="0"/>
              <a:pPr>
                <a:defRPr/>
              </a:pPr>
              <a:t>02/04/2025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74AFED-6131-4A92-AD07-4B11299D68D6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3279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A70FDF-7F49-4F67-BCD8-25AAE90DE65A}" type="datetimeFigureOut">
              <a:rPr lang="es-ES" smtClean="0"/>
              <a:pPr>
                <a:defRPr/>
              </a:pPr>
              <a:t>02/04/2025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CA1B25-DD51-415E-8A8F-3F23259DB661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8237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68F87397-AF61-4E00-BFF0-ADDFF72D9F75}" type="datetimeFigureOut">
              <a:rPr lang="es-ES" smtClean="0"/>
              <a:pPr>
                <a:defRPr/>
              </a:pPr>
              <a:t>02/04/2025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0C031E-82D7-4DEB-97BA-E281AF49D9BB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9320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4D66B7-ECC7-420E-8313-FEB5581A0A4F}" type="datetimeFigureOut">
              <a:rPr lang="es-ES" smtClean="0"/>
              <a:pPr>
                <a:defRPr/>
              </a:pPr>
              <a:t>02/04/2025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8BC478-2A3E-46C4-BBD5-D2503B65B98C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39787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422EA18-6A99-4B23-9BB7-F76944561E4D}" type="datetimeFigureOut">
              <a:rPr lang="es-ES" smtClean="0"/>
              <a:pPr>
                <a:defRPr/>
              </a:pPr>
              <a:t>02/04/2025</a:t>
            </a:fld>
            <a:endParaRPr lang="es-E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B44CF0-52ED-4A20-883C-980CC656EAF6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56259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05CDC4-570A-48AA-99F6-4D5B3E4E68FA}" type="datetimeFigureOut">
              <a:rPr lang="es-ES" smtClean="0"/>
              <a:pPr>
                <a:defRPr/>
              </a:pPr>
              <a:t>02/04/2025</a:t>
            </a:fld>
            <a:endParaRPr lang="es-E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18F642-EE4D-4446-BCD4-683F3E258ADD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3309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21408"/>
            <a:ext cx="7772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236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68F87397-AF61-4E00-BFF0-ADDFF72D9F75}" type="datetimeFigureOut">
              <a:rPr lang="es-ES" smtClean="0"/>
              <a:pPr>
                <a:defRPr/>
              </a:pPr>
              <a:t>02/04/2025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spc="-70" baseline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040C031E-82D7-4DEB-97BA-E281AF49D9BB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02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0" r:id="rId1"/>
    <p:sldLayoutId id="2147483911" r:id="rId2"/>
    <p:sldLayoutId id="2147483912" r:id="rId3"/>
    <p:sldLayoutId id="2147483913" r:id="rId4"/>
    <p:sldLayoutId id="2147483914" r:id="rId5"/>
    <p:sldLayoutId id="2147483915" r:id="rId6"/>
    <p:sldLayoutId id="2147483916" r:id="rId7"/>
    <p:sldLayoutId id="2147483917" r:id="rId8"/>
    <p:sldLayoutId id="2147483918" r:id="rId9"/>
    <p:sldLayoutId id="2147483919" r:id="rId10"/>
    <p:sldLayoutId id="214748392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0" kern="1200" cap="all" baseline="0">
          <a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título 4"/>
          <p:cNvSpPr txBox="1">
            <a:spLocks/>
          </p:cNvSpPr>
          <p:nvPr/>
        </p:nvSpPr>
        <p:spPr>
          <a:xfrm>
            <a:off x="4364828" y="5790236"/>
            <a:ext cx="4003837" cy="156016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28650" fontAlgn="auto">
              <a:spcAft>
                <a:spcPts val="0"/>
              </a:spcAft>
            </a:pPr>
            <a:r>
              <a:rPr lang="es-ES_tradnl" sz="2400" dirty="0" smtClean="0"/>
              <a:t>Lic. </a:t>
            </a:r>
            <a:r>
              <a:rPr lang="es-ES_tradnl" sz="2400" dirty="0" err="1" smtClean="0"/>
              <a:t>Dayana</a:t>
            </a:r>
            <a:r>
              <a:rPr lang="es-ES_tradnl" sz="2400" dirty="0" smtClean="0"/>
              <a:t> García Beltrán</a:t>
            </a:r>
          </a:p>
        </p:txBody>
      </p:sp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760547" y="2324652"/>
            <a:ext cx="7593330" cy="2684777"/>
          </a:xfrm>
        </p:spPr>
        <p:txBody>
          <a:bodyPr anchor="b"/>
          <a:lstStyle/>
          <a:p>
            <a:pPr lvl="0" algn="ctr"/>
            <a:r>
              <a:rPr lang="es-ES" sz="4400" cap="none" dirty="0" smtClean="0"/>
              <a:t>TEMA I: Las partidas por cobrar</a:t>
            </a:r>
            <a:br>
              <a:rPr lang="es-ES" sz="4400" cap="none" dirty="0" smtClean="0"/>
            </a:br>
            <a:r>
              <a:rPr lang="es-ES" sz="4400" u="sng" cap="none" dirty="0" smtClean="0"/>
              <a:t>SUMARIO:</a:t>
            </a:r>
            <a:r>
              <a:rPr lang="es-ES" sz="4400" cap="none" dirty="0" smtClean="0"/>
              <a:t> </a:t>
            </a:r>
            <a:r>
              <a:rPr lang="es-ES" sz="4400" cap="none" dirty="0"/>
              <a:t>D</a:t>
            </a:r>
            <a:r>
              <a:rPr lang="es-ES" sz="4400" cap="none" dirty="0" smtClean="0"/>
              <a:t>ocumentos mercantiles, definición, clasificación, diversos tipos, la letra de cambio, definición, tratamiento contable y  de los intereses, documentos de letra </a:t>
            </a:r>
            <a:endParaRPr lang="es-ES_tradnl" sz="4400" cap="none" dirty="0"/>
          </a:p>
        </p:txBody>
      </p:sp>
      <p:sp>
        <p:nvSpPr>
          <p:cNvPr id="10" name="Título 3"/>
          <p:cNvSpPr txBox="1">
            <a:spLocks/>
          </p:cNvSpPr>
          <p:nvPr/>
        </p:nvSpPr>
        <p:spPr>
          <a:xfrm>
            <a:off x="1655676" y="216024"/>
            <a:ext cx="5832648" cy="112474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6400" b="0" kern="1200" cap="all" baseline="0">
                <a:blipFill dpi="0" rotWithShape="1">
                  <a:blip r:embed="rId2"/>
                  <a:srcRect/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2400" dirty="0"/>
              <a:t>UNIVERSIDAD DE ARTEMISA “JULIO DÍAZ GONZÁLEZ”</a:t>
            </a:r>
          </a:p>
          <a:p>
            <a:pPr algn="ctr"/>
            <a:r>
              <a:rPr lang="es-ES" sz="2400" dirty="0"/>
              <a:t>FACULTAD DE CIENCIAS AGROPECUARIAS, TÉCNICAS Y ECONÓMICAS</a:t>
            </a:r>
          </a:p>
          <a:p>
            <a:pPr algn="ctr" fontAlgn="auto">
              <a:spcAft>
                <a:spcPts val="0"/>
              </a:spcAft>
            </a:pPr>
            <a:r>
              <a:rPr lang="es-ES" sz="2400" cap="none" dirty="0"/>
              <a:t>Departamento de Ciencias Económicas</a:t>
            </a:r>
          </a:p>
        </p:txBody>
      </p:sp>
      <p:pic>
        <p:nvPicPr>
          <p:cNvPr id="11" name="1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3568" y="63500"/>
            <a:ext cx="792088" cy="117571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ítulo 3"/>
          <p:cNvSpPr txBox="1">
            <a:spLocks/>
          </p:cNvSpPr>
          <p:nvPr/>
        </p:nvSpPr>
        <p:spPr>
          <a:xfrm>
            <a:off x="3041830" y="1340768"/>
            <a:ext cx="3060340" cy="72361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6400" b="0" kern="1200" cap="all" baseline="0">
                <a:blipFill dpi="0" rotWithShape="1">
                  <a:blip r:embed="rId2"/>
                  <a:srcRect/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</a:pPr>
            <a:endParaRPr lang="es-ES" sz="3600" cap="none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NI" dirty="0" smtClean="0"/>
              <a:t>SE CAMBIA POR UN EFECTO POR COBRAR</a:t>
            </a:r>
            <a:endParaRPr lang="es-NI" dirty="0"/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712891"/>
              </p:ext>
            </p:extLst>
          </p:nvPr>
        </p:nvGraphicFramePr>
        <p:xfrm>
          <a:off x="179512" y="3068960"/>
          <a:ext cx="8784976" cy="2567672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310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07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28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87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14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39040">
                <a:tc>
                  <a:txBody>
                    <a:bodyPr/>
                    <a:lstStyle/>
                    <a:p>
                      <a:r>
                        <a:rPr lang="es-NI" dirty="0" smtClean="0"/>
                        <a:t>FECHA 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2352"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        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DOCUMENTO</a:t>
                      </a:r>
                      <a:r>
                        <a:rPr lang="es-NI" baseline="0" dirty="0" smtClean="0"/>
                        <a:t> POR COBRAR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$XX.XX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NI" dirty="0" smtClean="0"/>
                        <a:t>LETRA</a:t>
                      </a:r>
                      <a:r>
                        <a:rPr lang="es-NI" baseline="0" dirty="0" smtClean="0"/>
                        <a:t> DE CAMBIO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NI" u="sng" dirty="0" smtClean="0"/>
                        <a:t>$XX.XX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NI" dirty="0" smtClean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           CUENTA POR COBRAR</a:t>
                      </a:r>
                    </a:p>
                    <a:p>
                      <a:r>
                        <a:rPr lang="es-NI" baseline="0" dirty="0" smtClean="0"/>
                        <a:t>Contabilizando el pago de la cuenta por cobrar a través de una letra de cambio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NI" dirty="0" smtClean="0"/>
                        <a:t>$XX.XX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701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512064"/>
            <a:ext cx="7772400" cy="1609344"/>
          </a:xfrm>
        </p:spPr>
        <p:txBody>
          <a:bodyPr/>
          <a:lstStyle/>
          <a:p>
            <a:r>
              <a:rPr lang="es-NI" dirty="0" smtClean="0"/>
              <a:t>FECHA DE VENCIMIENTO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5800" y="1844824"/>
            <a:ext cx="7772400" cy="4050792"/>
          </a:xfrm>
        </p:spPr>
        <p:txBody>
          <a:bodyPr/>
          <a:lstStyle/>
          <a:p>
            <a:r>
              <a:rPr lang="es-NI" dirty="0" smtClean="0"/>
              <a:t>LIBRADOR PAGA LA DEUDA (BANCO)</a:t>
            </a:r>
            <a:endParaRPr lang="es-NI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9626678"/>
              </p:ext>
            </p:extLst>
          </p:nvPr>
        </p:nvGraphicFramePr>
        <p:xfrm>
          <a:off x="179512" y="2492896"/>
          <a:ext cx="8784976" cy="2562592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310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07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28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87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14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39040">
                <a:tc>
                  <a:txBody>
                    <a:bodyPr/>
                    <a:lstStyle/>
                    <a:p>
                      <a:r>
                        <a:rPr lang="es-NI" dirty="0" smtClean="0"/>
                        <a:t>FECHA 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2352"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        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EFECTIVO</a:t>
                      </a:r>
                      <a:r>
                        <a:rPr lang="es-NI" baseline="0" dirty="0" smtClean="0"/>
                        <a:t> EN BANCO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$XX.XX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NI" baseline="0" dirty="0" smtClean="0"/>
                        <a:t>         EFECTOS POR COBRAR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NI" u="sng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NI" dirty="0" smtClean="0"/>
                        <a:t> $XX.XX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NI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         LETRA DE CAMBIO</a:t>
                      </a:r>
                    </a:p>
                    <a:p>
                      <a:r>
                        <a:rPr lang="es-NI" baseline="0" dirty="0" smtClean="0"/>
                        <a:t>Contabilizando el pago de la letra de cambio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NI" u="sng" dirty="0" smtClean="0"/>
                        <a:t>$XX.XX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NI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9763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Librador pide renovar la letra sin intereses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NI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2168723"/>
              </p:ext>
            </p:extLst>
          </p:nvPr>
        </p:nvGraphicFramePr>
        <p:xfrm>
          <a:off x="179512" y="2492896"/>
          <a:ext cx="8784976" cy="283464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310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07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28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87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14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39040">
                <a:tc>
                  <a:txBody>
                    <a:bodyPr/>
                    <a:lstStyle/>
                    <a:p>
                      <a:r>
                        <a:rPr lang="es-NI" dirty="0" smtClean="0"/>
                        <a:t>FECHA 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4360"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        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EFECTOS</a:t>
                      </a:r>
                      <a:r>
                        <a:rPr lang="es-NI" baseline="0" dirty="0" smtClean="0"/>
                        <a:t> POR COBRAR</a:t>
                      </a:r>
                    </a:p>
                    <a:p>
                      <a:r>
                        <a:rPr lang="es-NI" baseline="0" dirty="0" smtClean="0"/>
                        <a:t>LETRA DE CAMBIO 1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NI" u="sng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NI" u="sng" dirty="0" smtClean="0"/>
                        <a:t>$XX.XX</a:t>
                      </a:r>
                    </a:p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$XX.XX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      </a:t>
                      </a:r>
                      <a:r>
                        <a:rPr lang="es-NI" baseline="0" dirty="0" smtClean="0"/>
                        <a:t>  </a:t>
                      </a:r>
                      <a:r>
                        <a:rPr lang="es-NI" dirty="0" smtClean="0"/>
                        <a:t>EFECTOS</a:t>
                      </a:r>
                      <a:r>
                        <a:rPr lang="es-NI" baseline="0" dirty="0" smtClean="0"/>
                        <a:t> POR COBRAR</a:t>
                      </a:r>
                    </a:p>
                    <a:p>
                      <a:r>
                        <a:rPr lang="es-NI" baseline="0" dirty="0" smtClean="0"/>
                        <a:t>        LETRA DE CAMBIO 2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NI" u="sng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NI" u="sng" dirty="0" smtClean="0"/>
                        <a:t>$XX.XX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$XX.XX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Contabilizando</a:t>
                      </a:r>
                      <a:r>
                        <a:rPr lang="es-NI" baseline="0" dirty="0" smtClean="0"/>
                        <a:t> le renovación de la letra de cambio 1 por la 2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NI" u="sng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NI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9125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LIBRADOR PIDE RENOVAR LA LETRA CON INTERESES 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NI"/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7254595"/>
              </p:ext>
            </p:extLst>
          </p:nvPr>
        </p:nvGraphicFramePr>
        <p:xfrm>
          <a:off x="179512" y="2492896"/>
          <a:ext cx="8784976" cy="338328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310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07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28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87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14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39040">
                <a:tc>
                  <a:txBody>
                    <a:bodyPr/>
                    <a:lstStyle/>
                    <a:p>
                      <a:r>
                        <a:rPr lang="es-NI" dirty="0" smtClean="0"/>
                        <a:t>FECHA 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4360"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        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EFECTOS</a:t>
                      </a:r>
                      <a:r>
                        <a:rPr lang="es-NI" baseline="0" dirty="0" smtClean="0"/>
                        <a:t> POR COBRAR</a:t>
                      </a:r>
                    </a:p>
                    <a:p>
                      <a:r>
                        <a:rPr lang="es-NI" baseline="0" dirty="0" smtClean="0"/>
                        <a:t>LETRA DE CAMBIO 1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NI" u="sng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NI" u="sng" dirty="0" smtClean="0"/>
                        <a:t>$XX.XX</a:t>
                      </a:r>
                    </a:p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$XX.XX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      </a:t>
                      </a:r>
                      <a:r>
                        <a:rPr lang="es-NI" baseline="0" dirty="0" smtClean="0"/>
                        <a:t>  </a:t>
                      </a:r>
                      <a:r>
                        <a:rPr lang="es-NI" dirty="0" smtClean="0"/>
                        <a:t>EFECTOS</a:t>
                      </a:r>
                      <a:r>
                        <a:rPr lang="es-NI" baseline="0" dirty="0" smtClean="0"/>
                        <a:t> POR COBRAR</a:t>
                      </a:r>
                    </a:p>
                    <a:p>
                      <a:r>
                        <a:rPr lang="es-NI" baseline="0" dirty="0" smtClean="0"/>
                        <a:t>        LETRA DE CAMBIO 2</a:t>
                      </a:r>
                    </a:p>
                    <a:p>
                      <a:r>
                        <a:rPr lang="es-NI" baseline="0" dirty="0" smtClean="0"/>
                        <a:t>        INGRESO POR INTERÉS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NI" u="sng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NI" u="sng" dirty="0" smtClean="0"/>
                        <a:t>$XX.XX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$XX.XX</a:t>
                      </a:r>
                    </a:p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  XX.XX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Contabilizando</a:t>
                      </a:r>
                      <a:r>
                        <a:rPr lang="es-NI" baseline="0" dirty="0" smtClean="0"/>
                        <a:t> le renovación de la letra de cambio 1 por la 2 con intereses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NI" u="sng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NI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2065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432000" y="404664"/>
            <a:ext cx="8280000" cy="72000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3000" b="1" dirty="0" smtClean="0">
                <a:solidFill>
                  <a:schemeClr val="tx1"/>
                </a:solidFill>
              </a:rPr>
              <a:t>DESCUENTO DE LA LETRA</a:t>
            </a:r>
            <a:endParaRPr lang="es-ES" sz="3000" b="1" dirty="0">
              <a:solidFill>
                <a:schemeClr val="tx1"/>
              </a:solidFill>
            </a:endParaRPr>
          </a:p>
        </p:txBody>
      </p:sp>
      <p:sp>
        <p:nvSpPr>
          <p:cNvPr id="49157" name="Line 5"/>
          <p:cNvSpPr>
            <a:spLocks noChangeShapeType="1"/>
          </p:cNvSpPr>
          <p:nvPr/>
        </p:nvSpPr>
        <p:spPr bwMode="auto">
          <a:xfrm flipH="1">
            <a:off x="4572000" y="1124664"/>
            <a:ext cx="0" cy="863958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square">
            <a:spAutoFit/>
          </a:bodyPr>
          <a:lstStyle/>
          <a:p>
            <a:endParaRPr lang="es-ES_tradnl"/>
          </a:p>
        </p:txBody>
      </p:sp>
      <p:sp>
        <p:nvSpPr>
          <p:cNvPr id="9" name="AutoShape 3"/>
          <p:cNvSpPr>
            <a:spLocks noChangeArrowheads="1"/>
          </p:cNvSpPr>
          <p:nvPr/>
        </p:nvSpPr>
        <p:spPr bwMode="auto">
          <a:xfrm>
            <a:off x="0" y="2048242"/>
            <a:ext cx="9000492" cy="4837142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3600" dirty="0"/>
              <a:t>Es un contrato por el cual el Banco </a:t>
            </a:r>
            <a:endParaRPr lang="es-ES" sz="3600" dirty="0" smtClean="0"/>
          </a:p>
          <a:p>
            <a:pPr algn="ctr" eaLnBrk="1" hangingPunct="1">
              <a:defRPr/>
            </a:pPr>
            <a:r>
              <a:rPr lang="es-ES" sz="3600" dirty="0" smtClean="0"/>
              <a:t>entrega </a:t>
            </a:r>
            <a:r>
              <a:rPr lang="es-ES" sz="3600" dirty="0"/>
              <a:t>al cliente </a:t>
            </a:r>
            <a:r>
              <a:rPr lang="es-ES" sz="3600" dirty="0" smtClean="0"/>
              <a:t>(</a:t>
            </a:r>
            <a:r>
              <a:rPr lang="es-ES" sz="3600" dirty="0"/>
              <a:t>Beneficiario de la letra) </a:t>
            </a:r>
            <a:endParaRPr lang="es-ES" sz="3600" dirty="0" smtClean="0"/>
          </a:p>
          <a:p>
            <a:pPr algn="ctr" eaLnBrk="1" hangingPunct="1">
              <a:defRPr/>
            </a:pPr>
            <a:r>
              <a:rPr lang="es-ES" sz="3600" dirty="0" smtClean="0"/>
              <a:t>el </a:t>
            </a:r>
            <a:r>
              <a:rPr lang="es-ES" sz="3600" dirty="0"/>
              <a:t>importe en dinero de un crédito </a:t>
            </a:r>
            <a:r>
              <a:rPr lang="es-ES" sz="3600" dirty="0" smtClean="0"/>
              <a:t>aún</a:t>
            </a:r>
          </a:p>
          <a:p>
            <a:pPr algn="ctr" eaLnBrk="1" hangingPunct="1">
              <a:defRPr/>
            </a:pPr>
            <a:r>
              <a:rPr lang="es-ES" sz="3600" dirty="0" smtClean="0"/>
              <a:t> </a:t>
            </a:r>
            <a:r>
              <a:rPr lang="es-ES" sz="3600" dirty="0"/>
              <a:t>no vencido, </a:t>
            </a:r>
            <a:r>
              <a:rPr lang="es-ES" sz="3600" dirty="0" smtClean="0"/>
              <a:t>descontando </a:t>
            </a:r>
            <a:r>
              <a:rPr lang="es-ES" sz="3600" dirty="0"/>
              <a:t>o deduciendo </a:t>
            </a:r>
            <a:endParaRPr lang="es-ES" sz="3600" dirty="0" smtClean="0"/>
          </a:p>
          <a:p>
            <a:pPr algn="ctr" eaLnBrk="1" hangingPunct="1">
              <a:defRPr/>
            </a:pPr>
            <a:r>
              <a:rPr lang="es-ES" sz="3600" dirty="0" smtClean="0"/>
              <a:t>los </a:t>
            </a:r>
            <a:r>
              <a:rPr lang="es-ES" sz="3600" dirty="0"/>
              <a:t>intereses </a:t>
            </a:r>
            <a:r>
              <a:rPr lang="es-ES" sz="3600" dirty="0" smtClean="0"/>
              <a:t>correspondientes </a:t>
            </a:r>
            <a:r>
              <a:rPr lang="es-ES" sz="3600" dirty="0"/>
              <a:t>al </a:t>
            </a:r>
            <a:r>
              <a:rPr lang="es-ES" sz="3600" dirty="0" smtClean="0"/>
              <a:t>tiempo</a:t>
            </a:r>
          </a:p>
          <a:p>
            <a:pPr algn="ctr" eaLnBrk="1" hangingPunct="1">
              <a:defRPr/>
            </a:pPr>
            <a:r>
              <a:rPr lang="es-ES" sz="3600" dirty="0" smtClean="0"/>
              <a:t> </a:t>
            </a:r>
            <a:r>
              <a:rPr lang="es-ES" sz="3600" dirty="0"/>
              <a:t>que transcurre entre el descuento </a:t>
            </a:r>
            <a:r>
              <a:rPr lang="es-ES" sz="3600" dirty="0" smtClean="0"/>
              <a:t>de</a:t>
            </a:r>
          </a:p>
          <a:p>
            <a:pPr algn="ctr" eaLnBrk="1" hangingPunct="1">
              <a:defRPr/>
            </a:pPr>
            <a:r>
              <a:rPr lang="es-ES" sz="3600" dirty="0" smtClean="0"/>
              <a:t> </a:t>
            </a:r>
            <a:r>
              <a:rPr lang="es-ES" sz="3600" dirty="0"/>
              <a:t>la </a:t>
            </a:r>
            <a:r>
              <a:rPr lang="es-ES" sz="3600" dirty="0" smtClean="0"/>
              <a:t>letra y </a:t>
            </a:r>
            <a:r>
              <a:rPr lang="es-ES" sz="3600" dirty="0"/>
              <a:t>el vencimiento de la misma.</a:t>
            </a:r>
            <a:endParaRPr lang="es-NI" sz="3600" dirty="0"/>
          </a:p>
          <a:p>
            <a:pPr algn="ctr" eaLnBrk="1" hangingPunct="1">
              <a:defRPr/>
            </a:pPr>
            <a:endParaRPr lang="es-ES" sz="3600" dirty="0" smtClean="0"/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 flipH="1">
            <a:off x="4572000" y="1124526"/>
            <a:ext cx="0" cy="863958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square">
            <a:spAutoFit/>
          </a:bodyPr>
          <a:lstStyle/>
          <a:p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1759408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TRATAMIENTO CONTABLE (INTERES A MES VENCIDO)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NI" dirty="0"/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5701829"/>
              </p:ext>
            </p:extLst>
          </p:nvPr>
        </p:nvGraphicFramePr>
        <p:xfrm>
          <a:off x="107504" y="2121407"/>
          <a:ext cx="8856984" cy="3976215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1733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47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33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67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65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121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56023">
                <a:tc>
                  <a:txBody>
                    <a:bodyPr/>
                    <a:lstStyle/>
                    <a:p>
                      <a:r>
                        <a:rPr lang="es-NI" dirty="0" smtClean="0"/>
                        <a:t>FECHA 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3039"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    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EFECTIVO EN BANCO</a:t>
                      </a:r>
                    </a:p>
                    <a:p>
                      <a:r>
                        <a:rPr lang="es-NI" baseline="0" dirty="0" smtClean="0"/>
                        <a:t>GASTOS FINANCIEROS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$XXXX</a:t>
                      </a:r>
                    </a:p>
                    <a:p>
                      <a:r>
                        <a:rPr lang="es-NI" dirty="0" smtClean="0"/>
                        <a:t>  XXXX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3745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NI" baseline="0" dirty="0" smtClean="0"/>
                        <a:t>INTERÉS  </a:t>
                      </a:r>
                    </a:p>
                    <a:p>
                      <a:pPr algn="l"/>
                      <a:r>
                        <a:rPr lang="es-NI" baseline="0" dirty="0" smtClean="0"/>
                        <a:t>COMISIÓN   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u="none" dirty="0" smtClean="0"/>
                        <a:t>$XXXX</a:t>
                      </a:r>
                    </a:p>
                    <a:p>
                      <a:r>
                        <a:rPr lang="es-NI" u="sng" dirty="0" smtClean="0"/>
                        <a:t>    XXX</a:t>
                      </a:r>
                      <a:endParaRPr lang="es-NI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NI" dirty="0" smtClean="0"/>
                    </a:p>
                    <a:p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7073"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NI" baseline="0" dirty="0" smtClean="0"/>
                        <a:t>             DOCUMENTO POR COBRAR DESCONTADO</a:t>
                      </a:r>
                    </a:p>
                    <a:p>
                      <a:pPr algn="r"/>
                      <a:r>
                        <a:rPr lang="es-NI" baseline="0" dirty="0" smtClean="0"/>
                        <a:t>INTERES ACUMULADO POR COBRAR</a:t>
                      </a:r>
                    </a:p>
                    <a:p>
                      <a:r>
                        <a:rPr lang="es-NI" baseline="0" dirty="0" smtClean="0"/>
                        <a:t>Contabilizando el descuento de la letra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$XXXXX</a:t>
                      </a:r>
                    </a:p>
                    <a:p>
                      <a:r>
                        <a:rPr lang="es-NI" dirty="0" smtClean="0"/>
                        <a:t>      XXX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0776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INTERES REGISTRADO EN LA EMISIÓN DE LA LETRA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NI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591241"/>
              </p:ext>
            </p:extLst>
          </p:nvPr>
        </p:nvGraphicFramePr>
        <p:xfrm>
          <a:off x="107504" y="2121407"/>
          <a:ext cx="8856984" cy="3976215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1733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47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33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67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65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121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56023">
                <a:tc>
                  <a:txBody>
                    <a:bodyPr/>
                    <a:lstStyle/>
                    <a:p>
                      <a:r>
                        <a:rPr lang="es-NI" dirty="0" smtClean="0"/>
                        <a:t>FECHA 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3039"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EFECTIVO EN BANCO</a:t>
                      </a:r>
                    </a:p>
                    <a:p>
                      <a:r>
                        <a:rPr lang="es-NI" baseline="0" dirty="0" smtClean="0"/>
                        <a:t>GASTOS FINANCIEROS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$XXXXX</a:t>
                      </a:r>
                    </a:p>
                    <a:p>
                      <a:r>
                        <a:rPr lang="es-NI" baseline="0" dirty="0" smtClean="0"/>
                        <a:t>   XXXX</a:t>
                      </a:r>
                      <a:endParaRPr lang="es-NI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3745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NI" baseline="0" dirty="0" smtClean="0"/>
                        <a:t>INTERÉS  </a:t>
                      </a:r>
                    </a:p>
                    <a:p>
                      <a:pPr algn="l"/>
                      <a:r>
                        <a:rPr lang="es-NI" baseline="0" dirty="0" smtClean="0"/>
                        <a:t>COMISIÓN   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u="none" dirty="0" smtClean="0"/>
                        <a:t>$XXXX</a:t>
                      </a:r>
                    </a:p>
                    <a:p>
                      <a:r>
                        <a:rPr lang="es-NI" u="sng" dirty="0" smtClean="0"/>
                        <a:t>    XXXX</a:t>
                      </a:r>
                      <a:endParaRPr lang="es-NI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NI" dirty="0" smtClean="0"/>
                    </a:p>
                    <a:p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7073"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NI" baseline="0" dirty="0" smtClean="0"/>
                        <a:t>             DOCUMENTO POR COBRAR DESCONTADO</a:t>
                      </a:r>
                    </a:p>
                    <a:p>
                      <a:r>
                        <a:rPr lang="es-NI" baseline="0" dirty="0" smtClean="0"/>
                        <a:t>Contabilizando el descuento de la letra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$XXXXXX</a:t>
                      </a:r>
                    </a:p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      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6522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BANCO NOS AVISA QUE COBRÓ LA LETRA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NI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9253261"/>
              </p:ext>
            </p:extLst>
          </p:nvPr>
        </p:nvGraphicFramePr>
        <p:xfrm>
          <a:off x="107504" y="2121407"/>
          <a:ext cx="8856984" cy="3976215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1733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47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33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67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65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121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56023">
                <a:tc>
                  <a:txBody>
                    <a:bodyPr/>
                    <a:lstStyle/>
                    <a:p>
                      <a:r>
                        <a:rPr lang="es-NI" dirty="0" smtClean="0"/>
                        <a:t>FECHA 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3039"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EFECTOS POR COBRAR DESCONTADOS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$XXXXX</a:t>
                      </a:r>
                    </a:p>
                    <a:p>
                      <a:r>
                        <a:rPr lang="es-NI" baseline="0" dirty="0" smtClean="0"/>
                        <a:t>  </a:t>
                      </a:r>
                      <a:endParaRPr lang="es-NI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3745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NI" baseline="0" dirty="0" smtClean="0"/>
                        <a:t>   EFECTOS POR COBRAR 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u="none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NI" dirty="0" smtClean="0"/>
                        <a:t>$XXXX</a:t>
                      </a:r>
                    </a:p>
                    <a:p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7073"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NI" baseline="0" dirty="0" smtClean="0"/>
                        <a:t>    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      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7638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BANCO NOS DEVUELVE LA LETRA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NI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9533113"/>
              </p:ext>
            </p:extLst>
          </p:nvPr>
        </p:nvGraphicFramePr>
        <p:xfrm>
          <a:off x="107504" y="2121407"/>
          <a:ext cx="8856984" cy="1739641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1733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47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33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67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65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121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56023">
                <a:tc>
                  <a:txBody>
                    <a:bodyPr/>
                    <a:lstStyle/>
                    <a:p>
                      <a:r>
                        <a:rPr lang="es-NI" dirty="0" smtClean="0"/>
                        <a:t>FECHA 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3618"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EFECTOS POR COBRAR DESCONTADOS</a:t>
                      </a:r>
                    </a:p>
                    <a:p>
                      <a:r>
                        <a:rPr lang="es-NI" baseline="0" dirty="0" smtClean="0"/>
                        <a:t>       EFECTIVO EN BANCO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$XXXXX</a:t>
                      </a:r>
                    </a:p>
                    <a:p>
                      <a:r>
                        <a:rPr lang="es-NI" baseline="0" dirty="0" smtClean="0"/>
                        <a:t>   </a:t>
                      </a:r>
                      <a:endParaRPr lang="es-NI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  <a:p>
                      <a:endParaRPr lang="es-NI" dirty="0"/>
                    </a:p>
                    <a:p>
                      <a:r>
                        <a:rPr lang="es-NI" dirty="0" smtClean="0"/>
                        <a:t>$XXXXX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0512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sz="3200" dirty="0"/>
              <a:t>El día 21 de </a:t>
            </a:r>
            <a:r>
              <a:rPr lang="es-ES" sz="3200" dirty="0" smtClean="0"/>
              <a:t>enero de </a:t>
            </a:r>
            <a:r>
              <a:rPr lang="es-ES" sz="3200" dirty="0" smtClean="0"/>
              <a:t>2023 </a:t>
            </a:r>
            <a:r>
              <a:rPr lang="es-ES" sz="3200" dirty="0"/>
              <a:t>la Empresa “Caribe" efectúa una venta </a:t>
            </a:r>
            <a:r>
              <a:rPr lang="es-ES" sz="3200" dirty="0" smtClean="0"/>
              <a:t>por                            </a:t>
            </a:r>
            <a:r>
              <a:rPr lang="es-ES" sz="3200" dirty="0"/>
              <a:t>$ 15 000, emitiendo una letra de cambio, que devenga un interés del 10 % anual a pagar en 3 meses, siendo registrada por el cliente. El 21 de febrero se descuenta la letra en el banco, cobrando el mismo un interés del 12 % anual por hacer efectiva la letra, además de $ 50 por comisión.</a:t>
            </a:r>
            <a:endParaRPr lang="es-NI" sz="3200" dirty="0"/>
          </a:p>
          <a:p>
            <a:endParaRPr lang="es-NI" dirty="0"/>
          </a:p>
        </p:txBody>
      </p:sp>
    </p:spTree>
    <p:extLst>
      <p:ext uri="{BB962C8B-B14F-4D97-AF65-F5344CB8AC3E}">
        <p14:creationId xmlns:p14="http://schemas.microsoft.com/office/powerpoint/2010/main" val="4256840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432000" y="404526"/>
            <a:ext cx="8280000" cy="72000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3000" b="1" dirty="0" smtClean="0">
                <a:solidFill>
                  <a:schemeClr val="tx1"/>
                </a:solidFill>
              </a:rPr>
              <a:t>DOCUMENTOS MERCANTILES</a:t>
            </a:r>
            <a:endParaRPr lang="es-ES" sz="3000" b="1" dirty="0">
              <a:solidFill>
                <a:schemeClr val="tx1"/>
              </a:solidFill>
            </a:endParaRPr>
          </a:p>
        </p:txBody>
      </p:sp>
      <p:sp>
        <p:nvSpPr>
          <p:cNvPr id="49156" name="AutoShape 4"/>
          <p:cNvSpPr>
            <a:spLocks noChangeArrowheads="1"/>
          </p:cNvSpPr>
          <p:nvPr/>
        </p:nvSpPr>
        <p:spPr bwMode="auto">
          <a:xfrm>
            <a:off x="125760" y="2420888"/>
            <a:ext cx="8892480" cy="3280568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marL="457200" indent="-457200" algn="ctr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s-NI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Respaldan cualquier operación que ocurra</a:t>
            </a:r>
          </a:p>
          <a:p>
            <a:pPr algn="ctr">
              <a:spcAft>
                <a:spcPts val="0"/>
              </a:spcAft>
            </a:pPr>
            <a:r>
              <a:rPr lang="es-NI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en la entidad, dejando constancia por escrito.</a:t>
            </a:r>
          </a:p>
          <a:p>
            <a:pPr marL="457200" indent="-457200" algn="ctr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s-NI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Genera los derechos y obligaciones de la </a:t>
            </a:r>
          </a:p>
          <a:p>
            <a:pPr algn="ctr">
              <a:spcAft>
                <a:spcPts val="0"/>
              </a:spcAft>
            </a:pPr>
            <a:r>
              <a:rPr lang="es-NI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transacción</a:t>
            </a:r>
          </a:p>
          <a:p>
            <a:pPr marL="457200" indent="-457200" algn="ctr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s-NI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Adquiere forma legal en el momento que se </a:t>
            </a:r>
          </a:p>
          <a:p>
            <a:pPr marL="457200" indent="-457200" algn="ctr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s-NI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realiza la operación</a:t>
            </a:r>
          </a:p>
        </p:txBody>
      </p:sp>
      <p:sp>
        <p:nvSpPr>
          <p:cNvPr id="49157" name="Line 5"/>
          <p:cNvSpPr>
            <a:spLocks noChangeShapeType="1"/>
          </p:cNvSpPr>
          <p:nvPr/>
        </p:nvSpPr>
        <p:spPr bwMode="auto">
          <a:xfrm flipH="1">
            <a:off x="4572000" y="1124664"/>
            <a:ext cx="0" cy="863958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square">
            <a:spAutoFit/>
          </a:bodyPr>
          <a:lstStyle/>
          <a:p>
            <a:endParaRPr lang="es-ES_tradnl"/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 flipH="1">
            <a:off x="4572000" y="1124526"/>
            <a:ext cx="0" cy="863958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square">
            <a:spAutoFit/>
          </a:bodyPr>
          <a:lstStyle/>
          <a:p>
            <a:endParaRPr lang="es-ES_tradnl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INTERESES ACUMULADOS A MES VENCIDO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NI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9647117"/>
              </p:ext>
            </p:extLst>
          </p:nvPr>
        </p:nvGraphicFramePr>
        <p:xfrm>
          <a:off x="107504" y="2121407"/>
          <a:ext cx="8856984" cy="389988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1733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47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33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67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65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121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56023">
                <a:tc>
                  <a:txBody>
                    <a:bodyPr/>
                    <a:lstStyle/>
                    <a:p>
                      <a:r>
                        <a:rPr lang="es-NI" dirty="0" smtClean="0"/>
                        <a:t>FECHA 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3039"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    2017</a:t>
                      </a:r>
                    </a:p>
                    <a:p>
                      <a:r>
                        <a:rPr lang="es-NI" baseline="0" dirty="0" smtClean="0"/>
                        <a:t>Enero 21    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EFECTOS POR COBRAR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1</a:t>
                      </a:r>
                    </a:p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$15</a:t>
                      </a:r>
                      <a:r>
                        <a:rPr lang="es-NI" baseline="0" dirty="0" smtClean="0"/>
                        <a:t> 000.00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3745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NI" dirty="0" smtClean="0"/>
                        <a:t>LETRA DE CAMBIO  </a:t>
                      </a:r>
                      <a:r>
                        <a:rPr lang="es-NI" baseline="0" dirty="0" smtClean="0"/>
                        <a:t>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u="sng" dirty="0" smtClean="0"/>
                        <a:t>$15000.00</a:t>
                      </a:r>
                      <a:endParaRPr lang="es-NI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 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7073"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                 VENTAS</a:t>
                      </a:r>
                    </a:p>
                    <a:p>
                      <a:r>
                        <a:rPr lang="es-NI" baseline="0" dirty="0" smtClean="0"/>
                        <a:t>Contabilizando la venta de mercancías al crédito según letra de cambio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$15 000.00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1135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NI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7664314"/>
              </p:ext>
            </p:extLst>
          </p:nvPr>
        </p:nvGraphicFramePr>
        <p:xfrm>
          <a:off x="107504" y="2121407"/>
          <a:ext cx="8856984" cy="3976215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1733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47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33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67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65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121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56023">
                <a:tc>
                  <a:txBody>
                    <a:bodyPr/>
                    <a:lstStyle/>
                    <a:p>
                      <a:r>
                        <a:rPr lang="es-NI" dirty="0" smtClean="0"/>
                        <a:t>FECHA 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3039"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febrero 21    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INTERÉS ACUMULADO POR COBRAR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1</a:t>
                      </a:r>
                    </a:p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$375.00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3745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NI" baseline="0" dirty="0" smtClean="0"/>
                        <a:t>      INGRESO POR INTERÉS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2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NI" dirty="0" smtClean="0"/>
                        <a:t> $375.00</a:t>
                      </a:r>
                    </a:p>
                    <a:p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7073"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Contabilizando la acumulación de los intereses de los 3 meses por descontar la letra de cambio en esta fecha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1880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Descuento de la letra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NI"/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9851606"/>
              </p:ext>
            </p:extLst>
          </p:nvPr>
        </p:nvGraphicFramePr>
        <p:xfrm>
          <a:off x="107504" y="2121407"/>
          <a:ext cx="8856984" cy="3976215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1733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47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33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67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65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121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56023">
                <a:tc>
                  <a:txBody>
                    <a:bodyPr/>
                    <a:lstStyle/>
                    <a:p>
                      <a:r>
                        <a:rPr lang="es-NI" dirty="0" smtClean="0"/>
                        <a:t>FECHA 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3039"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febrero 21    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EFECTIVO EN BANCO</a:t>
                      </a:r>
                    </a:p>
                    <a:p>
                      <a:r>
                        <a:rPr lang="es-NI" baseline="0" dirty="0" smtClean="0"/>
                        <a:t>GASTOS FINANCIEROS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1</a:t>
                      </a:r>
                    </a:p>
                    <a:p>
                      <a:r>
                        <a:rPr lang="es-NI" dirty="0" smtClean="0"/>
                        <a:t>2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$15 017.50</a:t>
                      </a:r>
                    </a:p>
                    <a:p>
                      <a:r>
                        <a:rPr lang="es-NI" dirty="0" smtClean="0"/>
                        <a:t>       357.50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3745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NI" baseline="0" dirty="0" smtClean="0"/>
                        <a:t>INTERÉS  </a:t>
                      </a:r>
                    </a:p>
                    <a:p>
                      <a:pPr algn="l"/>
                      <a:r>
                        <a:rPr lang="es-NI" baseline="0" dirty="0" smtClean="0"/>
                        <a:t>COMISIÓN   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u="none" dirty="0" smtClean="0"/>
                        <a:t>$307.50</a:t>
                      </a:r>
                    </a:p>
                    <a:p>
                      <a:r>
                        <a:rPr lang="es-NI" u="sng" dirty="0" smtClean="0"/>
                        <a:t>    50.00</a:t>
                      </a:r>
                      <a:endParaRPr lang="es-NI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NI" dirty="0" smtClean="0"/>
                    </a:p>
                    <a:p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7073"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NI" baseline="0" dirty="0" smtClean="0"/>
                        <a:t>             DOCUMENTO POR COBRAR DESCONTADO</a:t>
                      </a:r>
                    </a:p>
                    <a:p>
                      <a:pPr algn="r"/>
                      <a:r>
                        <a:rPr lang="es-NI" baseline="0" dirty="0" smtClean="0"/>
                        <a:t>INTERES ACUMULADO POR COBRAR</a:t>
                      </a:r>
                    </a:p>
                    <a:p>
                      <a:r>
                        <a:rPr lang="es-NI" baseline="0" dirty="0" smtClean="0"/>
                        <a:t>Contabilizando el descuento de la letra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$15000.00</a:t>
                      </a:r>
                    </a:p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      375.00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1086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Interés acumulado en la fecha de emisión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NI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8272065"/>
              </p:ext>
            </p:extLst>
          </p:nvPr>
        </p:nvGraphicFramePr>
        <p:xfrm>
          <a:off x="107504" y="2121407"/>
          <a:ext cx="8856984" cy="3336135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579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33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67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65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121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56023">
                <a:tc>
                  <a:txBody>
                    <a:bodyPr/>
                    <a:lstStyle/>
                    <a:p>
                      <a:r>
                        <a:rPr lang="es-NI" dirty="0" smtClean="0"/>
                        <a:t>FECHA 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3039"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enero 21    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EFECTOS POR COBRAR</a:t>
                      </a:r>
                    </a:p>
                    <a:p>
                      <a:r>
                        <a:rPr lang="es-NI" baseline="0" dirty="0" smtClean="0"/>
                        <a:t>        VENTAS</a:t>
                      </a:r>
                    </a:p>
                    <a:p>
                      <a:pPr algn="r"/>
                      <a:r>
                        <a:rPr lang="es-NI" baseline="0" dirty="0" smtClean="0"/>
                        <a:t>       INGRESO FINANCIERO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1</a:t>
                      </a:r>
                    </a:p>
                    <a:p>
                      <a:r>
                        <a:rPr lang="es-NI" dirty="0" smtClean="0"/>
                        <a:t>2</a:t>
                      </a:r>
                    </a:p>
                    <a:p>
                      <a:r>
                        <a:rPr lang="es-NI" dirty="0" smtClean="0"/>
                        <a:t>3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$15</a:t>
                      </a:r>
                      <a:r>
                        <a:rPr lang="es-NI" baseline="0" dirty="0" smtClean="0"/>
                        <a:t> 375</a:t>
                      </a:r>
                      <a:r>
                        <a:rPr lang="es-NI" dirty="0" smtClean="0"/>
                        <a:t>.00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$15 000.00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NI" dirty="0" smtClean="0"/>
                        <a:t>       375.00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7073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Contabilizando la venta de </a:t>
                      </a:r>
                      <a:r>
                        <a:rPr lang="es-NI" baseline="0" dirty="0" err="1" smtClean="0"/>
                        <a:t>mercancias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2240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Descuento de la letra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NI"/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6576629"/>
              </p:ext>
            </p:extLst>
          </p:nvPr>
        </p:nvGraphicFramePr>
        <p:xfrm>
          <a:off x="107504" y="2121407"/>
          <a:ext cx="8856984" cy="3976215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1733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47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33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67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65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121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56023">
                <a:tc>
                  <a:txBody>
                    <a:bodyPr/>
                    <a:lstStyle/>
                    <a:p>
                      <a:r>
                        <a:rPr lang="es-NI" dirty="0" smtClean="0"/>
                        <a:t>FECHA 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3039"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febrero 21    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EFECTIVO EN BANCO</a:t>
                      </a:r>
                    </a:p>
                    <a:p>
                      <a:r>
                        <a:rPr lang="es-NI" baseline="0" dirty="0" smtClean="0"/>
                        <a:t>GASTOS FINANCIEROS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1</a:t>
                      </a:r>
                    </a:p>
                    <a:p>
                      <a:r>
                        <a:rPr lang="es-NI" dirty="0" smtClean="0"/>
                        <a:t>2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$15 017.50</a:t>
                      </a:r>
                    </a:p>
                    <a:p>
                      <a:r>
                        <a:rPr lang="es-NI" dirty="0" smtClean="0"/>
                        <a:t>       357.50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3745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NI" baseline="0" dirty="0" smtClean="0"/>
                        <a:t>INTERÉS  </a:t>
                      </a:r>
                    </a:p>
                    <a:p>
                      <a:pPr algn="l"/>
                      <a:r>
                        <a:rPr lang="es-NI" baseline="0" dirty="0" smtClean="0"/>
                        <a:t>COMISIÓN   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u="none" dirty="0" smtClean="0"/>
                        <a:t>$307.50</a:t>
                      </a:r>
                    </a:p>
                    <a:p>
                      <a:r>
                        <a:rPr lang="es-NI" u="sng" dirty="0" smtClean="0"/>
                        <a:t>    50.00</a:t>
                      </a:r>
                      <a:endParaRPr lang="es-NI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NI" dirty="0" smtClean="0"/>
                    </a:p>
                    <a:p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7073"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NI" baseline="0" dirty="0" smtClean="0"/>
                        <a:t>             DOCUMENTO POR COBRAR DESCONTADO</a:t>
                      </a:r>
                    </a:p>
                    <a:p>
                      <a:r>
                        <a:rPr lang="es-NI" baseline="0" dirty="0" smtClean="0"/>
                        <a:t>Contabilizando el descuento de la letra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$15</a:t>
                      </a:r>
                      <a:r>
                        <a:rPr lang="es-NI" baseline="0" dirty="0" smtClean="0"/>
                        <a:t> 375</a:t>
                      </a:r>
                      <a:r>
                        <a:rPr lang="es-NI" dirty="0" smtClean="0"/>
                        <a:t>.00</a:t>
                      </a:r>
                    </a:p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      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3079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ESTUDIO INDIVIDUAL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NI" dirty="0" smtClean="0"/>
              <a:t>EFECTOS ENVIADOS AL COBRO </a:t>
            </a:r>
          </a:p>
          <a:p>
            <a:r>
              <a:rPr lang="es-NI" dirty="0" smtClean="0"/>
              <a:t>EFECTOS EN LITIGIO</a:t>
            </a:r>
          </a:p>
          <a:p>
            <a:r>
              <a:rPr lang="es-NI" dirty="0" smtClean="0"/>
              <a:t>EL PAGARÉ</a:t>
            </a:r>
          </a:p>
          <a:p>
            <a:r>
              <a:rPr lang="es-NI" smtClean="0"/>
              <a:t>LA CARTA DE CRÉDITO</a:t>
            </a:r>
            <a:endParaRPr lang="es-NI" dirty="0"/>
          </a:p>
        </p:txBody>
      </p:sp>
    </p:spTree>
    <p:extLst>
      <p:ext uri="{BB962C8B-B14F-4D97-AF65-F5344CB8AC3E}">
        <p14:creationId xmlns:p14="http://schemas.microsoft.com/office/powerpoint/2010/main" val="523520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ES_tradnl" dirty="0" smtClean="0"/>
              <a:t>Gracias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251873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285800" y="-315416"/>
            <a:ext cx="9682336" cy="1609344"/>
          </a:xfrm>
        </p:spPr>
        <p:txBody>
          <a:bodyPr>
            <a:normAutofit/>
          </a:bodyPr>
          <a:lstStyle/>
          <a:p>
            <a:pPr algn="ctr"/>
            <a:r>
              <a:rPr lang="es-NI" sz="3900" b="1" dirty="0" smtClean="0">
                <a:solidFill>
                  <a:schemeClr val="accent3">
                    <a:lumMod val="50000"/>
                  </a:schemeClr>
                </a:solidFill>
              </a:rPr>
              <a:t>Clasificación DOCUMENTOS MERCANTILES</a:t>
            </a:r>
            <a:endParaRPr lang="es-NI" sz="39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 flipH="1">
            <a:off x="115882" y="980728"/>
            <a:ext cx="5680253" cy="584775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es-NI" sz="3200" dirty="0" smtClean="0">
                <a:solidFill>
                  <a:schemeClr val="tx1"/>
                </a:solidFill>
              </a:rPr>
              <a:t>COMUNES Y CORRIENTES</a:t>
            </a:r>
            <a:endParaRPr lang="es-NI" sz="3200" dirty="0">
              <a:solidFill>
                <a:schemeClr val="tx1"/>
              </a:solidFill>
            </a:endParaRPr>
          </a:p>
        </p:txBody>
      </p:sp>
      <p:sp>
        <p:nvSpPr>
          <p:cNvPr id="13" name="CuadroTexto 12"/>
          <p:cNvSpPr txBox="1"/>
          <p:nvPr/>
        </p:nvSpPr>
        <p:spPr>
          <a:xfrm flipH="1">
            <a:off x="2771800" y="4005064"/>
            <a:ext cx="6120680" cy="584775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/>
            <a:r>
              <a:rPr lang="es-NI" sz="3200" dirty="0" smtClean="0"/>
              <a:t>NEGOCIABLES O DE CRÉDITO</a:t>
            </a:r>
            <a:endParaRPr lang="es-NI" sz="3200" dirty="0"/>
          </a:p>
        </p:txBody>
      </p:sp>
      <p:sp>
        <p:nvSpPr>
          <p:cNvPr id="3" name="CuadroTexto 2"/>
          <p:cNvSpPr txBox="1"/>
          <p:nvPr/>
        </p:nvSpPr>
        <p:spPr>
          <a:xfrm>
            <a:off x="115882" y="1628800"/>
            <a:ext cx="803860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NI" sz="2400" dirty="0" smtClean="0"/>
              <a:t>FACTURA </a:t>
            </a:r>
          </a:p>
          <a:p>
            <a:r>
              <a:rPr lang="es-NI" sz="2400" dirty="0" smtClean="0"/>
              <a:t> NOTAS DE CRÉDITO</a:t>
            </a:r>
          </a:p>
          <a:p>
            <a:r>
              <a:rPr lang="es-NI" sz="2400" dirty="0" smtClean="0"/>
              <a:t> NOTAS DE DÉBITO</a:t>
            </a:r>
          </a:p>
          <a:p>
            <a:r>
              <a:rPr lang="es-NI" sz="2400" dirty="0" smtClean="0"/>
              <a:t>TARJETAS DE TRABAJO</a:t>
            </a:r>
          </a:p>
          <a:p>
            <a:r>
              <a:rPr lang="es-NI" sz="2400" dirty="0" smtClean="0"/>
              <a:t> NÓMINA DE SALARIOS</a:t>
            </a:r>
          </a:p>
          <a:p>
            <a:r>
              <a:rPr lang="es-NI" sz="2400" dirty="0" smtClean="0"/>
              <a:t> TARJETA DE CONTROL DE LOS INVENTARIOS </a:t>
            </a:r>
            <a:endParaRPr lang="es-NI" sz="2400" dirty="0"/>
          </a:p>
        </p:txBody>
      </p:sp>
      <p:sp>
        <p:nvSpPr>
          <p:cNvPr id="8" name="CuadroTexto 7"/>
          <p:cNvSpPr txBox="1"/>
          <p:nvPr/>
        </p:nvSpPr>
        <p:spPr>
          <a:xfrm>
            <a:off x="790495" y="4509120"/>
            <a:ext cx="803860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NI" sz="2400" dirty="0" smtClean="0"/>
              <a:t>PAGARÉ</a:t>
            </a:r>
          </a:p>
          <a:p>
            <a:r>
              <a:rPr lang="es-NI" sz="2400" dirty="0" smtClean="0"/>
              <a:t>LETRA DE CAMBIO</a:t>
            </a:r>
          </a:p>
          <a:p>
            <a:r>
              <a:rPr lang="es-NI" sz="2400" dirty="0" smtClean="0"/>
              <a:t>CARTA DE CREDITO</a:t>
            </a:r>
          </a:p>
          <a:p>
            <a:r>
              <a:rPr lang="es-NI" sz="2400" dirty="0" smtClean="0"/>
              <a:t>CONOCIMIENTO DE EMBARQUE</a:t>
            </a:r>
          </a:p>
          <a:p>
            <a:r>
              <a:rPr lang="es-NI" sz="2400" dirty="0" smtClean="0"/>
              <a:t>BONOS</a:t>
            </a:r>
          </a:p>
          <a:p>
            <a:r>
              <a:rPr lang="es-NI" sz="2400" dirty="0" smtClean="0"/>
              <a:t>CERTIFICADO DE DEPÓSITO</a:t>
            </a:r>
            <a:endParaRPr lang="es-NI" sz="2400" dirty="0"/>
          </a:p>
        </p:txBody>
      </p:sp>
    </p:spTree>
    <p:extLst>
      <p:ext uri="{BB962C8B-B14F-4D97-AF65-F5344CB8AC3E}">
        <p14:creationId xmlns:p14="http://schemas.microsoft.com/office/powerpoint/2010/main" val="3945730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432000" y="404664"/>
            <a:ext cx="8280000" cy="72000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3000" b="1" dirty="0" smtClean="0">
                <a:solidFill>
                  <a:schemeClr val="tx1"/>
                </a:solidFill>
              </a:rPr>
              <a:t>DOCUMENTOS DE CRÉDITOS</a:t>
            </a:r>
            <a:endParaRPr lang="es-ES" sz="3000" b="1" dirty="0">
              <a:solidFill>
                <a:schemeClr val="tx1"/>
              </a:solidFill>
            </a:endParaRPr>
          </a:p>
        </p:txBody>
      </p:sp>
      <p:sp>
        <p:nvSpPr>
          <p:cNvPr id="49157" name="Line 5"/>
          <p:cNvSpPr>
            <a:spLocks noChangeShapeType="1"/>
          </p:cNvSpPr>
          <p:nvPr/>
        </p:nvSpPr>
        <p:spPr bwMode="auto">
          <a:xfrm flipH="1">
            <a:off x="4572000" y="1124664"/>
            <a:ext cx="0" cy="863958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square">
            <a:spAutoFit/>
          </a:bodyPr>
          <a:lstStyle/>
          <a:p>
            <a:endParaRPr lang="es-ES_tradnl"/>
          </a:p>
        </p:txBody>
      </p:sp>
      <p:sp>
        <p:nvSpPr>
          <p:cNvPr id="2" name="Rectángulo 1"/>
          <p:cNvSpPr/>
          <p:nvPr/>
        </p:nvSpPr>
        <p:spPr>
          <a:xfrm>
            <a:off x="4716016" y="1372706"/>
            <a:ext cx="1843774" cy="400110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s-ES_tradnl" sz="2000" dirty="0" smtClean="0">
                <a:solidFill>
                  <a:schemeClr val="tx1"/>
                </a:solidFill>
              </a:rPr>
              <a:t>CONSTITUYE</a:t>
            </a:r>
            <a:endParaRPr lang="es-ES_tradnl" sz="20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" name="AutoShape 3"/>
          <p:cNvSpPr>
            <a:spLocks noChangeArrowheads="1"/>
          </p:cNvSpPr>
          <p:nvPr/>
        </p:nvSpPr>
        <p:spPr bwMode="auto">
          <a:xfrm>
            <a:off x="179512" y="2020858"/>
            <a:ext cx="8784976" cy="4288462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3600" dirty="0" smtClean="0"/>
              <a:t>Promesa </a:t>
            </a:r>
            <a:r>
              <a:rPr lang="es-ES" sz="3600" dirty="0"/>
              <a:t>de pago </a:t>
            </a:r>
            <a:r>
              <a:rPr lang="es-ES" sz="3600" dirty="0" smtClean="0"/>
              <a:t>escrita</a:t>
            </a:r>
          </a:p>
          <a:p>
            <a:pPr algn="ctr" eaLnBrk="1" hangingPunct="1">
              <a:defRPr/>
            </a:pPr>
            <a:r>
              <a:rPr lang="es-ES" sz="3600" dirty="0" smtClean="0"/>
              <a:t> </a:t>
            </a:r>
            <a:r>
              <a:rPr lang="es-ES" sz="3600" dirty="0"/>
              <a:t>que tienen como características </a:t>
            </a:r>
            <a:r>
              <a:rPr lang="es-ES" sz="3600" dirty="0" smtClean="0"/>
              <a:t>que</a:t>
            </a:r>
          </a:p>
          <a:p>
            <a:pPr algn="ctr" eaLnBrk="1" hangingPunct="1">
              <a:defRPr/>
            </a:pPr>
            <a:r>
              <a:rPr lang="es-ES" sz="3600" dirty="0" smtClean="0"/>
              <a:t> </a:t>
            </a:r>
            <a:r>
              <a:rPr lang="es-ES" sz="3600" dirty="0"/>
              <a:t>son </a:t>
            </a:r>
            <a:r>
              <a:rPr lang="es-ES" sz="3600" dirty="0" smtClean="0"/>
              <a:t>documentos negociables </a:t>
            </a:r>
            <a:r>
              <a:rPr lang="es-ES" sz="3600" dirty="0"/>
              <a:t>y que no </a:t>
            </a:r>
            <a:endParaRPr lang="es-ES" sz="3600" dirty="0" smtClean="0"/>
          </a:p>
          <a:p>
            <a:pPr algn="ctr" eaLnBrk="1" hangingPunct="1">
              <a:defRPr/>
            </a:pPr>
            <a:r>
              <a:rPr lang="es-ES" sz="3600" dirty="0" smtClean="0"/>
              <a:t>pueden hacerse </a:t>
            </a:r>
            <a:r>
              <a:rPr lang="es-ES" sz="3600" dirty="0"/>
              <a:t>valor </a:t>
            </a:r>
            <a:r>
              <a:rPr lang="es-ES" sz="3600" dirty="0" smtClean="0"/>
              <a:t>en </a:t>
            </a:r>
            <a:r>
              <a:rPr lang="es-ES" sz="3600" dirty="0"/>
              <a:t>otros </a:t>
            </a:r>
            <a:r>
              <a:rPr lang="es-ES" sz="3600" dirty="0" smtClean="0"/>
              <a:t>términos</a:t>
            </a:r>
          </a:p>
          <a:p>
            <a:pPr algn="ctr" eaLnBrk="1" hangingPunct="1">
              <a:defRPr/>
            </a:pPr>
            <a:r>
              <a:rPr lang="es-ES" sz="3600" dirty="0" smtClean="0"/>
              <a:t> </a:t>
            </a:r>
            <a:r>
              <a:rPr lang="es-ES" sz="3600" dirty="0"/>
              <a:t>que los </a:t>
            </a:r>
            <a:r>
              <a:rPr lang="es-ES" sz="3600" dirty="0" smtClean="0"/>
              <a:t>dispuestos </a:t>
            </a:r>
            <a:r>
              <a:rPr lang="es-ES" sz="3600" dirty="0"/>
              <a:t>y exigidos </a:t>
            </a:r>
            <a:endParaRPr lang="es-ES" sz="3600" dirty="0" smtClean="0"/>
          </a:p>
          <a:p>
            <a:pPr algn="ctr" eaLnBrk="1" hangingPunct="1">
              <a:defRPr/>
            </a:pPr>
            <a:r>
              <a:rPr lang="es-ES" sz="3600" dirty="0" smtClean="0"/>
              <a:t>por </a:t>
            </a:r>
            <a:r>
              <a:rPr lang="es-ES" sz="3600" dirty="0"/>
              <a:t>las leyes respectivas.</a:t>
            </a:r>
            <a:endParaRPr lang="es-ES" sz="3600" b="1" dirty="0"/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 flipH="1">
            <a:off x="4572000" y="1124526"/>
            <a:ext cx="0" cy="863958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square">
            <a:spAutoFit/>
          </a:bodyPr>
          <a:lstStyle/>
          <a:p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856851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-124560"/>
            <a:ext cx="8278688" cy="1609344"/>
          </a:xfrm>
        </p:spPr>
        <p:txBody>
          <a:bodyPr>
            <a:normAutofit/>
          </a:bodyPr>
          <a:lstStyle/>
          <a:p>
            <a:pPr algn="ctr"/>
            <a:r>
              <a:rPr lang="es-NI" b="1" dirty="0" smtClean="0">
                <a:solidFill>
                  <a:schemeClr val="accent3">
                    <a:lumMod val="50000"/>
                  </a:schemeClr>
                </a:solidFill>
              </a:rPr>
              <a:t>Clasificación DE DOCUMENTOS DE CRÉDITO </a:t>
            </a:r>
            <a:endParaRPr lang="es-NI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 flipH="1">
            <a:off x="151887" y="1476073"/>
            <a:ext cx="5680253" cy="584775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es-NI" sz="3200" dirty="0" smtClean="0">
                <a:solidFill>
                  <a:schemeClr val="tx1"/>
                </a:solidFill>
              </a:rPr>
              <a:t>OBLIGACIONES DE PAGO</a:t>
            </a:r>
            <a:endParaRPr lang="es-NI" sz="3200" dirty="0">
              <a:solidFill>
                <a:schemeClr val="tx1"/>
              </a:solidFill>
            </a:endParaRPr>
          </a:p>
        </p:txBody>
      </p:sp>
      <p:sp>
        <p:nvSpPr>
          <p:cNvPr id="13" name="CuadroTexto 12"/>
          <p:cNvSpPr txBox="1"/>
          <p:nvPr/>
        </p:nvSpPr>
        <p:spPr>
          <a:xfrm flipH="1">
            <a:off x="2771800" y="3532656"/>
            <a:ext cx="6120680" cy="584775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/>
            <a:r>
              <a:rPr lang="es-NI" sz="3200" dirty="0" smtClean="0"/>
              <a:t>ÓRDENES DE PAGO</a:t>
            </a:r>
            <a:endParaRPr lang="es-NI" sz="3200" dirty="0"/>
          </a:p>
        </p:txBody>
      </p:sp>
      <p:sp>
        <p:nvSpPr>
          <p:cNvPr id="3" name="CuadroTexto 2"/>
          <p:cNvSpPr txBox="1"/>
          <p:nvPr/>
        </p:nvSpPr>
        <p:spPr>
          <a:xfrm>
            <a:off x="115882" y="2309971"/>
            <a:ext cx="80386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NI" sz="2400" dirty="0" smtClean="0"/>
              <a:t>Convenio entre dos partes, el otorgante y el beneficiario</a:t>
            </a:r>
          </a:p>
          <a:p>
            <a:r>
              <a:rPr lang="es-NI" sz="2400" dirty="0" smtClean="0"/>
              <a:t>(Pagaré y los Bonos) </a:t>
            </a:r>
            <a:endParaRPr lang="es-NI" sz="2400" dirty="0"/>
          </a:p>
        </p:txBody>
      </p:sp>
      <p:sp>
        <p:nvSpPr>
          <p:cNvPr id="8" name="CuadroTexto 7"/>
          <p:cNvSpPr txBox="1"/>
          <p:nvPr/>
        </p:nvSpPr>
        <p:spPr>
          <a:xfrm>
            <a:off x="635617" y="4293096"/>
            <a:ext cx="80386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NI" sz="2400" dirty="0" smtClean="0"/>
              <a:t>Convenio entre tres partes, el otorgante, Aceptante y Beneficiario (Letra de cambio y los giros)</a:t>
            </a:r>
            <a:endParaRPr lang="es-NI" sz="2400" dirty="0"/>
          </a:p>
        </p:txBody>
      </p:sp>
    </p:spTree>
    <p:extLst>
      <p:ext uri="{BB962C8B-B14F-4D97-AF65-F5344CB8AC3E}">
        <p14:creationId xmlns:p14="http://schemas.microsoft.com/office/powerpoint/2010/main" val="2437453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432000" y="404664"/>
            <a:ext cx="8280000" cy="72000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3000" b="1" dirty="0" smtClean="0">
                <a:solidFill>
                  <a:schemeClr val="tx1"/>
                </a:solidFill>
              </a:rPr>
              <a:t>LETRA DE CAMBIO</a:t>
            </a:r>
            <a:endParaRPr lang="es-ES" sz="3000" b="1" dirty="0">
              <a:solidFill>
                <a:schemeClr val="tx1"/>
              </a:solidFill>
            </a:endParaRPr>
          </a:p>
        </p:txBody>
      </p:sp>
      <p:sp>
        <p:nvSpPr>
          <p:cNvPr id="49157" name="Line 5"/>
          <p:cNvSpPr>
            <a:spLocks noChangeShapeType="1"/>
          </p:cNvSpPr>
          <p:nvPr/>
        </p:nvSpPr>
        <p:spPr bwMode="auto">
          <a:xfrm flipH="1">
            <a:off x="4572000" y="1124664"/>
            <a:ext cx="0" cy="863958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square">
            <a:spAutoFit/>
          </a:bodyPr>
          <a:lstStyle/>
          <a:p>
            <a:endParaRPr lang="es-ES_tradnl"/>
          </a:p>
        </p:txBody>
      </p:sp>
      <p:sp>
        <p:nvSpPr>
          <p:cNvPr id="2" name="Rectángulo 1"/>
          <p:cNvSpPr/>
          <p:nvPr/>
        </p:nvSpPr>
        <p:spPr>
          <a:xfrm>
            <a:off x="4716016" y="1372706"/>
            <a:ext cx="1660006" cy="400110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s-ES_tradnl" sz="2000" dirty="0" smtClean="0">
                <a:solidFill>
                  <a:schemeClr val="tx1"/>
                </a:solidFill>
              </a:rPr>
              <a:t>CONTRATO </a:t>
            </a:r>
          </a:p>
        </p:txBody>
      </p:sp>
      <p:sp>
        <p:nvSpPr>
          <p:cNvPr id="9" name="AutoShape 3"/>
          <p:cNvSpPr>
            <a:spLocks noChangeArrowheads="1"/>
          </p:cNvSpPr>
          <p:nvPr/>
        </p:nvSpPr>
        <p:spPr bwMode="auto">
          <a:xfrm>
            <a:off x="0" y="2048242"/>
            <a:ext cx="9000492" cy="4837142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3600" dirty="0" smtClean="0"/>
              <a:t> Una </a:t>
            </a:r>
            <a:r>
              <a:rPr lang="es-ES" sz="3600" dirty="0"/>
              <a:t>persona l</a:t>
            </a:r>
            <a:r>
              <a:rPr lang="es-ES" sz="3600" dirty="0" smtClean="0"/>
              <a:t>lamada </a:t>
            </a:r>
            <a:r>
              <a:rPr lang="es-ES" sz="3600" b="1" dirty="0" smtClean="0"/>
              <a:t>Librador </a:t>
            </a:r>
            <a:r>
              <a:rPr lang="es-ES" sz="3600" b="1" dirty="0"/>
              <a:t>o Girador</a:t>
            </a:r>
            <a:r>
              <a:rPr lang="es-ES" sz="3600" dirty="0"/>
              <a:t> </a:t>
            </a:r>
            <a:endParaRPr lang="es-ES" sz="3600" dirty="0" smtClean="0"/>
          </a:p>
          <a:p>
            <a:pPr algn="ctr" eaLnBrk="1" hangingPunct="1">
              <a:defRPr/>
            </a:pPr>
            <a:r>
              <a:rPr lang="es-ES" sz="3600" dirty="0" smtClean="0"/>
              <a:t>manda </a:t>
            </a:r>
            <a:r>
              <a:rPr lang="es-ES" sz="3600" dirty="0"/>
              <a:t>a </a:t>
            </a:r>
            <a:r>
              <a:rPr lang="es-ES" sz="3600" dirty="0" smtClean="0"/>
              <a:t>otra conocida como </a:t>
            </a:r>
            <a:r>
              <a:rPr lang="es-ES" sz="3600" b="1" dirty="0"/>
              <a:t>Librado o </a:t>
            </a:r>
            <a:endParaRPr lang="es-ES" sz="3600" b="1" dirty="0" smtClean="0"/>
          </a:p>
          <a:p>
            <a:pPr algn="ctr" eaLnBrk="1" hangingPunct="1">
              <a:defRPr/>
            </a:pPr>
            <a:r>
              <a:rPr lang="es-ES" sz="3600" b="1" dirty="0" smtClean="0"/>
              <a:t>Girado</a:t>
            </a:r>
            <a:r>
              <a:rPr lang="es-ES" sz="3600" dirty="0"/>
              <a:t>, </a:t>
            </a:r>
            <a:r>
              <a:rPr lang="es-ES" sz="3600" dirty="0" smtClean="0"/>
              <a:t>pague </a:t>
            </a:r>
            <a:r>
              <a:rPr lang="es-ES" sz="3600" dirty="0"/>
              <a:t>a la orden de sí misma o de </a:t>
            </a:r>
            <a:endParaRPr lang="es-ES" sz="3600" dirty="0" smtClean="0"/>
          </a:p>
          <a:p>
            <a:pPr algn="ctr" eaLnBrk="1" hangingPunct="1">
              <a:defRPr/>
            </a:pPr>
            <a:r>
              <a:rPr lang="es-ES" sz="3600" dirty="0" smtClean="0"/>
              <a:t>una </a:t>
            </a:r>
            <a:r>
              <a:rPr lang="es-ES" sz="3600" dirty="0"/>
              <a:t>tercera persona que será el </a:t>
            </a:r>
            <a:endParaRPr lang="es-ES" sz="3600" dirty="0" smtClean="0"/>
          </a:p>
          <a:p>
            <a:pPr algn="ctr" eaLnBrk="1" hangingPunct="1">
              <a:defRPr/>
            </a:pPr>
            <a:r>
              <a:rPr lang="es-ES" sz="3600" b="1" dirty="0" smtClean="0"/>
              <a:t>Tomador </a:t>
            </a:r>
            <a:r>
              <a:rPr lang="es-ES" sz="3600" b="1" dirty="0"/>
              <a:t>o Beneficiario</a:t>
            </a:r>
            <a:r>
              <a:rPr lang="es-ES" sz="3600" dirty="0"/>
              <a:t>, </a:t>
            </a:r>
            <a:r>
              <a:rPr lang="es-ES" sz="3600" dirty="0" smtClean="0"/>
              <a:t>una </a:t>
            </a:r>
            <a:r>
              <a:rPr lang="es-ES" sz="3600" dirty="0"/>
              <a:t>cantidad </a:t>
            </a:r>
            <a:endParaRPr lang="es-ES" sz="3600" dirty="0" smtClean="0"/>
          </a:p>
          <a:p>
            <a:pPr algn="ctr" eaLnBrk="1" hangingPunct="1">
              <a:defRPr/>
            </a:pPr>
            <a:r>
              <a:rPr lang="es-ES" sz="3600" dirty="0" smtClean="0"/>
              <a:t>Determinada de </a:t>
            </a:r>
            <a:r>
              <a:rPr lang="es-ES" sz="3600" dirty="0"/>
              <a:t>dinero en un tiempo </a:t>
            </a:r>
            <a:endParaRPr lang="es-ES" sz="3600" dirty="0" smtClean="0"/>
          </a:p>
          <a:p>
            <a:pPr algn="ctr" eaLnBrk="1" hangingPunct="1">
              <a:defRPr/>
            </a:pPr>
            <a:r>
              <a:rPr lang="es-ES" sz="3600" dirty="0" smtClean="0"/>
              <a:t>y </a:t>
            </a:r>
            <a:r>
              <a:rPr lang="es-ES" sz="3600" dirty="0"/>
              <a:t>lugar determinado.</a:t>
            </a:r>
            <a:endParaRPr lang="es-ES" sz="3600" dirty="0" smtClean="0"/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 flipH="1">
            <a:off x="4572000" y="1124526"/>
            <a:ext cx="0" cy="863958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square">
            <a:spAutoFit/>
          </a:bodyPr>
          <a:lstStyle/>
          <a:p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0963665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>
                <a:solidFill>
                  <a:srgbClr val="FF0000"/>
                </a:solidFill>
              </a:rPr>
              <a:t>Personas que intervienen</a:t>
            </a:r>
            <a:endParaRPr lang="es-NI" dirty="0">
              <a:solidFill>
                <a:srgbClr val="FF000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23528" y="1844824"/>
            <a:ext cx="8496943" cy="4104456"/>
          </a:xfrm>
        </p:spPr>
        <p:txBody>
          <a:bodyPr>
            <a:normAutofit/>
          </a:bodyPr>
          <a:lstStyle/>
          <a:p>
            <a:r>
              <a:rPr lang="es-ES" sz="3200" b="1" u="sng" dirty="0" smtClean="0">
                <a:solidFill>
                  <a:srgbClr val="FF0000"/>
                </a:solidFill>
              </a:rPr>
              <a:t>Girador </a:t>
            </a:r>
            <a:r>
              <a:rPr lang="es-ES" sz="3200" b="1" u="sng" dirty="0">
                <a:solidFill>
                  <a:srgbClr val="FF0000"/>
                </a:solidFill>
              </a:rPr>
              <a:t>o </a:t>
            </a:r>
            <a:r>
              <a:rPr lang="es-ES" sz="3200" b="1" u="sng" dirty="0" smtClean="0">
                <a:solidFill>
                  <a:srgbClr val="FF0000"/>
                </a:solidFill>
              </a:rPr>
              <a:t>Librador</a:t>
            </a:r>
            <a:r>
              <a:rPr lang="es-ES" sz="3200" b="1" dirty="0">
                <a:solidFill>
                  <a:srgbClr val="FF0000"/>
                </a:solidFill>
              </a:rPr>
              <a:t> </a:t>
            </a:r>
            <a:r>
              <a:rPr lang="es-ES" sz="3200" dirty="0" smtClean="0"/>
              <a:t>Emite </a:t>
            </a:r>
            <a:r>
              <a:rPr lang="es-ES" sz="3200" dirty="0"/>
              <a:t>la letra y ordena que se pague</a:t>
            </a:r>
            <a:r>
              <a:rPr lang="es-ES" sz="3200" dirty="0" smtClean="0"/>
              <a:t>. </a:t>
            </a:r>
            <a:endParaRPr lang="es-NI" sz="3200" b="1" dirty="0" smtClean="0"/>
          </a:p>
          <a:p>
            <a:r>
              <a:rPr lang="es-ES" sz="3200" b="1" u="sng" dirty="0" smtClean="0">
                <a:solidFill>
                  <a:srgbClr val="FF0000"/>
                </a:solidFill>
              </a:rPr>
              <a:t>Girado </a:t>
            </a:r>
            <a:r>
              <a:rPr lang="es-ES" sz="3200" b="1" u="sng" dirty="0">
                <a:solidFill>
                  <a:srgbClr val="FF0000"/>
                </a:solidFill>
              </a:rPr>
              <a:t>o </a:t>
            </a:r>
            <a:r>
              <a:rPr lang="es-ES" sz="3200" b="1" u="sng" dirty="0" smtClean="0">
                <a:solidFill>
                  <a:srgbClr val="FF0000"/>
                </a:solidFill>
              </a:rPr>
              <a:t>Librado </a:t>
            </a:r>
            <a:r>
              <a:rPr lang="es-ES" sz="3200" dirty="0" smtClean="0"/>
              <a:t>A </a:t>
            </a:r>
            <a:r>
              <a:rPr lang="es-ES" sz="3200" dirty="0"/>
              <a:t>quien va dirigida la orden de pagar y está  obligado al pago (quien debe pagar)</a:t>
            </a:r>
            <a:endParaRPr lang="es-NI" sz="3200" dirty="0"/>
          </a:p>
          <a:p>
            <a:pPr lvl="0"/>
            <a:r>
              <a:rPr lang="es-ES" sz="3200" b="1" u="sng" dirty="0">
                <a:solidFill>
                  <a:srgbClr val="FF0000"/>
                </a:solidFill>
              </a:rPr>
              <a:t>Tomador o Beneficiario</a:t>
            </a:r>
            <a:r>
              <a:rPr lang="es-ES" sz="3200" b="1" dirty="0"/>
              <a:t>.</a:t>
            </a:r>
            <a:r>
              <a:rPr lang="es-ES" sz="3200" dirty="0"/>
              <a:t> A cuya orden se extiende la letra (a quien debe hacerse el pago</a:t>
            </a:r>
            <a:r>
              <a:rPr lang="es-ES" sz="3200" dirty="0" smtClean="0"/>
              <a:t>)</a:t>
            </a:r>
            <a:endParaRPr lang="es-NI" sz="3200" dirty="0"/>
          </a:p>
        </p:txBody>
      </p:sp>
    </p:spTree>
    <p:extLst>
      <p:ext uri="{BB962C8B-B14F-4D97-AF65-F5344CB8AC3E}">
        <p14:creationId xmlns:p14="http://schemas.microsoft.com/office/powerpoint/2010/main" val="30386055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TRATAMIENTO CONTABLE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5800" y="1844824"/>
            <a:ext cx="7772400" cy="4050792"/>
          </a:xfrm>
        </p:spPr>
        <p:txBody>
          <a:bodyPr/>
          <a:lstStyle/>
          <a:p>
            <a:pPr marL="0" indent="0">
              <a:buNone/>
            </a:pPr>
            <a:r>
              <a:rPr lang="es-NI" dirty="0" smtClean="0"/>
              <a:t>MOMENTO DE EFECTUARSE LA VENTA Y LA ACEPTACIÓN DE LA LETRA DE CAMBIO</a:t>
            </a: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3226526"/>
              </p:ext>
            </p:extLst>
          </p:nvPr>
        </p:nvGraphicFramePr>
        <p:xfrm>
          <a:off x="179512" y="3068960"/>
          <a:ext cx="8784976" cy="2567672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310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07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28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87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14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39040">
                <a:tc>
                  <a:txBody>
                    <a:bodyPr/>
                    <a:lstStyle/>
                    <a:p>
                      <a:r>
                        <a:rPr lang="es-NI" dirty="0" smtClean="0"/>
                        <a:t>FECHA 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2352"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        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DOCUMENTO</a:t>
                      </a:r>
                      <a:r>
                        <a:rPr lang="es-NI" baseline="0" dirty="0" smtClean="0"/>
                        <a:t> POR COBRAR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$XX.XX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NI" dirty="0" smtClean="0"/>
                        <a:t>LETRA DE CAMBIO  </a:t>
                      </a:r>
                      <a:r>
                        <a:rPr lang="es-NI" baseline="0" dirty="0" smtClean="0"/>
                        <a:t>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$XX.XX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 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                 VENTAS</a:t>
                      </a:r>
                    </a:p>
                    <a:p>
                      <a:r>
                        <a:rPr lang="es-NI" baseline="0" dirty="0" smtClean="0"/>
                        <a:t>Contabilizando la venta a través de una letra de cambio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$XX.XX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6" name="Conector recto 5"/>
          <p:cNvCxnSpPr/>
          <p:nvPr/>
        </p:nvCxnSpPr>
        <p:spPr>
          <a:xfrm>
            <a:off x="5292080" y="4365104"/>
            <a:ext cx="7200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2868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Venta (cuenta por cobrar cambio de un efecto por cobrar) 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NI" dirty="0" smtClean="0"/>
              <a:t>SE REGISTRA LA VENTA A TRAVES DE UNA CUENTA POR COBRAR.</a:t>
            </a:r>
            <a:endParaRPr lang="es-NI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6780339"/>
              </p:ext>
            </p:extLst>
          </p:nvPr>
        </p:nvGraphicFramePr>
        <p:xfrm>
          <a:off x="179512" y="3068960"/>
          <a:ext cx="8784976" cy="2019032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310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07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28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87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14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39040">
                <a:tc>
                  <a:txBody>
                    <a:bodyPr/>
                    <a:lstStyle/>
                    <a:p>
                      <a:r>
                        <a:rPr lang="es-NI" dirty="0" smtClean="0"/>
                        <a:t>FECHA 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2352"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        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</a:t>
                      </a:r>
                      <a:r>
                        <a:rPr lang="es-NI" baseline="0" dirty="0" smtClean="0"/>
                        <a:t> POR COBRAR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$XX.XX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NI" dirty="0" smtClean="0"/>
                        <a:t>  </a:t>
                      </a:r>
                      <a:r>
                        <a:rPr lang="es-NI" baseline="0" dirty="0" smtClean="0"/>
                        <a:t>                    VENTAS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NI" dirty="0" smtClean="0"/>
                        <a:t> $XX.XX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Contabilizando la venta a </a:t>
                      </a:r>
                      <a:r>
                        <a:rPr lang="es-NI" baseline="0" dirty="0" err="1" smtClean="0"/>
                        <a:t>credito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3539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po de madera">
  <a:themeElements>
    <a:clrScheme name="Rojo naranja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Tipo de madera">
      <a:majorFont>
        <a:latin typeface="Rockwell Condensed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ipo de madera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TM03090434[[fn=Madera]]</Template>
  <TotalTime>9215</TotalTime>
  <Words>1146</Words>
  <Application>Microsoft Office PowerPoint</Application>
  <PresentationFormat>Presentación en pantalla (4:3)</PresentationFormat>
  <Paragraphs>353</Paragraphs>
  <Slides>26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33" baseType="lpstr">
      <vt:lpstr>Arial</vt:lpstr>
      <vt:lpstr>Calibri</vt:lpstr>
      <vt:lpstr>Rockwell</vt:lpstr>
      <vt:lpstr>Rockwell Condensed</vt:lpstr>
      <vt:lpstr>Times New Roman</vt:lpstr>
      <vt:lpstr>Wingdings</vt:lpstr>
      <vt:lpstr>Tipo de madera</vt:lpstr>
      <vt:lpstr>TEMA I: Las partidas por cobrar SUMARIO: Documentos mercantiles, definición, clasificación, diversos tipos, la letra de cambio, definición, tratamiento contable y  de los intereses, documentos de letra </vt:lpstr>
      <vt:lpstr>Presentación de PowerPoint</vt:lpstr>
      <vt:lpstr>Clasificación DOCUMENTOS MERCANTILES</vt:lpstr>
      <vt:lpstr>Presentación de PowerPoint</vt:lpstr>
      <vt:lpstr>Clasificación DE DOCUMENTOS DE CRÉDITO </vt:lpstr>
      <vt:lpstr>Presentación de PowerPoint</vt:lpstr>
      <vt:lpstr>Personas que intervienen</vt:lpstr>
      <vt:lpstr>TRATAMIENTO CONTABLE</vt:lpstr>
      <vt:lpstr>Venta (cuenta por cobrar cambio de un efecto por cobrar) </vt:lpstr>
      <vt:lpstr>Presentación de PowerPoint</vt:lpstr>
      <vt:lpstr>FECHA DE VENCIMIENTO</vt:lpstr>
      <vt:lpstr>Librador pide renovar la letra sin intereses</vt:lpstr>
      <vt:lpstr>LIBRADOR PIDE RENOVAR LA LETRA CON INTERESES </vt:lpstr>
      <vt:lpstr>Presentación de PowerPoint</vt:lpstr>
      <vt:lpstr>TRATAMIENTO CONTABLE (INTERES A MES VENCIDO)</vt:lpstr>
      <vt:lpstr>INTERES REGISTRADO EN LA EMISIÓN DE LA LETRA</vt:lpstr>
      <vt:lpstr>BANCO NOS AVISA QUE COBRÓ LA LETRA</vt:lpstr>
      <vt:lpstr>BANCO NOS DEVUELVE LA LETRA</vt:lpstr>
      <vt:lpstr>Presentación de PowerPoint</vt:lpstr>
      <vt:lpstr>INTERESES ACUMULADOS A MES VENCIDO</vt:lpstr>
      <vt:lpstr>Presentación de PowerPoint</vt:lpstr>
      <vt:lpstr>Descuento de la letra</vt:lpstr>
      <vt:lpstr>Interés acumulado en la fecha de emisión</vt:lpstr>
      <vt:lpstr>Descuento de la letra</vt:lpstr>
      <vt:lpstr>ESTUDIO INDIVIDUAL</vt:lpstr>
      <vt:lpstr>Gracias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Andres</dc:creator>
  <cp:lastModifiedBy>DAYANA</cp:lastModifiedBy>
  <cp:revision>305</cp:revision>
  <dcterms:created xsi:type="dcterms:W3CDTF">2017-03-12T09:04:07Z</dcterms:created>
  <dcterms:modified xsi:type="dcterms:W3CDTF">2025-04-02T17:24:57Z</dcterms:modified>
</cp:coreProperties>
</file>