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16"/>
  </p:notesMasterIdLst>
  <p:sldIdLst>
    <p:sldId id="324" r:id="rId2"/>
    <p:sldId id="287" r:id="rId3"/>
    <p:sldId id="379" r:id="rId4"/>
    <p:sldId id="407" r:id="rId5"/>
    <p:sldId id="423" r:id="rId6"/>
    <p:sldId id="425" r:id="rId7"/>
    <p:sldId id="426" r:id="rId8"/>
    <p:sldId id="427" r:id="rId9"/>
    <p:sldId id="428" r:id="rId10"/>
    <p:sldId id="429" r:id="rId11"/>
    <p:sldId id="430" r:id="rId12"/>
    <p:sldId id="431" r:id="rId13"/>
    <p:sldId id="432" r:id="rId14"/>
    <p:sldId id="340" r:id="rId15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266" y="7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02/04/2025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</a:t>
            </a:r>
            <a:r>
              <a:rPr lang="es-ES_tradnl" sz="2400" dirty="0" err="1" smtClean="0"/>
              <a:t>Dayana</a:t>
            </a:r>
            <a:r>
              <a:rPr lang="es-ES_tradnl" sz="2400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760547" y="2324652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/>
              <a:t>TEMA II: Las partidas por cobrar</a:t>
            </a:r>
            <a:br>
              <a:rPr lang="es-ES" sz="4400" cap="none" dirty="0" smtClean="0"/>
            </a:br>
            <a:r>
              <a:rPr lang="es-ES" sz="4400" u="sng" cap="none" dirty="0" smtClean="0"/>
              <a:t>SUMARIO:</a:t>
            </a:r>
            <a:r>
              <a:rPr lang="es-ES" sz="4400" cap="none" dirty="0" smtClean="0"/>
              <a:t> Efectos enviados al cobro, efectos en litigio, el pagaré, la carta de crédito, objetivo y procesamiento contable</a:t>
            </a:r>
            <a:endParaRPr lang="es-ES_tradnl" sz="44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1655676" y="247133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dirty="0"/>
              <a:t>UNIVERSIDAD DE ARTEMISA “JULIO DÍAZ GONZÁLEZ”</a:t>
            </a:r>
          </a:p>
          <a:p>
            <a:pPr algn="ctr"/>
            <a:r>
              <a:rPr lang="es-ES" sz="2400" dirty="0"/>
              <a:t>FACULTAD DE CIENCIAS AGROPECUARIAS, TÉCNICAS Y ECONÓMICAS</a:t>
            </a:r>
          </a:p>
          <a:p>
            <a:pPr algn="ctr" fontAlgn="auto">
              <a:spcAft>
                <a:spcPts val="0"/>
              </a:spcAft>
            </a:pPr>
            <a:r>
              <a:rPr lang="es-ES" sz="2400" cap="none" dirty="0"/>
              <a:t>Departamento de Ciencias Económicas</a:t>
            </a:r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059977"/>
              </p:ext>
            </p:extLst>
          </p:nvPr>
        </p:nvGraphicFramePr>
        <p:xfrm>
          <a:off x="107504" y="2121407"/>
          <a:ext cx="8856984" cy="322719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5466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565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EFECTO POR COBRAR EN LITIGIO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baseline="0" dirty="0" smtClean="0"/>
                        <a:t>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700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EFECTO POR COBRAR </a:t>
                      </a:r>
                    </a:p>
                    <a:p>
                      <a:pPr algn="r"/>
                      <a:r>
                        <a:rPr lang="es-NI" baseline="0" dirty="0" smtClean="0"/>
                        <a:t>EFECTIVO EN BANCO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XXXX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765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Contabilizando el efecto por cobrar en litigio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34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SE COBRA EL EFECTO POR COBRAER EN LITIGIO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014683"/>
              </p:ext>
            </p:extLst>
          </p:nvPr>
        </p:nvGraphicFramePr>
        <p:xfrm>
          <a:off x="107504" y="2121407"/>
          <a:ext cx="8856984" cy="322719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5466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565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baseline="0" dirty="0" smtClean="0"/>
                        <a:t>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700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EFECTO POR COBRAR EN LITIGIO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XXXX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765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Contabilizando el cobro efecto por cobrar en litigio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8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Se cobra una cantidad menor al efecto por cobrar en litigio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884543"/>
              </p:ext>
            </p:extLst>
          </p:nvPr>
        </p:nvGraphicFramePr>
        <p:xfrm>
          <a:off x="107504" y="2121407"/>
          <a:ext cx="8856984" cy="346703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5466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565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  <a:p>
                      <a:r>
                        <a:rPr lang="es-NI" baseline="0" dirty="0" smtClean="0"/>
                        <a:t>PERDIDA EN EFECTOS EN LITIGIO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 XXXXX</a:t>
                      </a:r>
                    </a:p>
                    <a:p>
                      <a:r>
                        <a:rPr lang="es-NI" baseline="0" dirty="0" smtClean="0"/>
                        <a:t>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700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EFECTO POR COBRAR </a:t>
                      </a:r>
                    </a:p>
                    <a:p>
                      <a:pPr algn="r"/>
                      <a:r>
                        <a:rPr lang="es-NI" baseline="0" dirty="0" smtClean="0"/>
                        <a:t>EN LITIGIO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765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Contabilizando el cobro de una parte del efecto por cobrar en litigio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55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Se cobra una cantidad mayor al efecto por cobrar en litigio</a:t>
            </a:r>
            <a:endParaRPr lang="es-NI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829693"/>
              </p:ext>
            </p:extLst>
          </p:nvPr>
        </p:nvGraphicFramePr>
        <p:xfrm>
          <a:off x="143508" y="2204864"/>
          <a:ext cx="8856984" cy="427028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72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5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5466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565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</a:t>
                      </a:r>
                    </a:p>
                    <a:p>
                      <a:r>
                        <a:rPr lang="es-NI" baseline="0" dirty="0" smtClean="0"/>
                        <a:t>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5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EFECTO POR COBRAR </a:t>
                      </a:r>
                    </a:p>
                    <a:p>
                      <a:pPr algn="r"/>
                      <a:r>
                        <a:rPr lang="es-NI" baseline="0" dirty="0" smtClean="0"/>
                        <a:t>EN LITIGIO</a:t>
                      </a:r>
                    </a:p>
                    <a:p>
                      <a:pPr algn="r"/>
                      <a:r>
                        <a:rPr lang="es-NI" baseline="0" dirty="0" smtClean="0"/>
                        <a:t>   GANANCIA EN EFECTOS POR COBRAR EN LITIGIO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2765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Contabilizando el cobro de una cantidad mayor del efecto por cobrar en litigio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54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EFECTOS ENVIADOS AL COBRO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25760" y="1988484"/>
            <a:ext cx="8892480" cy="4320836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s-ES" sz="3200" dirty="0" smtClean="0"/>
          </a:p>
          <a:p>
            <a:endParaRPr lang="es-ES" sz="3200" dirty="0"/>
          </a:p>
          <a:p>
            <a:pPr algn="just"/>
            <a:r>
              <a:rPr lang="es-ES" sz="3200" dirty="0" smtClean="0"/>
              <a:t>Letras </a:t>
            </a:r>
            <a:r>
              <a:rPr lang="es-ES" sz="3200" dirty="0"/>
              <a:t>de </a:t>
            </a:r>
            <a:r>
              <a:rPr lang="es-ES" sz="3200" dirty="0" smtClean="0"/>
              <a:t>cambio es  </a:t>
            </a:r>
            <a:r>
              <a:rPr lang="es-ES" sz="3200" dirty="0"/>
              <a:t>enviadas al Banco para </a:t>
            </a:r>
            <a:endParaRPr lang="es-ES" sz="3200" dirty="0" smtClean="0"/>
          </a:p>
          <a:p>
            <a:pPr algn="just"/>
            <a:r>
              <a:rPr lang="es-ES" sz="3200" dirty="0" smtClean="0"/>
              <a:t>que </a:t>
            </a:r>
            <a:r>
              <a:rPr lang="es-ES" sz="3200" dirty="0"/>
              <a:t>éste las cobre, </a:t>
            </a:r>
            <a:r>
              <a:rPr lang="es-ES" sz="3200" dirty="0" smtClean="0"/>
              <a:t>es </a:t>
            </a:r>
            <a:r>
              <a:rPr lang="es-ES" sz="3200" dirty="0"/>
              <a:t>decir, el banco sirve </a:t>
            </a:r>
            <a:endParaRPr lang="es-ES" sz="3200" dirty="0" smtClean="0"/>
          </a:p>
          <a:p>
            <a:pPr algn="just"/>
            <a:r>
              <a:rPr lang="es-ES" sz="3200" dirty="0" smtClean="0"/>
              <a:t>de intermediario </a:t>
            </a:r>
            <a:r>
              <a:rPr lang="es-ES" sz="3200" dirty="0"/>
              <a:t>de la empresa para cobrar </a:t>
            </a:r>
            <a:endParaRPr lang="es-ES" sz="3200" dirty="0" smtClean="0"/>
          </a:p>
          <a:p>
            <a:pPr algn="just"/>
            <a:r>
              <a:rPr lang="es-ES" sz="3200" dirty="0" smtClean="0"/>
              <a:t>sus </a:t>
            </a:r>
            <a:r>
              <a:rPr lang="es-ES" sz="3200" dirty="0"/>
              <a:t>giros</a:t>
            </a:r>
            <a:r>
              <a:rPr lang="es-ES" sz="3200" dirty="0" smtClean="0"/>
              <a:t>. </a:t>
            </a:r>
            <a:r>
              <a:rPr lang="es-ES" sz="3200" dirty="0"/>
              <a:t>En este caso el banco </a:t>
            </a:r>
            <a:r>
              <a:rPr lang="es-ES" sz="3200" b="1" dirty="0"/>
              <a:t>no anticipa </a:t>
            </a:r>
            <a:endParaRPr lang="es-ES" sz="3200" b="1" dirty="0" smtClean="0"/>
          </a:p>
          <a:p>
            <a:pPr algn="just"/>
            <a:r>
              <a:rPr lang="es-ES" sz="3200" b="1" dirty="0" smtClean="0"/>
              <a:t>el valor del </a:t>
            </a:r>
            <a:r>
              <a:rPr lang="es-ES" sz="3200" b="1" dirty="0"/>
              <a:t>documento</a:t>
            </a:r>
            <a:r>
              <a:rPr lang="es-ES" sz="3200" dirty="0"/>
              <a:t>, sino que solamente </a:t>
            </a:r>
            <a:endParaRPr lang="es-ES" sz="3200" dirty="0" smtClean="0"/>
          </a:p>
          <a:p>
            <a:pPr algn="just"/>
            <a:r>
              <a:rPr lang="es-ES" sz="3200" dirty="0" smtClean="0"/>
              <a:t>hace las </a:t>
            </a:r>
            <a:r>
              <a:rPr lang="es-ES" sz="3200" dirty="0"/>
              <a:t>funciones de cobrador, y por </a:t>
            </a:r>
            <a:r>
              <a:rPr lang="es-ES" sz="3200" dirty="0" smtClean="0"/>
              <a:t>ello</a:t>
            </a:r>
          </a:p>
          <a:p>
            <a:pPr algn="just"/>
            <a:r>
              <a:rPr lang="es-ES" sz="3200" dirty="0" smtClean="0"/>
              <a:t> </a:t>
            </a:r>
            <a:r>
              <a:rPr lang="es-ES" sz="3200" dirty="0"/>
              <a:t>percibe cierto porcentaje por </a:t>
            </a:r>
            <a:r>
              <a:rPr lang="es-ES" sz="3200" dirty="0" smtClean="0"/>
              <a:t>comisión</a:t>
            </a:r>
          </a:p>
          <a:p>
            <a:pPr algn="just"/>
            <a:r>
              <a:rPr lang="es-ES" sz="3200" dirty="0" smtClean="0"/>
              <a:t> </a:t>
            </a:r>
            <a:r>
              <a:rPr lang="es-ES" sz="3200" dirty="0"/>
              <a:t>sobre las letras.</a:t>
            </a:r>
            <a:endParaRPr lang="es-NI" sz="3200" dirty="0"/>
          </a:p>
          <a:p>
            <a:r>
              <a:rPr lang="es-ES" sz="3200" dirty="0"/>
              <a:t> </a:t>
            </a:r>
            <a:endParaRPr lang="es-NI" sz="3200" dirty="0"/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NI" sz="32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Procedimiento 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179512" y="2020858"/>
            <a:ext cx="8784976" cy="4288462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lvl="0" indent="-457200">
              <a:buFont typeface="Arial" panose="020B0604020202020204" pitchFamily="34" charset="0"/>
              <a:buChar char="•"/>
            </a:pPr>
            <a:endParaRPr lang="es-ES" sz="2800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ES" sz="2800" dirty="0" smtClean="0"/>
              <a:t>Enviamos </a:t>
            </a:r>
            <a:r>
              <a:rPr lang="es-ES" sz="2800" dirty="0"/>
              <a:t>la letra al banco para su cobro.</a:t>
            </a:r>
            <a:endParaRPr lang="es-NI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ES" sz="2800" dirty="0"/>
              <a:t>Cuando el banco cobra las letras, </a:t>
            </a:r>
            <a:r>
              <a:rPr lang="es-ES" sz="2800" dirty="0" smtClean="0"/>
              <a:t>nos</a:t>
            </a:r>
          </a:p>
          <a:p>
            <a:pPr lvl="0"/>
            <a:r>
              <a:rPr lang="es-ES" sz="2800" dirty="0" smtClean="0"/>
              <a:t> </a:t>
            </a:r>
            <a:r>
              <a:rPr lang="es-ES" sz="2800" dirty="0"/>
              <a:t>abona el neto en cuenta, después </a:t>
            </a:r>
            <a:r>
              <a:rPr lang="es-ES" sz="2800" dirty="0" smtClean="0"/>
              <a:t>de</a:t>
            </a:r>
          </a:p>
          <a:p>
            <a:pPr lvl="0"/>
            <a:r>
              <a:rPr lang="es-ES" sz="2800" dirty="0" smtClean="0"/>
              <a:t> </a:t>
            </a:r>
            <a:r>
              <a:rPr lang="es-ES" sz="2800" dirty="0"/>
              <a:t>deducirnos </a:t>
            </a:r>
            <a:r>
              <a:rPr lang="es-ES" sz="2800" dirty="0" smtClean="0"/>
              <a:t>un porcentaje </a:t>
            </a:r>
            <a:r>
              <a:rPr lang="es-ES" sz="2800" dirty="0"/>
              <a:t>por </a:t>
            </a:r>
            <a:r>
              <a:rPr lang="es-ES" sz="2800" dirty="0" smtClean="0"/>
              <a:t>comisión</a:t>
            </a:r>
            <a:r>
              <a:rPr lang="es-ES" sz="2800" dirty="0"/>
              <a:t>.</a:t>
            </a:r>
            <a:endParaRPr lang="es-NI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s-ES" sz="2800" dirty="0"/>
              <a:t>Nos envía una nota de crédito por </a:t>
            </a:r>
            <a:r>
              <a:rPr lang="es-ES" sz="2800" dirty="0" smtClean="0"/>
              <a:t>lo </a:t>
            </a:r>
            <a:r>
              <a:rPr lang="es-ES" sz="2800" dirty="0"/>
              <a:t>neto </a:t>
            </a:r>
            <a:endParaRPr lang="es-ES" sz="2800" dirty="0" smtClean="0"/>
          </a:p>
          <a:p>
            <a:pPr lvl="0"/>
            <a:r>
              <a:rPr lang="es-ES" sz="2800" dirty="0" smtClean="0"/>
              <a:t>abonado </a:t>
            </a:r>
            <a:r>
              <a:rPr lang="es-ES" sz="2800" dirty="0"/>
              <a:t>en cuenta.</a:t>
            </a:r>
            <a:endParaRPr lang="es-NI" sz="2800" dirty="0"/>
          </a:p>
          <a:p>
            <a:pPr lvl="0"/>
            <a:r>
              <a:rPr lang="es-ES" sz="2800" dirty="0"/>
              <a:t>Si no logra cobrarle al cliente, </a:t>
            </a:r>
            <a:r>
              <a:rPr lang="es-ES" sz="2800" dirty="0" smtClean="0"/>
              <a:t>nos devuelve </a:t>
            </a:r>
            <a:r>
              <a:rPr lang="es-ES" sz="2800" dirty="0"/>
              <a:t>la letra, </a:t>
            </a:r>
            <a:endParaRPr lang="es-ES" sz="2800" dirty="0" smtClean="0"/>
          </a:p>
          <a:p>
            <a:pPr lvl="0"/>
            <a:r>
              <a:rPr lang="es-ES" sz="2800" dirty="0" smtClean="0"/>
              <a:t>junto </a:t>
            </a:r>
            <a:r>
              <a:rPr lang="es-ES" sz="2800" dirty="0"/>
              <a:t>con una nota </a:t>
            </a:r>
            <a:r>
              <a:rPr lang="es-ES" sz="2800" dirty="0" smtClean="0"/>
              <a:t>de débito </a:t>
            </a:r>
            <a:r>
              <a:rPr lang="es-ES" sz="2800" dirty="0"/>
              <a:t>correspondiente </a:t>
            </a:r>
            <a:endParaRPr lang="es-ES" sz="2800" dirty="0" smtClean="0"/>
          </a:p>
          <a:p>
            <a:pPr lvl="0"/>
            <a:r>
              <a:rPr lang="es-ES" sz="2800" dirty="0" smtClean="0"/>
              <a:t>a </a:t>
            </a:r>
            <a:r>
              <a:rPr lang="es-ES" sz="2800" dirty="0"/>
              <a:t>la comisión </a:t>
            </a:r>
            <a:r>
              <a:rPr lang="es-ES" sz="2800" dirty="0" smtClean="0"/>
              <a:t>por </a:t>
            </a:r>
            <a:r>
              <a:rPr lang="es-ES" sz="2800" dirty="0"/>
              <a:t>sus gestiones de cobro.</a:t>
            </a:r>
            <a:endParaRPr lang="es-NI" sz="2800" dirty="0"/>
          </a:p>
          <a:p>
            <a:r>
              <a:rPr lang="es-ES" sz="2800" dirty="0"/>
              <a:t> </a:t>
            </a:r>
            <a:endParaRPr lang="es-NI" sz="2800" dirty="0"/>
          </a:p>
          <a:p>
            <a:pPr algn="ctr" eaLnBrk="1" hangingPunct="1">
              <a:defRPr/>
            </a:pPr>
            <a:endParaRPr lang="es-ES" sz="3600" b="1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TRATAMIENTO CONTABLE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050792"/>
          </a:xfrm>
        </p:spPr>
        <p:txBody>
          <a:bodyPr/>
          <a:lstStyle/>
          <a:p>
            <a:pPr marL="0" indent="0">
              <a:buNone/>
            </a:pPr>
            <a:r>
              <a:rPr lang="es-NI" dirty="0" smtClean="0"/>
              <a:t>ASIENTO  DE ORDEN O MEMORÁNDUM (NOTA, COMUNICACIÓN)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811234"/>
              </p:ext>
            </p:extLst>
          </p:nvPr>
        </p:nvGraphicFramePr>
        <p:xfrm>
          <a:off x="179512" y="3068960"/>
          <a:ext cx="8784976" cy="256259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1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9040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352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EFECTO</a:t>
                      </a:r>
                      <a:r>
                        <a:rPr lang="es-NI" baseline="0" dirty="0" smtClean="0"/>
                        <a:t>S ENVIADOS AL COBRO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$XX.XX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dirty="0" smtClean="0"/>
                        <a:t>  </a:t>
                      </a:r>
                      <a:r>
                        <a:rPr lang="es-NI" baseline="0" dirty="0" smtClean="0"/>
                        <a:t> EFECTOS ENVIADOS AL COBRO PER CONTRA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$XX.XX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CONTABILIZANDO LOS EFECTOS ENVIADOS AL COBRO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86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BANCO COBRA LA LETRA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163546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EFECTIVO EN BANCO</a:t>
                      </a:r>
                    </a:p>
                    <a:p>
                      <a:r>
                        <a:rPr lang="es-NI" baseline="0" dirty="0" smtClean="0"/>
                        <a:t>GASTOS FINANCIEROS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</a:t>
                      </a:r>
                    </a:p>
                    <a:p>
                      <a:r>
                        <a:rPr lang="es-NI" dirty="0" smtClean="0"/>
                        <a:t>  XXXX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NI" baseline="0" dirty="0" smtClean="0"/>
                        <a:t>COMISIÓN  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$XXX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NI" dirty="0" smtClean="0"/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          DOCUMENTO POR COBRAR</a:t>
                      </a:r>
                    </a:p>
                    <a:p>
                      <a:r>
                        <a:rPr lang="es-NI" baseline="0" dirty="0" smtClean="0"/>
                        <a:t>Contabilizando el cobro de la letra por parte del banco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dirty="0" smtClean="0"/>
                        <a:t>      XXX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7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CANCELACIÓN DE LA CUENTA DE ORDEN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536771"/>
              </p:ext>
            </p:extLst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EFECTOS ENVIADOS AL COBRO PER CONTRA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baseline="0" dirty="0" smtClean="0"/>
                        <a:t>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EFECTOS ENVIADOS AL COBRO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Contabilizando la cancelación de la cuenta de orden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63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BANCO NOS DEVUELVE LA LETRA por incobrable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174754"/>
              </p:ext>
            </p:extLst>
          </p:nvPr>
        </p:nvGraphicFramePr>
        <p:xfrm>
          <a:off x="107504" y="2121407"/>
          <a:ext cx="8856984" cy="366498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3618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CUENTA POR COBRAR </a:t>
                      </a:r>
                    </a:p>
                    <a:p>
                      <a:r>
                        <a:rPr lang="es-NI" baseline="0" dirty="0" smtClean="0"/>
                        <a:t>GASTOS FINANCIEROS</a:t>
                      </a:r>
                    </a:p>
                    <a:p>
                      <a:r>
                        <a:rPr lang="es-NI" baseline="0" dirty="0" smtClean="0"/>
                        <a:t>COMISIÓN BANCARIA</a:t>
                      </a:r>
                    </a:p>
                    <a:p>
                      <a:pPr algn="ctr"/>
                      <a:r>
                        <a:rPr lang="es-NI" baseline="0" dirty="0" smtClean="0"/>
                        <a:t>          EFECTOS POR COBRAR </a:t>
                      </a:r>
                    </a:p>
                    <a:p>
                      <a:pPr algn="ctr"/>
                      <a:r>
                        <a:rPr lang="es-NI" baseline="0" dirty="0" smtClean="0"/>
                        <a:t>        EFECTIVO EN BANCO</a:t>
                      </a:r>
                    </a:p>
                    <a:p>
                      <a:pPr algn="l"/>
                      <a:r>
                        <a:rPr lang="es-NI" baseline="0" dirty="0" smtClean="0"/>
                        <a:t>Contabilizando la devolución de la letra y el pago de la comisión bancaria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  <a:p>
                      <a:endParaRPr lang="es-NI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XXXXX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  XXXXX</a:t>
                      </a:r>
                    </a:p>
                    <a:p>
                      <a:r>
                        <a:rPr lang="es-NI" baseline="0" dirty="0" smtClean="0"/>
                        <a:t> 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  <a:p>
                      <a:endParaRPr lang="es-NI" dirty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$XXXXX</a:t>
                      </a:r>
                    </a:p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XXXXX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5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CANCELACIÓN DE LA CUENTA DE ORDEN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107504" y="2121407"/>
          <a:ext cx="8856984" cy="397621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3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4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21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23">
                <a:tc>
                  <a:txBody>
                    <a:bodyPr/>
                    <a:lstStyle/>
                    <a:p>
                      <a:r>
                        <a:rPr lang="es-NI" dirty="0" smtClean="0"/>
                        <a:t>FECHA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039"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baseline="0" dirty="0" smtClean="0"/>
                        <a:t>EFECTOS ENVIADOS AL COBRO PER CONTRA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$XXXXX</a:t>
                      </a:r>
                    </a:p>
                    <a:p>
                      <a:r>
                        <a:rPr lang="es-NI" baseline="0" dirty="0" smtClean="0"/>
                        <a:t>  </a:t>
                      </a:r>
                      <a:endParaRPr lang="es-N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745"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   EFECTOS ENVIADOS AL COBRO   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NI" dirty="0" smtClean="0"/>
                        <a:t>$XXXX</a:t>
                      </a:r>
                    </a:p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7073"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NI" baseline="0" dirty="0" smtClean="0"/>
                        <a:t>Contabilizando la cancelación de la cuenta de orden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 smtClean="0"/>
                    </a:p>
                    <a:p>
                      <a:endParaRPr lang="es-NI" dirty="0" smtClean="0"/>
                    </a:p>
                    <a:p>
                      <a:r>
                        <a:rPr lang="es-NI" dirty="0" smtClean="0"/>
                        <a:t>     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024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EFECTOS EN LITIGIO O PROTESTO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25760" y="1844526"/>
            <a:ext cx="8892480" cy="4752826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ES" sz="3200" dirty="0" smtClean="0"/>
              <a:t>Si </a:t>
            </a:r>
            <a:r>
              <a:rPr lang="es-ES" sz="3200" dirty="0"/>
              <a:t>una letra llegado al vencimiento </a:t>
            </a:r>
            <a:r>
              <a:rPr lang="es-ES" sz="3200" dirty="0" smtClean="0"/>
              <a:t>no </a:t>
            </a:r>
            <a:r>
              <a:rPr lang="es-ES" sz="3200" dirty="0"/>
              <a:t>se </a:t>
            </a:r>
            <a:endParaRPr lang="es-ES" sz="3200" dirty="0" smtClean="0"/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puede </a:t>
            </a:r>
            <a:r>
              <a:rPr lang="es-ES" sz="3200" dirty="0"/>
              <a:t>cobrar </a:t>
            </a:r>
            <a:r>
              <a:rPr lang="es-ES" sz="3200" dirty="0" smtClean="0"/>
              <a:t>directamente puede</a:t>
            </a:r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 </a:t>
            </a:r>
            <a:r>
              <a:rPr lang="es-ES" sz="3200" dirty="0"/>
              <a:t>decidirse enviarla a un abogado </a:t>
            </a:r>
            <a:r>
              <a:rPr lang="es-ES" sz="3200" dirty="0" smtClean="0"/>
              <a:t>para </a:t>
            </a:r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que </a:t>
            </a:r>
            <a:r>
              <a:rPr lang="es-ES" sz="3200" dirty="0"/>
              <a:t>él proceda por vías judiciales</a:t>
            </a:r>
            <a:r>
              <a:rPr lang="es-ES" sz="3200" dirty="0" smtClean="0"/>
              <a:t>,</a:t>
            </a:r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 </a:t>
            </a:r>
            <a:r>
              <a:rPr lang="es-ES" sz="3200" dirty="0"/>
              <a:t>y en este caso los gastos judiciales que </a:t>
            </a:r>
            <a:r>
              <a:rPr lang="es-ES" sz="3200" dirty="0" smtClean="0"/>
              <a:t>se</a:t>
            </a:r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ocasionen </a:t>
            </a:r>
            <a:r>
              <a:rPr lang="es-ES" sz="3200" dirty="0"/>
              <a:t>correrán por cuenta del librado, </a:t>
            </a:r>
            <a:endParaRPr lang="es-ES" sz="3200" dirty="0" smtClean="0"/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además </a:t>
            </a:r>
            <a:r>
              <a:rPr lang="es-ES" sz="3200" dirty="0"/>
              <a:t>se </a:t>
            </a:r>
            <a:r>
              <a:rPr lang="es-ES" sz="3200" dirty="0" smtClean="0"/>
              <a:t>puede incluir </a:t>
            </a:r>
            <a:r>
              <a:rPr lang="es-ES" sz="3200" dirty="0"/>
              <a:t>cualquier otro </a:t>
            </a:r>
            <a:r>
              <a:rPr lang="es-ES" sz="3200" dirty="0" smtClean="0"/>
              <a:t>gasto</a:t>
            </a:r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 </a:t>
            </a:r>
            <a:r>
              <a:rPr lang="es-ES" sz="3200" dirty="0"/>
              <a:t>que </a:t>
            </a:r>
            <a:r>
              <a:rPr lang="es-ES" sz="3200" dirty="0" smtClean="0"/>
              <a:t>se </a:t>
            </a:r>
            <a:r>
              <a:rPr lang="es-ES" sz="3200" dirty="0"/>
              <a:t>considere </a:t>
            </a:r>
            <a:r>
              <a:rPr lang="es-ES" sz="3200" dirty="0" smtClean="0"/>
              <a:t>que </a:t>
            </a:r>
            <a:r>
              <a:rPr lang="es-ES" sz="3200" dirty="0"/>
              <a:t>se ha producido por </a:t>
            </a:r>
            <a:endParaRPr lang="es-ES" sz="3200" dirty="0" smtClean="0"/>
          </a:p>
          <a:p>
            <a:pPr algn="ctr">
              <a:spcAft>
                <a:spcPts val="0"/>
              </a:spcAft>
            </a:pPr>
            <a:r>
              <a:rPr lang="es-ES" sz="3200" dirty="0" smtClean="0"/>
              <a:t>gestiones </a:t>
            </a:r>
            <a:r>
              <a:rPr lang="es-ES" sz="3200" dirty="0"/>
              <a:t>de cobranza de la letra</a:t>
            </a:r>
            <a:endParaRPr lang="es-NI" sz="3200" dirty="0"/>
          </a:p>
          <a:p>
            <a:pPr marL="457200" indent="-457200" algn="ctr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s-NI" sz="32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647716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80469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9472</TotalTime>
  <Words>651</Words>
  <Application>Microsoft Office PowerPoint</Application>
  <PresentationFormat>Presentación en pantalla (4:3)</PresentationFormat>
  <Paragraphs>214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II: Las partidas por cobrar SUMARIO: Efectos enviados al cobro, efectos en litigio, el pagaré, la carta de crédito, objetivo y procesamiento contable</vt:lpstr>
      <vt:lpstr>Presentación de PowerPoint</vt:lpstr>
      <vt:lpstr>Presentación de PowerPoint</vt:lpstr>
      <vt:lpstr>TRATAMIENTO CONTABLE</vt:lpstr>
      <vt:lpstr>BANCO COBRA LA LETRA</vt:lpstr>
      <vt:lpstr>CANCELACIÓN DE LA CUENTA DE ORDEN</vt:lpstr>
      <vt:lpstr>BANCO NOS DEVUELVE LA LETRA por incobrable</vt:lpstr>
      <vt:lpstr>CANCELACIÓN DE LA CUENTA DE ORDEN</vt:lpstr>
      <vt:lpstr>Presentación de PowerPoint</vt:lpstr>
      <vt:lpstr>Presentación de PowerPoint</vt:lpstr>
      <vt:lpstr>SE COBRA EL EFECTO POR COBRAER EN LITIGIO</vt:lpstr>
      <vt:lpstr>Se cobra una cantidad menor al efecto por cobrar en litigio</vt:lpstr>
      <vt:lpstr>Se cobra una cantidad mayor al efecto por cobrar en litigio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312</cp:revision>
  <dcterms:created xsi:type="dcterms:W3CDTF">2017-03-12T09:04:07Z</dcterms:created>
  <dcterms:modified xsi:type="dcterms:W3CDTF">2025-04-02T17:23:46Z</dcterms:modified>
</cp:coreProperties>
</file>