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16"/>
  </p:notesMasterIdLst>
  <p:sldIdLst>
    <p:sldId id="324" r:id="rId2"/>
    <p:sldId id="287" r:id="rId3"/>
    <p:sldId id="379" r:id="rId4"/>
    <p:sldId id="407" r:id="rId5"/>
    <p:sldId id="408" r:id="rId6"/>
    <p:sldId id="409" r:id="rId7"/>
    <p:sldId id="410" r:id="rId8"/>
    <p:sldId id="411" r:id="rId9"/>
    <p:sldId id="412" r:id="rId10"/>
    <p:sldId id="413" r:id="rId11"/>
    <p:sldId id="414" r:id="rId12"/>
    <p:sldId id="415" r:id="rId13"/>
    <p:sldId id="416" r:id="rId14"/>
    <p:sldId id="340" r:id="rId15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B8F"/>
    <a:srgbClr val="512DE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4" autoAdjust="0"/>
    <p:restoredTop sz="94660"/>
  </p:normalViewPr>
  <p:slideViewPr>
    <p:cSldViewPr showGuides="1">
      <p:cViewPr varScale="1">
        <p:scale>
          <a:sx n="73" d="100"/>
          <a:sy n="73" d="100"/>
        </p:scale>
        <p:origin x="1266" y="54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ítulo 4"/>
          <p:cNvSpPr txBox="1">
            <a:spLocks/>
          </p:cNvSpPr>
          <p:nvPr/>
        </p:nvSpPr>
        <p:spPr>
          <a:xfrm>
            <a:off x="4364828" y="5790236"/>
            <a:ext cx="4003837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sz="2400" dirty="0" smtClean="0"/>
              <a:t>Lic. </a:t>
            </a:r>
            <a:r>
              <a:rPr lang="es-ES_tradnl" sz="2400" dirty="0" err="1" smtClean="0"/>
              <a:t>Dayana</a:t>
            </a:r>
            <a:r>
              <a:rPr lang="es-ES_tradnl" sz="2400" dirty="0" smtClean="0"/>
              <a:t> García Beltrán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760547" y="2324652"/>
            <a:ext cx="7593330" cy="2684777"/>
          </a:xfrm>
        </p:spPr>
        <p:txBody>
          <a:bodyPr anchor="b"/>
          <a:lstStyle/>
          <a:p>
            <a:pPr lvl="0" algn="ctr"/>
            <a:r>
              <a:rPr lang="es-ES" sz="4400" cap="none" dirty="0" smtClean="0"/>
              <a:t>TEMA II: Las partidas por cobrar</a:t>
            </a:r>
            <a:br>
              <a:rPr lang="es-ES" sz="4400" cap="none" dirty="0" smtClean="0"/>
            </a:br>
            <a:r>
              <a:rPr lang="es-ES" sz="4400" u="sng" cap="none" dirty="0" smtClean="0"/>
              <a:t>SUMARIO: </a:t>
            </a:r>
            <a:r>
              <a:rPr lang="es-ES" sz="4400" cap="none" dirty="0" smtClean="0"/>
              <a:t>Distintas cuentas por cobrar a clientes, valuación de las cuentas por cobrar, la provisión para cunetas malas o dudosas, método de uso.</a:t>
            </a:r>
            <a:endParaRPr lang="es-ES_tradnl" sz="4400" cap="none" dirty="0"/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  <p:sp>
        <p:nvSpPr>
          <p:cNvPr id="7" name="Título 3"/>
          <p:cNvSpPr txBox="1">
            <a:spLocks/>
          </p:cNvSpPr>
          <p:nvPr/>
        </p:nvSpPr>
        <p:spPr>
          <a:xfrm>
            <a:off x="1655676" y="247133"/>
            <a:ext cx="5832648" cy="11247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dirty="0"/>
              <a:t>UNIVERSIDAD DE ARTEMISA “JULIO DÍAZ GONZÁLEZ”</a:t>
            </a:r>
          </a:p>
          <a:p>
            <a:pPr algn="ctr"/>
            <a:r>
              <a:rPr lang="es-ES" sz="2400" dirty="0"/>
              <a:t>FACULTAD DE CIENCIAS AGROPECUARIAS, TÉCNICAS Y ECONÓMICAS</a:t>
            </a:r>
          </a:p>
          <a:p>
            <a:pPr algn="ctr" fontAlgn="auto">
              <a:spcAft>
                <a:spcPts val="0"/>
              </a:spcAft>
            </a:pPr>
            <a:r>
              <a:rPr lang="es-ES" sz="2400" cap="none" dirty="0"/>
              <a:t>Departamento de Ciencias Económicas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ANTIGÜEDAD DE LOS SALDOS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399384"/>
          </a:xfrm>
        </p:spPr>
        <p:txBody>
          <a:bodyPr/>
          <a:lstStyle/>
          <a:p>
            <a:r>
              <a:rPr lang="es-NI" dirty="0"/>
              <a:t>A</a:t>
            </a:r>
            <a:r>
              <a:rPr lang="es-NI" dirty="0" smtClean="0"/>
              <a:t>nalizar y estudiar de todas las cuentas por cobrar de acuerdo a la fecha de vencimiento, el % a aplicación será mayor a la medida en que tenga mayor tiempo vencida por cuanto será mayor probabilidad de que sea incobrable.</a:t>
            </a:r>
          </a:p>
          <a:p>
            <a:r>
              <a:rPr lang="es-NI" dirty="0" smtClean="0"/>
              <a:t>EJEMPLO:</a:t>
            </a:r>
          </a:p>
          <a:p>
            <a:pPr marL="0" indent="0">
              <a:buNone/>
            </a:pPr>
            <a:r>
              <a:rPr lang="es-NI" dirty="0" smtClean="0"/>
              <a:t>PARA EL 31 DE DICIEMBRE 2015, EXISTEN $130 000.00 DE CUENTAS POR COBRAR Y FUERON AGRUPADAS DE ACUERDO A SU VENCIMIENTO Y EN BASE A ELLO SE ESTIMO LA PROVISIÓN CORRESPONDIENTE</a:t>
            </a: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418406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138745"/>
              </p:ext>
            </p:extLst>
          </p:nvPr>
        </p:nvGraphicFramePr>
        <p:xfrm>
          <a:off x="251520" y="1340769"/>
          <a:ext cx="8206681" cy="41195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79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3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9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952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48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Antigüedad de la     Factura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    </a:t>
                      </a:r>
                      <a:endParaRPr lang="es-NI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     </a:t>
                      </a:r>
                      <a:r>
                        <a:rPr lang="es-ES" sz="2000" dirty="0">
                          <a:effectLst/>
                        </a:rPr>
                        <a:t>Monto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NI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    </a:t>
                      </a:r>
                      <a:r>
                        <a:rPr lang="es-ES" sz="2000" dirty="0">
                          <a:effectLst/>
                        </a:rPr>
                        <a:t>%    Estimado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a perderse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Provisión en base a la estimación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No vencidas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$ 70 000.00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½ %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$ 350.00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35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vencidas: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Menos de </a:t>
                      </a:r>
                      <a:r>
                        <a:rPr lang="es-ES" sz="2000" dirty="0" smtClean="0">
                          <a:effectLst/>
                        </a:rPr>
                        <a:t>30</a:t>
                      </a:r>
                      <a:r>
                        <a:rPr lang="es-ES" sz="2000" baseline="0" dirty="0" smtClean="0">
                          <a:effectLst/>
                        </a:rPr>
                        <a:t> </a:t>
                      </a:r>
                      <a:r>
                        <a:rPr lang="es-ES" sz="2000" dirty="0" smtClean="0">
                          <a:effectLst/>
                        </a:rPr>
                        <a:t>d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De  1 a 2  meses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De  2 a 3  meses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De  3 a 4  meses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Mas de 4  meses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 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30,000.00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10,000.00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7,000.00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8,000.00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5,000.00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 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1 %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3 %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8 %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12 %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15 %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 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  300.00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  300.00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  560.00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  960.00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  750.00</a:t>
                      </a:r>
                      <a:endParaRPr lang="es-NI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Total</a:t>
                      </a:r>
                      <a:endParaRPr lang="es-N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$ 130 000.00</a:t>
                      </a:r>
                      <a:endParaRPr lang="es-N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 </a:t>
                      </a:r>
                      <a:endParaRPr lang="es-N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$ 3 220.00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74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PORCENTANJE SOBRE LAS </a:t>
            </a:r>
            <a:r>
              <a:rPr lang="es-NI" dirty="0" err="1" smtClean="0"/>
              <a:t>CUenTAS</a:t>
            </a:r>
            <a:r>
              <a:rPr lang="es-NI" dirty="0" smtClean="0"/>
              <a:t> POR COBRAR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NI" dirty="0" smtClean="0"/>
              <a:t>Esta variante se utiliza un procedimiento similar al caso del porcentaje sobre las venta</a:t>
            </a:r>
          </a:p>
          <a:p>
            <a:r>
              <a:rPr lang="es-ES" dirty="0"/>
              <a:t>De otra manera se procede a calcular sobre una base al porcentaje de las pérdidas reales ocurridas en el año, es decir que si en un año se perdieron el 5% de las Cuentas por Cobrar, es acertado pensar que en el</a:t>
            </a:r>
            <a:r>
              <a:rPr lang="es-ES" b="1" dirty="0"/>
              <a:t> </a:t>
            </a:r>
            <a:r>
              <a:rPr lang="es-ES" dirty="0"/>
              <a:t>año siguiente, estén en un porcentaje muy cercano al 5%, lo que evitará diferencias grandes entre lo estimado y lo real.</a:t>
            </a:r>
            <a:endParaRPr lang="es-NI" dirty="0"/>
          </a:p>
          <a:p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1938608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ejemplo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</a:t>
            </a:r>
            <a:r>
              <a:rPr lang="es-ES" dirty="0" smtClean="0"/>
              <a:t>31-12-15 </a:t>
            </a:r>
            <a:r>
              <a:rPr lang="es-ES" dirty="0"/>
              <a:t>hay $</a:t>
            </a:r>
            <a:r>
              <a:rPr lang="es-ES" dirty="0" smtClean="0"/>
              <a:t>10 000.00 </a:t>
            </a:r>
            <a:r>
              <a:rPr lang="es-ES" dirty="0"/>
              <a:t>en Cuentas por Cobrar y se estima una Provisión de $</a:t>
            </a:r>
            <a:r>
              <a:rPr lang="es-ES" dirty="0" smtClean="0"/>
              <a:t>7000.00. </a:t>
            </a:r>
            <a:r>
              <a:rPr lang="es-ES" dirty="0"/>
              <a:t>Asumamos que durante el </a:t>
            </a:r>
            <a:r>
              <a:rPr lang="es-ES" dirty="0" smtClean="0"/>
              <a:t>2016 </a:t>
            </a:r>
            <a:r>
              <a:rPr lang="es-ES" dirty="0"/>
              <a:t>se perdió realmente $3,000 y que las Cuentas por Cobrar fueron de $</a:t>
            </a:r>
            <a:r>
              <a:rPr lang="es-ES" dirty="0" smtClean="0"/>
              <a:t>15 000</a:t>
            </a:r>
            <a:r>
              <a:rPr lang="es-ES" dirty="0"/>
              <a:t>.</a:t>
            </a:r>
            <a:br>
              <a:rPr lang="es-ES" dirty="0"/>
            </a:b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474221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Gracias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518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tx1"/>
                </a:solidFill>
              </a:rPr>
              <a:t>Cuentas Incobrable</a:t>
            </a:r>
            <a:endParaRPr lang="es-ES" sz="3000" b="1" dirty="0">
              <a:solidFill>
                <a:schemeClr val="tx1"/>
              </a:solidFill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125760" y="1412776"/>
            <a:ext cx="8892480" cy="5445224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s-ES" sz="3200" dirty="0" smtClean="0"/>
          </a:p>
          <a:p>
            <a:endParaRPr lang="es-ES" sz="3200" dirty="0"/>
          </a:p>
          <a:p>
            <a:pPr algn="just"/>
            <a:r>
              <a:rPr lang="es-ES" sz="3200" dirty="0" smtClean="0"/>
              <a:t>Una entidad que vende sus bienes y servicios </a:t>
            </a:r>
          </a:p>
          <a:p>
            <a:pPr algn="just"/>
            <a:r>
              <a:rPr lang="es-ES" sz="3200" dirty="0" smtClean="0"/>
              <a:t>a crédito inevitablemente encontrará </a:t>
            </a:r>
            <a:r>
              <a:rPr lang="es-ES" sz="3200" dirty="0"/>
              <a:t>que </a:t>
            </a:r>
            <a:endParaRPr lang="es-ES" sz="3200" dirty="0" smtClean="0"/>
          </a:p>
          <a:p>
            <a:pPr algn="just"/>
            <a:r>
              <a:rPr lang="es-ES" sz="3200" dirty="0" smtClean="0"/>
              <a:t>algunas </a:t>
            </a:r>
            <a:r>
              <a:rPr lang="es-ES" sz="3200" dirty="0"/>
              <a:t>de sus Cuentas por </a:t>
            </a:r>
            <a:r>
              <a:rPr lang="es-ES" sz="3200" dirty="0" smtClean="0"/>
              <a:t>Cobrar</a:t>
            </a:r>
          </a:p>
          <a:p>
            <a:pPr algn="just"/>
            <a:r>
              <a:rPr lang="es-ES" sz="3200" dirty="0" smtClean="0"/>
              <a:t> </a:t>
            </a:r>
            <a:r>
              <a:rPr lang="es-ES" sz="3200" dirty="0"/>
              <a:t>son irrecuperables independientemente </a:t>
            </a:r>
            <a:r>
              <a:rPr lang="es-ES" sz="3200" dirty="0" smtClean="0"/>
              <a:t>de</a:t>
            </a:r>
          </a:p>
          <a:p>
            <a:pPr algn="just"/>
            <a:r>
              <a:rPr lang="es-ES" sz="3200" dirty="0" smtClean="0"/>
              <a:t> </a:t>
            </a:r>
            <a:r>
              <a:rPr lang="es-ES" sz="3200" dirty="0"/>
              <a:t>todo el trabajo investigativo previo </a:t>
            </a:r>
            <a:r>
              <a:rPr lang="es-ES" sz="3200" dirty="0" smtClean="0"/>
              <a:t>realizado</a:t>
            </a:r>
          </a:p>
          <a:p>
            <a:pPr algn="just"/>
            <a:r>
              <a:rPr lang="es-ES" sz="3200" dirty="0" smtClean="0"/>
              <a:t> </a:t>
            </a:r>
            <a:r>
              <a:rPr lang="es-ES" sz="3200" dirty="0"/>
              <a:t>sobre las características en </a:t>
            </a:r>
            <a:r>
              <a:rPr lang="es-ES" sz="3200" dirty="0" smtClean="0"/>
              <a:t>perspectiva</a:t>
            </a:r>
          </a:p>
          <a:p>
            <a:pPr algn="just"/>
            <a:r>
              <a:rPr lang="es-ES" sz="3200" dirty="0" smtClean="0"/>
              <a:t> </a:t>
            </a:r>
            <a:r>
              <a:rPr lang="es-ES" sz="3200" dirty="0"/>
              <a:t>del </a:t>
            </a:r>
            <a:r>
              <a:rPr lang="es-ES" sz="3200" dirty="0" smtClean="0"/>
              <a:t>cliente.</a:t>
            </a:r>
          </a:p>
          <a:p>
            <a:pPr algn="just"/>
            <a:r>
              <a:rPr lang="es-ES" sz="3200" dirty="0" smtClean="0"/>
              <a:t>Los cuentas incobrables son valores incluidos</a:t>
            </a:r>
          </a:p>
          <a:p>
            <a:pPr algn="just"/>
            <a:r>
              <a:rPr lang="es-ES" sz="3200" dirty="0" smtClean="0"/>
              <a:t> en las cuentas por cobrar que por causas se </a:t>
            </a:r>
          </a:p>
          <a:p>
            <a:pPr algn="just"/>
            <a:r>
              <a:rPr lang="es-ES" sz="3200" dirty="0" smtClean="0"/>
              <a:t>prevean no cobrarse a su vencimiento</a:t>
            </a:r>
            <a:endParaRPr lang="es-NI" sz="3200" dirty="0"/>
          </a:p>
          <a:p>
            <a:pPr algn="just"/>
            <a:endParaRPr lang="es-NI" sz="3200" dirty="0"/>
          </a:p>
          <a:p>
            <a:r>
              <a:rPr lang="es-ES" sz="3200" dirty="0"/>
              <a:t> </a:t>
            </a:r>
            <a:endParaRPr lang="es-NI" sz="3200" dirty="0"/>
          </a:p>
          <a:p>
            <a:pPr marL="457200" indent="-457200" algn="ctr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s-NI" sz="32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432266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tx1"/>
                </a:solidFill>
              </a:rPr>
              <a:t>2 métodos básicos de perdidas incobrable</a:t>
            </a:r>
            <a:endParaRPr lang="es-ES" sz="3000" b="1" dirty="0">
              <a:solidFill>
                <a:schemeClr val="tx1"/>
              </a:solidFill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4958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179512" y="1988484"/>
            <a:ext cx="8784976" cy="428846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lvl="0"/>
            <a:endParaRPr lang="es-NI" sz="2800" dirty="0"/>
          </a:p>
          <a:p>
            <a:r>
              <a:rPr lang="es-ES" sz="2800" dirty="0"/>
              <a:t> </a:t>
            </a:r>
            <a:endParaRPr lang="es-NI" sz="2800" dirty="0"/>
          </a:p>
          <a:p>
            <a:pPr algn="ctr" eaLnBrk="1" hangingPunct="1">
              <a:defRPr/>
            </a:pPr>
            <a:r>
              <a:rPr lang="es-ES" sz="3600" b="1" dirty="0" smtClean="0"/>
              <a:t>1- Método de cancelación directa</a:t>
            </a:r>
          </a:p>
          <a:p>
            <a:pPr algn="ctr" eaLnBrk="1" hangingPunct="1">
              <a:defRPr/>
            </a:pPr>
            <a:r>
              <a:rPr lang="es-ES" sz="3600" b="1" dirty="0" smtClean="0"/>
              <a:t>2- Método de las Provisiones</a:t>
            </a:r>
          </a:p>
          <a:p>
            <a:pPr algn="ctr" eaLnBrk="1" hangingPunct="1">
              <a:defRPr/>
            </a:pPr>
            <a:endParaRPr lang="es-ES" sz="3600" b="1" dirty="0"/>
          </a:p>
          <a:p>
            <a:pPr algn="ctr" eaLnBrk="1" hangingPunct="1">
              <a:defRPr/>
            </a:pPr>
            <a:endParaRPr lang="es-ES" sz="3600" b="1" dirty="0" smtClean="0"/>
          </a:p>
          <a:p>
            <a:pPr algn="ctr" eaLnBrk="1" hangingPunct="1">
              <a:defRPr/>
            </a:pPr>
            <a:endParaRPr lang="es-ES" sz="3600" b="1" dirty="0"/>
          </a:p>
          <a:p>
            <a:pPr algn="ctr" eaLnBrk="1" hangingPunct="1">
              <a:defRPr/>
            </a:pPr>
            <a:endParaRPr lang="es-ES" sz="3600" b="1" dirty="0" smtClean="0"/>
          </a:p>
          <a:p>
            <a:pPr algn="ctr" eaLnBrk="1" hangingPunct="1">
              <a:defRPr/>
            </a:pP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2185685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609344"/>
          </a:xfrm>
        </p:spPr>
        <p:txBody>
          <a:bodyPr/>
          <a:lstStyle/>
          <a:p>
            <a:r>
              <a:rPr lang="es-NI" dirty="0" smtClean="0"/>
              <a:t>MÉTODO DE CANCELACIÓN DIRECTA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484784"/>
            <a:ext cx="7772400" cy="4050792"/>
          </a:xfrm>
        </p:spPr>
        <p:txBody>
          <a:bodyPr/>
          <a:lstStyle/>
          <a:p>
            <a:pPr marL="0" indent="0">
              <a:buNone/>
            </a:pPr>
            <a:r>
              <a:rPr lang="es-NI" dirty="0" smtClean="0"/>
              <a:t>REGISTRAR LA PÉRDIDA POR INCOBRABLE EN EL MOMENTO EN QUE OCURRA LA MISMA. CONSIDERA LA FALTA DE EXISTENCIA DE UNA PROVISIÓN DE CUENTAS INCOBRABLES Y SE CARGA A GASTO POR NO CONSTAR CON LA PROVISIÓN HABILITADA PARA TALES EFECTOS.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432094"/>
              </p:ext>
            </p:extLst>
          </p:nvPr>
        </p:nvGraphicFramePr>
        <p:xfrm>
          <a:off x="179512" y="3212976"/>
          <a:ext cx="8784976" cy="311123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GASTOS</a:t>
                      </a:r>
                      <a:r>
                        <a:rPr lang="es-NI" baseline="0" dirty="0" smtClean="0"/>
                        <a:t> POR CUENTAS INCOBRABLES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dirty="0" smtClean="0"/>
                        <a:t>PERDIDA</a:t>
                      </a:r>
                      <a:r>
                        <a:rPr lang="es-NI" baseline="0" dirty="0" smtClean="0"/>
                        <a:t> EN CUENTAS MALAS </a:t>
                      </a:r>
                    </a:p>
                    <a:p>
                      <a:pPr algn="l"/>
                      <a:r>
                        <a:rPr lang="es-NI" baseline="0" dirty="0" smtClean="0"/>
                        <a:t>       CUENTAS POR COBRAR</a:t>
                      </a:r>
                    </a:p>
                    <a:p>
                      <a:pPr algn="l"/>
                      <a:r>
                        <a:rPr lang="es-NI" baseline="0" dirty="0" smtClean="0"/>
                        <a:t>        CLIENTE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u="sng" dirty="0" smtClean="0"/>
                        <a:t>$XX.XX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u="sng" dirty="0" smtClean="0"/>
                        <a:t>$XX.XX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$XX.XX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CONTABILIZANDO LA CANCELACIÓN DE LAS CUENTAS POR COBRAR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86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609344"/>
          </a:xfrm>
        </p:spPr>
        <p:txBody>
          <a:bodyPr/>
          <a:lstStyle/>
          <a:p>
            <a:r>
              <a:rPr lang="es-NI" dirty="0" smtClean="0"/>
              <a:t>MÉTODO DE LAS PROVISIONES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484784"/>
            <a:ext cx="7772400" cy="4050792"/>
          </a:xfrm>
        </p:spPr>
        <p:txBody>
          <a:bodyPr/>
          <a:lstStyle/>
          <a:p>
            <a:pPr marL="0" indent="0">
              <a:buNone/>
            </a:pPr>
            <a:r>
              <a:rPr lang="es-NI" dirty="0" smtClean="0"/>
              <a:t>CARGAR A CUENTA GASTO EL VALOR PREDETERMINADO Y ACREDITANDO A UNA CUENTA DE PROVISIÓN 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082239"/>
              </p:ext>
            </p:extLst>
          </p:nvPr>
        </p:nvGraphicFramePr>
        <p:xfrm>
          <a:off x="107504" y="2564904"/>
          <a:ext cx="8784976" cy="256259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PERDIDA</a:t>
                      </a:r>
                      <a:r>
                        <a:rPr lang="es-NI" baseline="0" dirty="0" smtClean="0"/>
                        <a:t> POR CUENTAS INCOBRABLES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 PROVISIÓN PARA CUENTAS</a:t>
                      </a:r>
                      <a:r>
                        <a:rPr lang="es-NI" baseline="0" dirty="0" smtClean="0"/>
                        <a:t> INCOBRABLES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CONTABILIZANDO LA CREACIÓN PARA CUENTAS INCOBRABLES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41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609344"/>
          </a:xfrm>
        </p:spPr>
        <p:txBody>
          <a:bodyPr/>
          <a:lstStyle/>
          <a:p>
            <a:r>
              <a:rPr lang="es-NI" dirty="0" smtClean="0"/>
              <a:t>MÉTODO DE PROVISIÓN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484784"/>
            <a:ext cx="7772400" cy="4050792"/>
          </a:xfrm>
        </p:spPr>
        <p:txBody>
          <a:bodyPr/>
          <a:lstStyle/>
          <a:p>
            <a:pPr marL="0" indent="0">
              <a:buNone/>
            </a:pPr>
            <a:r>
              <a:rPr lang="es-NI" dirty="0" smtClean="0"/>
              <a:t>REALMENTE NO PUDIMOS COBRAR EN ESE MOMENTO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101014"/>
              </p:ext>
            </p:extLst>
          </p:nvPr>
        </p:nvGraphicFramePr>
        <p:xfrm>
          <a:off x="179512" y="2060848"/>
          <a:ext cx="8784976" cy="256259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PROVISIÓN PARA CUENTAS INCOBRABLES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dirty="0" smtClean="0"/>
                        <a:t>            CUENTAS</a:t>
                      </a:r>
                      <a:r>
                        <a:rPr lang="es-NI" baseline="0" dirty="0" smtClean="0"/>
                        <a:t> POR COBRAR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CONTABILIZANDO LA RECUPERACIÓN DE LAS CUENTAS POR COBRAR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97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609344"/>
          </a:xfrm>
        </p:spPr>
        <p:txBody>
          <a:bodyPr/>
          <a:lstStyle/>
          <a:p>
            <a:r>
              <a:rPr lang="es-NI" dirty="0" smtClean="0"/>
              <a:t>MÉTODO DE PROVISIONES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484784"/>
            <a:ext cx="7772400" cy="4050792"/>
          </a:xfrm>
        </p:spPr>
        <p:txBody>
          <a:bodyPr/>
          <a:lstStyle/>
          <a:p>
            <a:pPr marL="0" indent="0">
              <a:buNone/>
            </a:pPr>
            <a:r>
              <a:rPr lang="es-NI" dirty="0" smtClean="0"/>
              <a:t>LO QUE ME QUEDO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227637"/>
              </p:ext>
            </p:extLst>
          </p:nvPr>
        </p:nvGraphicFramePr>
        <p:xfrm>
          <a:off x="179512" y="2348880"/>
          <a:ext cx="8784976" cy="256259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 POR COBRAR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dirty="0" smtClean="0"/>
                        <a:t>         PROVISIÓN PARA CUENTAS</a:t>
                      </a:r>
                      <a:r>
                        <a:rPr lang="es-NI" baseline="0" dirty="0" smtClean="0"/>
                        <a:t> INCOBRABLES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CONTABILIZANDO LA REHABILITACIÓN DE LAS CUENTAS DEL CLIENTE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68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609344"/>
          </a:xfrm>
        </p:spPr>
        <p:txBody>
          <a:bodyPr/>
          <a:lstStyle/>
          <a:p>
            <a:r>
              <a:rPr lang="es-NI" dirty="0" smtClean="0"/>
              <a:t>MÉTODO DE PROVISIONES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484784"/>
            <a:ext cx="7772400" cy="4050792"/>
          </a:xfrm>
        </p:spPr>
        <p:txBody>
          <a:bodyPr/>
          <a:lstStyle/>
          <a:p>
            <a:pPr marL="0" indent="0">
              <a:buNone/>
            </a:pPr>
            <a:r>
              <a:rPr lang="es-NI" dirty="0" smtClean="0"/>
              <a:t>COBRA DEL CLIENTE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962623"/>
              </p:ext>
            </p:extLst>
          </p:nvPr>
        </p:nvGraphicFramePr>
        <p:xfrm>
          <a:off x="179512" y="2348880"/>
          <a:ext cx="8784976" cy="256259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  CUENTAS POR COBRAR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CONTABILIZANDO EL COBRO DE LA DEUDA DEL CLIENTE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11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609344"/>
          </a:xfrm>
        </p:spPr>
        <p:txBody>
          <a:bodyPr/>
          <a:lstStyle/>
          <a:p>
            <a:r>
              <a:rPr lang="es-NI" dirty="0" smtClean="0"/>
              <a:t>PORCENTAJE SOBRE LAS VENTAS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1484784"/>
            <a:ext cx="7990656" cy="50405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NI" dirty="0"/>
              <a:t>E</a:t>
            </a:r>
            <a:r>
              <a:rPr lang="es-NI" dirty="0" smtClean="0"/>
              <a:t>stimar el gasto por cuentas incobrables en base a un porcentaje de las ventas al crédito, también se puede estimar al total de las ventas.</a:t>
            </a:r>
          </a:p>
          <a:p>
            <a:pPr marL="0" indent="0">
              <a:buNone/>
            </a:pPr>
            <a:r>
              <a:rPr lang="es-NI" sz="3200" dirty="0" smtClean="0">
                <a:solidFill>
                  <a:srgbClr val="FF0000"/>
                </a:solidFill>
              </a:rPr>
              <a:t>EJEMPLO:</a:t>
            </a:r>
          </a:p>
          <a:p>
            <a:pPr marL="0" indent="0">
              <a:buNone/>
            </a:pPr>
            <a:r>
              <a:rPr lang="es-NI" sz="3200" dirty="0" smtClean="0">
                <a:solidFill>
                  <a:srgbClr val="FF0000"/>
                </a:solidFill>
              </a:rPr>
              <a:t>PARA EL 31 DE DICIEMBRE  DE 2015, LAS CUENTAS POR COBRAR SON DE $200 000.00 Y EL TOTAL DE VENTAS SON DE $250 000.00, SE ESTIMA SUFICIENTE PARA CUBRIR EL TOTAL DE LAS CUENTAS QUE POSIBLEMENTE SE CONVIETAN EN INCOBRABLES, EN UN 2% DE LAS VENTAS TOTALES.</a:t>
            </a:r>
          </a:p>
        </p:txBody>
      </p:sp>
    </p:spTree>
    <p:extLst>
      <p:ext uri="{BB962C8B-B14F-4D97-AF65-F5344CB8AC3E}">
        <p14:creationId xmlns:p14="http://schemas.microsoft.com/office/powerpoint/2010/main" val="368268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9654</TotalTime>
  <Words>710</Words>
  <Application>Microsoft Office PowerPoint</Application>
  <PresentationFormat>Presentación en pantalla (4:3)</PresentationFormat>
  <Paragraphs>171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TEMA II: Las partidas por cobrar SUMARIO: Distintas cuentas por cobrar a clientes, valuación de las cuentas por cobrar, la provisión para cunetas malas o dudosas, método de uso.</vt:lpstr>
      <vt:lpstr>Presentación de PowerPoint</vt:lpstr>
      <vt:lpstr>Presentación de PowerPoint</vt:lpstr>
      <vt:lpstr>MÉTODO DE CANCELACIÓN DIRECTA</vt:lpstr>
      <vt:lpstr>MÉTODO DE LAS PROVISIONES</vt:lpstr>
      <vt:lpstr>MÉTODO DE PROVISIÓN</vt:lpstr>
      <vt:lpstr>MÉTODO DE PROVISIONES</vt:lpstr>
      <vt:lpstr>MÉTODO DE PROVISIONES</vt:lpstr>
      <vt:lpstr>PORCENTAJE SOBRE LAS VENTAS</vt:lpstr>
      <vt:lpstr>ANTIGÜEDAD DE LOS SALDOS</vt:lpstr>
      <vt:lpstr>Presentación de PowerPoint</vt:lpstr>
      <vt:lpstr>PORCENTANJE SOBRE LAS CUenTAS POR COBRAR</vt:lpstr>
      <vt:lpstr>ejemplo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325</cp:revision>
  <dcterms:created xsi:type="dcterms:W3CDTF">2017-03-12T09:04:07Z</dcterms:created>
  <dcterms:modified xsi:type="dcterms:W3CDTF">2026-02-25T18:26:34Z</dcterms:modified>
</cp:coreProperties>
</file>