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8"/>
  </p:notesMasterIdLst>
  <p:sldIdLst>
    <p:sldId id="324" r:id="rId2"/>
    <p:sldId id="377" r:id="rId3"/>
    <p:sldId id="392" r:id="rId4"/>
    <p:sldId id="287" r:id="rId5"/>
    <p:sldId id="379" r:id="rId6"/>
    <p:sldId id="380" r:id="rId7"/>
    <p:sldId id="381" r:id="rId8"/>
    <p:sldId id="383" r:id="rId9"/>
    <p:sldId id="384" r:id="rId10"/>
    <p:sldId id="385" r:id="rId11"/>
    <p:sldId id="386" r:id="rId12"/>
    <p:sldId id="389" r:id="rId13"/>
    <p:sldId id="390" r:id="rId14"/>
    <p:sldId id="391" r:id="rId15"/>
    <p:sldId id="388" r:id="rId16"/>
    <p:sldId id="393" r:id="rId17"/>
    <p:sldId id="394" r:id="rId18"/>
    <p:sldId id="395" r:id="rId19"/>
    <p:sldId id="396" r:id="rId20"/>
    <p:sldId id="397" r:id="rId21"/>
    <p:sldId id="398" r:id="rId22"/>
    <p:sldId id="399" r:id="rId23"/>
    <p:sldId id="400" r:id="rId24"/>
    <p:sldId id="401" r:id="rId25"/>
    <p:sldId id="402" r:id="rId26"/>
    <p:sldId id="340" r:id="rId27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56" y="54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04/05/2025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3661069" y="4965184"/>
            <a:ext cx="3474683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dirty="0" smtClean="0"/>
              <a:t>Dayana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7016" y="2683156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III: LOS INVENTARIOS </a:t>
            </a:r>
            <a:r>
              <a:rPr lang="es-ES_tradnl" sz="4400" cap="none" dirty="0" smtClean="0"/>
              <a:t/>
            </a:r>
            <a:br>
              <a:rPr lang="es-ES_tradnl" sz="4400" cap="none" dirty="0" smtClean="0"/>
            </a:br>
            <a:r>
              <a:rPr lang="es-ES_tradnl" sz="3600" cap="none" dirty="0" smtClean="0"/>
              <a:t>Sumario: </a:t>
            </a:r>
            <a:r>
              <a:rPr lang="es-ES" sz="3200" dirty="0" smtClean="0"/>
              <a:t>Definición de inventarios según el tipo de empresa. Valoración. </a:t>
            </a:r>
            <a:br>
              <a:rPr lang="es-ES" sz="3200" dirty="0" smtClean="0"/>
            </a:br>
            <a:r>
              <a:rPr lang="es-ES" sz="3200" dirty="0" smtClean="0"/>
              <a:t>Determinación del costo inventariable</a:t>
            </a:r>
            <a:r>
              <a:rPr lang="es-NI" sz="3200" dirty="0" smtClean="0"/>
              <a:t>. </a:t>
            </a:r>
            <a:r>
              <a:rPr lang="es-ES" sz="3200" dirty="0" smtClean="0"/>
              <a:t>Métodos de valuación: Costo promedio, PEPS, UEPS.</a:t>
            </a:r>
            <a:r>
              <a:rPr lang="es-NI" sz="3200" dirty="0" smtClean="0"/>
              <a:t> </a:t>
            </a:r>
            <a:r>
              <a:rPr lang="es-ES" sz="3200" dirty="0" smtClean="0"/>
              <a:t>Ejercicio ilustrativo.</a:t>
            </a:r>
            <a:r>
              <a:rPr lang="es-NI" sz="3200" dirty="0" smtClean="0"/>
              <a:t/>
            </a:r>
            <a:br>
              <a:rPr lang="es-NI" sz="3200" dirty="0" smtClean="0"/>
            </a:br>
            <a:r>
              <a:rPr lang="es-ES" sz="4400" b="1" dirty="0"/>
              <a:t> </a:t>
            </a:r>
            <a:r>
              <a:rPr lang="es-NI" sz="4400" dirty="0"/>
              <a:t/>
            </a:r>
            <a:br>
              <a:rPr lang="es-NI" sz="4400" dirty="0"/>
            </a:b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655676" y="-44245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2400" cap="none" dirty="0" smtClean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N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67544" y="188640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EJEMPLO ILUSTRATIVO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289951"/>
              </p:ext>
            </p:extLst>
          </p:nvPr>
        </p:nvGraphicFramePr>
        <p:xfrm>
          <a:off x="389398" y="1124744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ángulo 3"/>
          <p:cNvSpPr/>
          <p:nvPr/>
        </p:nvSpPr>
        <p:spPr>
          <a:xfrm>
            <a:off x="4932040" y="5877272"/>
            <a:ext cx="313714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s-NI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VENTAS: $27 500.00</a:t>
            </a:r>
            <a:endParaRPr lang="es-NI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870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467544" y="188640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 PROMEDIO MÓVIL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179512" y="1508885"/>
            <a:ext cx="4006225" cy="1200329"/>
            <a:chOff x="755576" y="1700808"/>
            <a:chExt cx="4006225" cy="1200329"/>
          </a:xfrm>
        </p:grpSpPr>
        <p:sp>
          <p:nvSpPr>
            <p:cNvPr id="4" name="Rectángulo 3"/>
            <p:cNvSpPr/>
            <p:nvPr/>
          </p:nvSpPr>
          <p:spPr>
            <a:xfrm>
              <a:off x="755576" y="1700808"/>
              <a:ext cx="400622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3600" b="1" dirty="0" smtClean="0"/>
                <a:t> </a:t>
              </a:r>
              <a:r>
                <a:rPr lang="es-ES" sz="3600" b="1" dirty="0"/>
                <a:t>C</a:t>
              </a:r>
              <a:r>
                <a:rPr lang="es-ES" sz="3600" b="1" dirty="0" smtClean="0"/>
                <a:t>OSTO TOTAL </a:t>
              </a:r>
            </a:p>
            <a:p>
              <a:r>
                <a:rPr lang="es-ES" sz="3600" b="1" dirty="0" smtClean="0"/>
                <a:t> # DE UNIDADES </a:t>
              </a:r>
              <a:endParaRPr lang="es-NI" sz="3600" b="1" dirty="0"/>
            </a:p>
          </p:txBody>
        </p:sp>
        <p:cxnSp>
          <p:nvCxnSpPr>
            <p:cNvPr id="8" name="Conector recto 7"/>
            <p:cNvCxnSpPr/>
            <p:nvPr/>
          </p:nvCxnSpPr>
          <p:spPr>
            <a:xfrm>
              <a:off x="755576" y="2300972"/>
              <a:ext cx="370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upo 9"/>
          <p:cNvGrpSpPr/>
          <p:nvPr/>
        </p:nvGrpSpPr>
        <p:grpSpPr>
          <a:xfrm>
            <a:off x="3887512" y="1508884"/>
            <a:ext cx="2749472" cy="1200329"/>
            <a:chOff x="649107" y="1700807"/>
            <a:chExt cx="3453221" cy="1200329"/>
          </a:xfrm>
        </p:grpSpPr>
        <p:sp>
          <p:nvSpPr>
            <p:cNvPr id="11" name="Rectángulo 10"/>
            <p:cNvSpPr/>
            <p:nvPr/>
          </p:nvSpPr>
          <p:spPr>
            <a:xfrm>
              <a:off x="649107" y="1700807"/>
              <a:ext cx="3453221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ES" sz="3600" b="1" dirty="0" smtClean="0"/>
                <a:t> $30 000.00 </a:t>
              </a:r>
            </a:p>
            <a:p>
              <a:pPr algn="ctr"/>
              <a:r>
                <a:rPr lang="es-ES" sz="3600" b="1" dirty="0" smtClean="0"/>
                <a:t> $ 300.00 </a:t>
              </a:r>
              <a:endParaRPr lang="es-NI" sz="3600" b="1" dirty="0"/>
            </a:p>
          </p:txBody>
        </p:sp>
        <p:cxnSp>
          <p:nvCxnSpPr>
            <p:cNvPr id="12" name="Conector recto 11"/>
            <p:cNvCxnSpPr/>
            <p:nvPr/>
          </p:nvCxnSpPr>
          <p:spPr>
            <a:xfrm flipV="1">
              <a:off x="755576" y="2296294"/>
              <a:ext cx="3029707" cy="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Igual que 12"/>
          <p:cNvSpPr/>
          <p:nvPr/>
        </p:nvSpPr>
        <p:spPr>
          <a:xfrm>
            <a:off x="6384551" y="1785012"/>
            <a:ext cx="1080120" cy="648072"/>
          </a:xfrm>
          <a:prstGeom prst="mathEqual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868144" y="3429000"/>
            <a:ext cx="31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/>
              <a:t> </a:t>
            </a:r>
            <a:endParaRPr lang="es-NI" sz="3600" b="1" dirty="0"/>
          </a:p>
        </p:txBody>
      </p:sp>
      <p:sp>
        <p:nvSpPr>
          <p:cNvPr id="17" name="Rectángulo 16"/>
          <p:cNvSpPr/>
          <p:nvPr/>
        </p:nvSpPr>
        <p:spPr>
          <a:xfrm>
            <a:off x="7524328" y="1781206"/>
            <a:ext cx="13388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/>
              <a:t>$100 </a:t>
            </a:r>
            <a:endParaRPr lang="es-NI" sz="3600" b="1" dirty="0"/>
          </a:p>
        </p:txBody>
      </p:sp>
      <p:sp>
        <p:nvSpPr>
          <p:cNvPr id="24" name="AutoShape 2"/>
          <p:cNvSpPr>
            <a:spLocks noChangeArrowheads="1"/>
          </p:cNvSpPr>
          <p:nvPr/>
        </p:nvSpPr>
        <p:spPr bwMode="auto">
          <a:xfrm>
            <a:off x="395536" y="3321276"/>
            <a:ext cx="8280000" cy="754054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600" b="1" dirty="0" smtClean="0">
                <a:solidFill>
                  <a:schemeClr val="bg1"/>
                </a:solidFill>
              </a:rPr>
              <a:t>VALOR DEL INVENTARIO FINAL</a:t>
            </a:r>
          </a:p>
        </p:txBody>
      </p:sp>
      <p:sp>
        <p:nvSpPr>
          <p:cNvPr id="26" name="Rectángulo 25"/>
          <p:cNvSpPr/>
          <p:nvPr/>
        </p:nvSpPr>
        <p:spPr>
          <a:xfrm>
            <a:off x="0" y="4373291"/>
            <a:ext cx="104766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/>
              <a:t>UNIDADES INV. FINAL X COSTO PROMEDIO</a:t>
            </a:r>
          </a:p>
          <a:p>
            <a:r>
              <a:rPr lang="es-ES" sz="3200" b="1" dirty="0" smtClean="0"/>
              <a:t>120 X $100           $12 000.00 </a:t>
            </a:r>
            <a:endParaRPr lang="es-NI" sz="3200" b="1" dirty="0"/>
          </a:p>
        </p:txBody>
      </p:sp>
      <p:sp>
        <p:nvSpPr>
          <p:cNvPr id="32" name="Igual que 31"/>
          <p:cNvSpPr/>
          <p:nvPr/>
        </p:nvSpPr>
        <p:spPr>
          <a:xfrm>
            <a:off x="2155473" y="4911900"/>
            <a:ext cx="1080120" cy="648072"/>
          </a:xfrm>
          <a:prstGeom prst="mathEqual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92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024317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100 </a:t>
                      </a:r>
                      <a:endParaRPr lang="es-NI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59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525078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FF0000"/>
                          </a:solidFill>
                          <a:effectLst/>
                        </a:rPr>
                        <a:t>100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46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289954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100 </a:t>
                      </a:r>
                      <a:endParaRPr lang="es-NI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3D0B8F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3D0B8F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3D0B8F"/>
                          </a:solidFill>
                          <a:effectLst/>
                        </a:rPr>
                        <a:t>50 </a:t>
                      </a:r>
                      <a:endParaRPr lang="es-NI" sz="24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11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557945" y="128682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PEPS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5868144" y="3429000"/>
            <a:ext cx="31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/>
              <a:t> </a:t>
            </a:r>
            <a:endParaRPr lang="es-NI" sz="3600" b="1" dirty="0"/>
          </a:p>
        </p:txBody>
      </p:sp>
      <p:sp>
        <p:nvSpPr>
          <p:cNvPr id="21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just" fontAlgn="auto">
              <a:spcAft>
                <a:spcPts val="0"/>
              </a:spcAft>
            </a:pPr>
            <a:r>
              <a:rPr lang="es-ES" sz="2800" b="1" dirty="0" smtClean="0"/>
              <a:t>SE VENDIERON LAS PRIMERAS MERCANCIAS COMPRADAS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 100 + 50 +30 =$180 (Unidades Vendidas)</a:t>
            </a:r>
          </a:p>
          <a:p>
            <a:pPr marL="361950" indent="-361950" algn="just" fontAlgn="auto">
              <a:spcAft>
                <a:spcPts val="0"/>
              </a:spcAft>
            </a:pPr>
            <a:endParaRPr lang="es-ES" sz="2800" b="1" dirty="0"/>
          </a:p>
          <a:p>
            <a:pPr marL="361950" indent="-361950" algn="just" fontAlgn="auto">
              <a:spcAft>
                <a:spcPts val="0"/>
              </a:spcAft>
            </a:pPr>
            <a:r>
              <a:rPr lang="es-ES" sz="2800" b="1" dirty="0" smtClean="0"/>
              <a:t>50 X 130.00 = 6 500.00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50 X120.00 = 6 000.00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20 X 100.00 = 2 000.00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/>
              <a:t> </a:t>
            </a:r>
            <a:r>
              <a:rPr lang="es-ES" sz="2800" b="1" dirty="0" smtClean="0"/>
              <a:t>  120                  $14 500.00 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(VALOR DEL INVENTARIO FINAL ESTA VALORADO EN LOS COSTOS MAS ACTUALES) 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1115616" y="4653136"/>
            <a:ext cx="43204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347864" y="4647516"/>
            <a:ext cx="171012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0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637338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100 </a:t>
                      </a:r>
                      <a:endParaRPr lang="es-NI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84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365791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100 </a:t>
                      </a:r>
                      <a:endParaRPr lang="es-NI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FF0000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FF0000"/>
                          </a:solidFill>
                          <a:effectLst/>
                        </a:rPr>
                        <a:t>50 </a:t>
                      </a:r>
                      <a:endParaRPr lang="es-NI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7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620531"/>
              </p:ext>
            </p:extLst>
          </p:nvPr>
        </p:nvGraphicFramePr>
        <p:xfrm>
          <a:off x="395536" y="620688"/>
          <a:ext cx="8208913" cy="547159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689">
                <a:tc>
                  <a:txBody>
                    <a:bodyPr/>
                    <a:lstStyle/>
                    <a:p>
                      <a:pPr algn="just" eaLnBrk="0" fontAlgn="base" hangingPunct="0">
                        <a:spcAft>
                          <a:spcPts val="0"/>
                        </a:spcAft>
                      </a:pPr>
                      <a:r>
                        <a:rPr lang="es-ES" sz="2400" kern="1200" dirty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 smtClean="0">
                          <a:effectLst/>
                        </a:rPr>
                        <a:t>#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Unidades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</a:t>
                      </a:r>
                      <a:r>
                        <a:rPr lang="es-ES" sz="1800" kern="1200" baseline="0" dirty="0" smtClean="0">
                          <a:effectLst/>
                        </a:rPr>
                        <a:t> X</a:t>
                      </a:r>
                      <a:r>
                        <a:rPr lang="es-ES" sz="1800" kern="1200" dirty="0" smtClean="0">
                          <a:effectLst/>
                        </a:rPr>
                        <a:t> </a:t>
                      </a:r>
                      <a:r>
                        <a:rPr lang="es-ES" sz="1800" kern="1200" dirty="0">
                          <a:effectLst/>
                        </a:rPr>
                        <a:t>Unidad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Costo Total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3D0B8F"/>
                          </a:solidFill>
                          <a:effectLst/>
                        </a:rPr>
                        <a:t>100 </a:t>
                      </a:r>
                      <a:endParaRPr lang="es-NI" sz="24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80.00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$ 8 000.00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Compras (Marzo 1)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 smtClean="0">
                          <a:solidFill>
                            <a:srgbClr val="3D0B8F"/>
                          </a:solidFill>
                          <a:effectLst/>
                        </a:rPr>
                        <a:t> 50 </a:t>
                      </a:r>
                      <a:endParaRPr lang="es-NI" sz="24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>
                          <a:effectLst/>
                        </a:rPr>
                        <a:t>90.00 </a:t>
                      </a:r>
                      <a:endParaRPr lang="es-NI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4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Junio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0" kern="1200" dirty="0" smtClean="0">
                          <a:solidFill>
                            <a:schemeClr val="tx1"/>
                          </a:solidFill>
                          <a:effectLst/>
                        </a:rPr>
                        <a:t> 50 </a:t>
                      </a:r>
                      <a:endParaRPr lang="es-NI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5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Octubre 1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 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120.00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Diciembre 1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50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130.00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 smtClean="0">
                          <a:effectLst/>
                        </a:rPr>
                        <a:t>   6 </a:t>
                      </a:r>
                      <a:r>
                        <a:rPr lang="es-ES" sz="3200" kern="1200" dirty="0">
                          <a:effectLst/>
                        </a:rPr>
                        <a:t>500.00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983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>
                          <a:effectLst/>
                        </a:rPr>
                        <a:t>Mercancía disponible, la venta 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 smtClean="0">
                          <a:effectLst/>
                        </a:rPr>
                        <a:t>300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$ 30 000.00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71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Vendidas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180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>
                          <a:effectLst/>
                        </a:rPr>
                        <a:t> </a:t>
                      </a:r>
                      <a:endParaRPr lang="es-NI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764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800" kern="1200" dirty="0">
                          <a:effectLst/>
                        </a:rPr>
                        <a:t>Unidades de 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120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2000" dirty="0">
                          <a:effectLst/>
                        </a:rPr>
                        <a:t> </a:t>
                      </a:r>
                      <a:endParaRPr lang="es-NI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58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557945" y="128682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>
                <a:solidFill>
                  <a:schemeClr val="bg1"/>
                </a:solidFill>
              </a:rPr>
              <a:t>U</a:t>
            </a:r>
            <a:r>
              <a:rPr lang="es-ES" sz="4800" b="1" dirty="0" smtClean="0">
                <a:solidFill>
                  <a:schemeClr val="bg1"/>
                </a:solidFill>
              </a:rPr>
              <a:t>EPS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5868144" y="3429000"/>
            <a:ext cx="31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dirty="0" smtClean="0"/>
              <a:t> </a:t>
            </a:r>
            <a:endParaRPr lang="es-NI" sz="3600" b="1" dirty="0"/>
          </a:p>
        </p:txBody>
      </p:sp>
      <p:sp>
        <p:nvSpPr>
          <p:cNvPr id="21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just" fontAlgn="auto">
              <a:spcAft>
                <a:spcPts val="0"/>
              </a:spcAft>
            </a:pPr>
            <a:r>
              <a:rPr lang="es-ES" sz="2800" b="1" dirty="0" smtClean="0"/>
              <a:t>SE VENDIERON LAS ÚLTIMAS MERCANCIAS COMPRADAS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 50 + 50 +50 +30 =$180 (Unidades Vendidas)</a:t>
            </a:r>
          </a:p>
          <a:p>
            <a:pPr marL="361950" indent="-361950" algn="just" fontAlgn="auto">
              <a:spcAft>
                <a:spcPts val="0"/>
              </a:spcAft>
            </a:pPr>
            <a:endParaRPr lang="es-ES" sz="2800" b="1" dirty="0"/>
          </a:p>
          <a:p>
            <a:pPr marL="361950" indent="-361950" algn="just" fontAlgn="auto">
              <a:spcAft>
                <a:spcPts val="0"/>
              </a:spcAft>
            </a:pPr>
            <a:r>
              <a:rPr lang="es-ES" sz="2800" b="1" dirty="0" smtClean="0"/>
              <a:t>100 X 80.00 = 8 000.00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  20 X 90.00 = 1 800.00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   120                 $9 800.00 </a:t>
            </a: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(VALOR DEL INVENTARIO FINAL ESTA VALORADO EN LOS COSTOS MAS ANTIGUOS) 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1187624" y="4437112"/>
            <a:ext cx="43204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2987824" y="4460988"/>
            <a:ext cx="171012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87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8278688" cy="1609344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Elementos </a:t>
            </a:r>
            <a:r>
              <a:rPr lang="es-ES" b="1" dirty="0" smtClean="0"/>
              <a:t>básicos</a:t>
            </a:r>
            <a:r>
              <a:rPr lang="es-NI" dirty="0"/>
              <a:t/>
            </a:r>
            <a:br>
              <a:rPr lang="es-NI" dirty="0"/>
            </a:br>
            <a:endParaRPr lang="es-NI" dirty="0"/>
          </a:p>
        </p:txBody>
      </p:sp>
      <p:sp>
        <p:nvSpPr>
          <p:cNvPr id="5" name="CuadroTexto 4"/>
          <p:cNvSpPr txBox="1"/>
          <p:nvPr/>
        </p:nvSpPr>
        <p:spPr>
          <a:xfrm flipH="1">
            <a:off x="101177" y="1577697"/>
            <a:ext cx="3312368" cy="2062103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 smtClean="0">
                <a:solidFill>
                  <a:schemeClr val="bg1"/>
                </a:solidFill>
              </a:rPr>
              <a:t>Unidades </a:t>
            </a:r>
            <a:r>
              <a:rPr lang="es-ES" sz="3200" dirty="0">
                <a:solidFill>
                  <a:schemeClr val="bg1"/>
                </a:solidFill>
              </a:rPr>
              <a:t>físicas que se deben incluir en el inventario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12" name="3 CuadroTexto"/>
          <p:cNvSpPr txBox="1"/>
          <p:nvPr/>
        </p:nvSpPr>
        <p:spPr>
          <a:xfrm>
            <a:off x="3843859" y="1608475"/>
            <a:ext cx="4793633" cy="20313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Inventarios físicos de las mercancías 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Mercancías en Tránsito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Mercancías en Consignación 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Mercancías a plazos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Mercancías Pignoradas</a:t>
            </a:r>
          </a:p>
        </p:txBody>
      </p:sp>
      <p:sp>
        <p:nvSpPr>
          <p:cNvPr id="13" name="CuadroTexto 12"/>
          <p:cNvSpPr txBox="1"/>
          <p:nvPr/>
        </p:nvSpPr>
        <p:spPr>
          <a:xfrm flipH="1">
            <a:off x="128900" y="4149080"/>
            <a:ext cx="3312368" cy="156966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sz="3200" dirty="0" smtClean="0"/>
              <a:t>Costos </a:t>
            </a:r>
            <a:r>
              <a:rPr lang="es-ES" sz="3200" dirty="0"/>
              <a:t>que se deben incluir en el inventario </a:t>
            </a:r>
            <a:endParaRPr lang="es-NI" sz="3200" dirty="0"/>
          </a:p>
        </p:txBody>
      </p:sp>
      <p:sp>
        <p:nvSpPr>
          <p:cNvPr id="14" name="3 CuadroTexto"/>
          <p:cNvSpPr txBox="1"/>
          <p:nvPr/>
        </p:nvSpPr>
        <p:spPr>
          <a:xfrm>
            <a:off x="3843859" y="4674622"/>
            <a:ext cx="4542831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 Definir los costos inventariables </a:t>
            </a:r>
          </a:p>
        </p:txBody>
      </p:sp>
    </p:spTree>
    <p:extLst>
      <p:ext uri="{BB962C8B-B14F-4D97-AF65-F5344CB8AC3E}">
        <p14:creationId xmlns:p14="http://schemas.microsoft.com/office/powerpoint/2010/main" val="328955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519207"/>
              </p:ext>
            </p:extLst>
          </p:nvPr>
        </p:nvGraphicFramePr>
        <p:xfrm>
          <a:off x="179512" y="404664"/>
          <a:ext cx="8856983" cy="5825442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8059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2000" kern="1200" dirty="0" smtClean="0">
                          <a:effectLst/>
                        </a:rPr>
                        <a:t>Conceptos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000" kern="1200" dirty="0">
                          <a:effectLst/>
                        </a:rPr>
                        <a:t>Promedio </a:t>
                      </a:r>
                      <a:r>
                        <a:rPr lang="es-ES" sz="2000" kern="1200" dirty="0" smtClean="0">
                          <a:effectLst/>
                        </a:rPr>
                        <a:t>Móvil 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3200" kern="1200" dirty="0">
                          <a:effectLst/>
                        </a:rPr>
                        <a:t>PEPS </a:t>
                      </a:r>
                      <a:endParaRPr lang="es-NI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UEPS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Ventas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$27 500.00 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$27 500.00 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$27 500.00 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Costo de Ventas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800" dirty="0">
                          <a:effectLst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800" dirty="0">
                          <a:effectLst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2800" dirty="0">
                          <a:effectLst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 Inventario Inicial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$8 000.00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 Más: Compras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22 000.00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22 000.00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22 000.00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Merc.  disponible p/ la venta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$30 000.00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$30 000.00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effectLst/>
                        </a:rPr>
                        <a:t>$30 000.00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 Menos: Inventario Final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FF0000"/>
                          </a:solidFill>
                          <a:effectLst/>
                        </a:rPr>
                        <a:t>12 000.00</a:t>
                      </a:r>
                      <a:endParaRPr lang="es-NI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FF0000"/>
                          </a:solidFill>
                          <a:effectLst/>
                        </a:rPr>
                        <a:t>14 500.00</a:t>
                      </a:r>
                      <a:endParaRPr lang="es-NI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FF0000"/>
                          </a:solidFill>
                          <a:effectLst/>
                        </a:rPr>
                        <a:t>9 800.00</a:t>
                      </a:r>
                      <a:endParaRPr lang="es-NI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Costo de Ventas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$18 000.00 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$15 500.00 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kern="1200" dirty="0">
                          <a:solidFill>
                            <a:srgbClr val="3D0B8F"/>
                          </a:solidFill>
                          <a:effectLst/>
                        </a:rPr>
                        <a:t>$20 200.00</a:t>
                      </a:r>
                      <a:endParaRPr lang="es-NI" sz="2800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es-ES" sz="1600" kern="1200" dirty="0">
                          <a:effectLst/>
                        </a:rPr>
                        <a:t>Utilidad Bruta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3D0B8F"/>
                          </a:solidFill>
                          <a:effectLst/>
                        </a:rPr>
                        <a:t>$9 500.00 </a:t>
                      </a:r>
                      <a:endParaRPr lang="es-NI" sz="28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3D0B8F"/>
                          </a:solidFill>
                          <a:effectLst/>
                        </a:rPr>
                        <a:t>$12 000.00 </a:t>
                      </a:r>
                      <a:endParaRPr lang="es-NI" sz="28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es-ES" sz="2800" b="1" kern="1200" dirty="0">
                          <a:solidFill>
                            <a:srgbClr val="3D0B8F"/>
                          </a:solidFill>
                          <a:effectLst/>
                        </a:rPr>
                        <a:t>$7 300.00</a:t>
                      </a:r>
                      <a:endParaRPr lang="es-NI" sz="2800" b="1" dirty="0">
                        <a:solidFill>
                          <a:srgbClr val="3D0B8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4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603891"/>
              </p:ext>
            </p:extLst>
          </p:nvPr>
        </p:nvGraphicFramePr>
        <p:xfrm>
          <a:off x="743816" y="1484784"/>
          <a:ext cx="7776864" cy="37430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6688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MÉTODOS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800" dirty="0" smtClean="0"/>
                        <a:t>BALANCE</a:t>
                      </a:r>
                      <a:r>
                        <a:rPr lang="es-NI" sz="2800" baseline="0" dirty="0" smtClean="0"/>
                        <a:t> GENERAL</a:t>
                      </a:r>
                      <a:endParaRPr lang="es-N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ESTADO DE RENDIMIENTO FINANCIERO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696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PEPS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2000" dirty="0" smtClean="0"/>
                        <a:t>INV FINAL REFLEJA COSTOS MAS ACTUALES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2000" dirty="0" smtClean="0"/>
                        <a:t>COSTOS</a:t>
                      </a:r>
                      <a:r>
                        <a:rPr lang="es-NI" sz="2000" baseline="0" dirty="0" smtClean="0"/>
                        <a:t> DE VENTAS MAS ANTIGUOS</a:t>
                      </a:r>
                      <a:endParaRPr lang="es-N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990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UEPS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sz="2000" dirty="0" smtClean="0"/>
                        <a:t>INV FINAL REFLEJA COSTOS MAS ANTIGUOS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sz="2000" dirty="0" smtClean="0"/>
                        <a:t>COSTOS</a:t>
                      </a:r>
                      <a:r>
                        <a:rPr lang="es-NI" sz="2000" baseline="0" dirty="0" smtClean="0"/>
                        <a:t> DE VENTAS MAS ACTUALES</a:t>
                      </a:r>
                      <a:endParaRPr lang="es-NI" sz="2000" dirty="0" smtClean="0"/>
                    </a:p>
                    <a:p>
                      <a:pPr algn="ctr"/>
                      <a:endParaRPr lang="es-N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55576" y="87288"/>
            <a:ext cx="8063976" cy="96544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2800" b="1" dirty="0" smtClean="0">
                <a:solidFill>
                  <a:schemeClr val="bg1"/>
                </a:solidFill>
              </a:rPr>
              <a:t>EFECTOS QUE CAUSAN </a:t>
            </a:r>
          </a:p>
          <a:p>
            <a:pPr algn="ctr" eaLnBrk="1" hangingPunct="1">
              <a:defRPr/>
            </a:pPr>
            <a:r>
              <a:rPr lang="es-ES" sz="2800" b="1" dirty="0" smtClean="0">
                <a:solidFill>
                  <a:schemeClr val="bg1"/>
                </a:solidFill>
              </a:rPr>
              <a:t>EN LOS ESTADOS FINANCIEROS</a:t>
            </a:r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758703" y="5373216"/>
            <a:ext cx="7772400" cy="1015008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None/>
            </a:pPr>
            <a:r>
              <a:rPr lang="es-ES" sz="3000" dirty="0" smtClean="0"/>
              <a:t>PROMEDIO EXISTE UNA SITUACIÓN EQUILIBRADA EN LOS DOS ESTADOS FINANCIEROS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6797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539552" y="32486"/>
            <a:ext cx="8280000" cy="72008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EJERCICIOS</a:t>
            </a: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827584" y="1484784"/>
            <a:ext cx="7772400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s-ES" sz="2800" dirty="0" smtClean="0"/>
              <a:t> </a:t>
            </a:r>
            <a:r>
              <a:rPr lang="es-ES" sz="2800" dirty="0"/>
              <a:t>La empresa comercial  ”Aires” presenta la siguiente información sobre sus inventarios y solicita que se realice la valuación de los mismos por los tres métodos </a:t>
            </a:r>
            <a:r>
              <a:rPr lang="es-ES" sz="2800" dirty="0" smtClean="0"/>
              <a:t>estudiados.</a:t>
            </a:r>
            <a:r>
              <a:rPr lang="es-NI" sz="2800" dirty="0"/>
              <a:t> </a:t>
            </a:r>
            <a:endParaRPr lang="es-NI" sz="2800" dirty="0" smtClean="0"/>
          </a:p>
          <a:p>
            <a:pPr marL="514350" indent="-514350">
              <a:buFont typeface="+mj-lt"/>
              <a:buAutoNum type="alphaLcParenR"/>
            </a:pPr>
            <a:r>
              <a:rPr lang="es-ES" sz="2800" dirty="0" smtClean="0"/>
              <a:t>Valore </a:t>
            </a:r>
            <a:r>
              <a:rPr lang="es-ES" sz="2800" dirty="0"/>
              <a:t>su impacto en la utilidad bruta del período y sobre los impuestos a pagar</a:t>
            </a:r>
            <a:r>
              <a:rPr lang="es-ES" sz="2800" dirty="0" smtClean="0"/>
              <a:t>.</a:t>
            </a:r>
          </a:p>
          <a:p>
            <a:pPr marL="514350" indent="-514350">
              <a:buFont typeface="+mj-lt"/>
              <a:buAutoNum type="alphaLcParenR"/>
            </a:pPr>
            <a:r>
              <a:rPr lang="es-ES" sz="2800" dirty="0" smtClean="0"/>
              <a:t>¿</a:t>
            </a:r>
            <a:r>
              <a:rPr lang="es-ES" sz="2800" dirty="0"/>
              <a:t>Qué método usted recomendaría? </a:t>
            </a:r>
            <a:endParaRPr lang="es-NI" sz="2800" dirty="0"/>
          </a:p>
          <a:p>
            <a:pPr marL="0" indent="0" algn="just" fontAlgn="auto">
              <a:spcAft>
                <a:spcPts val="0"/>
              </a:spcAft>
              <a:buNone/>
            </a:pP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52645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847550"/>
              </p:ext>
            </p:extLst>
          </p:nvPr>
        </p:nvGraphicFramePr>
        <p:xfrm>
          <a:off x="539552" y="620686"/>
          <a:ext cx="7488832" cy="5119295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2251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3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20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</a:rPr>
                        <a:t>Conceptos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  # </a:t>
                      </a:r>
                      <a:r>
                        <a:rPr lang="es-ES" sz="2400" dirty="0" smtClean="0">
                          <a:effectLst/>
                        </a:rPr>
                        <a:t>unid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Costo </a:t>
                      </a:r>
                      <a:r>
                        <a:rPr lang="es-ES" sz="2400" dirty="0" smtClean="0">
                          <a:effectLst/>
                        </a:rPr>
                        <a:t>unitario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   Costo </a:t>
                      </a:r>
                      <a:endParaRPr lang="es-NI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    total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Inv. inicial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250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$15.00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$3 750.00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20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compras</a:t>
                      </a:r>
                      <a:endParaRPr lang="es-NI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Feb. 5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 </a:t>
                      </a:r>
                      <a:endParaRPr lang="es-NI" sz="2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 </a:t>
                      </a:r>
                      <a:endParaRPr lang="es-NI" sz="2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20.00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</a:t>
                      </a:r>
                      <a:endParaRPr lang="es-NI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2 000.00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Mayo 1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50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15.50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775.00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Agosto 10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90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16.50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1 485.00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Octubre 3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80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15.00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1 200.00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Dic.  15 </a:t>
                      </a:r>
                      <a:endParaRPr lang="es-NI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30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</a:rPr>
                        <a:t>20.00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     600.00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MDPV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600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N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$9 810.00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Unid </a:t>
                      </a:r>
                      <a:r>
                        <a:rPr lang="es-ES" sz="2000" dirty="0" smtClean="0">
                          <a:effectLst/>
                        </a:rPr>
                        <a:t>vendidas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420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N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N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Unid </a:t>
                      </a:r>
                      <a:r>
                        <a:rPr lang="es-ES" sz="2000" dirty="0" smtClean="0">
                          <a:effectLst/>
                        </a:rPr>
                        <a:t>I.</a:t>
                      </a:r>
                      <a:r>
                        <a:rPr lang="es-ES" sz="2000" baseline="0" dirty="0" smtClean="0">
                          <a:effectLst/>
                        </a:rPr>
                        <a:t> </a:t>
                      </a:r>
                      <a:r>
                        <a:rPr lang="es-ES" sz="2000" dirty="0" smtClean="0">
                          <a:effectLst/>
                        </a:rPr>
                        <a:t>Final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</a:rPr>
                        <a:t>180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NI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NI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5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 txBox="1">
            <a:spLocks/>
          </p:cNvSpPr>
          <p:nvPr/>
        </p:nvSpPr>
        <p:spPr>
          <a:xfrm>
            <a:off x="323528" y="325760"/>
            <a:ext cx="8640960" cy="4975448"/>
          </a:xfrm>
          <a:prstGeom prst="rect">
            <a:avLst/>
          </a:prstGeom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1800" smtClean="0"/>
              <a:t>2- Hernández </a:t>
            </a:r>
            <a:r>
              <a:rPr lang="es-ES" sz="1800" dirty="0"/>
              <a:t>Import en sus registros de inventarios de sintonizadores amplificados muestran los siguientes datos al </a:t>
            </a:r>
            <a:r>
              <a:rPr lang="es-ES" sz="1800" dirty="0" smtClean="0"/>
              <a:t>31/10/16.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Octubre             Detalle                Unidades          Costo unitario            Importe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      1           inventario inicial             10                    $  130.00             $ 1 300.00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      8                 Compra                      4                        140.00                   560.00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     15                Compra                    </a:t>
            </a:r>
            <a:r>
              <a:rPr lang="es-ES" sz="1800" dirty="0" smtClean="0"/>
              <a:t> 11                        </a:t>
            </a:r>
            <a:r>
              <a:rPr lang="es-ES" sz="1800" dirty="0"/>
              <a:t>150.00                1 650.00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     26                Compra                   </a:t>
            </a:r>
            <a:r>
              <a:rPr lang="es-ES" sz="1800" u="sng" dirty="0"/>
              <a:t>   5   </a:t>
            </a:r>
            <a:r>
              <a:rPr lang="es-ES" sz="1800" dirty="0"/>
              <a:t>                     156.00                 </a:t>
            </a:r>
            <a:r>
              <a:rPr lang="es-ES" sz="1800" u="sng" dirty="0"/>
              <a:t>  780.00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                                                              30                                                   $ 4 290.00</a:t>
            </a:r>
            <a:endParaRPr lang="es-NI" sz="1800" dirty="0"/>
          </a:p>
          <a:p>
            <a:pPr marL="0" indent="0" algn="just">
              <a:buNone/>
            </a:pPr>
            <a:r>
              <a:rPr lang="es-ES" sz="1800" dirty="0"/>
              <a:t> El conteo físico de existencias en esa fecha muestra que se dispone de 7 unidades.</a:t>
            </a:r>
          </a:p>
          <a:p>
            <a:pPr marL="0" indent="0" algn="just" fontAlgn="auto">
              <a:spcAft>
                <a:spcPts val="0"/>
              </a:spcAft>
              <a:buNone/>
            </a:pP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4320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/>
          <p:cNvSpPr txBox="1">
            <a:spLocks/>
          </p:cNvSpPr>
          <p:nvPr/>
        </p:nvSpPr>
        <p:spPr>
          <a:xfrm>
            <a:off x="683568" y="908720"/>
            <a:ext cx="7772400" cy="497544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800" dirty="0"/>
              <a:t>2.1- Calcula el valor del inventario final y el costo de las mercancías vendidas usando cada uno de los siguientes métodos: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a) Costo unitario específico, suponiendo q existen 5 u de $150.00 y 2u de $130.00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b) Costo promedio.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c) PEPS.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d) UEPS.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 2.2- Señale con qué método se obtiene una disminución del pago del impuesto fiscal.</a:t>
            </a:r>
            <a:endParaRPr lang="es-NI" sz="2800" dirty="0"/>
          </a:p>
          <a:p>
            <a:pPr marL="0" indent="0" algn="just">
              <a:buNone/>
            </a:pPr>
            <a:r>
              <a:rPr lang="es-ES" sz="2800" dirty="0"/>
              <a:t> </a:t>
            </a:r>
            <a:endParaRPr lang="es-NI" sz="2800" dirty="0"/>
          </a:p>
        </p:txBody>
      </p:sp>
    </p:spTree>
    <p:extLst>
      <p:ext uri="{BB962C8B-B14F-4D97-AF65-F5344CB8AC3E}">
        <p14:creationId xmlns:p14="http://schemas.microsoft.com/office/powerpoint/2010/main" val="218174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78688" cy="1609344"/>
          </a:xfrm>
        </p:spPr>
        <p:txBody>
          <a:bodyPr>
            <a:normAutofit/>
          </a:bodyPr>
          <a:lstStyle/>
          <a:p>
            <a:pPr algn="ctr"/>
            <a:r>
              <a:rPr lang="es-ES" b="1" dirty="0"/>
              <a:t>Elementos </a:t>
            </a:r>
            <a:r>
              <a:rPr lang="es-ES" b="1" dirty="0" smtClean="0"/>
              <a:t>básicos</a:t>
            </a:r>
            <a:r>
              <a:rPr lang="es-NI" dirty="0"/>
              <a:t/>
            </a:r>
            <a:br>
              <a:rPr lang="es-NI" dirty="0"/>
            </a:b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40352" y="2925526"/>
            <a:ext cx="7772400" cy="4050792"/>
          </a:xfrm>
        </p:spPr>
        <p:txBody>
          <a:bodyPr/>
          <a:lstStyle/>
          <a:p>
            <a:pPr marL="0" indent="0">
              <a:buNone/>
            </a:pPr>
            <a:endParaRPr lang="es-NI" dirty="0"/>
          </a:p>
          <a:p>
            <a:endParaRPr lang="es-NI" dirty="0"/>
          </a:p>
        </p:txBody>
      </p:sp>
      <p:sp>
        <p:nvSpPr>
          <p:cNvPr id="5" name="CuadroTexto 4"/>
          <p:cNvSpPr txBox="1"/>
          <p:nvPr/>
        </p:nvSpPr>
        <p:spPr>
          <a:xfrm flipH="1">
            <a:off x="107504" y="3011468"/>
            <a:ext cx="3312368" cy="156966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es-ES" sz="3200" dirty="0" smtClean="0"/>
              <a:t>Métodos </a:t>
            </a:r>
            <a:r>
              <a:rPr lang="es-ES" sz="3200" dirty="0"/>
              <a:t>para la valoración de los  inventarios </a:t>
            </a:r>
            <a:endParaRPr lang="es-NI" sz="3200" dirty="0"/>
          </a:p>
        </p:txBody>
      </p:sp>
      <p:sp>
        <p:nvSpPr>
          <p:cNvPr id="12" name="3 CuadroTexto"/>
          <p:cNvSpPr txBox="1"/>
          <p:nvPr/>
        </p:nvSpPr>
        <p:spPr>
          <a:xfrm>
            <a:off x="3779912" y="2492896"/>
            <a:ext cx="4793633" cy="24468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Costo unitario específico o Identificación específica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 Costo Promedio o Promedios móviles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Primeras entradas primeras salidas (PEPS)</a:t>
            </a:r>
          </a:p>
          <a:p>
            <a:pPr marL="285750" indent="-285750" algn="just">
              <a:spcBef>
                <a:spcPct val="50000"/>
              </a:spcBef>
              <a:buFont typeface="Arial" pitchFamily="34" charset="0"/>
              <a:buChar char="•"/>
            </a:pPr>
            <a:r>
              <a:rPr lang="es-ES" sz="1800" b="1" dirty="0" smtClean="0">
                <a:solidFill>
                  <a:schemeClr val="tx1"/>
                </a:solidFill>
              </a:rPr>
              <a:t>Ultimas entradas primeras salidas (UEPS) </a:t>
            </a:r>
          </a:p>
        </p:txBody>
      </p:sp>
    </p:spTree>
    <p:extLst>
      <p:ext uri="{BB962C8B-B14F-4D97-AF65-F5344CB8AC3E}">
        <p14:creationId xmlns:p14="http://schemas.microsoft.com/office/powerpoint/2010/main" val="125775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>
                <a:solidFill>
                  <a:schemeClr val="bg1"/>
                </a:solidFill>
              </a:rPr>
              <a:t>COSTO UNITARIO ESPECÍFICO</a:t>
            </a: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1332000" y="1989138"/>
            <a:ext cx="6480000" cy="144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200" b="1" dirty="0" smtClean="0"/>
              <a:t>PREPARACIÓN </a:t>
            </a:r>
            <a:r>
              <a:rPr lang="es-ES" sz="3200" b="1" dirty="0"/>
              <a:t>DE LAS</a:t>
            </a:r>
          </a:p>
          <a:p>
            <a:pPr algn="ctr" eaLnBrk="1" hangingPunct="1">
              <a:defRPr/>
            </a:pPr>
            <a:r>
              <a:rPr lang="es-ES" sz="3200" b="1" dirty="0"/>
              <a:t> NUEVAS GENERACIONES </a:t>
            </a:r>
            <a:endParaRPr lang="es-ES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332000" y="4293096"/>
            <a:ext cx="6480000" cy="216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ES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Cada unidad de producto está </a:t>
            </a:r>
            <a:endParaRPr lang="es-ES" sz="28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identificado</a:t>
            </a:r>
            <a:endParaRPr lang="es-ES" sz="2800" b="1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 con la factura de compra y </a:t>
            </a:r>
          </a:p>
          <a:p>
            <a:pPr algn="ctr">
              <a:spcAft>
                <a:spcPts val="0"/>
              </a:spcAft>
            </a:pPr>
            <a:r>
              <a:rPr lang="es-ES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por tanto con su precio de costo.</a:t>
            </a:r>
            <a:r>
              <a:rPr lang="es-ES_tradnl" sz="2800" b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s-NI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 flipH="1">
            <a:off x="4572000" y="3429000"/>
            <a:ext cx="0" cy="864096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335622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DEFINIR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359621" y="3629436"/>
            <a:ext cx="1005403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n-US" sz="2000" b="1" dirty="0" smtClean="0">
                <a:solidFill>
                  <a:schemeClr val="tx1"/>
                </a:solidFill>
              </a:rPr>
              <a:t>Donde</a:t>
            </a:r>
            <a:endParaRPr lang="es-ES_tradnl" alt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332000" y="1989000"/>
            <a:ext cx="6480000" cy="144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200" b="1" dirty="0"/>
              <a:t>CADA PRODUCTO CON </a:t>
            </a:r>
            <a:endParaRPr lang="es-ES" sz="3200" b="1" dirty="0" smtClean="0"/>
          </a:p>
          <a:p>
            <a:pPr algn="ctr" eaLnBrk="1" hangingPunct="1">
              <a:defRPr/>
            </a:pPr>
            <a:r>
              <a:rPr lang="es-ES" sz="3200" b="1" dirty="0" smtClean="0"/>
              <a:t>SU PRECIO</a:t>
            </a:r>
            <a:endParaRPr lang="es-ES" sz="3200" b="1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COSTO PROMEDIO MÓVIL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1332000" y="1989138"/>
            <a:ext cx="6480000" cy="144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200" b="1" dirty="0" smtClean="0"/>
              <a:t>PREPARACIÓN </a:t>
            </a:r>
            <a:r>
              <a:rPr lang="es-ES" sz="3200" b="1" dirty="0"/>
              <a:t>DE LAS</a:t>
            </a:r>
          </a:p>
          <a:p>
            <a:pPr algn="ctr" eaLnBrk="1" hangingPunct="1">
              <a:defRPr/>
            </a:pPr>
            <a:r>
              <a:rPr lang="es-ES" sz="3200" b="1" dirty="0"/>
              <a:t> NUEVAS GENERACIONES </a:t>
            </a:r>
            <a:endParaRPr lang="es-ES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899592" y="4293096"/>
            <a:ext cx="7128792" cy="151216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ES_tradnl" sz="28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HALLA UN PROMEDIO AL COSTO TOTAL</a:t>
            </a:r>
          </a:p>
          <a:p>
            <a:pPr algn="ctr">
              <a:spcAft>
                <a:spcPts val="0"/>
              </a:spcAft>
            </a:pPr>
            <a:r>
              <a:rPr lang="es-ES_tradnl" sz="28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Y SOBRE ESE PROMEDIO SE CALCULA</a:t>
            </a:r>
          </a:p>
          <a:p>
            <a:pPr algn="ctr">
              <a:spcAft>
                <a:spcPts val="0"/>
              </a:spcAft>
            </a:pPr>
            <a:r>
              <a:rPr lang="es-ES_tradnl" sz="28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EL COSTO DEL INVENTARIO</a:t>
            </a:r>
            <a:endParaRPr lang="es-NI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 flipH="1">
            <a:off x="4572000" y="3429000"/>
            <a:ext cx="0" cy="864096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335622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DEFINIR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085668" y="3629436"/>
            <a:ext cx="1553310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n-US" sz="2000" b="1" dirty="0" smtClean="0">
                <a:solidFill>
                  <a:schemeClr val="tx1"/>
                </a:solidFill>
              </a:rPr>
              <a:t>EXPLICAR</a:t>
            </a:r>
            <a:endParaRPr lang="es-ES_tradnl" altLang="en-US" sz="20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332000" y="1989000"/>
            <a:ext cx="6480000" cy="144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200" b="1" dirty="0" smtClean="0"/>
              <a:t>CÁLCULO DEL PROMEDIO </a:t>
            </a:r>
          </a:p>
          <a:p>
            <a:pPr algn="ctr" eaLnBrk="1" hangingPunct="1">
              <a:defRPr/>
            </a:pPr>
            <a:r>
              <a:rPr lang="es-ES" sz="3200" b="1" dirty="0" smtClean="0"/>
              <a:t>DEL COSTO DE TODAS LAS</a:t>
            </a:r>
          </a:p>
          <a:p>
            <a:pPr algn="ctr" eaLnBrk="1" hangingPunct="1">
              <a:defRPr/>
            </a:pPr>
            <a:r>
              <a:rPr lang="es-ES" sz="3200" b="1" dirty="0" smtClean="0"/>
              <a:t> MERCANCIAS COMPRADAS</a:t>
            </a:r>
            <a:endParaRPr lang="es-ES" sz="3200" b="1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116712"/>
            <a:ext cx="8280000" cy="100803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COSTO PRIMERAS ENTRADAS</a:t>
            </a:r>
          </a:p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PRIMERAS SALIDAS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335622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DEFINIR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827584" y="1988840"/>
            <a:ext cx="7632848" cy="316835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s-ES" sz="3200" dirty="0"/>
              <a:t>Los costos de las primeras </a:t>
            </a:r>
            <a:endParaRPr lang="es-ES" sz="3200" dirty="0" smtClean="0"/>
          </a:p>
          <a:p>
            <a:pPr algn="ctr"/>
            <a:r>
              <a:rPr lang="es-ES" sz="3200" dirty="0"/>
              <a:t>M</a:t>
            </a:r>
            <a:r>
              <a:rPr lang="es-ES" sz="3200" dirty="0" smtClean="0"/>
              <a:t>ercancías en </a:t>
            </a:r>
            <a:r>
              <a:rPr lang="es-ES" sz="3200" dirty="0"/>
              <a:t>venderse son </a:t>
            </a:r>
            <a:r>
              <a:rPr lang="es-ES" sz="3200" dirty="0" smtClean="0"/>
              <a:t>las</a:t>
            </a:r>
          </a:p>
          <a:p>
            <a:pPr algn="ctr"/>
            <a:r>
              <a:rPr lang="es-ES" sz="3200" dirty="0" smtClean="0"/>
              <a:t> primeras </a:t>
            </a:r>
            <a:r>
              <a:rPr lang="es-ES" sz="3200" dirty="0"/>
              <a:t>que se </a:t>
            </a:r>
            <a:r>
              <a:rPr lang="es-ES" sz="3200" dirty="0" smtClean="0"/>
              <a:t>compraron.</a:t>
            </a:r>
            <a:r>
              <a:rPr lang="es-NI" sz="3200" dirty="0"/>
              <a:t> </a:t>
            </a:r>
            <a:r>
              <a:rPr lang="es-ES" sz="3200" dirty="0" smtClean="0"/>
              <a:t>Por </a:t>
            </a:r>
            <a:r>
              <a:rPr lang="es-ES" sz="3200" dirty="0"/>
              <a:t>lo </a:t>
            </a:r>
            <a:endParaRPr lang="es-ES" sz="3200" dirty="0" smtClean="0"/>
          </a:p>
          <a:p>
            <a:pPr algn="ctr"/>
            <a:r>
              <a:rPr lang="es-ES" sz="3200" dirty="0" smtClean="0"/>
              <a:t>que </a:t>
            </a:r>
            <a:r>
              <a:rPr lang="es-ES" sz="3200" dirty="0"/>
              <a:t>los inventarios finales están </a:t>
            </a:r>
            <a:endParaRPr lang="es-ES" sz="3200" dirty="0" smtClean="0"/>
          </a:p>
          <a:p>
            <a:pPr algn="ctr"/>
            <a:r>
              <a:rPr lang="es-ES" sz="3200" dirty="0" smtClean="0"/>
              <a:t>valorados </a:t>
            </a:r>
            <a:r>
              <a:rPr lang="es-ES" sz="3200" dirty="0"/>
              <a:t>al costo de las últimas </a:t>
            </a:r>
            <a:endParaRPr lang="es-ES" sz="3200" dirty="0" smtClean="0"/>
          </a:p>
          <a:p>
            <a:pPr algn="ctr"/>
            <a:r>
              <a:rPr lang="es-ES" sz="3200" dirty="0" smtClean="0"/>
              <a:t>que </a:t>
            </a:r>
            <a:r>
              <a:rPr lang="es-ES" sz="3200" dirty="0"/>
              <a:t>se compraron (costos más actuales)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3931760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67544" y="188720"/>
            <a:ext cx="8280000" cy="100803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EJEMPLO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417880"/>
              </p:ext>
            </p:extLst>
          </p:nvPr>
        </p:nvGraphicFramePr>
        <p:xfrm>
          <a:off x="1187624" y="1484784"/>
          <a:ext cx="6408712" cy="248486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20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4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COMPRAS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200" dirty="0" smtClean="0"/>
                        <a:t>COSTO</a:t>
                      </a:r>
                      <a:endParaRPr lang="es-N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1 DE ENERO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600" dirty="0" smtClean="0"/>
                        <a:t>$4.00</a:t>
                      </a:r>
                      <a:endParaRPr lang="es-NI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3</a:t>
                      </a:r>
                      <a:r>
                        <a:rPr lang="es-NI" sz="3200" baseline="0" dirty="0" smtClean="0"/>
                        <a:t> DE ENERO</a:t>
                      </a:r>
                      <a:endParaRPr lang="es-NI" sz="3200" dirty="0" smtClean="0"/>
                    </a:p>
                    <a:p>
                      <a:r>
                        <a:rPr lang="es-NI" sz="3200" dirty="0" smtClean="0"/>
                        <a:t>5</a:t>
                      </a:r>
                      <a:r>
                        <a:rPr lang="es-NI" sz="3200" baseline="0" dirty="0" smtClean="0"/>
                        <a:t> DE ENERO 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600" dirty="0" smtClean="0"/>
                        <a:t>  5.00</a:t>
                      </a:r>
                    </a:p>
                    <a:p>
                      <a:pPr algn="ctr"/>
                      <a:r>
                        <a:rPr lang="es-NI" sz="3600" dirty="0" smtClean="0"/>
                        <a:t>  8.00</a:t>
                      </a:r>
                      <a:endParaRPr lang="es-NI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Abrir llave 7"/>
          <p:cNvSpPr/>
          <p:nvPr/>
        </p:nvSpPr>
        <p:spPr>
          <a:xfrm rot="16200000">
            <a:off x="4283972" y="913501"/>
            <a:ext cx="216022" cy="6696750"/>
          </a:xfrm>
          <a:prstGeom prst="leftBrace">
            <a:avLst>
              <a:gd name="adj1" fmla="val 45861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9" name="3 CuadroTexto"/>
          <p:cNvSpPr txBox="1"/>
          <p:nvPr/>
        </p:nvSpPr>
        <p:spPr>
          <a:xfrm>
            <a:off x="1435375" y="4437112"/>
            <a:ext cx="5913215" cy="13234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MX" sz="1600" b="1" dirty="0" smtClean="0">
                <a:solidFill>
                  <a:schemeClr val="tx1"/>
                </a:solidFill>
              </a:rPr>
              <a:t>LAS PRIMERAS MERCANCÍAS QUE ENTRARON AL ALMACEN SON LAS PRIMERAS MERCANCÍAS QUE SALIERON A LA VENTA. POR LO TANTO LOS INVENTARIOS  FINALES ESTAN VALORADOS EN LOS PRECIOS MAS ACTUALES.</a:t>
            </a:r>
            <a:endParaRPr lang="es-MX" sz="1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442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116712"/>
            <a:ext cx="8280000" cy="100803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COSTO ÚLTIMAS ENTRADAS PRIMERAS</a:t>
            </a:r>
          </a:p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 SALIDAS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2" name="Rectángulo 1"/>
          <p:cNvSpPr/>
          <p:nvPr/>
        </p:nvSpPr>
        <p:spPr>
          <a:xfrm>
            <a:off x="4716016" y="1372706"/>
            <a:ext cx="1335622" cy="400110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ES_tradnl" sz="2000" b="1" dirty="0" smtClean="0">
                <a:solidFill>
                  <a:schemeClr val="tx1"/>
                </a:solidFill>
              </a:rPr>
              <a:t>DEFINIR</a:t>
            </a:r>
            <a:endParaRPr lang="es-ES_tradnl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827584" y="2060492"/>
            <a:ext cx="7632848" cy="316870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s-ES" sz="3200" dirty="0"/>
          </a:p>
          <a:p>
            <a:pPr algn="ctr"/>
            <a:r>
              <a:rPr lang="es-ES" sz="3200" dirty="0" smtClean="0"/>
              <a:t>Costos </a:t>
            </a:r>
            <a:r>
              <a:rPr lang="es-ES" sz="3200" dirty="0"/>
              <a:t>de las primeras </a:t>
            </a:r>
            <a:r>
              <a:rPr lang="es-ES" sz="3200" dirty="0" smtClean="0"/>
              <a:t>mercancías</a:t>
            </a:r>
          </a:p>
          <a:p>
            <a:pPr algn="ctr"/>
            <a:r>
              <a:rPr lang="es-ES" sz="3200" dirty="0" smtClean="0"/>
              <a:t> </a:t>
            </a:r>
            <a:r>
              <a:rPr lang="es-ES" sz="3200" dirty="0"/>
              <a:t>en </a:t>
            </a:r>
            <a:r>
              <a:rPr lang="es-ES" sz="3200" dirty="0" smtClean="0"/>
              <a:t>venderse</a:t>
            </a:r>
          </a:p>
          <a:p>
            <a:pPr algn="ctr"/>
            <a:r>
              <a:rPr lang="es-ES" sz="3200" dirty="0" smtClean="0"/>
              <a:t> </a:t>
            </a:r>
            <a:r>
              <a:rPr lang="es-ES" sz="3200" dirty="0"/>
              <a:t>son las últimas que se </a:t>
            </a:r>
            <a:r>
              <a:rPr lang="es-ES" sz="3200" dirty="0" smtClean="0"/>
              <a:t>compraron</a:t>
            </a:r>
            <a:r>
              <a:rPr lang="es-ES" sz="3200" dirty="0"/>
              <a:t>.</a:t>
            </a:r>
            <a:endParaRPr lang="es-NI" sz="3200" dirty="0"/>
          </a:p>
          <a:p>
            <a:pPr algn="ctr"/>
            <a:r>
              <a:rPr lang="es-ES" sz="3200" dirty="0"/>
              <a:t>Por lo que los inventarios finales </a:t>
            </a:r>
            <a:r>
              <a:rPr lang="es-ES" sz="3200" dirty="0" smtClean="0"/>
              <a:t>están</a:t>
            </a:r>
          </a:p>
          <a:p>
            <a:pPr algn="ctr"/>
            <a:r>
              <a:rPr lang="es-ES" sz="3200" dirty="0" smtClean="0"/>
              <a:t> </a:t>
            </a:r>
            <a:r>
              <a:rPr lang="es-ES" sz="3200" dirty="0"/>
              <a:t>valorados al costo de las primeras </a:t>
            </a:r>
            <a:r>
              <a:rPr lang="es-ES" sz="3200" dirty="0" smtClean="0"/>
              <a:t>que</a:t>
            </a:r>
          </a:p>
          <a:p>
            <a:pPr algn="ctr"/>
            <a:r>
              <a:rPr lang="es-ES" sz="3200" dirty="0" smtClean="0"/>
              <a:t> </a:t>
            </a:r>
            <a:r>
              <a:rPr lang="es-ES" sz="3200" dirty="0"/>
              <a:t>se compraron (costos más antiguos)</a:t>
            </a:r>
            <a:endParaRPr lang="es-NI" sz="3200" dirty="0"/>
          </a:p>
          <a:p>
            <a:pPr algn="ctr"/>
            <a:r>
              <a:rPr lang="es-ES_tradnl" sz="3200" dirty="0"/>
              <a:t> 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3539152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67544" y="188640"/>
            <a:ext cx="8280000" cy="100803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800" b="1" dirty="0" smtClean="0">
                <a:solidFill>
                  <a:schemeClr val="bg1"/>
                </a:solidFill>
              </a:rPr>
              <a:t>EJEMPLO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462869"/>
              </p:ext>
            </p:extLst>
          </p:nvPr>
        </p:nvGraphicFramePr>
        <p:xfrm>
          <a:off x="1187624" y="1484784"/>
          <a:ext cx="6408712" cy="248486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20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4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COMPRAS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200" dirty="0" smtClean="0"/>
                        <a:t>COSTO</a:t>
                      </a:r>
                      <a:endParaRPr lang="es-NI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1 DE ENERO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600" dirty="0" smtClean="0"/>
                        <a:t>$4.00</a:t>
                      </a:r>
                      <a:endParaRPr lang="es-NI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es-NI" sz="3200" dirty="0" smtClean="0"/>
                        <a:t>3</a:t>
                      </a:r>
                      <a:r>
                        <a:rPr lang="es-NI" sz="3200" baseline="0" dirty="0" smtClean="0"/>
                        <a:t> DE ENERO</a:t>
                      </a:r>
                      <a:endParaRPr lang="es-NI" sz="3200" dirty="0" smtClean="0"/>
                    </a:p>
                    <a:p>
                      <a:r>
                        <a:rPr lang="es-NI" sz="3200" dirty="0" smtClean="0"/>
                        <a:t>5</a:t>
                      </a:r>
                      <a:r>
                        <a:rPr lang="es-NI" sz="3200" baseline="0" dirty="0" smtClean="0"/>
                        <a:t> DE ENERO </a:t>
                      </a:r>
                      <a:endParaRPr lang="es-NI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NI" sz="3600" dirty="0" smtClean="0"/>
                        <a:t>  5.00</a:t>
                      </a:r>
                    </a:p>
                    <a:p>
                      <a:pPr algn="ctr"/>
                      <a:r>
                        <a:rPr lang="es-NI" sz="3600" dirty="0" smtClean="0"/>
                        <a:t>  8.00</a:t>
                      </a:r>
                      <a:endParaRPr lang="es-NI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Abrir llave 7"/>
          <p:cNvSpPr/>
          <p:nvPr/>
        </p:nvSpPr>
        <p:spPr>
          <a:xfrm rot="16200000">
            <a:off x="4283972" y="836709"/>
            <a:ext cx="216022" cy="6696750"/>
          </a:xfrm>
          <a:prstGeom prst="leftBrace">
            <a:avLst>
              <a:gd name="adj1" fmla="val 45861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9" name="3 CuadroTexto"/>
          <p:cNvSpPr txBox="1"/>
          <p:nvPr/>
        </p:nvSpPr>
        <p:spPr>
          <a:xfrm>
            <a:off x="1435375" y="4437112"/>
            <a:ext cx="5913215" cy="13234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MX" sz="1600" b="1" dirty="0" smtClean="0">
                <a:solidFill>
                  <a:schemeClr val="tx1"/>
                </a:solidFill>
              </a:rPr>
              <a:t>LAS ÚLTIMAS MERCANCÍAS QUE ENTRARON AL ALMACEN SON LAS PRIMERAS MERCANCÍAS QUE SALIERON A LA VENTA. POR LO TANTO LOS INVENTARIOS  FINALES ESTAN VALORADOS EN LOS PRECIOS MAS ANTIGUOS.</a:t>
            </a:r>
            <a:endParaRPr lang="es-MX" sz="1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Abrir llave 5"/>
          <p:cNvSpPr/>
          <p:nvPr/>
        </p:nvSpPr>
        <p:spPr>
          <a:xfrm rot="16200000">
            <a:off x="4252245" y="836709"/>
            <a:ext cx="216022" cy="6696750"/>
          </a:xfrm>
          <a:prstGeom prst="leftBrace">
            <a:avLst>
              <a:gd name="adj1" fmla="val 45861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7" name="3 CuadroTexto"/>
          <p:cNvSpPr txBox="1"/>
          <p:nvPr/>
        </p:nvSpPr>
        <p:spPr>
          <a:xfrm>
            <a:off x="1403648" y="4437112"/>
            <a:ext cx="5913215" cy="132343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MX" sz="1600" b="1" dirty="0" smtClean="0">
                <a:solidFill>
                  <a:schemeClr val="tx1"/>
                </a:solidFill>
              </a:rPr>
              <a:t>LAS ÚLTIMAS MERCANCÍAS QUE ENTRARON AL ALMACEN SON LAS PRIMERAS MERCANCÍAS QUE SALIERON A LA VENTA. POR LO TANTO LOS INVENTARIOS  FINALES ESTAN VALORADOS EN LOS PRECIOS MAS ANTIGUOS.</a:t>
            </a:r>
            <a:endParaRPr lang="es-MX" sz="1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075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5602</TotalTime>
  <Words>1385</Words>
  <Application>Microsoft Office PowerPoint</Application>
  <PresentationFormat>Presentación en pantalla (4:3)</PresentationFormat>
  <Paragraphs>477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3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III: LOS INVENTARIOS  Sumario: Definición de inventarios según el tipo de empresa. Valoración.  Determinación del costo inventariable. Métodos de valuación: Costo promedio, PEPS, UEPS. Ejercicio ilustrativo.   </vt:lpstr>
      <vt:lpstr>Elementos básicos </vt:lpstr>
      <vt:lpstr>Elementos básicos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266</cp:revision>
  <dcterms:created xsi:type="dcterms:W3CDTF">2017-03-12T09:04:07Z</dcterms:created>
  <dcterms:modified xsi:type="dcterms:W3CDTF">2025-05-04T19:58:04Z</dcterms:modified>
</cp:coreProperties>
</file>