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9" r:id="rId1"/>
  </p:sldMasterIdLst>
  <p:notesMasterIdLst>
    <p:notesMasterId r:id="rId11"/>
  </p:notesMasterIdLst>
  <p:sldIdLst>
    <p:sldId id="324" r:id="rId2"/>
    <p:sldId id="387" r:id="rId3"/>
    <p:sldId id="377" r:id="rId4"/>
    <p:sldId id="379" r:id="rId5"/>
    <p:sldId id="403" r:id="rId6"/>
    <p:sldId id="404" r:id="rId7"/>
    <p:sldId id="405" r:id="rId8"/>
    <p:sldId id="399" r:id="rId9"/>
    <p:sldId id="340" r:id="rId10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33" userDrawn="1">
          <p15:clr>
            <a:srgbClr val="A4A3A4"/>
          </p15:clr>
        </p15:guide>
        <p15:guide id="2" pos="483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0B8F"/>
    <a:srgbClr val="512DEB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24" autoAdjust="0"/>
    <p:restoredTop sz="94660"/>
  </p:normalViewPr>
  <p:slideViewPr>
    <p:cSldViewPr showGuides="1">
      <p:cViewPr varScale="1">
        <p:scale>
          <a:sx n="73" d="100"/>
          <a:sy n="73" d="100"/>
        </p:scale>
        <p:origin x="1266" y="78"/>
      </p:cViewPr>
      <p:guideLst>
        <p:guide orient="horz" pos="1933"/>
        <p:guide pos="483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9" d="100"/>
          <a:sy n="69" d="100"/>
        </p:scale>
        <p:origin x="-32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D056578-9E9D-4E9A-846E-23837885E2FF}" type="datetimeFigureOut">
              <a:rPr lang="es-ES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BFA82F9-98C4-4A6C-B33B-AEDD7EBCAB9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2866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112B15-7BBA-42BA-BBE6-888AE3A283EC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pPr>
              <a:defRPr/>
            </a:pPr>
            <a:fld id="{51AC06E7-1051-400F-931F-C02C05F7028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1651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F47D3E-C720-44B1-8172-C96BAE03B598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4C3F9F-E31D-4ADE-928F-BE17AEB4580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746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CFC81A-61C5-4E08-9D52-CECA444A928A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274434-2AE3-420B-AA31-E470BDA7093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926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E87A73-AE39-42C2-9981-78DE848D582A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8E9685-749C-48E2-9F34-44C2F9525B2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1338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5708FC68-6515-4767-B383-EC5F967CA8A7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4E8FB2CE-37EA-4EBE-A19E-964F1483A31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4195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B2A8E3-92FF-4DAE-980D-E3CF6BA462CC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74AFED-6131-4A92-AD07-4B11299D68D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279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A70FDF-7F49-4F67-BCD8-25AAE90DE65A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CA1B25-DD51-415E-8A8F-3F23259DB66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8237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8F87397-AF61-4E00-BFF0-ADDFF72D9F75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0C031E-82D7-4DEB-97BA-E281AF49D9B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9320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4D66B7-ECC7-420E-8313-FEB5581A0A4F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8BC478-2A3E-46C4-BBD5-D2503B65B98C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9787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22EA18-6A99-4B23-9BB7-F76944561E4D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B44CF0-52ED-4A20-883C-980CC656EAF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6259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05CDC4-570A-48AA-99F6-4D5B3E4E68FA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18F642-EE4D-4446-BCD4-683F3E258AD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3309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8F87397-AF61-4E00-BFF0-ADDFF72D9F75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040C031E-82D7-4DEB-97BA-E281AF49D9B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02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2051720" y="4965184"/>
            <a:ext cx="1609374" cy="1560160"/>
          </a:xfrm>
          <a:ln>
            <a:noFill/>
          </a:ln>
        </p:spPr>
        <p:txBody>
          <a:bodyPr>
            <a:noAutofit/>
          </a:bodyPr>
          <a:lstStyle/>
          <a:p>
            <a:pPr algn="r" defTabSz="628650"/>
            <a:r>
              <a:rPr lang="es-ES_tradnl" dirty="0" smtClean="0"/>
              <a:t>Autora:</a:t>
            </a:r>
          </a:p>
        </p:txBody>
      </p:sp>
      <p:sp>
        <p:nvSpPr>
          <p:cNvPr id="13" name="Subtítulo 4"/>
          <p:cNvSpPr txBox="1">
            <a:spLocks/>
          </p:cNvSpPr>
          <p:nvPr/>
        </p:nvSpPr>
        <p:spPr>
          <a:xfrm>
            <a:off x="3661069" y="4965184"/>
            <a:ext cx="3474683" cy="156016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28650" fontAlgn="auto">
              <a:spcAft>
                <a:spcPts val="0"/>
              </a:spcAft>
            </a:pPr>
            <a:r>
              <a:rPr lang="es-ES_tradnl" dirty="0" smtClean="0"/>
              <a:t>Dayana García Beltrán</a:t>
            </a:r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7016" y="2683156"/>
            <a:ext cx="7593330" cy="2684777"/>
          </a:xfrm>
        </p:spPr>
        <p:txBody>
          <a:bodyPr anchor="b"/>
          <a:lstStyle/>
          <a:p>
            <a:pPr algn="ctr"/>
            <a:r>
              <a:rPr lang="es-ES" sz="4400" cap="none" dirty="0" smtClean="0"/>
              <a:t>TEMA III: LOS INVENTARIOS </a:t>
            </a:r>
            <a:r>
              <a:rPr lang="es-ES_tradnl" sz="4400" cap="none" dirty="0" smtClean="0"/>
              <a:t/>
            </a:r>
            <a:br>
              <a:rPr lang="es-ES_tradnl" sz="4400" cap="none" dirty="0" smtClean="0"/>
            </a:br>
            <a:r>
              <a:rPr lang="es-ES_tradnl" sz="3600" cap="none" dirty="0" smtClean="0"/>
              <a:t>Sumario: PIGNORACIONES.</a:t>
            </a:r>
            <a:r>
              <a:rPr lang="es-ES" sz="3600" dirty="0" smtClean="0"/>
              <a:t>Su </a:t>
            </a:r>
            <a:r>
              <a:rPr lang="es-ES" sz="3600" dirty="0"/>
              <a:t>importancia. Cuentas a utilizar. </a:t>
            </a:r>
            <a:r>
              <a:rPr lang="es-ES" sz="3600" dirty="0" smtClean="0"/>
              <a:t>Ejercicios ilustrativos.</a:t>
            </a:r>
            <a:r>
              <a:rPr lang="es-NI" sz="3600" dirty="0"/>
              <a:t> </a:t>
            </a:r>
            <a:r>
              <a:rPr lang="es-MX" sz="3600" dirty="0" smtClean="0"/>
              <a:t>Recargo </a:t>
            </a:r>
            <a:r>
              <a:rPr lang="es-MX" sz="3600" dirty="0"/>
              <a:t>y descuentos comerciales. Objetivos. </a:t>
            </a:r>
            <a:r>
              <a:rPr lang="es-MX" sz="3600" dirty="0" smtClean="0"/>
              <a:t>Registros. Presentación</a:t>
            </a:r>
            <a:r>
              <a:rPr lang="es-MX" sz="3600" dirty="0"/>
              <a:t>. Ejercicio Ilustrativo</a:t>
            </a:r>
            <a:r>
              <a:rPr lang="es-MX" sz="3600" b="1" dirty="0"/>
              <a:t>.</a:t>
            </a:r>
            <a:r>
              <a:rPr lang="es-NI" sz="3600" dirty="0"/>
              <a:t/>
            </a:r>
            <a:br>
              <a:rPr lang="es-NI" sz="3600" dirty="0"/>
            </a:br>
            <a:r>
              <a:rPr lang="es-ES" sz="4000" b="1" dirty="0"/>
              <a:t> </a:t>
            </a:r>
            <a:r>
              <a:rPr lang="es-NI" sz="4000" dirty="0"/>
              <a:t/>
            </a:r>
            <a:br>
              <a:rPr lang="es-NI" sz="4000" dirty="0"/>
            </a:br>
            <a:endParaRPr lang="es-ES_tradnl" sz="4400" cap="none" dirty="0"/>
          </a:p>
        </p:txBody>
      </p:sp>
      <p:pic>
        <p:nvPicPr>
          <p:cNvPr id="11" name="1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3568" y="63500"/>
            <a:ext cx="792088" cy="117571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ítulo 3"/>
          <p:cNvSpPr txBox="1">
            <a:spLocks/>
          </p:cNvSpPr>
          <p:nvPr/>
        </p:nvSpPr>
        <p:spPr>
          <a:xfrm>
            <a:off x="3041830" y="1340768"/>
            <a:ext cx="3060340" cy="7236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400" b="0" kern="120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endParaRPr lang="es-ES" sz="3600" cap="none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467544" y="404664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4400" b="1" dirty="0" smtClean="0">
                <a:solidFill>
                  <a:schemeClr val="bg1"/>
                </a:solidFill>
              </a:rPr>
              <a:t>PIGNORACIONES</a:t>
            </a:r>
            <a:endParaRPr lang="es-ES" sz="4400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 txBox="1">
            <a:spLocks/>
          </p:cNvSpPr>
          <p:nvPr/>
        </p:nvSpPr>
        <p:spPr>
          <a:xfrm>
            <a:off x="685800" y="1405880"/>
            <a:ext cx="7772400" cy="4975448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>
              <a:spcAft>
                <a:spcPts val="0"/>
              </a:spcAft>
            </a:pPr>
            <a:r>
              <a:rPr lang="es-ES" sz="2800" dirty="0" smtClean="0"/>
              <a:t> </a:t>
            </a:r>
            <a:r>
              <a:rPr lang="es-ES" sz="2800" b="1" dirty="0" smtClean="0"/>
              <a:t>Préstamo </a:t>
            </a:r>
            <a:r>
              <a:rPr lang="es-ES" sz="2800" b="1" dirty="0"/>
              <a:t>a corto plazo con garantía real de </a:t>
            </a:r>
            <a:r>
              <a:rPr lang="es-ES" sz="2800" b="1" dirty="0" smtClean="0"/>
              <a:t>mercancías</a:t>
            </a:r>
          </a:p>
          <a:p>
            <a:pPr algn="just" fontAlgn="auto">
              <a:spcAft>
                <a:spcPts val="0"/>
              </a:spcAft>
            </a:pPr>
            <a:r>
              <a:rPr lang="es-ES" sz="2800" b="1" dirty="0" smtClean="0"/>
              <a:t>Son </a:t>
            </a:r>
            <a:r>
              <a:rPr lang="es-ES" sz="2800" b="1" dirty="0"/>
              <a:t>un tipo de operación comercial que principalmente realizan las instituciones </a:t>
            </a:r>
            <a:r>
              <a:rPr lang="es-ES" sz="2800" b="1" dirty="0" smtClean="0"/>
              <a:t>bancarias</a:t>
            </a:r>
          </a:p>
          <a:p>
            <a:pPr algn="just" fontAlgn="auto">
              <a:spcAft>
                <a:spcPts val="0"/>
              </a:spcAft>
            </a:pPr>
            <a:r>
              <a:rPr lang="es-ES" sz="2800" b="1" dirty="0" smtClean="0"/>
              <a:t>Se formaliza </a:t>
            </a:r>
            <a:r>
              <a:rPr lang="es-ES" sz="2800" b="1" dirty="0"/>
              <a:t>mediante </a:t>
            </a:r>
            <a:r>
              <a:rPr lang="es-ES" sz="2800" b="1" dirty="0" smtClean="0"/>
              <a:t> un contrato </a:t>
            </a:r>
            <a:r>
              <a:rPr lang="es-ES" sz="2800" b="1" dirty="0"/>
              <a:t>suscrito </a:t>
            </a:r>
            <a:r>
              <a:rPr lang="es-ES" sz="2800" b="1" dirty="0" smtClean="0"/>
              <a:t>ante un </a:t>
            </a:r>
            <a:r>
              <a:rPr lang="es-ES" sz="2800" b="1" dirty="0"/>
              <a:t>notario comercial a través de una escritura pública, en la que constan todos los pormenores del préstamo. </a:t>
            </a:r>
            <a:endParaRPr lang="es-E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606459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-31647"/>
            <a:ext cx="8278688" cy="1609344"/>
          </a:xfrm>
        </p:spPr>
        <p:txBody>
          <a:bodyPr>
            <a:normAutofit/>
          </a:bodyPr>
          <a:lstStyle/>
          <a:p>
            <a:pPr algn="ctr"/>
            <a:r>
              <a:rPr lang="es-NI" b="1" dirty="0" smtClean="0"/>
              <a:t>Cuentas a utilizar</a:t>
            </a:r>
            <a:endParaRPr lang="es-NI" dirty="0"/>
          </a:p>
        </p:txBody>
      </p:sp>
      <p:sp>
        <p:nvSpPr>
          <p:cNvPr id="5" name="CuadroTexto 4"/>
          <p:cNvSpPr txBox="1"/>
          <p:nvPr/>
        </p:nvSpPr>
        <p:spPr>
          <a:xfrm flipH="1">
            <a:off x="101177" y="1577697"/>
            <a:ext cx="3312368" cy="1077218"/>
          </a:xfrm>
          <a:prstGeom prst="rect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s-ES" sz="3200" dirty="0"/>
              <a:t>Pignoraciones por Pagar</a:t>
            </a:r>
            <a:endParaRPr lang="es-NI" sz="3200" dirty="0">
              <a:solidFill>
                <a:schemeClr val="bg1"/>
              </a:solidFill>
            </a:endParaRPr>
          </a:p>
        </p:txBody>
      </p:sp>
      <p:sp>
        <p:nvSpPr>
          <p:cNvPr id="12" name="3 CuadroTexto"/>
          <p:cNvSpPr txBox="1"/>
          <p:nvPr/>
        </p:nvSpPr>
        <p:spPr>
          <a:xfrm>
            <a:off x="3843859" y="1832366"/>
            <a:ext cx="3752477" cy="5232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spcBef>
                <a:spcPct val="50000"/>
              </a:spcBef>
              <a:buFont typeface="Arial" pitchFamily="34" charset="0"/>
              <a:buChar char="•"/>
            </a:pPr>
            <a:r>
              <a:rPr lang="es-ES" sz="2800" b="1" dirty="0" smtClean="0">
                <a:solidFill>
                  <a:schemeClr val="tx1"/>
                </a:solidFill>
              </a:rPr>
              <a:t>Pasivo Circulante</a:t>
            </a:r>
          </a:p>
        </p:txBody>
      </p:sp>
      <p:sp>
        <p:nvSpPr>
          <p:cNvPr id="13" name="CuadroTexto 12"/>
          <p:cNvSpPr txBox="1"/>
          <p:nvPr/>
        </p:nvSpPr>
        <p:spPr>
          <a:xfrm flipH="1">
            <a:off x="35496" y="3212976"/>
            <a:ext cx="5406929" cy="1077218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es-ES" sz="3200" dirty="0"/>
              <a:t>Mercancías Pignoradas </a:t>
            </a:r>
            <a:endParaRPr lang="es-ES" sz="3200" dirty="0" smtClean="0"/>
          </a:p>
          <a:p>
            <a:pPr lvl="0"/>
            <a:r>
              <a:rPr lang="es-ES" sz="3200" dirty="0"/>
              <a:t>Mercancías Pignoradas PC</a:t>
            </a:r>
            <a:endParaRPr lang="es-NI" sz="3200" dirty="0"/>
          </a:p>
        </p:txBody>
      </p:sp>
      <p:sp>
        <p:nvSpPr>
          <p:cNvPr id="14" name="3 CuadroTexto"/>
          <p:cNvSpPr txBox="1"/>
          <p:nvPr/>
        </p:nvSpPr>
        <p:spPr>
          <a:xfrm>
            <a:off x="5796136" y="3068713"/>
            <a:ext cx="3275855" cy="163121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ctr">
              <a:spcBef>
                <a:spcPct val="50000"/>
              </a:spcBef>
              <a:buFont typeface="Arial" pitchFamily="34" charset="0"/>
              <a:buChar char="•"/>
            </a:pPr>
            <a:r>
              <a:rPr lang="es-ES" sz="2000" b="1" dirty="0"/>
              <a:t>Cuentas de orden y en ellas quedará </a:t>
            </a:r>
            <a:r>
              <a:rPr lang="es-ES" sz="2000" b="1" dirty="0" smtClean="0"/>
              <a:t>reflejado el costo de las mercancías pignoradas</a:t>
            </a:r>
            <a:endParaRPr lang="es-ES" sz="2000" b="1" dirty="0" smtClean="0">
              <a:solidFill>
                <a:schemeClr val="tx1"/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 flipH="1">
            <a:off x="251520" y="5088086"/>
            <a:ext cx="3312368" cy="1077218"/>
          </a:xfrm>
          <a:prstGeom prst="rect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s-ES" sz="3200" dirty="0"/>
              <a:t>Mercancías pignoradas: </a:t>
            </a:r>
            <a:endParaRPr lang="es-NI" sz="3200" dirty="0">
              <a:solidFill>
                <a:schemeClr val="bg1"/>
              </a:solidFill>
            </a:endParaRPr>
          </a:p>
        </p:txBody>
      </p:sp>
      <p:sp>
        <p:nvSpPr>
          <p:cNvPr id="8" name="3 CuadroTexto"/>
          <p:cNvSpPr txBox="1"/>
          <p:nvPr/>
        </p:nvSpPr>
        <p:spPr>
          <a:xfrm>
            <a:off x="4082169" y="5114123"/>
            <a:ext cx="3514167" cy="101566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000" b="1" dirty="0"/>
              <a:t>Entregadas en prenda, como garantías para respaldar un préstamo.</a:t>
            </a:r>
            <a:endParaRPr lang="es-NI" sz="2000" b="1" dirty="0"/>
          </a:p>
        </p:txBody>
      </p:sp>
    </p:spTree>
    <p:extLst>
      <p:ext uri="{BB962C8B-B14F-4D97-AF65-F5344CB8AC3E}">
        <p14:creationId xmlns:p14="http://schemas.microsoft.com/office/powerpoint/2010/main" val="328955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PROCEDIMIENTO CONTABLE</a:t>
            </a:r>
            <a:endParaRPr lang="es-ES" sz="30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30187"/>
              </p:ext>
            </p:extLst>
          </p:nvPr>
        </p:nvGraphicFramePr>
        <p:xfrm>
          <a:off x="408522" y="2636912"/>
          <a:ext cx="8388472" cy="1954141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41248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00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4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9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2061">
                <a:tc>
                  <a:txBody>
                    <a:bodyPr/>
                    <a:lstStyle/>
                    <a:p>
                      <a:r>
                        <a:rPr lang="es-NI" dirty="0" smtClean="0"/>
                        <a:t>Cuentas y</a:t>
                      </a:r>
                      <a:r>
                        <a:rPr lang="es-NI" baseline="0" dirty="0" smtClean="0"/>
                        <a:t> </a:t>
                      </a:r>
                      <a:r>
                        <a:rPr lang="es-NI" dirty="0" smtClean="0"/>
                        <a:t>detalles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 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061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Mercancías</a:t>
                      </a:r>
                      <a:r>
                        <a:rPr lang="es-NI" sz="2400" baseline="0" dirty="0" smtClean="0"/>
                        <a:t> pignoradas 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3200" dirty="0" smtClean="0"/>
                        <a:t>$</a:t>
                      </a:r>
                      <a:r>
                        <a:rPr lang="es-NI" sz="3200" dirty="0" err="1" smtClean="0"/>
                        <a:t>xx.xx</a:t>
                      </a:r>
                      <a:endParaRPr lang="es-NI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2061">
                <a:tc>
                  <a:txBody>
                    <a:bodyPr/>
                    <a:lstStyle/>
                    <a:p>
                      <a:pPr algn="ctr"/>
                      <a:r>
                        <a:rPr lang="es-NI" sz="2400" dirty="0" smtClean="0"/>
                        <a:t>        Mercancías pignoradas PC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3200" dirty="0" smtClean="0"/>
                        <a:t>$</a:t>
                      </a:r>
                      <a:r>
                        <a:rPr lang="es-NI" sz="3200" dirty="0" err="1" smtClean="0"/>
                        <a:t>xx.xx</a:t>
                      </a:r>
                      <a:endParaRPr lang="es-NI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Rectángulo 4"/>
          <p:cNvSpPr/>
          <p:nvPr/>
        </p:nvSpPr>
        <p:spPr>
          <a:xfrm>
            <a:off x="441546" y="1340768"/>
            <a:ext cx="82704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2400" b="1" dirty="0" smtClean="0">
                <a:ea typeface="Calibri" panose="020F0502020204030204" pitchFamily="34" charset="0"/>
              </a:rPr>
              <a:t>Al </a:t>
            </a:r>
            <a:r>
              <a:rPr lang="es-ES" sz="2400" b="1" dirty="0">
                <a:ea typeface="Calibri" panose="020F0502020204030204" pitchFamily="34" charset="0"/>
              </a:rPr>
              <a:t>suscribirse el contrato de pignoración, para informar las mercancías dadas </a:t>
            </a:r>
            <a:r>
              <a:rPr lang="es-ES" sz="2400" b="1" dirty="0" smtClean="0">
                <a:ea typeface="Calibri" panose="020F0502020204030204" pitchFamily="34" charset="0"/>
              </a:rPr>
              <a:t>en</a:t>
            </a:r>
            <a:r>
              <a:rPr lang="es-NI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s-ES" sz="2400" b="1" dirty="0" smtClean="0">
                <a:ea typeface="Calibri" panose="020F0502020204030204" pitchFamily="34" charset="0"/>
              </a:rPr>
              <a:t>prenda</a:t>
            </a:r>
            <a:r>
              <a:rPr lang="es-ES" sz="2400" b="1" dirty="0">
                <a:ea typeface="Calibri" panose="020F0502020204030204" pitchFamily="34" charset="0"/>
              </a:rPr>
              <a:t>.</a:t>
            </a:r>
            <a:endParaRPr lang="es-NI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6851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PROCEDIMIENTO CONTABLE</a:t>
            </a:r>
            <a:endParaRPr lang="es-ES" sz="30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803721"/>
              </p:ext>
            </p:extLst>
          </p:nvPr>
        </p:nvGraphicFramePr>
        <p:xfrm>
          <a:off x="408522" y="2636912"/>
          <a:ext cx="8388472" cy="1710301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41248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00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4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9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2061">
                <a:tc>
                  <a:txBody>
                    <a:bodyPr/>
                    <a:lstStyle/>
                    <a:p>
                      <a:r>
                        <a:rPr lang="es-NI" dirty="0" smtClean="0"/>
                        <a:t>Cuentas y</a:t>
                      </a:r>
                      <a:r>
                        <a:rPr lang="es-NI" baseline="0" dirty="0" smtClean="0"/>
                        <a:t> </a:t>
                      </a:r>
                      <a:r>
                        <a:rPr lang="es-NI" dirty="0" smtClean="0"/>
                        <a:t>detalles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 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061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Efectivo</a:t>
                      </a:r>
                      <a:r>
                        <a:rPr lang="es-NI" sz="2400" baseline="0" dirty="0" smtClean="0"/>
                        <a:t> en Banco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3200" dirty="0" smtClean="0"/>
                        <a:t>$</a:t>
                      </a:r>
                      <a:r>
                        <a:rPr lang="es-NI" sz="3200" dirty="0" err="1" smtClean="0"/>
                        <a:t>xx.xx</a:t>
                      </a:r>
                      <a:endParaRPr lang="es-NI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2061">
                <a:tc>
                  <a:txBody>
                    <a:bodyPr/>
                    <a:lstStyle/>
                    <a:p>
                      <a:pPr algn="just"/>
                      <a:r>
                        <a:rPr lang="es-NI" sz="2400" baseline="0" dirty="0" smtClean="0"/>
                        <a:t>      Pignoraciones por pagar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3200" dirty="0" smtClean="0"/>
                        <a:t>$</a:t>
                      </a:r>
                      <a:r>
                        <a:rPr lang="es-NI" sz="3200" dirty="0" err="1" smtClean="0"/>
                        <a:t>xx.xx</a:t>
                      </a:r>
                      <a:endParaRPr lang="es-NI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Rectángulo 4"/>
          <p:cNvSpPr/>
          <p:nvPr/>
        </p:nvSpPr>
        <p:spPr>
          <a:xfrm>
            <a:off x="441546" y="1340768"/>
            <a:ext cx="82704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2400" b="1" dirty="0"/>
              <a:t>Al recibirse el efectivo de la pignoración</a:t>
            </a:r>
            <a:endParaRPr lang="es-NI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871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PROCEDIMIENTO CONTABLE</a:t>
            </a:r>
            <a:endParaRPr lang="es-ES" sz="3000" b="1" dirty="0">
              <a:solidFill>
                <a:schemeClr val="bg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41546" y="1340768"/>
            <a:ext cx="82704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2400" b="1" dirty="0"/>
              <a:t>Al pagar total o parcialmente la pignoración de mercancías</a:t>
            </a:r>
            <a:endParaRPr lang="es-NI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249787"/>
              </p:ext>
            </p:extLst>
          </p:nvPr>
        </p:nvGraphicFramePr>
        <p:xfrm>
          <a:off x="144016" y="2780928"/>
          <a:ext cx="8532440" cy="235204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NI" dirty="0" smtClean="0"/>
                        <a:t>Cuentas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NI" sz="2000" b="0" dirty="0" smtClean="0"/>
                        <a:t>Pignoraciones por</a:t>
                      </a:r>
                      <a:r>
                        <a:rPr lang="es-NI" sz="2000" b="0" baseline="0" dirty="0" smtClean="0"/>
                        <a:t> pagar</a:t>
                      </a:r>
                      <a:endParaRPr lang="es-NI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000" dirty="0" smtClean="0"/>
                        <a:t>$XX.XX</a:t>
                      </a:r>
                      <a:endParaRPr lang="es-N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NI" sz="2000" b="0" dirty="0" smtClean="0"/>
                        <a:t>Gastos</a:t>
                      </a:r>
                      <a:r>
                        <a:rPr lang="es-NI" sz="2000" b="0" baseline="0" dirty="0" smtClean="0"/>
                        <a:t> Financieros</a:t>
                      </a:r>
                      <a:endParaRPr lang="es-NI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000" dirty="0" smtClean="0"/>
                        <a:t>  XX.XX</a:t>
                      </a:r>
                      <a:endParaRPr lang="es-N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NI" sz="2000" b="0" dirty="0" smtClean="0"/>
                        <a:t>Intereses</a:t>
                      </a:r>
                      <a:endParaRPr lang="es-NI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000" dirty="0" smtClean="0"/>
                        <a:t>$XX.XX</a:t>
                      </a:r>
                      <a:endParaRPr lang="es-N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NI" sz="2000" b="0" dirty="0" smtClean="0"/>
                        <a:t>Gatos de seguro</a:t>
                      </a:r>
                      <a:r>
                        <a:rPr lang="es-NI" sz="2000" b="0" baseline="0" dirty="0" smtClean="0"/>
                        <a:t> y almacenaje</a:t>
                      </a:r>
                      <a:endParaRPr lang="es-NI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000" dirty="0" smtClean="0"/>
                        <a:t>  XX.XX</a:t>
                      </a:r>
                      <a:endParaRPr lang="es-N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NI" sz="2000" b="0" dirty="0" smtClean="0"/>
                        <a:t>            Efectivo en Banco</a:t>
                      </a:r>
                      <a:endParaRPr lang="es-NI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000" dirty="0" smtClean="0"/>
                        <a:t>$XX.XX</a:t>
                      </a:r>
                      <a:endParaRPr lang="es-N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6" name="Conector recto 5"/>
          <p:cNvCxnSpPr/>
          <p:nvPr/>
        </p:nvCxnSpPr>
        <p:spPr>
          <a:xfrm>
            <a:off x="4716016" y="4293096"/>
            <a:ext cx="1008112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56180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PROCEDIMIENTO CONTABLE</a:t>
            </a:r>
            <a:endParaRPr lang="es-ES" sz="3000" b="1" dirty="0">
              <a:solidFill>
                <a:schemeClr val="bg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41546" y="1340768"/>
            <a:ext cx="827045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2400" dirty="0" smtClean="0"/>
              <a:t> </a:t>
            </a:r>
            <a:r>
              <a:rPr lang="es-ES" sz="2800" b="1" dirty="0"/>
              <a:t>Simultáneamente al asiento anterior, al liberar las mercancías pignoradas.</a:t>
            </a:r>
            <a:endParaRPr lang="es-NI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0514636"/>
              </p:ext>
            </p:extLst>
          </p:nvPr>
        </p:nvGraphicFramePr>
        <p:xfrm>
          <a:off x="408522" y="2636912"/>
          <a:ext cx="8388472" cy="1710301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41248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00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4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9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2061">
                <a:tc>
                  <a:txBody>
                    <a:bodyPr/>
                    <a:lstStyle/>
                    <a:p>
                      <a:r>
                        <a:rPr lang="es-NI" dirty="0" smtClean="0"/>
                        <a:t>Cuentas y</a:t>
                      </a:r>
                      <a:r>
                        <a:rPr lang="es-NI" baseline="0" dirty="0" smtClean="0"/>
                        <a:t> </a:t>
                      </a:r>
                      <a:r>
                        <a:rPr lang="es-NI" dirty="0" smtClean="0"/>
                        <a:t>detalles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 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061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Mercancías</a:t>
                      </a:r>
                      <a:r>
                        <a:rPr lang="es-NI" sz="2400" baseline="0" dirty="0" smtClean="0"/>
                        <a:t> pignoradas PC 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3200" dirty="0" smtClean="0"/>
                        <a:t>$</a:t>
                      </a:r>
                      <a:r>
                        <a:rPr lang="es-NI" sz="3200" dirty="0" err="1" smtClean="0"/>
                        <a:t>xx.xx</a:t>
                      </a:r>
                      <a:endParaRPr lang="es-NI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2061">
                <a:tc>
                  <a:txBody>
                    <a:bodyPr/>
                    <a:lstStyle/>
                    <a:p>
                      <a:pPr algn="ctr"/>
                      <a:r>
                        <a:rPr lang="es-NI" sz="2400" dirty="0" smtClean="0"/>
                        <a:t>        Mercancías pignoradas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3200" dirty="0" smtClean="0"/>
                        <a:t>$</a:t>
                      </a:r>
                      <a:r>
                        <a:rPr lang="es-NI" sz="3200" dirty="0" err="1" smtClean="0"/>
                        <a:t>xx.xx</a:t>
                      </a:r>
                      <a:endParaRPr lang="es-NI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99269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539552" y="32486"/>
            <a:ext cx="8280000" cy="72008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4800" b="1" dirty="0" smtClean="0">
                <a:solidFill>
                  <a:schemeClr val="bg1"/>
                </a:solidFill>
              </a:rPr>
              <a:t>EJERCICIO</a:t>
            </a:r>
          </a:p>
        </p:txBody>
      </p:sp>
      <p:sp>
        <p:nvSpPr>
          <p:cNvPr id="3" name="Marcador de contenido 2"/>
          <p:cNvSpPr txBox="1">
            <a:spLocks/>
          </p:cNvSpPr>
          <p:nvPr/>
        </p:nvSpPr>
        <p:spPr>
          <a:xfrm>
            <a:off x="539552" y="1484784"/>
            <a:ext cx="8060432" cy="4975448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800" dirty="0" smtClean="0"/>
              <a:t> </a:t>
            </a:r>
            <a:r>
              <a:rPr lang="es-ES" sz="2800" dirty="0"/>
              <a:t>El primero de agosto de </a:t>
            </a:r>
            <a:r>
              <a:rPr lang="es-ES" sz="2800" dirty="0" smtClean="0"/>
              <a:t>2016, </a:t>
            </a:r>
            <a:r>
              <a:rPr lang="es-ES" sz="2800" dirty="0"/>
              <a:t>un comerciante recibe préstamo a 90 días, pignorando mercancías por $ 100 000,00 al 70% de su valor, con un interés anual del 6%, pagadero mensualmente. Se acuerdan los siguientes pagos </a:t>
            </a:r>
            <a:r>
              <a:rPr lang="es-ES" sz="2800" dirty="0" smtClean="0"/>
              <a:t>parciales:</a:t>
            </a:r>
            <a:r>
              <a:rPr lang="es-NI" sz="2800" dirty="0"/>
              <a:t> </a:t>
            </a:r>
            <a:endParaRPr lang="es-NI" sz="2800" dirty="0" smtClean="0"/>
          </a:p>
          <a:p>
            <a:r>
              <a:rPr lang="es-ES" sz="2800" dirty="0" smtClean="0"/>
              <a:t>Sept</a:t>
            </a:r>
            <a:r>
              <a:rPr lang="es-ES" sz="2800" dirty="0"/>
              <a:t>. 15    $ 10 500,00  </a:t>
            </a:r>
            <a:endParaRPr lang="es-ES" sz="2800" dirty="0" smtClean="0"/>
          </a:p>
          <a:p>
            <a:r>
              <a:rPr lang="es-ES" sz="2800" dirty="0" smtClean="0"/>
              <a:t>Oct</a:t>
            </a:r>
            <a:r>
              <a:rPr lang="es-ES" sz="2800" dirty="0"/>
              <a:t>. 10    </a:t>
            </a:r>
            <a:r>
              <a:rPr lang="es-ES" sz="2800" dirty="0" smtClean="0"/>
              <a:t>     59 </a:t>
            </a:r>
            <a:r>
              <a:rPr lang="es-ES" sz="2800" dirty="0"/>
              <a:t>500,00</a:t>
            </a:r>
            <a:endParaRPr lang="es-NI" sz="2800" dirty="0"/>
          </a:p>
          <a:p>
            <a:pPr marL="0" indent="0" algn="just" fontAlgn="auto">
              <a:spcAft>
                <a:spcPts val="0"/>
              </a:spcAft>
              <a:buNone/>
            </a:pP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2526450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Gracias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25187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ra">
  <a:themeElements>
    <a:clrScheme name="Rojo naranja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Tipo de madera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po de made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TM03090434[[fn=Madera]]</Template>
  <TotalTime>5670</TotalTime>
  <Words>291</Words>
  <Application>Microsoft Office PowerPoint</Application>
  <PresentationFormat>Presentación en pantalla (4:3)</PresentationFormat>
  <Paragraphs>66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Calibri</vt:lpstr>
      <vt:lpstr>Rockwell</vt:lpstr>
      <vt:lpstr>Rockwell Condensed</vt:lpstr>
      <vt:lpstr>Times New Roman</vt:lpstr>
      <vt:lpstr>Wingdings</vt:lpstr>
      <vt:lpstr>Tipo de madera</vt:lpstr>
      <vt:lpstr>TEMA III: LOS INVENTARIOS  Sumario: PIGNORACIONES.Su importancia. Cuentas a utilizar. Ejercicios ilustrativos. Recargo y descuentos comerciales. Objetivos. Registros. Presentación. Ejercicio Ilustrativo.   </vt:lpstr>
      <vt:lpstr>Presentación de PowerPoint</vt:lpstr>
      <vt:lpstr>Cuentas a utilizar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Gracias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Andres</dc:creator>
  <cp:lastModifiedBy>DAYANA</cp:lastModifiedBy>
  <cp:revision>270</cp:revision>
  <dcterms:created xsi:type="dcterms:W3CDTF">2017-03-12T09:04:07Z</dcterms:created>
  <dcterms:modified xsi:type="dcterms:W3CDTF">2026-02-25T20:59:18Z</dcterms:modified>
</cp:coreProperties>
</file>