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5" r:id="rId11"/>
    <p:sldId id="326" r:id="rId12"/>
    <p:sldId id="324" r:id="rId13"/>
    <p:sldId id="327" r:id="rId14"/>
    <p:sldId id="328" r:id="rId15"/>
    <p:sldId id="330" r:id="rId16"/>
    <p:sldId id="332" r:id="rId17"/>
    <p:sldId id="333" r:id="rId18"/>
    <p:sldId id="329" r:id="rId19"/>
    <p:sldId id="33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4881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668C-0CC3-42F4-AB57-F95E1AA6F30B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81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104881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81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4881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471CE-A0DF-4E53-AEFE-C0674F3CAD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42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471CE-A0DF-4E53-AEFE-C0674F3CADA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62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582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104858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58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58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789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790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791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9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778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77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78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8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58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590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591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59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794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79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79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9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757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758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75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76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61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799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800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801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802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803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804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05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1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61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1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621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2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807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808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80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8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11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78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104878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4878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78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78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577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57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104857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4858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1 Título"/>
          <p:cNvSpPr>
            <a:spLocks noGrp="1"/>
          </p:cNvSpPr>
          <p:nvPr>
            <p:ph type="ctrTitle"/>
          </p:nvPr>
        </p:nvSpPr>
        <p:spPr>
          <a:xfrm>
            <a:off x="699043" y="620688"/>
            <a:ext cx="7776840" cy="2304256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Tema </a:t>
            </a:r>
            <a:r>
              <a:rPr lang="es-ES_tradnl" dirty="0" smtClean="0"/>
              <a:t>1: </a:t>
            </a:r>
            <a:r>
              <a:rPr lang="es-MX" dirty="0" smtClean="0"/>
              <a:t>Introducción </a:t>
            </a:r>
            <a:r>
              <a:rPr lang="es-MX" dirty="0"/>
              <a:t>al estudio de la Geografía de Cuba</a:t>
            </a:r>
            <a:r>
              <a:rPr lang="es-ES_tradnl" dirty="0" smtClean="0"/>
              <a:t>: </a:t>
            </a:r>
            <a:r>
              <a:rPr lang="es-MX" dirty="0"/>
              <a:t>Introducción al estudio de la Geografía de Cuba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" sz="3600" dirty="0" smtClean="0"/>
              <a:t>Asunto: Constitución </a:t>
            </a:r>
            <a:r>
              <a:rPr lang="es-ES" sz="3600" dirty="0"/>
              <a:t>de la República de Cuba. La enseñanza de la Geografía de Cuba  y su relación con el sistema de ciencias geográficas. Objeto de estudio, métodos de investigación y  tareas de la Geografía en Cuba.</a:t>
            </a:r>
          </a:p>
        </p:txBody>
      </p:sp>
      <p:sp>
        <p:nvSpPr>
          <p:cNvPr id="1048587" name="2 Subtítulo"/>
          <p:cNvSpPr>
            <a:spLocks noGrp="1"/>
          </p:cNvSpPr>
          <p:nvPr>
            <p:ph type="subTitle" idx="1"/>
          </p:nvPr>
        </p:nvSpPr>
        <p:spPr>
          <a:xfrm>
            <a:off x="899592" y="498774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Autoras: </a:t>
            </a:r>
            <a:r>
              <a:rPr lang="es-ES" dirty="0" err="1" smtClean="0"/>
              <a:t>M.Sc</a:t>
            </a:r>
            <a:r>
              <a:rPr lang="es-ES" dirty="0" smtClean="0"/>
              <a:t> </a:t>
            </a:r>
            <a:r>
              <a:rPr lang="es-ES" dirty="0"/>
              <a:t>Y</a:t>
            </a:r>
            <a:r>
              <a:rPr lang="es-ES" dirty="0" smtClean="0"/>
              <a:t>olanda Sosa García</a:t>
            </a:r>
          </a:p>
          <a:p>
            <a:r>
              <a:rPr lang="es-ES" smtClean="0"/>
              <a:t>                   M.Sc </a:t>
            </a:r>
            <a:r>
              <a:rPr lang="es-ES" dirty="0" smtClean="0"/>
              <a:t>Cristina Iglesias Reyes</a:t>
            </a:r>
          </a:p>
          <a:p>
            <a:endParaRPr lang="es-ES" dirty="0"/>
          </a:p>
          <a:p>
            <a:r>
              <a:rPr lang="es-ES" dirty="0" smtClean="0"/>
              <a:t>Universidad de Artemisa</a:t>
            </a:r>
            <a:endParaRPr lang="es-ES" dirty="0"/>
          </a:p>
        </p:txBody>
      </p:sp>
      <p:pic>
        <p:nvPicPr>
          <p:cNvPr id="2097152" name="4 Imagen"/>
          <p:cNvPicPr>
            <a:picLocks noChangeAspect="1"/>
          </p:cNvPicPr>
          <p:nvPr/>
        </p:nvPicPr>
        <p:blipFill>
          <a:blip r:embed="rId2" cstate="print"/>
          <a:srcRect t="2" b="-421"/>
          <a:stretch>
            <a:fillRect/>
          </a:stretch>
        </p:blipFill>
        <p:spPr bwMode="auto">
          <a:xfrm>
            <a:off x="323528" y="332656"/>
            <a:ext cx="715664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2" descr="C:\Users\HOME\Desktop\Haciendo\movil 2\FB_IMG_1710641993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97152"/>
            <a:ext cx="2232248" cy="1951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07723"/>
            <a:ext cx="6558880" cy="173277"/>
          </a:xfrm>
        </p:spPr>
        <p:txBody>
          <a:bodyPr>
            <a:noAutofit/>
          </a:bodyPr>
          <a:lstStyle/>
          <a:p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207723"/>
            <a:ext cx="8991600" cy="66448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La Geografía como ciencia, sus tareas   y objeto de estudio</a:t>
            </a: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SV" b="1" dirty="0"/>
              <a:t>OBJETO DE </a:t>
            </a:r>
            <a:r>
              <a:rPr lang="es-SV" b="1" dirty="0" smtClean="0"/>
              <a:t>ESTUDIO</a:t>
            </a:r>
            <a:endParaRPr lang="es-ES" b="1" dirty="0"/>
          </a:p>
          <a:p>
            <a:pPr algn="just">
              <a:defRPr/>
            </a:pPr>
            <a:r>
              <a:rPr lang="es-ES" i="1" dirty="0"/>
              <a:t>La integración de los objetos, fenómenos y procesos físico-geográficos, económico-geográficos y sociales y las leyes que los rigen; así como también la </a:t>
            </a:r>
            <a:r>
              <a:rPr lang="es-ES" b="1" i="1" dirty="0">
                <a:solidFill>
                  <a:srgbClr val="0000FF"/>
                </a:solidFill>
              </a:rPr>
              <a:t>determinación de las necesidades sociales de los recursos naturales y educar al hombre </a:t>
            </a:r>
            <a:r>
              <a:rPr lang="es-ES" i="1" dirty="0"/>
              <a:t>en la protección de los mismos y la  preservación del medio ambiente  en general</a:t>
            </a:r>
            <a:endParaRPr lang="es-SV" i="1" dirty="0"/>
          </a:p>
          <a:p>
            <a:pPr marL="0" indent="0" algn="just">
              <a:buFontTx/>
              <a:buNone/>
              <a:defRPr/>
            </a:pPr>
            <a:r>
              <a:rPr lang="es-SV" i="1" dirty="0"/>
              <a:t>Es decir, </a:t>
            </a:r>
            <a:r>
              <a:rPr lang="es-SV" b="1" i="1" dirty="0">
                <a:solidFill>
                  <a:srgbClr val="0000FF"/>
                </a:solidFill>
              </a:rPr>
              <a:t>la relación naturaleza-sociedad</a:t>
            </a:r>
            <a:r>
              <a:rPr lang="es-SV" i="1" dirty="0"/>
              <a:t>, la relación que se establece entre la litosfera, hidrosfera, atmósfera y biosfera, donde el ente más activo y quien más transforma e incide en cada una de ellas es el hombre. </a:t>
            </a:r>
            <a:endParaRPr lang="en-US" dirty="0"/>
          </a:p>
          <a:p>
            <a:pPr marL="0" indent="0">
              <a:buNone/>
            </a:pPr>
            <a:endParaRPr lang="es-ES" alt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4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07723"/>
            <a:ext cx="6558880" cy="173277"/>
          </a:xfrm>
        </p:spPr>
        <p:txBody>
          <a:bodyPr>
            <a:noAutofit/>
          </a:bodyPr>
          <a:lstStyle/>
          <a:p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207723"/>
            <a:ext cx="8991600" cy="6644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La Geografía como ciencia, sus tareas   y objeto de estudio</a:t>
            </a: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s-ES" altLang="es-ES" b="1" u="sng" dirty="0" smtClean="0"/>
              <a:t>GEOGRAFÍA </a:t>
            </a:r>
            <a:r>
              <a:rPr lang="es-ES" altLang="es-ES" b="1" u="sng" dirty="0"/>
              <a:t>FÍSICA</a:t>
            </a:r>
            <a:r>
              <a:rPr lang="es-ES" altLang="es-ES" u="sng" dirty="0"/>
              <a:t> </a:t>
            </a:r>
            <a:endParaRPr lang="es-ES" altLang="es-ES" u="sng" dirty="0" smtClean="0"/>
          </a:p>
          <a:p>
            <a:pPr marL="0" indent="0">
              <a:buNone/>
              <a:defRPr/>
            </a:pPr>
            <a:r>
              <a:rPr lang="es-ES" altLang="es-ES" dirty="0"/>
              <a:t>Es la ciencia de la Tierra que estudia el </a:t>
            </a:r>
            <a:r>
              <a:rPr lang="es-ES" altLang="es-ES" i="1" dirty="0">
                <a:solidFill>
                  <a:srgbClr val="0000CC"/>
                </a:solidFill>
              </a:rPr>
              <a:t>medio físico</a:t>
            </a:r>
            <a:r>
              <a:rPr lang="es-ES" altLang="es-ES" dirty="0"/>
              <a:t>. Los principales elementos que estructuran el medio físico corresponden al </a:t>
            </a:r>
            <a:r>
              <a:rPr lang="es-ES" altLang="es-ES" b="1" i="1" dirty="0">
                <a:solidFill>
                  <a:srgbClr val="0000CC"/>
                </a:solidFill>
              </a:rPr>
              <a:t>relieve, las aguas terrestres, el clima, la vegetación, la fauna y el suelo</a:t>
            </a:r>
            <a:r>
              <a:rPr lang="es-ES" altLang="es-ES" dirty="0"/>
              <a:t>.</a:t>
            </a:r>
          </a:p>
          <a:p>
            <a:pPr marL="0" indent="0">
              <a:buNone/>
              <a:defRPr/>
            </a:pPr>
            <a:endParaRPr lang="es-ES" altLang="es-E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41293"/>
              </p:ext>
            </p:extLst>
          </p:nvPr>
        </p:nvGraphicFramePr>
        <p:xfrm>
          <a:off x="236900" y="4246794"/>
          <a:ext cx="2390883" cy="239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3" imgW="1380952" imgH="1009791" progId="PBrush">
                  <p:embed/>
                </p:oleObj>
              </mc:Choice>
              <mc:Fallback>
                <p:oleObj name="Bitmap Image" r:id="rId3" imgW="1380952" imgH="100979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00" y="4246794"/>
                        <a:ext cx="2390883" cy="239980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63" y="4274276"/>
            <a:ext cx="2754028" cy="237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19" y="4310280"/>
            <a:ext cx="2038474" cy="23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96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341"/>
            <a:ext cx="6558880" cy="166339"/>
          </a:xfrm>
        </p:spPr>
        <p:txBody>
          <a:bodyPr>
            <a:noAutofit/>
          </a:bodyPr>
          <a:lstStyle/>
          <a:p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2521" y="908720"/>
            <a:ext cx="8991600" cy="59492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altLang="es-ES" b="1" u="sng" dirty="0" smtClean="0"/>
              <a:t>GEOGRAFÍA DE CUBA</a:t>
            </a:r>
          </a:p>
          <a:p>
            <a:pPr marL="0" indent="0">
              <a:buNone/>
            </a:pPr>
            <a:r>
              <a:rPr lang="es-ES" altLang="es-ES" sz="3800" dirty="0" smtClean="0"/>
              <a:t>Cartografía</a:t>
            </a:r>
          </a:p>
          <a:p>
            <a:pPr marL="1966913" indent="-1966913">
              <a:buFontTx/>
              <a:buNone/>
            </a:pPr>
            <a:r>
              <a:rPr lang="es-ES" altLang="es-ES" b="1" dirty="0"/>
              <a:t>ATMÓSFERA: </a:t>
            </a:r>
            <a:r>
              <a:rPr lang="es-ES" altLang="es-ES" b="1" dirty="0">
                <a:solidFill>
                  <a:srgbClr val="0000CC"/>
                </a:solidFill>
              </a:rPr>
              <a:t>Climatología.</a:t>
            </a:r>
            <a:r>
              <a:rPr lang="es-ES" altLang="es-ES" b="1" dirty="0"/>
              <a:t> </a:t>
            </a:r>
          </a:p>
          <a:p>
            <a:pPr marL="1966913" indent="-1966913">
              <a:buFontTx/>
              <a:buNone/>
            </a:pPr>
            <a:endParaRPr lang="es-ES" altLang="es-ES" b="1" dirty="0"/>
          </a:p>
          <a:p>
            <a:pPr marL="1966913" indent="-1966913">
              <a:buFontTx/>
              <a:buNone/>
            </a:pPr>
            <a:r>
              <a:rPr lang="es-ES" altLang="es-ES" b="1" dirty="0"/>
              <a:t>LITOSFERA: </a:t>
            </a:r>
            <a:r>
              <a:rPr lang="es-ES" altLang="es-ES" b="1" dirty="0">
                <a:solidFill>
                  <a:srgbClr val="0000CC"/>
                </a:solidFill>
              </a:rPr>
              <a:t>Geomorfología, Orografía, Paleogeografía.</a:t>
            </a:r>
            <a:r>
              <a:rPr lang="es-ES" altLang="es-ES" b="1" dirty="0"/>
              <a:t> </a:t>
            </a:r>
          </a:p>
          <a:p>
            <a:pPr marL="1966913" indent="-1966913">
              <a:buFontTx/>
              <a:buNone/>
            </a:pPr>
            <a:r>
              <a:rPr lang="es-ES" altLang="es-ES" b="1" dirty="0"/>
              <a:t> </a:t>
            </a:r>
          </a:p>
          <a:p>
            <a:pPr marL="1966913" indent="-1966913" algn="just">
              <a:buFontTx/>
              <a:buNone/>
            </a:pPr>
            <a:r>
              <a:rPr lang="es-ES" altLang="es-ES" b="1" dirty="0"/>
              <a:t>HIDROSFERA: </a:t>
            </a:r>
            <a:r>
              <a:rPr lang="es-ES" altLang="es-ES" b="1" dirty="0">
                <a:solidFill>
                  <a:srgbClr val="0000CC"/>
                </a:solidFill>
              </a:rPr>
              <a:t>Hidrología, Geografía Litoral, Hidrología fluvial, Hidrología marina, Hidrografía, Glaciología, Oceanografía.</a:t>
            </a:r>
          </a:p>
          <a:p>
            <a:pPr marL="1966913" indent="-1966913" algn="just">
              <a:buFontTx/>
              <a:buNone/>
            </a:pPr>
            <a:endParaRPr lang="es-ES" altLang="es-ES" b="1" dirty="0">
              <a:solidFill>
                <a:srgbClr val="0000CC"/>
              </a:solidFill>
            </a:endParaRPr>
          </a:p>
          <a:p>
            <a:pPr marL="1966913" indent="-1966913" algn="just">
              <a:buFontTx/>
              <a:buNone/>
            </a:pPr>
            <a:r>
              <a:rPr lang="es-ES" altLang="es-ES" b="1" dirty="0"/>
              <a:t>BIOSFERA: </a:t>
            </a:r>
            <a:r>
              <a:rPr lang="es-ES" altLang="es-ES" b="1" dirty="0">
                <a:solidFill>
                  <a:srgbClr val="0000CC"/>
                </a:solidFill>
              </a:rPr>
              <a:t>Biogeografía, Edafología, Estudio de los riesgos naturales, Ecología del paisaje, Paleogeografía.</a:t>
            </a:r>
            <a:endParaRPr lang="es-ES" altLang="es-ES" dirty="0" smtClean="0"/>
          </a:p>
          <a:p>
            <a:pPr>
              <a:buFontTx/>
              <a:buChar char="-"/>
            </a:pP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3071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0863"/>
            <a:ext cx="8712968" cy="613842"/>
          </a:xfrm>
        </p:spPr>
        <p:txBody>
          <a:bodyPr>
            <a:noAutofit/>
          </a:bodyPr>
          <a:lstStyle/>
          <a:p>
            <a:r>
              <a:rPr lang="es-ES" altLang="es-ES" sz="3200" b="1" dirty="0" smtClean="0"/>
              <a:t/>
            </a:r>
            <a:br>
              <a:rPr lang="es-ES" altLang="es-ES" sz="3200" b="1" dirty="0" smtClean="0"/>
            </a:br>
            <a:r>
              <a:rPr lang="es-ES" altLang="es-ES" sz="3200" b="1" dirty="0" smtClean="0"/>
              <a:t>GEOGRAFÍA FÍSICA DE </a:t>
            </a:r>
            <a:r>
              <a:rPr lang="es-ES" altLang="es-ES" sz="3200" b="1" dirty="0"/>
              <a:t>CUBA. </a:t>
            </a:r>
            <a:r>
              <a:rPr lang="es-ES" sz="4000" b="1" dirty="0"/>
              <a:t>TAREAS</a:t>
            </a:r>
            <a:br>
              <a:rPr lang="es-ES" sz="4000" b="1" dirty="0"/>
            </a:br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2521" y="908720"/>
            <a:ext cx="8821967" cy="5949280"/>
          </a:xfrm>
        </p:spPr>
        <p:txBody>
          <a:bodyPr>
            <a:normAutofit fontScale="25000" lnSpcReduction="20000"/>
          </a:bodyPr>
          <a:lstStyle/>
          <a:p>
            <a:pPr marL="457200" indent="-457200" algn="just">
              <a:defRPr/>
            </a:pPr>
            <a:r>
              <a:rPr lang="es-ES" sz="11200" i="1" dirty="0" smtClean="0"/>
              <a:t>Facilita </a:t>
            </a:r>
            <a:r>
              <a:rPr lang="es-ES" sz="11200" i="1" dirty="0"/>
              <a:t>la organización territorial de la actividad humana  con énfasis en la </a:t>
            </a:r>
            <a:r>
              <a:rPr lang="es-ES" sz="11200" i="1" dirty="0">
                <a:solidFill>
                  <a:srgbClr val="0000FF"/>
                </a:solidFill>
              </a:rPr>
              <a:t>utilización racional de los recursos naturales</a:t>
            </a:r>
            <a:r>
              <a:rPr lang="es-ES" sz="11200" i="1" dirty="0"/>
              <a:t>. </a:t>
            </a:r>
            <a:endParaRPr lang="es-ES" sz="11200" i="1" dirty="0" smtClean="0"/>
          </a:p>
          <a:p>
            <a:pPr marL="457200" indent="-457200" algn="just">
              <a:defRPr/>
            </a:pPr>
            <a:r>
              <a:rPr lang="es-ES" sz="11200" i="1" dirty="0" smtClean="0"/>
              <a:t>Propone </a:t>
            </a:r>
            <a:r>
              <a:rPr lang="es-ES" sz="11200" i="1" dirty="0"/>
              <a:t>alternativas transformadoras que favorezcan el  </a:t>
            </a:r>
            <a:r>
              <a:rPr lang="es-ES" sz="11200" i="1" dirty="0">
                <a:solidFill>
                  <a:srgbClr val="0000FF"/>
                </a:solidFill>
              </a:rPr>
              <a:t>equilibrio entre el hombre y la naturaleza</a:t>
            </a:r>
            <a:r>
              <a:rPr lang="es-ES" sz="11200" i="1" dirty="0"/>
              <a:t>. </a:t>
            </a:r>
          </a:p>
          <a:p>
            <a:pPr marL="457200" indent="-457200" algn="just">
              <a:defRPr/>
            </a:pPr>
            <a:r>
              <a:rPr lang="es-ES" sz="11200" i="1" dirty="0">
                <a:solidFill>
                  <a:srgbClr val="0000FF"/>
                </a:solidFill>
              </a:rPr>
              <a:t>Estudia las características </a:t>
            </a:r>
            <a:r>
              <a:rPr lang="es-ES" sz="11200" i="1" dirty="0"/>
              <a:t>físicas, </a:t>
            </a:r>
            <a:r>
              <a:rPr lang="es-ES" sz="11200" i="1" dirty="0" smtClean="0"/>
              <a:t>de determinado </a:t>
            </a:r>
            <a:r>
              <a:rPr lang="es-ES" sz="11200" i="1" dirty="0">
                <a:solidFill>
                  <a:srgbClr val="0000FF"/>
                </a:solidFill>
              </a:rPr>
              <a:t>espacio </a:t>
            </a:r>
            <a:r>
              <a:rPr lang="es-ES" sz="11200" i="1" dirty="0" smtClean="0">
                <a:solidFill>
                  <a:srgbClr val="0000FF"/>
                </a:solidFill>
              </a:rPr>
              <a:t>geográfico.</a:t>
            </a:r>
            <a:endParaRPr lang="es-ES" sz="11200" i="1" dirty="0"/>
          </a:p>
          <a:p>
            <a:pPr marL="457200" indent="-457200" algn="just">
              <a:defRPr/>
            </a:pPr>
            <a:r>
              <a:rPr lang="es-ES" sz="11200" i="1" dirty="0"/>
              <a:t>Realiza un </a:t>
            </a:r>
            <a:r>
              <a:rPr lang="es-ES" sz="11200" i="1" dirty="0">
                <a:solidFill>
                  <a:srgbClr val="0000FF"/>
                </a:solidFill>
              </a:rPr>
              <a:t>pronóstico de los resultados </a:t>
            </a:r>
            <a:r>
              <a:rPr lang="es-ES" sz="11200" i="1" dirty="0"/>
              <a:t>a que ha de llegar la creciente acción de la sociedad sobre el medio ambiente. </a:t>
            </a:r>
            <a:endParaRPr lang="es-ES" sz="11200" i="1" dirty="0">
              <a:solidFill>
                <a:srgbClr val="0000FF"/>
              </a:solidFill>
            </a:endParaRPr>
          </a:p>
          <a:p>
            <a:pPr marL="457200" indent="-457200" algn="just">
              <a:defRPr/>
            </a:pPr>
            <a:r>
              <a:rPr lang="es-ES" sz="11200" i="1" dirty="0" smtClean="0">
                <a:solidFill>
                  <a:srgbClr val="0000FF"/>
                </a:solidFill>
              </a:rPr>
              <a:t>Descubre </a:t>
            </a:r>
            <a:r>
              <a:rPr lang="es-ES" sz="11200" i="1" dirty="0">
                <a:solidFill>
                  <a:srgbClr val="0000FF"/>
                </a:solidFill>
              </a:rPr>
              <a:t>nuevas fuentes de recursos </a:t>
            </a:r>
            <a:r>
              <a:rPr lang="es-ES" sz="11200" i="1" dirty="0"/>
              <a:t>y su valoración desde el  punto de vista </a:t>
            </a:r>
            <a:r>
              <a:rPr lang="es-ES" sz="11200" i="1" dirty="0" smtClean="0"/>
              <a:t>físico.</a:t>
            </a:r>
            <a:endParaRPr lang="en-US" sz="11200" dirty="0"/>
          </a:p>
          <a:p>
            <a:pPr>
              <a:defRPr/>
            </a:pPr>
            <a:endParaRPr lang="es-ES" sz="4000" dirty="0"/>
          </a:p>
          <a:p>
            <a:pPr marL="0" indent="0">
              <a:buNone/>
            </a:pPr>
            <a:r>
              <a:rPr lang="es-ES" sz="4000" dirty="0" smtClean="0"/>
              <a:t/>
            </a:r>
            <a:br>
              <a:rPr lang="es-ES" sz="4000" dirty="0" smtClean="0"/>
            </a:b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56960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0863"/>
            <a:ext cx="8712968" cy="6138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SV" sz="3200" b="1" dirty="0" smtClean="0"/>
              <a:t>Ejemplos </a:t>
            </a:r>
            <a:r>
              <a:rPr lang="es-SV" sz="3200" b="1" dirty="0"/>
              <a:t>de estas tareas en nuestro país: </a:t>
            </a:r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2521" y="908720"/>
            <a:ext cx="8821967" cy="594928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Tx/>
              <a:buChar char="•"/>
            </a:pPr>
            <a:r>
              <a:rPr lang="es-SV" altLang="es-ES" i="1" dirty="0"/>
              <a:t>Estudio de los efectos del </a:t>
            </a:r>
            <a:r>
              <a:rPr lang="es-SV" altLang="es-ES" i="1" dirty="0">
                <a:solidFill>
                  <a:srgbClr val="0000FF"/>
                </a:solidFill>
              </a:rPr>
              <a:t>cambio climático </a:t>
            </a:r>
            <a:r>
              <a:rPr lang="es-SV" altLang="es-ES" i="1" dirty="0"/>
              <a:t>y las acciones para el enfrentarlo mediante la </a:t>
            </a:r>
            <a:r>
              <a:rPr lang="es-SV" altLang="es-ES" i="1" dirty="0">
                <a:solidFill>
                  <a:srgbClr val="0000FF"/>
                </a:solidFill>
              </a:rPr>
              <a:t>Tarea Vida.</a:t>
            </a:r>
            <a:endParaRPr lang="en-US" altLang="es-ES" dirty="0">
              <a:solidFill>
                <a:srgbClr val="0000FF"/>
              </a:solidFill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es-SV" altLang="es-ES" i="1" dirty="0"/>
              <a:t>Estudio de los paisajes para preservarlos como </a:t>
            </a:r>
            <a:r>
              <a:rPr lang="es-SV" altLang="es-ES" i="1" dirty="0">
                <a:solidFill>
                  <a:srgbClr val="0000FF"/>
                </a:solidFill>
              </a:rPr>
              <a:t>áreas protegidas</a:t>
            </a:r>
            <a:r>
              <a:rPr lang="es-SV" altLang="es-ES" i="1" dirty="0"/>
              <a:t>, Reserva de la Biosfera Sierra del Rosario, el Gran  Parque Nacional Sierra Maestra.</a:t>
            </a:r>
            <a:endParaRPr lang="en-US" altLang="es-ES" dirty="0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es-SV" altLang="es-ES" i="1" dirty="0"/>
              <a:t>Investigaciones para </a:t>
            </a:r>
            <a:r>
              <a:rPr lang="es-SV" altLang="es-ES" i="1" dirty="0">
                <a:solidFill>
                  <a:srgbClr val="0000FF"/>
                </a:solidFill>
              </a:rPr>
              <a:t>reducir la degradación de los suelos</a:t>
            </a:r>
            <a:r>
              <a:rPr lang="es-SV" altLang="es-ES" i="1" dirty="0"/>
              <a:t>, salinización en Guantánamo.</a:t>
            </a:r>
            <a:endParaRPr lang="en-US" altLang="es-ES" dirty="0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es-SV" altLang="es-ES" i="1" dirty="0"/>
              <a:t>Trabajos para </a:t>
            </a:r>
            <a:r>
              <a:rPr lang="es-SV" altLang="es-ES" i="1" dirty="0">
                <a:solidFill>
                  <a:srgbClr val="0000FF"/>
                </a:solidFill>
              </a:rPr>
              <a:t>minimizar la contaminación </a:t>
            </a:r>
            <a:r>
              <a:rPr lang="es-SV" altLang="es-ES" i="1" dirty="0"/>
              <a:t>como es el saneamiento la bahía de La Habana</a:t>
            </a:r>
            <a:r>
              <a:rPr lang="es-SV" altLang="es-ES" i="1" dirty="0" smtClean="0"/>
              <a:t>.</a:t>
            </a:r>
            <a:endParaRPr lang="en-US" altLang="es-ES" dirty="0"/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es-SV" altLang="es-ES" i="1" dirty="0"/>
              <a:t>Elaboración del </a:t>
            </a:r>
            <a:r>
              <a:rPr lang="es-SV" altLang="es-ES" i="1" dirty="0">
                <a:solidFill>
                  <a:srgbClr val="0000FF"/>
                </a:solidFill>
              </a:rPr>
              <a:t>Atlas Nacional</a:t>
            </a:r>
            <a:r>
              <a:rPr lang="es-SV" altLang="es-ES" i="1" dirty="0"/>
              <a:t> de Cuba</a:t>
            </a: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07174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1749"/>
            <a:ext cx="8229600" cy="958427"/>
          </a:xfrm>
        </p:spPr>
        <p:txBody>
          <a:bodyPr>
            <a:noAutofit/>
          </a:bodyPr>
          <a:lstStyle/>
          <a:p>
            <a:r>
              <a:rPr lang="es-ES" sz="3200" b="1" dirty="0"/>
              <a:t>La enseñanza de la Geografía de Cuba  y su relación con el sistema de ciencias geográficas</a:t>
            </a:r>
            <a:r>
              <a:rPr lang="es-ES" sz="3200" b="1" dirty="0" smtClean="0"/>
              <a:t> </a:t>
            </a:r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98840" y="4761041"/>
            <a:ext cx="3097213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Investiga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Aporta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conceptual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Rectángulo"/>
          <p:cNvSpPr>
            <a:spLocks noGrp="1" noChangeArrowheads="1"/>
          </p:cNvSpPr>
          <p:nvPr>
            <p:ph idx="1"/>
          </p:nvPr>
        </p:nvSpPr>
        <p:spPr bwMode="auto">
          <a:xfrm>
            <a:off x="152400" y="1524848"/>
            <a:ext cx="230425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" sz="2400" dirty="0"/>
              <a:t>Existe una estrecha relación entre el desarrollo de la ciencia y su manifestación en la enseñanza.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2847446" y="1549067"/>
            <a:ext cx="2998788" cy="1601788"/>
            <a:chOff x="1997" y="1314"/>
            <a:chExt cx="1889" cy="1009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5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E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s-E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  <a:cs typeface="Arial" charset="0"/>
              </a:endParaRPr>
            </a:p>
          </p:txBody>
        </p:sp>
      </p:grp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678238" y="1571625"/>
            <a:ext cx="2036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Geografía</a:t>
            </a:r>
          </a:p>
        </p:txBody>
      </p:sp>
      <p:sp>
        <p:nvSpPr>
          <p:cNvPr id="18" name="Freeform 8"/>
          <p:cNvSpPr>
            <a:spLocks/>
          </p:cNvSpPr>
          <p:nvPr/>
        </p:nvSpPr>
        <p:spPr bwMode="gray">
          <a:xfrm rot="19699106">
            <a:off x="2865880" y="3328458"/>
            <a:ext cx="1291433" cy="157851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gray">
          <a:xfrm rot="2386745" flipH="1">
            <a:off x="4393216" y="3374646"/>
            <a:ext cx="1293670" cy="166640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">
              <a:latin typeface="Arial" charset="0"/>
              <a:cs typeface="Arial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040051" y="4919663"/>
            <a:ext cx="3113088" cy="1938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Asignatura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Enseña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conceptos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obtenidos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Siempre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atrasada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/>
          <a:stretch>
            <a:fillRect/>
          </a:stretch>
        </p:blipFill>
        <p:spPr bwMode="auto">
          <a:xfrm>
            <a:off x="7186604" y="2348880"/>
            <a:ext cx="1705876" cy="21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9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2521" y="908720"/>
            <a:ext cx="8821967" cy="5949280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Desarrolla percepciones y correcto entendimiento de los objetos, fenómenos y procesos geográficos.</a:t>
            </a:r>
          </a:p>
          <a:p>
            <a:pPr algn="just"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Desarrolla modos de pensamiento geográfico.</a:t>
            </a:r>
          </a:p>
          <a:p>
            <a:pPr algn="just"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Capacita para que sea un geógrafo por si mismo aprendiendo de sus experiencias basadas en la observación y el trabajo con mapas y otros medios de enseñanza aprendizaje.</a:t>
            </a:r>
          </a:p>
          <a:p>
            <a:pPr marL="0" indent="0">
              <a:buFontTx/>
              <a:buNone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Se basa en dos ideas básicas:</a:t>
            </a:r>
          </a:p>
          <a:p>
            <a:pPr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La </a:t>
            </a:r>
            <a:r>
              <a:rPr lang="es-E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localización y distribución</a:t>
            </a:r>
            <a:r>
              <a:rPr lang="es-E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FontTx/>
              <a:buNone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                         Responde a: ¿Por qué aquí?</a:t>
            </a:r>
          </a:p>
          <a:p>
            <a:pPr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El </a:t>
            </a:r>
            <a:r>
              <a:rPr lang="es-E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estudio de procesos </a:t>
            </a:r>
            <a:r>
              <a:rPr lang="es-ES" dirty="0">
                <a:latin typeface="Arial" pitchFamily="34" charset="0"/>
                <a:cs typeface="Arial" pitchFamily="34" charset="0"/>
              </a:rPr>
              <a:t>y las </a:t>
            </a:r>
            <a:r>
              <a:rPr lang="es-E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relaciones del hombre con su entorno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Trabaja las escalas: </a:t>
            </a:r>
            <a:r>
              <a:rPr lang="es-E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espacial y temporal</a:t>
            </a:r>
            <a:endParaRPr lang="es-ES" dirty="0"/>
          </a:p>
        </p:txBody>
      </p:sp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250825" y="150813"/>
            <a:ext cx="8713788" cy="61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dirty="0" smtClean="0"/>
              <a:t>La enseñanza de la Geografía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07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-13005" y="620688"/>
            <a:ext cx="8821967" cy="5949280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</a:pPr>
            <a:endParaRPr lang="es-ES" dirty="0" smtClean="0">
              <a:solidFill>
                <a:srgbClr val="0000FF"/>
              </a:solidFill>
            </a:endParaRPr>
          </a:p>
          <a:p>
            <a:pPr marL="0" indent="0" algn="just">
              <a:buFontTx/>
              <a:buNone/>
            </a:pPr>
            <a:endParaRPr lang="es-ES" dirty="0">
              <a:solidFill>
                <a:srgbClr val="0000FF"/>
              </a:solidFill>
            </a:endParaRPr>
          </a:p>
          <a:p>
            <a:pPr marL="0" indent="0" algn="just">
              <a:buFontTx/>
              <a:buNone/>
            </a:pPr>
            <a:r>
              <a:rPr lang="es-ES" dirty="0" smtClean="0">
                <a:solidFill>
                  <a:srgbClr val="0000FF"/>
                </a:solidFill>
              </a:rPr>
              <a:t>La </a:t>
            </a:r>
            <a:r>
              <a:rPr lang="es-ES" dirty="0">
                <a:solidFill>
                  <a:srgbClr val="0000FF"/>
                </a:solidFill>
              </a:rPr>
              <a:t>Geografía tiene el papel trascendental de la formación educativa ambiental. </a:t>
            </a:r>
          </a:p>
          <a:p>
            <a:pPr marL="0" indent="0" algn="just">
              <a:buFontTx/>
              <a:buNone/>
            </a:pPr>
            <a:r>
              <a:rPr lang="es-ES" dirty="0"/>
              <a:t>Promueve cambios cognitivos en torno a nuestra relación con el espacio geográfico habitado y en las formas alternativas de la construcción de una concepción del desarrollo sostenible  </a:t>
            </a:r>
          </a:p>
        </p:txBody>
      </p:sp>
      <p:sp>
        <p:nvSpPr>
          <p:cNvPr id="5" name="4 Título"/>
          <p:cNvSpPr txBox="1">
            <a:spLocks noGrp="1"/>
          </p:cNvSpPr>
          <p:nvPr>
            <p:ph type="title"/>
          </p:nvPr>
        </p:nvSpPr>
        <p:spPr>
          <a:xfrm>
            <a:off x="250825" y="150812"/>
            <a:ext cx="8713788" cy="1045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dirty="0" smtClean="0"/>
              <a:t>La enseñanza de la Geografía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66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0863"/>
            <a:ext cx="8712968" cy="6138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b="1" dirty="0"/>
              <a:t>La Geografía </a:t>
            </a:r>
            <a:r>
              <a:rPr lang="es-ES" sz="3200" b="1" dirty="0" smtClean="0"/>
              <a:t>de Cuba en </a:t>
            </a:r>
            <a:r>
              <a:rPr lang="es-ES" sz="3200" b="1" dirty="0"/>
              <a:t>la escuela</a:t>
            </a:r>
            <a:endParaRPr lang="es-SV" sz="3200" b="1" dirty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2521" y="908720"/>
            <a:ext cx="8821967" cy="594928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s-ES" dirty="0"/>
              <a:t>A partir del perfeccionamiento en el curso 2020-2021 la Geografía </a:t>
            </a:r>
            <a:r>
              <a:rPr lang="es-ES" dirty="0" smtClean="0"/>
              <a:t>de Cuba </a:t>
            </a:r>
            <a:r>
              <a:rPr lang="es-ES" dirty="0"/>
              <a:t>se imparte en:</a:t>
            </a:r>
          </a:p>
          <a:p>
            <a:pPr>
              <a:defRPr/>
            </a:pPr>
            <a:r>
              <a:rPr lang="es-ES" dirty="0" smtClean="0"/>
              <a:t> Noveno grado </a:t>
            </a:r>
            <a:endParaRPr lang="es-ES" dirty="0"/>
          </a:p>
          <a:p>
            <a:pPr>
              <a:defRPr/>
            </a:pPr>
            <a:r>
              <a:rPr lang="es-ES" dirty="0" smtClean="0"/>
              <a:t> Onceno </a:t>
            </a:r>
            <a:r>
              <a:rPr lang="es-ES" dirty="0"/>
              <a:t>grado  </a:t>
            </a:r>
          </a:p>
          <a:p>
            <a:pPr marL="0" indent="0">
              <a:buFontTx/>
              <a:buNone/>
              <a:defRPr/>
            </a:pPr>
            <a:r>
              <a:rPr lang="es-ES" dirty="0"/>
              <a:t>En ambos casos se estudia </a:t>
            </a:r>
          </a:p>
          <a:p>
            <a:pPr>
              <a:defRPr/>
            </a:pPr>
            <a:r>
              <a:rPr lang="es-ES" dirty="0"/>
              <a:t> La Geografía. Su objeto de estudio  Relación con otras ciencias. Tareas de la Geografía </a:t>
            </a:r>
            <a:r>
              <a:rPr lang="es-ES" dirty="0" smtClean="0"/>
              <a:t>de Cuba.</a:t>
            </a:r>
            <a:endParaRPr lang="es-ES" dirty="0"/>
          </a:p>
          <a:p>
            <a:pPr>
              <a:defRPr/>
            </a:pPr>
            <a:r>
              <a:rPr lang="es-ES" dirty="0"/>
              <a:t>La Tierra en el espacio.</a:t>
            </a:r>
          </a:p>
          <a:p>
            <a:pPr>
              <a:defRPr/>
            </a:pPr>
            <a:r>
              <a:rPr lang="es-ES" dirty="0"/>
              <a:t>Caracteriza cada una de las esferas físico </a:t>
            </a:r>
            <a:r>
              <a:rPr lang="es-ES" dirty="0" smtClean="0"/>
              <a:t>geográficas en Cuba.</a:t>
            </a:r>
            <a:endParaRPr lang="es-ES" dirty="0"/>
          </a:p>
          <a:p>
            <a:pPr>
              <a:defRPr/>
            </a:pPr>
            <a:r>
              <a:rPr lang="es-ES" dirty="0"/>
              <a:t>Se abordan problemas del medio ambiente.</a:t>
            </a:r>
          </a:p>
          <a:p>
            <a:pPr marL="0" indent="0">
              <a:buFontTx/>
              <a:buNone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8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2521" y="1268760"/>
            <a:ext cx="8821967" cy="5589240"/>
          </a:xfrm>
        </p:spPr>
        <p:txBody>
          <a:bodyPr>
            <a:normAutofit/>
          </a:bodyPr>
          <a:lstStyle/>
          <a:p>
            <a:pPr algn="just"/>
            <a:r>
              <a:rPr lang="es-ES" alt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Curso Geografía General.</a:t>
            </a:r>
            <a:r>
              <a:rPr lang="en-US" alt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Unidad I: Introducción. Presentación electrónica.  Maestría en Educación Geográfica. UCP Enrique José Varona. 2016.</a:t>
            </a:r>
          </a:p>
          <a:p>
            <a:pPr algn="just"/>
            <a:r>
              <a:rPr lang="es-ES" altLang="es-E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Josbel</a:t>
            </a:r>
            <a:r>
              <a:rPr lang="es-ES" alt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Gómez Torres. Curso Las tecnologías de la información geográfica. Presentación electrónica. Maestría en Educación Geográfica. UCP Enrique José Varona. 2016.</a:t>
            </a:r>
          </a:p>
          <a:p>
            <a:pPr marL="342900" lvl="2" indent="-342900" algn="just"/>
            <a:r>
              <a:rPr lang="es-ES" altLang="es-ES" i="1" dirty="0">
                <a:latin typeface="Arial" panose="020B0604020202020204" pitchFamily="34" charset="0"/>
                <a:cs typeface="Arial" panose="020B0604020202020204" pitchFamily="34" charset="0"/>
              </a:rPr>
              <a:t>Colectivo de Autores: Curso Geografía Universal. Tabloide Universidad para Todos. Editorial Academia s/a.</a:t>
            </a:r>
          </a:p>
          <a:p>
            <a:pPr marL="342900" lvl="2" indent="-342900" algn="just"/>
            <a:r>
              <a:rPr lang="es-ES" altLang="es-ES" i="1" dirty="0">
                <a:latin typeface="Arial" panose="020B0604020202020204" pitchFamily="34" charset="0"/>
                <a:cs typeface="Arial" panose="020B0604020202020204" pitchFamily="34" charset="0"/>
              </a:rPr>
              <a:t>Colectivo de autores: Curso Fundamentos de la Ciencia Moderna. Tabloide Universidad para Todos. Editorial Academia. 2002.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423351"/>
            <a:ext cx="7920880" cy="627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39585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341"/>
            <a:ext cx="8229600" cy="9584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3200" b="1" dirty="0" smtClean="0"/>
              <a:t>Constitución de la República de Cuba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2800" dirty="0" smtClean="0"/>
              <a:t> </a:t>
            </a:r>
            <a:endParaRPr lang="es-ES_tradnl" sz="2800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La Constitución de la República de Cuba establece:</a:t>
            </a:r>
          </a:p>
          <a:p>
            <a:pPr>
              <a:buFontTx/>
              <a:buChar char="-"/>
            </a:pPr>
            <a:r>
              <a:rPr lang="es-ES" dirty="0" smtClean="0"/>
              <a:t>Cuba es un estado libre, soberano</a:t>
            </a:r>
            <a:r>
              <a:rPr lang="es-ES" dirty="0"/>
              <a:t> </a:t>
            </a:r>
            <a:r>
              <a:rPr lang="es-ES" dirty="0" smtClean="0"/>
              <a:t>y socialista</a:t>
            </a:r>
          </a:p>
          <a:p>
            <a:pPr>
              <a:buFontTx/>
              <a:buChar char="-"/>
            </a:pPr>
            <a:r>
              <a:rPr lang="es-ES" dirty="0" smtClean="0"/>
              <a:t>El poder pertenece al pueblo trabajador, que lo ejerce por medio de las Asambleas del Poder Popular y demás órganos del Estado que de estas se derivan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941168"/>
            <a:ext cx="3056931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341"/>
            <a:ext cx="8229600" cy="958427"/>
          </a:xfrm>
        </p:spPr>
        <p:txBody>
          <a:bodyPr>
            <a:noAutofit/>
          </a:bodyPr>
          <a:lstStyle/>
          <a:p>
            <a:r>
              <a:rPr lang="es-ES" sz="3200" b="1" dirty="0"/>
              <a:t>La enseñanza de la Geografía de Cuba  y su relación con el sistema de ciencias geográficas</a:t>
            </a:r>
            <a:r>
              <a:rPr lang="es-ES" sz="3200" b="1" dirty="0" smtClean="0"/>
              <a:t> </a:t>
            </a:r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¿Consideran ustedes que la Geografía es una ciencia?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¿Cuál es el  objeto de estudio de la </a:t>
            </a: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Geografía de Cuba?</a:t>
            </a:r>
            <a:endParaRPr lang="es-ES" alt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¿Cuál es la diferencia entre la Geografía como ciencia y como asignatura?</a:t>
            </a:r>
          </a:p>
          <a:p>
            <a:pPr algn="just"/>
            <a:endParaRPr lang="es-ES" alt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941168"/>
            <a:ext cx="305693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0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341"/>
            <a:ext cx="8229600" cy="958427"/>
          </a:xfrm>
        </p:spPr>
        <p:txBody>
          <a:bodyPr>
            <a:noAutofit/>
          </a:bodyPr>
          <a:lstStyle/>
          <a:p>
            <a:r>
              <a:rPr lang="es-ES" sz="3200" b="1" dirty="0"/>
              <a:t>La enseñanza de la Geografía de Cuba  y su relación con el sistema de ciencias geográficas</a:t>
            </a:r>
            <a:r>
              <a:rPr lang="es-ES" sz="3200" b="1" dirty="0" smtClean="0"/>
              <a:t> </a:t>
            </a:r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altLang="es-ES" b="1" u="sng" dirty="0" smtClean="0"/>
              <a:t>CIENCIA</a:t>
            </a:r>
            <a:endParaRPr lang="es-ES" altLang="es-ES" b="1" u="sng" dirty="0"/>
          </a:p>
          <a:p>
            <a:pPr marL="0" indent="0" algn="just">
              <a:buFontTx/>
              <a:buNone/>
            </a:pPr>
            <a:r>
              <a:rPr lang="es-ES" altLang="es-ES" dirty="0"/>
              <a:t>Sistema de </a:t>
            </a:r>
            <a:r>
              <a:rPr lang="es-ES" altLang="es-ES" dirty="0">
                <a:solidFill>
                  <a:srgbClr val="0000FF"/>
                </a:solidFill>
              </a:rPr>
              <a:t>conocimientos</a:t>
            </a:r>
            <a:r>
              <a:rPr lang="es-ES" altLang="es-ES" dirty="0"/>
              <a:t> </a:t>
            </a:r>
            <a:r>
              <a:rPr lang="es-ES" altLang="es-ES" dirty="0">
                <a:solidFill>
                  <a:srgbClr val="0000FF"/>
                </a:solidFill>
              </a:rPr>
              <a:t>del mundo que nos rodea</a:t>
            </a:r>
            <a:r>
              <a:rPr lang="es-ES" altLang="es-ES" dirty="0"/>
              <a:t>, </a:t>
            </a:r>
            <a:r>
              <a:rPr lang="es-ES" altLang="es-ES" dirty="0">
                <a:solidFill>
                  <a:srgbClr val="0000FF"/>
                </a:solidFill>
              </a:rPr>
              <a:t>objetivamente verdaderos</a:t>
            </a:r>
            <a:r>
              <a:rPr lang="es-ES" altLang="es-ES" dirty="0"/>
              <a:t>, que sintetizan </a:t>
            </a:r>
            <a:r>
              <a:rPr lang="es-ES" altLang="es-ES" dirty="0">
                <a:solidFill>
                  <a:srgbClr val="0000FF"/>
                </a:solidFill>
              </a:rPr>
              <a:t>la práctica </a:t>
            </a:r>
            <a:r>
              <a:rPr lang="es-ES" altLang="es-ES" dirty="0"/>
              <a:t>y que son obtenidos y conformados por ella, da a conocer las </a:t>
            </a:r>
            <a:r>
              <a:rPr lang="es-ES" altLang="es-ES" dirty="0">
                <a:solidFill>
                  <a:srgbClr val="0000FF"/>
                </a:solidFill>
              </a:rPr>
              <a:t>leyes de la naturaleza y la sociedad</a:t>
            </a:r>
            <a:r>
              <a:rPr lang="es-ES" altLang="es-ES" dirty="0"/>
              <a:t>.</a:t>
            </a:r>
          </a:p>
          <a:p>
            <a:pPr marL="0" indent="0" algn="r">
              <a:buFontTx/>
              <a:buNone/>
            </a:pPr>
            <a:r>
              <a:rPr lang="es-ES" altLang="es-ES" dirty="0"/>
              <a:t>                           F</a:t>
            </a:r>
            <a:r>
              <a:rPr lang="es-ES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alt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Konstantino</a:t>
            </a:r>
            <a:r>
              <a:rPr lang="es-ES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FontTx/>
              <a:buNone/>
            </a:pPr>
            <a:r>
              <a:rPr lang="es-ES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Fundamentos de  Filosofía Marxista.</a:t>
            </a:r>
          </a:p>
          <a:p>
            <a:pPr marL="0" indent="0" algn="r">
              <a:buFontTx/>
              <a:buNone/>
            </a:pPr>
            <a:r>
              <a:rPr lang="es-ES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Tomo 2. Pág. 261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941168"/>
            <a:ext cx="305693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7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341"/>
            <a:ext cx="8229600" cy="958427"/>
          </a:xfrm>
        </p:spPr>
        <p:txBody>
          <a:bodyPr>
            <a:noAutofit/>
          </a:bodyPr>
          <a:lstStyle/>
          <a:p>
            <a:r>
              <a:rPr lang="es-ES" sz="3200" b="1" dirty="0"/>
              <a:t>La enseñanza de la Geografía de Cuba  y su relación con el sistema de ciencias geográficas</a:t>
            </a:r>
            <a:r>
              <a:rPr lang="es-ES" sz="3200" b="1" dirty="0" smtClean="0"/>
              <a:t> </a:t>
            </a:r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altLang="es-ES" b="1" u="sng" dirty="0" smtClean="0"/>
              <a:t>CIENCIA</a:t>
            </a:r>
          </a:p>
          <a:p>
            <a:pPr marL="0" indent="0" algn="just">
              <a:buFontTx/>
              <a:buNone/>
            </a:pPr>
            <a:r>
              <a:rPr lang="es-ES" altLang="es-ES" dirty="0"/>
              <a:t>Proporciona un </a:t>
            </a:r>
            <a:r>
              <a:rPr lang="es-ES" altLang="es-ES" dirty="0">
                <a:solidFill>
                  <a:srgbClr val="0000FF"/>
                </a:solidFill>
              </a:rPr>
              <a:t>conocimiento verdadero </a:t>
            </a:r>
            <a:r>
              <a:rPr lang="es-ES" altLang="es-ES" dirty="0"/>
              <a:t>de la esencia de los fenómenos y procesos que transcurren en </a:t>
            </a:r>
            <a:r>
              <a:rPr lang="es-ES" altLang="es-ES" dirty="0">
                <a:solidFill>
                  <a:srgbClr val="0000FF"/>
                </a:solidFill>
              </a:rPr>
              <a:t>la naturaleza y la sociedad</a:t>
            </a:r>
            <a:r>
              <a:rPr lang="es-ES" altLang="es-ES" dirty="0"/>
              <a:t>. Es el producto supremo de la razón humana encaminando su fuerza y poderío. </a:t>
            </a:r>
          </a:p>
          <a:p>
            <a:pPr marL="0" indent="0" algn="just">
              <a:buFontTx/>
              <a:buNone/>
            </a:pPr>
            <a:r>
              <a:rPr lang="es-ES" altLang="es-ES" dirty="0"/>
              <a:t>La ciencia moderna es la </a:t>
            </a:r>
            <a:r>
              <a:rPr lang="es-ES" altLang="es-ES" dirty="0">
                <a:solidFill>
                  <a:srgbClr val="0000FF"/>
                </a:solidFill>
              </a:rPr>
              <a:t>síntesis suprema de la práctica.</a:t>
            </a:r>
            <a:r>
              <a:rPr lang="es-ES" altLang="es-ES" dirty="0"/>
              <a:t> </a:t>
            </a:r>
          </a:p>
          <a:p>
            <a:pPr marL="0" indent="0" algn="r">
              <a:buFontTx/>
              <a:buNone/>
            </a:pPr>
            <a:r>
              <a:rPr lang="es-ES" altLang="es-ES" sz="1800" i="1" dirty="0">
                <a:latin typeface="Arial" panose="020B0604020202020204" pitchFamily="34" charset="0"/>
                <a:cs typeface="Arial" panose="020B0604020202020204" pitchFamily="34" charset="0"/>
              </a:rPr>
              <a:t>Fundamentos de la Ciencia Moderna. </a:t>
            </a:r>
          </a:p>
          <a:p>
            <a:pPr marL="0" indent="0" algn="r">
              <a:buFontTx/>
              <a:buNone/>
            </a:pPr>
            <a:r>
              <a:rPr lang="es-ES" altLang="es-ES" sz="1800" i="1" dirty="0">
                <a:latin typeface="Arial" panose="020B0604020202020204" pitchFamily="34" charset="0"/>
                <a:cs typeface="Arial" panose="020B0604020202020204" pitchFamily="34" charset="0"/>
              </a:rPr>
              <a:t>Tabloide Universidad para Todos. Pág. 3</a:t>
            </a:r>
            <a:endParaRPr lang="es-ES" altLang="es-ES" sz="1800" dirty="0"/>
          </a:p>
          <a:p>
            <a:pPr marL="0" indent="0">
              <a:buNone/>
            </a:pPr>
            <a:endParaRPr lang="es-ES" altLang="es-ES" b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61248"/>
            <a:ext cx="2736304" cy="13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341"/>
            <a:ext cx="8229600" cy="958427"/>
          </a:xfrm>
        </p:spPr>
        <p:txBody>
          <a:bodyPr>
            <a:noAutofit/>
          </a:bodyPr>
          <a:lstStyle/>
          <a:p>
            <a:r>
              <a:rPr lang="es-ES" sz="3200" b="1" dirty="0"/>
              <a:t>La enseñanza de la Geografía de Cuba  y su relación con el sistema de ciencias geográficas</a:t>
            </a:r>
            <a:r>
              <a:rPr lang="es-ES" sz="3200" b="1" dirty="0" smtClean="0"/>
              <a:t> </a:t>
            </a:r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ciencia posee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defRPr/>
            </a:pPr>
            <a:r>
              <a:rPr lang="es-ES" dirty="0"/>
              <a:t>Objeto de estudio </a:t>
            </a:r>
          </a:p>
          <a:p>
            <a:pPr algn="just">
              <a:defRPr/>
            </a:pPr>
            <a:r>
              <a:rPr lang="es-ES" dirty="0"/>
              <a:t>Sistema de conceptos</a:t>
            </a:r>
          </a:p>
          <a:p>
            <a:pPr algn="just">
              <a:defRPr/>
            </a:pPr>
            <a:r>
              <a:rPr lang="es-ES" dirty="0"/>
              <a:t>Leyes generales</a:t>
            </a:r>
          </a:p>
          <a:p>
            <a:pPr algn="just">
              <a:defRPr/>
            </a:pPr>
            <a:r>
              <a:rPr lang="es-ES" dirty="0"/>
              <a:t>Métodos de estudio</a:t>
            </a:r>
          </a:p>
          <a:p>
            <a:pPr marL="0" indent="0">
              <a:buNone/>
            </a:pPr>
            <a:endParaRPr lang="es-ES" altLang="es-ES" b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61248"/>
            <a:ext cx="2736304" cy="13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8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341"/>
            <a:ext cx="8229600" cy="958427"/>
          </a:xfrm>
        </p:spPr>
        <p:txBody>
          <a:bodyPr>
            <a:noAutofit/>
          </a:bodyPr>
          <a:lstStyle/>
          <a:p>
            <a:r>
              <a:rPr lang="es-ES" sz="3200" b="1" dirty="0"/>
              <a:t>La enseñanza de la Geografía de Cuba  y su relación con el sistema de ciencias geográficas</a:t>
            </a:r>
            <a:r>
              <a:rPr lang="es-ES" sz="3200" b="1" dirty="0" smtClean="0"/>
              <a:t> </a:t>
            </a:r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altLang="es-ES" b="1" dirty="0" smtClean="0">
                <a:solidFill>
                  <a:srgbClr val="0000CC"/>
                </a:solidFill>
              </a:rPr>
              <a:t>GEOGRAFÍA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s-ES" altLang="es-ES" b="1" dirty="0"/>
              <a:t>Tiene su origen entre los griegos de la Antigüedad, en el siglo III antes de nuestra era.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s-ES" altLang="es-ES" b="1" dirty="0"/>
              <a:t>Origen de su nombre del griego: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s-ES" altLang="es-ES" b="1" dirty="0"/>
              <a:t>               </a:t>
            </a:r>
            <a:r>
              <a:rPr lang="es-ES" altLang="es-ES" b="1" dirty="0">
                <a:solidFill>
                  <a:srgbClr val="FF0000"/>
                </a:solidFill>
              </a:rPr>
              <a:t>geo – tierra, </a:t>
            </a:r>
            <a:r>
              <a:rPr lang="es-ES" altLang="es-ES" b="1" dirty="0" err="1">
                <a:solidFill>
                  <a:srgbClr val="FF0000"/>
                </a:solidFill>
              </a:rPr>
              <a:t>graphen</a:t>
            </a:r>
            <a:r>
              <a:rPr lang="es-ES" altLang="es-ES" b="1" dirty="0">
                <a:solidFill>
                  <a:srgbClr val="FF0000"/>
                </a:solidFill>
              </a:rPr>
              <a:t> – descripción</a:t>
            </a:r>
            <a:r>
              <a:rPr lang="es-ES" altLang="es-ES" b="1" dirty="0"/>
              <a:t>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s-ES" altLang="es-ES" b="1" dirty="0"/>
              <a:t>Servía para </a:t>
            </a:r>
            <a:r>
              <a:rPr lang="es-ES" altLang="es-ES" b="1" dirty="0">
                <a:solidFill>
                  <a:srgbClr val="FF0000"/>
                </a:solidFill>
              </a:rPr>
              <a:t>enumerar las características </a:t>
            </a:r>
            <a:r>
              <a:rPr lang="es-ES" altLang="es-ES" b="1" dirty="0"/>
              <a:t>de los lugares </a:t>
            </a:r>
          </a:p>
          <a:p>
            <a:pPr marL="0" indent="0">
              <a:buNone/>
            </a:pPr>
            <a:endParaRPr lang="es-ES" altLang="es-ES" b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61248"/>
            <a:ext cx="2736304" cy="13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9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341"/>
            <a:ext cx="6558880" cy="958427"/>
          </a:xfrm>
        </p:spPr>
        <p:txBody>
          <a:bodyPr>
            <a:noAutofit/>
          </a:bodyPr>
          <a:lstStyle/>
          <a:p>
            <a:r>
              <a:rPr lang="es-ES" sz="3200" b="1" dirty="0"/>
              <a:t>La enseñanza de la Geografía de Cuba  y su relación con el sistema de ciencias geográficas</a:t>
            </a:r>
            <a:r>
              <a:rPr lang="es-ES" sz="3200" b="1" dirty="0" smtClean="0"/>
              <a:t> </a:t>
            </a:r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Personalidades que contribuyeron </a:t>
            </a:r>
            <a:endParaRPr lang="es-ES" alt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conocimiento y la enseñanza de </a:t>
            </a:r>
            <a:endParaRPr lang="es-ES" alt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Geografía </a:t>
            </a: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en Cuba</a:t>
            </a:r>
            <a:endParaRPr lang="en-US" alt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altLang="es-ES" b="1" u="sng" dirty="0"/>
          </a:p>
        </p:txBody>
      </p:sp>
      <p:pic>
        <p:nvPicPr>
          <p:cNvPr id="6" name="Imagen 9" descr="SARASALV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t="1036" r="9766" b="60837"/>
          <a:stretch>
            <a:fillRect/>
          </a:stretch>
        </p:blipFill>
        <p:spPr bwMode="auto">
          <a:xfrm>
            <a:off x="295985" y="3640445"/>
            <a:ext cx="187220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0" descr="SARASALV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t="51480" r="9766" b="9154"/>
          <a:stretch>
            <a:fillRect/>
          </a:stretch>
        </p:blipFill>
        <p:spPr bwMode="auto">
          <a:xfrm>
            <a:off x="2386532" y="3640445"/>
            <a:ext cx="2072536" cy="201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9468" y="574884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i="1" dirty="0"/>
              <a:t>Salvador </a:t>
            </a:r>
            <a:r>
              <a:rPr lang="es-ES" altLang="es-ES" i="1" dirty="0" err="1"/>
              <a:t>Massip</a:t>
            </a:r>
            <a:r>
              <a:rPr lang="es-ES" altLang="es-ES" i="1" dirty="0"/>
              <a:t> Pérez  </a:t>
            </a:r>
            <a:r>
              <a:rPr lang="es-ES" altLang="es-ES" i="1" dirty="0" smtClean="0"/>
              <a:t> Sara </a:t>
            </a:r>
            <a:r>
              <a:rPr lang="es-ES" altLang="es-ES" i="1" dirty="0" err="1" smtClean="0"/>
              <a:t>Ysalgué</a:t>
            </a:r>
            <a:r>
              <a:rPr lang="es-ES" altLang="es-ES" i="1" dirty="0" smtClean="0"/>
              <a:t> </a:t>
            </a:r>
            <a:r>
              <a:rPr lang="es-ES" altLang="es-ES" i="1" dirty="0" err="1" smtClean="0"/>
              <a:t>Ysalgué</a:t>
            </a:r>
            <a:r>
              <a:rPr lang="es-ES" altLang="es-ES" i="1" dirty="0" smtClean="0"/>
              <a:t> </a:t>
            </a:r>
            <a:endParaRPr lang="en-US" altLang="es-ES" dirty="0"/>
          </a:p>
        </p:txBody>
      </p:sp>
      <p:pic>
        <p:nvPicPr>
          <p:cNvPr id="9" name="Imagen 3" descr="PEDROC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8" t="5177" r="5933" b="26442"/>
          <a:stretch>
            <a:fillRect/>
          </a:stretch>
        </p:blipFill>
        <p:spPr bwMode="auto">
          <a:xfrm>
            <a:off x="4611468" y="3677914"/>
            <a:ext cx="1923507" cy="201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1" descr="F-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14" y="3640445"/>
            <a:ext cx="1937898" cy="207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500909" y="5687916"/>
            <a:ext cx="415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i="1" dirty="0"/>
              <a:t>Pedro Cañas Abril</a:t>
            </a:r>
            <a:r>
              <a:rPr lang="en-US" altLang="es-ES" dirty="0"/>
              <a:t>            </a:t>
            </a:r>
            <a:r>
              <a:rPr lang="es-ES" altLang="es-ES" i="1" dirty="0"/>
              <a:t>Antonio Núñez Jiménez </a:t>
            </a:r>
            <a:endParaRPr lang="es-ES" dirty="0"/>
          </a:p>
        </p:txBody>
      </p:sp>
      <p:pic>
        <p:nvPicPr>
          <p:cNvPr id="12" name="Imagen 12" descr="Graciela Barraqu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78"/>
          <a:stretch>
            <a:fillRect/>
          </a:stretch>
        </p:blipFill>
        <p:spPr bwMode="auto">
          <a:xfrm>
            <a:off x="7236296" y="-7444"/>
            <a:ext cx="1831504" cy="283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490639" y="2901781"/>
            <a:ext cx="2653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i="1" dirty="0"/>
              <a:t>Graciela </a:t>
            </a:r>
            <a:r>
              <a:rPr lang="es-ES" altLang="es-ES" i="1" dirty="0" err="1"/>
              <a:t>Barraqué</a:t>
            </a:r>
            <a:r>
              <a:rPr lang="es-ES" altLang="es-ES" i="1" dirty="0"/>
              <a:t> Nicolau  </a:t>
            </a:r>
          </a:p>
        </p:txBody>
      </p:sp>
    </p:spTree>
    <p:extLst>
      <p:ext uri="{BB962C8B-B14F-4D97-AF65-F5344CB8AC3E}">
        <p14:creationId xmlns:p14="http://schemas.microsoft.com/office/powerpoint/2010/main" val="14427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07723"/>
            <a:ext cx="6558880" cy="173277"/>
          </a:xfrm>
        </p:spPr>
        <p:txBody>
          <a:bodyPr>
            <a:noAutofit/>
          </a:bodyPr>
          <a:lstStyle/>
          <a:p>
            <a:endParaRPr lang="es-ES_tradnl" sz="3200" b="1" dirty="0" smtClean="0"/>
          </a:p>
        </p:txBody>
      </p:sp>
      <p:sp>
        <p:nvSpPr>
          <p:cNvPr id="1048594" name="1 Rectángulo"/>
          <p:cNvSpPr/>
          <p:nvPr/>
        </p:nvSpPr>
        <p:spPr>
          <a:xfrm>
            <a:off x="152400" y="381000"/>
            <a:ext cx="8991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endParaRPr lang="es-ES" sz="2400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  <a:p>
            <a:pPr eaLnBrk="1" hangingPunct="1">
              <a:lnSpc>
                <a:spcPct val="90000"/>
              </a:lnSpc>
            </a:pPr>
            <a:endParaRPr lang="es-ES" dirty="0"/>
          </a:p>
          <a:p>
            <a:pPr eaLnBrk="1" hangingPunct="1">
              <a:lnSpc>
                <a:spcPct val="90000"/>
              </a:lnSpc>
            </a:pPr>
            <a:endParaRPr lang="es-ES" dirty="0" smtClean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207723"/>
            <a:ext cx="8991600" cy="66448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altLang="es-ES" b="1" dirty="0">
                <a:latin typeface="Arial" panose="020B0604020202020204" pitchFamily="34" charset="0"/>
                <a:cs typeface="Arial" panose="020B0604020202020204" pitchFamily="34" charset="0"/>
              </a:rPr>
              <a:t>La Geografía como ciencia, sus tareas   y objeto de estudio</a:t>
            </a:r>
            <a:r>
              <a:rPr lang="es-ES" alt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SV" b="1" dirty="0"/>
              <a:t>OBJETO DE </a:t>
            </a:r>
            <a:r>
              <a:rPr lang="es-SV" b="1" dirty="0" smtClean="0"/>
              <a:t>ESTUDIO</a:t>
            </a:r>
            <a:endParaRPr lang="es-ES" b="1" dirty="0"/>
          </a:p>
          <a:p>
            <a:pPr algn="just">
              <a:defRPr/>
            </a:pPr>
            <a:r>
              <a:rPr lang="es-ES" i="1" dirty="0"/>
              <a:t>La integración de los objetos, fenómenos y procesos físico-geográficos, económico-geográficos y sociales y las leyes que los rigen; así como también la </a:t>
            </a:r>
            <a:r>
              <a:rPr lang="es-ES" b="1" i="1" dirty="0">
                <a:solidFill>
                  <a:srgbClr val="0000FF"/>
                </a:solidFill>
              </a:rPr>
              <a:t>determinación de las necesidades sociales de los recursos naturales y educar al hombre </a:t>
            </a:r>
            <a:r>
              <a:rPr lang="es-ES" i="1" dirty="0"/>
              <a:t>en la protección de los mismos y la  preservación del medio ambiente  en general</a:t>
            </a:r>
            <a:endParaRPr lang="es-SV" i="1" dirty="0"/>
          </a:p>
          <a:p>
            <a:pPr marL="0" indent="0" algn="just">
              <a:buFontTx/>
              <a:buNone/>
              <a:defRPr/>
            </a:pPr>
            <a:r>
              <a:rPr lang="es-SV" i="1" dirty="0"/>
              <a:t>Es decir, </a:t>
            </a:r>
            <a:r>
              <a:rPr lang="es-SV" b="1" i="1" dirty="0">
                <a:solidFill>
                  <a:srgbClr val="0000FF"/>
                </a:solidFill>
              </a:rPr>
              <a:t>la relación naturaleza-sociedad</a:t>
            </a:r>
            <a:r>
              <a:rPr lang="es-SV" i="1" dirty="0"/>
              <a:t>, la relación que se establece entre la litosfera, hidrosfera, atmósfera y biosfera, donde el ente más activo y quien más transforma e incide en cada una de ellas es el hombre. </a:t>
            </a:r>
            <a:endParaRPr lang="en-US" dirty="0"/>
          </a:p>
          <a:p>
            <a:pPr marL="0" indent="0">
              <a:buNone/>
            </a:pPr>
            <a:endParaRPr lang="es-ES" alt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22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1271</Words>
  <Application>Microsoft Office PowerPoint</Application>
  <PresentationFormat>Presentación en pantalla (4:3)</PresentationFormat>
  <Paragraphs>170</Paragraphs>
  <Slides>19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Tema de Office</vt:lpstr>
      <vt:lpstr>Bitmap Image</vt:lpstr>
      <vt:lpstr>   Tema 1: Introducción al estudio de la Geografía de Cuba: Introducción al estudio de la Geografía de Cuba Asunto: Constitución de la República de Cuba. La enseñanza de la Geografía de Cuba  y su relación con el sistema de ciencias geográficas. Objeto de estudio, métodos de investigación y  tareas de la Geografía en Cuba.</vt:lpstr>
      <vt:lpstr>Constitución de la República de Cuba  </vt:lpstr>
      <vt:lpstr>La enseñanza de la Geografía de Cuba  y su relación con el sistema de ciencias geográficas </vt:lpstr>
      <vt:lpstr>La enseñanza de la Geografía de Cuba  y su relación con el sistema de ciencias geográficas </vt:lpstr>
      <vt:lpstr>La enseñanza de la Geografía de Cuba  y su relación con el sistema de ciencias geográficas </vt:lpstr>
      <vt:lpstr>La enseñanza de la Geografía de Cuba  y su relación con el sistema de ciencias geográficas </vt:lpstr>
      <vt:lpstr>La enseñanza de la Geografía de Cuba  y su relación con el sistema de ciencias geográficas </vt:lpstr>
      <vt:lpstr>La enseñanza de la Geografía de Cuba  y su relación con el sistema de ciencias geográficas </vt:lpstr>
      <vt:lpstr>Presentación de PowerPoint</vt:lpstr>
      <vt:lpstr>Presentación de PowerPoint</vt:lpstr>
      <vt:lpstr>Presentación de PowerPoint</vt:lpstr>
      <vt:lpstr>Presentación de PowerPoint</vt:lpstr>
      <vt:lpstr> GEOGRAFÍA FÍSICA DE CUBA. TAREAS </vt:lpstr>
      <vt:lpstr>Ejemplos de estas tareas en nuestro país: </vt:lpstr>
      <vt:lpstr>La enseñanza de la Geografía de Cuba  y su relación con el sistema de ciencias geográficas </vt:lpstr>
      <vt:lpstr>La enseñanza de la Geografía</vt:lpstr>
      <vt:lpstr>La enseñanza de la Geografía</vt:lpstr>
      <vt:lpstr>La Geografía de Cuba en la escuela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ASUNTO: RELIEVE DE CUBA</dc:title>
  <dc:creator>HOME</dc:creator>
  <cp:lastModifiedBy>PC 4</cp:lastModifiedBy>
  <cp:revision>25</cp:revision>
  <dcterms:created xsi:type="dcterms:W3CDTF">2012-01-05T02:53:15Z</dcterms:created>
  <dcterms:modified xsi:type="dcterms:W3CDTF">2026-02-27T12:28:53Z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46ed188dd5af46e181b5f70de67bb366</vt:lpwstr>
  </property>
</Properties>
</file>