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2" r:id="rId3"/>
    <p:sldId id="265" r:id="rId4"/>
    <p:sldId id="263" r:id="rId5"/>
    <p:sldId id="257" r:id="rId6"/>
    <p:sldId id="258" r:id="rId7"/>
    <p:sldId id="264" r:id="rId8"/>
    <p:sldId id="259" r:id="rId9"/>
    <p:sldId id="266" r:id="rId10"/>
    <p:sldId id="268" r:id="rId11"/>
    <p:sldId id="260" r:id="rId12"/>
    <p:sldId id="270" r:id="rId13"/>
    <p:sldId id="261" r:id="rId14"/>
    <p:sldId id="269" r:id="rId15"/>
    <p:sldId id="26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429E-1306-4E57-B8D2-3C9D50F2A7B6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9EB2-9D25-48E4-912D-8214B06AA8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1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_tradnl" smtClean="0"/>
          </a:p>
        </p:txBody>
      </p:sp>
      <p:sp>
        <p:nvSpPr>
          <p:cNvPr id="104861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32778B-DCFD-4488-8FCC-0E4467601AE3}" type="slidenum">
              <a:rPr lang="es-ES_tradnl" altLang="es-ES_tradnl" sz="1200">
                <a:solidFill>
                  <a:srgbClr val="000000"/>
                </a:solidFill>
              </a:rPr>
              <a:t>4</a:t>
            </a:fld>
            <a:endParaRPr lang="es-ES_tradnl" altLang="es-ES_tradn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dirty="0">
                <a:solidFill>
                  <a:prstClr val="black"/>
                </a:solidFill>
              </a:rPr>
              <a:t>Tema </a:t>
            </a:r>
            <a:r>
              <a:rPr lang="es-ES_tradnl" sz="4000" dirty="0" smtClean="0">
                <a:solidFill>
                  <a:prstClr val="black"/>
                </a:solidFill>
              </a:rPr>
              <a:t>2:</a:t>
            </a:r>
            <a:r>
              <a:rPr lang="es-ES" sz="4000" dirty="0">
                <a:solidFill>
                  <a:prstClr val="black"/>
                </a:solidFill>
              </a:rPr>
              <a:t>Naturaleza geológica y el relieve de Cuba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Sumario: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 Actividad sísmica y potencial amenaza de tsunamis</a:t>
            </a: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Autoras: </a:t>
            </a: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M.Sc Yolanda Sosa García</a:t>
            </a:r>
          </a:p>
          <a:p>
            <a:pPr marL="0" lvl="0" indent="0" algn="ctr">
              <a:buNone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                  MSc. Cristina Iglesias Reyes</a:t>
            </a:r>
          </a:p>
          <a:p>
            <a:pPr marL="0" lvl="0" indent="0" algn="ctr">
              <a:buNone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Universidad de Artemisa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133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2"/>
          <p:cNvSpPr txBox="1">
            <a:spLocks noChangeArrowheads="1"/>
          </p:cNvSpPr>
          <p:nvPr/>
        </p:nvSpPr>
        <p:spPr bwMode="auto">
          <a:xfrm>
            <a:off x="1163782" y="193965"/>
            <a:ext cx="7716982" cy="914399"/>
          </a:xfrm>
          <a:prstGeom prst="rect">
            <a:avLst/>
          </a:prstGeom>
          <a:solidFill>
            <a:srgbClr val="E7FBF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Fallas tectónicas donde pueden ocurrir terremotos moderados o fuertes </a:t>
            </a:r>
            <a:endParaRPr lang="es-ES" sz="3200" b="1" kern="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9715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39" y="1321853"/>
            <a:ext cx="8668025" cy="55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 txBox="1">
            <a:spLocks noChangeArrowheads="1"/>
          </p:cNvSpPr>
          <p:nvPr/>
        </p:nvSpPr>
        <p:spPr bwMode="auto">
          <a:xfrm>
            <a:off x="1094509" y="175492"/>
            <a:ext cx="8049491" cy="916873"/>
          </a:xfrm>
          <a:prstGeom prst="rect">
            <a:avLst/>
          </a:prstGeom>
          <a:solidFill>
            <a:srgbClr val="E7FBF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Terremotos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registrados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hasta el 30 de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2023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local. </a:t>
            </a:r>
            <a:endParaRPr lang="es-ES" sz="2800" b="1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9716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62" y="1283857"/>
            <a:ext cx="9028339" cy="51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6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SISMOS EN ARTEMISA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5287963"/>
          </a:xfrm>
        </p:spPr>
        <p:txBody>
          <a:bodyPr>
            <a:normAutofit lnSpcReduction="10000"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23 </a:t>
            </a:r>
            <a:r>
              <a:rPr lang="es-ES" sz="2800" b="1" dirty="0">
                <a:solidFill>
                  <a:srgbClr val="FF0000"/>
                </a:solidFill>
              </a:rPr>
              <a:t>de enero de 1880 </a:t>
            </a:r>
            <a:r>
              <a:rPr lang="es-ES" sz="2800" b="1" dirty="0"/>
              <a:t>en San </a:t>
            </a:r>
            <a:r>
              <a:rPr lang="es-ES" sz="2800" b="1" dirty="0" err="1"/>
              <a:t>Cristobal</a:t>
            </a:r>
            <a:r>
              <a:rPr lang="es-ES" sz="2800" b="1" dirty="0"/>
              <a:t> sismo de 6 grados de la escala Richter causó considerables pérdidas y se sintió en </a:t>
            </a:r>
            <a:r>
              <a:rPr lang="es-ES" sz="2800" b="1" dirty="0" smtClean="0"/>
              <a:t>La Habana</a:t>
            </a:r>
          </a:p>
          <a:p>
            <a:r>
              <a:rPr lang="es-ES" sz="2800" b="1" dirty="0" smtClean="0">
                <a:solidFill>
                  <a:srgbClr val="FF0000"/>
                </a:solidFill>
              </a:rPr>
              <a:t>14 </a:t>
            </a:r>
            <a:r>
              <a:rPr lang="es-ES" sz="2800" b="1" dirty="0">
                <a:solidFill>
                  <a:srgbClr val="FF0000"/>
                </a:solidFill>
              </a:rPr>
              <a:t>de mayo 2010</a:t>
            </a:r>
            <a:r>
              <a:rPr lang="es-ES" sz="2800" b="1" dirty="0"/>
              <a:t>, a la.1:30 pm sismo perceptible en Artemisa, Candelaria ,</a:t>
            </a:r>
            <a:r>
              <a:rPr lang="es-ES" sz="2800" b="1" dirty="0" err="1"/>
              <a:t>Guananjay</a:t>
            </a:r>
            <a:r>
              <a:rPr lang="es-ES" sz="2800" b="1" dirty="0"/>
              <a:t>, y parte de Caimito , magnitud 4,1 escala Richter y réplicas de 3 y 2,8 </a:t>
            </a:r>
            <a:endParaRPr lang="es-ES" sz="2800" dirty="0"/>
          </a:p>
          <a:p>
            <a:r>
              <a:rPr lang="es-ES" sz="2800" b="1" dirty="0" smtClean="0">
                <a:solidFill>
                  <a:srgbClr val="FF0000"/>
                </a:solidFill>
              </a:rPr>
              <a:t>29 </a:t>
            </a:r>
            <a:r>
              <a:rPr lang="es-ES" sz="2800" b="1" dirty="0">
                <a:solidFill>
                  <a:srgbClr val="FF0000"/>
                </a:solidFill>
              </a:rPr>
              <a:t>de junio de 2021</a:t>
            </a:r>
            <a:r>
              <a:rPr lang="es-ES" sz="2800" b="1" dirty="0"/>
              <a:t> a las 11:00 am localizado a 17 km al noroeste de San </a:t>
            </a:r>
            <a:r>
              <a:rPr lang="es-ES" sz="2800" b="1" dirty="0" smtClean="0"/>
              <a:t>Cristóbal </a:t>
            </a:r>
            <a:r>
              <a:rPr lang="es-ES" sz="2800" b="1" dirty="0"/>
              <a:t>a una profundidad de 5 km sismo categoría 5.1 de la escala Richter perceptible en San Cristóbal, Candelaria, Isla de la Juventud y edificios altos de La Habana </a:t>
            </a:r>
            <a:endParaRPr lang="es-ES" sz="2800" dirty="0"/>
          </a:p>
          <a:p>
            <a:endParaRPr lang="es-E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3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5574"/>
            <a:ext cx="9106079" cy="5182427"/>
          </a:xfrm>
          <a:prstGeom prst="rect">
            <a:avLst/>
          </a:prstGeom>
        </p:spPr>
      </p:pic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3041073" y="101601"/>
            <a:ext cx="6033654" cy="7943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turísticos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Cuba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992"/>
            <a:ext cx="9144000" cy="5204009"/>
          </a:xfrm>
          <a:prstGeom prst="rect">
            <a:avLst/>
          </a:prstGeom>
        </p:spPr>
      </p:pic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858982" y="101601"/>
            <a:ext cx="8215745" cy="7943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turísticos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situados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zonas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peligro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sísmico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9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09" y="116632"/>
            <a:ext cx="9054491" cy="105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0 Imagen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3508" y="1465534"/>
            <a:ext cx="8381367" cy="5376282"/>
          </a:xfrm>
        </p:spPr>
      </p:pic>
      <p:sp>
        <p:nvSpPr>
          <p:cNvPr id="1048663" name="Rectangle 3"/>
          <p:cNvSpPr>
            <a:spLocks noChangeArrowheads="1"/>
          </p:cNvSpPr>
          <p:nvPr/>
        </p:nvSpPr>
        <p:spPr bwMode="auto">
          <a:xfrm>
            <a:off x="0" y="-152011"/>
            <a:ext cx="91440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escala regional se elaboró un mapa con los diferentes niveles de peligro </a:t>
            </a:r>
            <a:r>
              <a:rPr lang="x-none" altLang="x-non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tsunami para el territorio cubano</a:t>
            </a:r>
            <a:endParaRPr lang="es-MX" sz="3200" dirty="0" smtClean="0">
              <a:solidFill>
                <a:schemeClr val="bg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751414"/>
      </p:ext>
    </p:extLst>
  </p:cSld>
  <p:clrMapOvr>
    <a:masterClrMapping/>
  </p:clrMapOvr>
  <p:transition spd="slow" advTm="4030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3"/>
          <p:cNvSpPr>
            <a:spLocks noChangeArrowheads="1"/>
          </p:cNvSpPr>
          <p:nvPr/>
        </p:nvSpPr>
        <p:spPr bwMode="auto">
          <a:xfrm>
            <a:off x="463640" y="2650623"/>
            <a:ext cx="842278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40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ACTUALIZACION </a:t>
            </a:r>
            <a:r>
              <a:rPr lang="es-MX" sz="40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COMPORTAMIENTO DE LA SISMICIDAD EN CUBA</a:t>
            </a:r>
            <a:endParaRPr lang="es-ES" sz="4000" b="1" dirty="0" smtClean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13" name="Rectangle 3"/>
          <p:cNvSpPr/>
          <p:nvPr/>
        </p:nvSpPr>
        <p:spPr>
          <a:xfrm>
            <a:off x="2926861" y="5211015"/>
            <a:ext cx="4242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b="1" dirty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ko-KR" sz="1600" b="1" dirty="0" smtClean="0">
                <a:solidFill>
                  <a:srgbClr val="6E0E29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20 mayo 2023</a:t>
            </a:r>
            <a:endParaRPr lang="es-ES" altLang="ko-KR" sz="1600" b="1" dirty="0">
              <a:solidFill>
                <a:srgbClr val="6E0E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b="1" dirty="0"/>
          </a:p>
        </p:txBody>
      </p:sp>
      <p:sp>
        <p:nvSpPr>
          <p:cNvPr id="1048614" name="CuadroTexto 5"/>
          <p:cNvSpPr txBox="1"/>
          <p:nvPr/>
        </p:nvSpPr>
        <p:spPr>
          <a:xfrm>
            <a:off x="2543203" y="1478150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 smtClean="0">
                <a:solidFill>
                  <a:srgbClr val="6E0E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Nacional de Investigaciones Sismológicas</a:t>
            </a:r>
            <a:endParaRPr lang="x-none" b="1" dirty="0">
              <a:solidFill>
                <a:srgbClr val="6E0E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2" name="Picture 5" descr="logoCEN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633" y="180638"/>
            <a:ext cx="1124174" cy="112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39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 Box 12"/>
          <p:cNvSpPr txBox="1">
            <a:spLocks noChangeArrowheads="1"/>
          </p:cNvSpPr>
          <p:nvPr/>
        </p:nvSpPr>
        <p:spPr bwMode="auto">
          <a:xfrm>
            <a:off x="4063846" y="1960613"/>
            <a:ext cx="4766189" cy="13322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Información</a:t>
            </a:r>
            <a:r>
              <a:rPr lang="es-ES_tradnl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en caso de sismo perceptible o actividad sísmica anómala</a:t>
            </a:r>
            <a:endParaRPr lang="es-ES_tradnl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19" name="Text Box 12"/>
          <p:cNvSpPr txBox="1">
            <a:spLocks noChangeArrowheads="1"/>
          </p:cNvSpPr>
          <p:nvPr/>
        </p:nvSpPr>
        <p:spPr bwMode="auto">
          <a:xfrm>
            <a:off x="2226362" y="946752"/>
            <a:ext cx="3943875" cy="571504"/>
          </a:xfrm>
          <a:prstGeom prst="rect">
            <a:avLst/>
          </a:prstGeom>
          <a:solidFill>
            <a:srgbClr val="CCCCFF"/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Arial" charset="0"/>
              </a:rPr>
              <a:t>Estación Central SSNC</a:t>
            </a:r>
            <a:endParaRPr lang="es-ES_tradnl" sz="32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048620" name="Text Box 12"/>
          <p:cNvSpPr txBox="1">
            <a:spLocks noChangeArrowheads="1"/>
          </p:cNvSpPr>
          <p:nvPr/>
        </p:nvSpPr>
        <p:spPr bwMode="auto">
          <a:xfrm>
            <a:off x="43300" y="2259278"/>
            <a:ext cx="3583076" cy="923465"/>
          </a:xfrm>
          <a:prstGeom prst="rect">
            <a:avLst/>
          </a:prstGeom>
          <a:solidFill>
            <a:srgbClr val="B7FFF1"/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INFORMACION DE RUTINA</a:t>
            </a:r>
            <a:endParaRPr lang="es-ES_tradnl" sz="3600" dirty="0">
              <a:solidFill>
                <a:srgbClr val="000000"/>
              </a:solidFill>
              <a:latin typeface="Times New Roman"/>
              <a:cs typeface="Arial" charset="0"/>
            </a:endParaRPr>
          </a:p>
        </p:txBody>
      </p:sp>
      <p:sp>
        <p:nvSpPr>
          <p:cNvPr id="1048621" name="Text Box 12"/>
          <p:cNvSpPr txBox="1">
            <a:spLocks noChangeArrowheads="1"/>
          </p:cNvSpPr>
          <p:nvPr/>
        </p:nvSpPr>
        <p:spPr bwMode="auto">
          <a:xfrm>
            <a:off x="177791" y="3808104"/>
            <a:ext cx="3456385" cy="930285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Parte sismológico diario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Parte sismológico Semanal </a:t>
            </a:r>
          </a:p>
        </p:txBody>
      </p:sp>
      <p:cxnSp>
        <p:nvCxnSpPr>
          <p:cNvPr id="3145732" name="15 Conector recto"/>
          <p:cNvCxnSpPr>
            <a:cxnSpLocks/>
          </p:cNvCxnSpPr>
          <p:nvPr/>
        </p:nvCxnSpPr>
        <p:spPr>
          <a:xfrm flipV="1">
            <a:off x="1928815" y="1743075"/>
            <a:ext cx="4518422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2" name="22 Flecha abajo"/>
          <p:cNvSpPr/>
          <p:nvPr/>
        </p:nvSpPr>
        <p:spPr>
          <a:xfrm>
            <a:off x="1653779" y="3379788"/>
            <a:ext cx="503634" cy="28575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FEFDE3"/>
              </a:solidFill>
            </a:endParaRPr>
          </a:p>
        </p:txBody>
      </p:sp>
      <p:sp>
        <p:nvSpPr>
          <p:cNvPr id="1048623" name="Text Box 12"/>
          <p:cNvSpPr txBox="1">
            <a:spLocks noChangeArrowheads="1"/>
          </p:cNvSpPr>
          <p:nvPr/>
        </p:nvSpPr>
        <p:spPr bwMode="auto">
          <a:xfrm>
            <a:off x="129757" y="5328691"/>
            <a:ext cx="3631094" cy="1335767"/>
          </a:xfrm>
          <a:prstGeom prst="rect">
            <a:avLst/>
          </a:prstGeom>
          <a:solidFill>
            <a:srgbClr val="FFDE9B"/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EMNDC, PCC, Gob. CITMA</a:t>
            </a:r>
            <a:r>
              <a:rPr lang="es-ES_tradnl" sz="28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, demás OAC</a:t>
            </a:r>
            <a:r>
              <a:rPr lang="es-ES_tradnl" sz="2800" b="1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CGRR, Territorios, </a:t>
            </a:r>
            <a:r>
              <a:rPr lang="es-ES_tradnl" sz="2800" b="1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etc</a:t>
            </a:r>
            <a:endParaRPr lang="es-ES_tradnl" sz="3600" dirty="0">
              <a:solidFill>
                <a:srgbClr val="000000"/>
              </a:solidFill>
              <a:latin typeface="Times New Roman"/>
              <a:cs typeface="Arial" charset="0"/>
            </a:endParaRPr>
          </a:p>
        </p:txBody>
      </p:sp>
      <p:sp>
        <p:nvSpPr>
          <p:cNvPr id="1048624" name="Text Box 12"/>
          <p:cNvSpPr txBox="1">
            <a:spLocks noChangeArrowheads="1"/>
          </p:cNvSpPr>
          <p:nvPr/>
        </p:nvSpPr>
        <p:spPr bwMode="auto">
          <a:xfrm>
            <a:off x="5252083" y="5342646"/>
            <a:ext cx="2389712" cy="777593"/>
          </a:xfrm>
          <a:prstGeom prst="rect">
            <a:avLst/>
          </a:prstGeom>
          <a:solidFill>
            <a:srgbClr val="CCCCFF"/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EMNDC</a:t>
            </a:r>
            <a:r>
              <a:rPr lang="es-ES_tradnl" sz="36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, CITMA</a:t>
            </a:r>
            <a:r>
              <a:rPr lang="es-ES_tradnl" sz="28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.</a:t>
            </a:r>
            <a:endParaRPr lang="es-ES_tradnl" sz="2800" b="1" dirty="0">
              <a:solidFill>
                <a:srgbClr val="FF0000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b="1" dirty="0">
              <a:solidFill>
                <a:srgbClr val="FEFDE3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2800" dirty="0">
              <a:solidFill>
                <a:srgbClr val="FEFDE3"/>
              </a:solidFill>
              <a:latin typeface="Times New Roman"/>
              <a:cs typeface="Arial" charset="0"/>
            </a:endParaRPr>
          </a:p>
        </p:txBody>
      </p:sp>
      <p:sp>
        <p:nvSpPr>
          <p:cNvPr id="1048625" name="26 Flecha abajo"/>
          <p:cNvSpPr/>
          <p:nvPr/>
        </p:nvSpPr>
        <p:spPr>
          <a:xfrm>
            <a:off x="6196023" y="3467100"/>
            <a:ext cx="503635" cy="28575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FEFDE3"/>
              </a:solidFill>
            </a:endParaRPr>
          </a:p>
        </p:txBody>
      </p:sp>
      <p:cxnSp>
        <p:nvCxnSpPr>
          <p:cNvPr id="3145733" name="19 Conector recto"/>
          <p:cNvCxnSpPr>
            <a:cxnSpLocks/>
          </p:cNvCxnSpPr>
          <p:nvPr/>
        </p:nvCxnSpPr>
        <p:spPr>
          <a:xfrm>
            <a:off x="6447235" y="1743075"/>
            <a:ext cx="0" cy="21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21 Conector recto"/>
          <p:cNvCxnSpPr>
            <a:cxnSpLocks/>
          </p:cNvCxnSpPr>
          <p:nvPr/>
        </p:nvCxnSpPr>
        <p:spPr>
          <a:xfrm rot="16200000" flipV="1">
            <a:off x="4094570" y="1657371"/>
            <a:ext cx="21431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6" name="22 Flecha abajo"/>
          <p:cNvSpPr/>
          <p:nvPr/>
        </p:nvSpPr>
        <p:spPr>
          <a:xfrm>
            <a:off x="1653779" y="4891088"/>
            <a:ext cx="503634" cy="28575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FEFDE3"/>
              </a:solidFill>
            </a:endParaRPr>
          </a:p>
        </p:txBody>
      </p:sp>
      <p:sp>
        <p:nvSpPr>
          <p:cNvPr id="1048627" name="Text Box 12"/>
          <p:cNvSpPr txBox="1">
            <a:spLocks noChangeArrowheads="1"/>
          </p:cNvSpPr>
          <p:nvPr/>
        </p:nvSpPr>
        <p:spPr bwMode="auto">
          <a:xfrm>
            <a:off x="3923930" y="3821329"/>
            <a:ext cx="5112567" cy="903953"/>
          </a:xfrm>
          <a:prstGeom prst="rect">
            <a:avLst/>
          </a:prstGeom>
          <a:solidFill>
            <a:srgbClr val="FFCCFF"/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Boletín informativo de sismo perceptible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Boletín especial cada 6 </a:t>
            </a:r>
            <a:r>
              <a:rPr lang="es-ES_tradnl" sz="2400" b="1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ó</a:t>
            </a:r>
            <a:r>
              <a:rPr lang="es-ES_tradnl" sz="2400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12 horas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dirty="0">
              <a:solidFill>
                <a:srgbClr val="FEFDE3"/>
              </a:solidFill>
              <a:latin typeface="Times New Roman"/>
              <a:cs typeface="Arial" charset="0"/>
            </a:endParaRPr>
          </a:p>
        </p:txBody>
      </p:sp>
      <p:sp>
        <p:nvSpPr>
          <p:cNvPr id="1048628" name="26 Flecha abajo"/>
          <p:cNvSpPr/>
          <p:nvPr/>
        </p:nvSpPr>
        <p:spPr>
          <a:xfrm>
            <a:off x="6196023" y="4891088"/>
            <a:ext cx="503635" cy="28575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FEFDE3"/>
              </a:solidFill>
            </a:endParaRPr>
          </a:p>
        </p:txBody>
      </p:sp>
      <p:cxnSp>
        <p:nvCxnSpPr>
          <p:cNvPr id="3145735" name="Conector recto 15"/>
          <p:cNvCxnSpPr>
            <a:cxnSpLocks/>
          </p:cNvCxnSpPr>
          <p:nvPr/>
        </p:nvCxnSpPr>
        <p:spPr>
          <a:xfrm>
            <a:off x="1928813" y="1743079"/>
            <a:ext cx="0" cy="48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9" name="15 CuadroTexto"/>
          <p:cNvSpPr txBox="1">
            <a:spLocks noChangeArrowheads="1"/>
          </p:cNvSpPr>
          <p:nvPr/>
        </p:nvSpPr>
        <p:spPr bwMode="auto">
          <a:xfrm>
            <a:off x="6318" y="7844"/>
            <a:ext cx="9137682" cy="1077218"/>
          </a:xfrm>
          <a:prstGeom prst="rect">
            <a:avLst/>
          </a:prstGeom>
          <a:solidFill>
            <a:srgbClr val="E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eaLnBrk="1" hangingPunct="1"/>
            <a:r>
              <a:rPr lang="es-US" sz="3200" b="1" dirty="0">
                <a:latin typeface="Arial" panose="020B0604020202020204" pitchFamily="34" charset="0"/>
                <a:cs typeface="Arial" panose="020B0604020202020204" pitchFamily="34" charset="0"/>
              </a:rPr>
              <a:t>SISTEMA DE ALERTA SISMOLOGICA </a:t>
            </a:r>
            <a:r>
              <a:rPr lang="es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US" sz="3200" b="1" dirty="0">
                <a:latin typeface="Arial" panose="020B0604020202020204" pitchFamily="34" charset="0"/>
                <a:cs typeface="Arial" panose="020B0604020202020204" pitchFamily="34" charset="0"/>
              </a:rPr>
              <a:t>CUBA</a:t>
            </a:r>
            <a:endParaRPr lang="es-ES_tradnl" sz="8000" b="1" dirty="0"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454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C:\Enrique\02 BASES TESIS\GEOLOGIA\Carib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46" y="1156572"/>
            <a:ext cx="8513618" cy="5701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54" name="Picture 6" descr="logoCENA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9270" y="5067078"/>
            <a:ext cx="677393" cy="92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15" name="Rectangle 2"/>
          <p:cNvSpPr txBox="1">
            <a:spLocks noChangeArrowheads="1"/>
          </p:cNvSpPr>
          <p:nvPr/>
        </p:nvSpPr>
        <p:spPr bwMode="auto">
          <a:xfrm>
            <a:off x="1428703" y="229350"/>
            <a:ext cx="6542903" cy="808903"/>
          </a:xfrm>
          <a:prstGeom prst="rect">
            <a:avLst/>
          </a:prstGeom>
          <a:solidFill>
            <a:srgbClr val="E7FBF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Contexto </a:t>
            </a:r>
            <a:r>
              <a:rPr lang="es-E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geodinámico</a:t>
            </a:r>
            <a:r>
              <a:rPr lang="es-E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regional del </a:t>
            </a:r>
            <a:r>
              <a:rPr lang="es-ES" sz="3200" b="1" kern="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Caribe</a:t>
            </a:r>
          </a:p>
        </p:txBody>
      </p:sp>
    </p:spTree>
    <p:extLst>
      <p:ext uri="{BB962C8B-B14F-4D97-AF65-F5344CB8AC3E}">
        <p14:creationId xmlns:p14="http://schemas.microsoft.com/office/powerpoint/2010/main" val="295933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08" y="1196752"/>
            <a:ext cx="9000492" cy="5143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8627" name="Rectangle 2"/>
          <p:cNvSpPr txBox="1">
            <a:spLocks noChangeArrowheads="1"/>
          </p:cNvSpPr>
          <p:nvPr/>
        </p:nvSpPr>
        <p:spPr bwMode="auto">
          <a:xfrm>
            <a:off x="521560" y="-23029"/>
            <a:ext cx="8082389" cy="1052736"/>
          </a:xfrm>
          <a:prstGeom prst="rect">
            <a:avLst/>
          </a:prstGeom>
          <a:solidFill>
            <a:srgbClr val="FFFFC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Terremotos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históricos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reportados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1502 a 1964 </a:t>
            </a:r>
            <a:endParaRPr lang="en-GB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Intensidad</a:t>
            </a:r>
            <a:r>
              <a:rPr lang="en-GB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MSK</a:t>
            </a:r>
            <a:endParaRPr lang="es-ES" sz="3200" b="1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3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2"/>
          <p:cNvSpPr txBox="1">
            <a:spLocks noChangeArrowheads="1"/>
          </p:cNvSpPr>
          <p:nvPr/>
        </p:nvSpPr>
        <p:spPr bwMode="auto">
          <a:xfrm>
            <a:off x="1284668" y="1"/>
            <a:ext cx="7762952" cy="1217815"/>
          </a:xfrm>
          <a:prstGeom prst="rect">
            <a:avLst/>
          </a:prstGeom>
          <a:solidFill>
            <a:srgbClr val="BDEE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algn="ctr"/>
            <a:r>
              <a:rPr lang="es-E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de Estaciones del Servicio Sismológico Nacional de Cuba </a:t>
            </a:r>
            <a:r>
              <a:rPr lang="es-E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(21)</a:t>
            </a:r>
            <a:endParaRPr lang="es-E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29" name="CuadroTexto 5"/>
          <p:cNvSpPr txBox="1"/>
          <p:nvPr/>
        </p:nvSpPr>
        <p:spPr>
          <a:xfrm>
            <a:off x="130309" y="6217616"/>
            <a:ext cx="552995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estaciones de banda ancha permiten registrar terremotos cercanos (locales) y lejanos (regionales</a:t>
            </a:r>
            <a:r>
              <a:rPr lang="x-none" sz="2000" dirty="0" smtClean="0"/>
              <a:t>). </a:t>
            </a:r>
            <a:endParaRPr lang="x-none" dirty="0"/>
          </a:p>
        </p:txBody>
      </p:sp>
      <p:pic>
        <p:nvPicPr>
          <p:cNvPr id="209715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653" y="1269152"/>
            <a:ext cx="3004967" cy="3625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30" name="CuadroTexto 7"/>
          <p:cNvSpPr txBox="1"/>
          <p:nvPr/>
        </p:nvSpPr>
        <p:spPr>
          <a:xfrm>
            <a:off x="130309" y="4463290"/>
            <a:ext cx="536521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estaciones con que cuenta el Servicio Sismológico trasmiten en tiempo real a la estación central situada en Santiago de Cuba y a la estación de respald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 situada en Holguín mediante  VSAT (5) - </a:t>
            </a:r>
            <a:r>
              <a:rPr 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GPRS 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–ADSL 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(10). </a:t>
            </a:r>
          </a:p>
          <a:p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Excepto la estación de Cascorro, todas se alimentan de energía solar</a:t>
            </a:r>
            <a:r>
              <a:rPr 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dirty="0"/>
          </a:p>
        </p:txBody>
      </p:sp>
      <p:sp>
        <p:nvSpPr>
          <p:cNvPr id="1048631" name="CuadroTexto 8"/>
          <p:cNvSpPr txBox="1"/>
          <p:nvPr/>
        </p:nvSpPr>
        <p:spPr>
          <a:xfrm>
            <a:off x="5495520" y="5171177"/>
            <a:ext cx="364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El registro en tiempo real se puede ver en la página web del CENAIS (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https://www.cenais.cu/html/rednacional/)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dirty="0"/>
          </a:p>
          <a:p>
            <a:endParaRPr lang="x-none" dirty="0"/>
          </a:p>
        </p:txBody>
      </p:sp>
      <p:cxnSp>
        <p:nvCxnSpPr>
          <p:cNvPr id="3145728" name="Conector recto 10"/>
          <p:cNvCxnSpPr>
            <a:cxnSpLocks/>
          </p:cNvCxnSpPr>
          <p:nvPr/>
        </p:nvCxnSpPr>
        <p:spPr>
          <a:xfrm flipH="1">
            <a:off x="5864130" y="4894555"/>
            <a:ext cx="1167736" cy="322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8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8" y="1273536"/>
            <a:ext cx="5825044" cy="306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12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Rectangle 2"/>
          <p:cNvSpPr txBox="1">
            <a:spLocks noChangeArrowheads="1"/>
          </p:cNvSpPr>
          <p:nvPr/>
        </p:nvSpPr>
        <p:spPr bwMode="auto">
          <a:xfrm>
            <a:off x="209624" y="1497497"/>
            <a:ext cx="5376168" cy="1194189"/>
          </a:xfrm>
          <a:prstGeom prst="rect">
            <a:avLst/>
          </a:prstGeom>
          <a:solidFill>
            <a:srgbClr val="BDEE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del Servicio Sismológico Nacional de Cuba cuya señal está a la disposición de otros países</a:t>
            </a:r>
            <a:endParaRPr lang="es-E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9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4" y="2769991"/>
            <a:ext cx="5498938" cy="397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0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25" y="2769990"/>
            <a:ext cx="3266299" cy="408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37" name="Rectangle 2"/>
          <p:cNvSpPr txBox="1">
            <a:spLocks noChangeArrowheads="1"/>
          </p:cNvSpPr>
          <p:nvPr/>
        </p:nvSpPr>
        <p:spPr bwMode="auto">
          <a:xfrm>
            <a:off x="5786159" y="1384995"/>
            <a:ext cx="3225833" cy="1306690"/>
          </a:xfrm>
          <a:prstGeom prst="rect">
            <a:avLst/>
          </a:prstGeom>
          <a:solidFill>
            <a:srgbClr val="BDEE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/>
          <a:lstStyle/>
          <a:p>
            <a:pPr algn="ctr"/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Estaciones de otros países que utiliza el Servicio Sismológico </a:t>
            </a:r>
            <a:r>
              <a:rPr lang="es-E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de Cuba</a:t>
            </a:r>
            <a:endParaRPr lang="es-E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38" name="CuadroTexto 5"/>
          <p:cNvSpPr txBox="1"/>
          <p:nvPr/>
        </p:nvSpPr>
        <p:spPr>
          <a:xfrm>
            <a:off x="1202635" y="1"/>
            <a:ext cx="7941365" cy="224676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 del registro sismológico </a:t>
            </a:r>
            <a:r>
              <a:rPr lang="x-none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tiempo real para la mejor localización de terremotos y determinación de sus parámetros principales, tanto locales como regionales.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6720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1 Título"/>
          <p:cNvSpPr>
            <a:spLocks noGrp="1"/>
          </p:cNvSpPr>
          <p:nvPr>
            <p:ph type="title"/>
          </p:nvPr>
        </p:nvSpPr>
        <p:spPr>
          <a:xfrm>
            <a:off x="323529" y="412125"/>
            <a:ext cx="8640960" cy="85663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Probabilidad </a:t>
            </a:r>
            <a:b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&gt; 6.5 en los próximos 5 años</a:t>
            </a:r>
            <a:endParaRPr lang="es-E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73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9208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028" y="1336098"/>
            <a:ext cx="7168277" cy="5521902"/>
          </a:xfrm>
          <a:prstGeom prst="rect">
            <a:avLst/>
          </a:prstGeom>
        </p:spPr>
      </p:pic>
      <p:sp>
        <p:nvSpPr>
          <p:cNvPr id="1048655" name="1 Título"/>
          <p:cNvSpPr txBox="1"/>
          <p:nvPr/>
        </p:nvSpPr>
        <p:spPr>
          <a:xfrm>
            <a:off x="1288473" y="138546"/>
            <a:ext cx="7349836" cy="97905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 Potencial en Cuba Oriental</a:t>
            </a:r>
            <a:endParaRPr lang="es-E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16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463</Words>
  <Application>Microsoft Office PowerPoint</Application>
  <PresentationFormat>Presentación en pantalla (4:3)</PresentationFormat>
  <Paragraphs>44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Malgun Gothic</vt:lpstr>
      <vt:lpstr>Malgun Gothic</vt:lpstr>
      <vt:lpstr>Arial</vt:lpstr>
      <vt:lpstr>Arial Narrow</vt:lpstr>
      <vt:lpstr>Calibri</vt:lpstr>
      <vt:lpstr>Times New Roman</vt:lpstr>
      <vt:lpstr>Yu Gothic UI Semibold</vt:lpstr>
      <vt:lpstr>Tema de Office</vt:lpstr>
      <vt:lpstr>Tema 2:Naturaleza geológica y el relieve de Cuba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Probabilidad  M &gt; 6.5 en los próximos 5 años</vt:lpstr>
      <vt:lpstr>Presentación de PowerPoint</vt:lpstr>
      <vt:lpstr>Presentación de PowerPoint</vt:lpstr>
      <vt:lpstr>Presentación de PowerPoint</vt:lpstr>
      <vt:lpstr>SISMOS EN ARTEMISA  </vt:lpstr>
      <vt:lpstr>Principales polos turísticos de Cuba</vt:lpstr>
      <vt:lpstr>Polos turísticos situados en zonas de peligro sísmico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PC 4</cp:lastModifiedBy>
  <cp:revision>5</cp:revision>
  <dcterms:created xsi:type="dcterms:W3CDTF">2024-02-07T21:49:57Z</dcterms:created>
  <dcterms:modified xsi:type="dcterms:W3CDTF">2026-02-27T13:22:09Z</dcterms:modified>
</cp:coreProperties>
</file>