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7" r:id="rId2"/>
    <p:sldId id="258" r:id="rId3"/>
    <p:sldId id="259" r:id="rId4"/>
    <p:sldId id="260" r:id="rId5"/>
    <p:sldId id="261" r:id="rId6"/>
    <p:sldId id="262" r:id="rId7"/>
    <p:sldId id="276" r:id="rId8"/>
    <p:sldId id="265" r:id="rId9"/>
    <p:sldId id="266" r:id="rId10"/>
    <p:sldId id="263" r:id="rId11"/>
    <p:sldId id="264"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6C8A0B-BB4D-4EEA-9162-3CFF7CE208AB}" type="datetimeFigureOut">
              <a:rPr lang="es-ES" smtClean="0"/>
              <a:t>21/02/2026</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3BFE2C-68CD-4095-BA53-63FFD536E422}" type="slidenum">
              <a:rPr lang="es-ES" smtClean="0"/>
              <a:t>‹Nº›</a:t>
            </a:fld>
            <a:endParaRPr lang="es-ES"/>
          </a:p>
        </p:txBody>
      </p:sp>
    </p:spTree>
    <p:extLst>
      <p:ext uri="{BB962C8B-B14F-4D97-AF65-F5344CB8AC3E}">
        <p14:creationId xmlns:p14="http://schemas.microsoft.com/office/powerpoint/2010/main" val="96725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6BDEEB55-A811-4647-86ED-32DF9B0113A7}" type="slidenum">
              <a:rPr lang="es-ES" smtClean="0">
                <a:solidFill>
                  <a:prstClr val="black"/>
                </a:solidFill>
              </a:rPr>
              <a:pPr/>
              <a:t>1</a:t>
            </a:fld>
            <a:endParaRPr lang="es-ES">
              <a:solidFill>
                <a:prstClr val="black"/>
              </a:solidFill>
            </a:endParaRPr>
          </a:p>
        </p:txBody>
      </p:sp>
    </p:spTree>
    <p:extLst>
      <p:ext uri="{BB962C8B-B14F-4D97-AF65-F5344CB8AC3E}">
        <p14:creationId xmlns:p14="http://schemas.microsoft.com/office/powerpoint/2010/main" val="22305575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smtClean="0"/>
              <a:t>Seguidamente se pasa a los fundamentos:</a:t>
            </a:r>
            <a:endParaRPr lang="es-ES" dirty="0"/>
          </a:p>
        </p:txBody>
      </p:sp>
      <p:sp>
        <p:nvSpPr>
          <p:cNvPr id="4" name="Marcador de número de diapositiva 3"/>
          <p:cNvSpPr>
            <a:spLocks noGrp="1"/>
          </p:cNvSpPr>
          <p:nvPr>
            <p:ph type="sldNum" sz="quarter" idx="10"/>
          </p:nvPr>
        </p:nvSpPr>
        <p:spPr/>
        <p:txBody>
          <a:bodyPr/>
          <a:lstStyle/>
          <a:p>
            <a:fld id="{F03BFE2C-68CD-4095-BA53-63FFD536E422}" type="slidenum">
              <a:rPr lang="es-ES" smtClean="0"/>
              <a:t>13</a:t>
            </a:fld>
            <a:endParaRPr lang="es-ES"/>
          </a:p>
        </p:txBody>
      </p:sp>
    </p:spTree>
    <p:extLst>
      <p:ext uri="{BB962C8B-B14F-4D97-AF65-F5344CB8AC3E}">
        <p14:creationId xmlns:p14="http://schemas.microsoft.com/office/powerpoint/2010/main" val="3272130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smtClean="0"/>
              <a:t>Seguidamente se pasa</a:t>
            </a:r>
            <a:r>
              <a:rPr lang="es-ES" baseline="0" dirty="0" smtClean="0"/>
              <a:t> a trabajar el método de exploración.</a:t>
            </a:r>
            <a:endParaRPr lang="es-ES" dirty="0"/>
          </a:p>
        </p:txBody>
      </p:sp>
      <p:sp>
        <p:nvSpPr>
          <p:cNvPr id="4" name="Marcador de número de diapositiva 3"/>
          <p:cNvSpPr>
            <a:spLocks noGrp="1"/>
          </p:cNvSpPr>
          <p:nvPr>
            <p:ph type="sldNum" sz="quarter" idx="10"/>
          </p:nvPr>
        </p:nvSpPr>
        <p:spPr/>
        <p:txBody>
          <a:bodyPr/>
          <a:lstStyle/>
          <a:p>
            <a:fld id="{F03BFE2C-68CD-4095-BA53-63FFD536E422}" type="slidenum">
              <a:rPr lang="es-ES" smtClean="0"/>
              <a:t>15</a:t>
            </a:fld>
            <a:endParaRPr lang="es-ES"/>
          </a:p>
        </p:txBody>
      </p:sp>
    </p:spTree>
    <p:extLst>
      <p:ext uri="{BB962C8B-B14F-4D97-AF65-F5344CB8AC3E}">
        <p14:creationId xmlns:p14="http://schemas.microsoft.com/office/powerpoint/2010/main" val="17998425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smtClean="0"/>
              <a:t>Seguidamente se pasa</a:t>
            </a:r>
            <a:r>
              <a:rPr lang="es-ES" baseline="0" dirty="0" smtClean="0"/>
              <a:t> a trabajar el método </a:t>
            </a:r>
            <a:r>
              <a:rPr lang="es-ES" baseline="0" smtClean="0"/>
              <a:t>de exploración.</a:t>
            </a:r>
            <a:endParaRPr lang="es-ES"/>
          </a:p>
        </p:txBody>
      </p:sp>
      <p:sp>
        <p:nvSpPr>
          <p:cNvPr id="4" name="Marcador de número de diapositiva 3"/>
          <p:cNvSpPr>
            <a:spLocks noGrp="1"/>
          </p:cNvSpPr>
          <p:nvPr>
            <p:ph type="sldNum" sz="quarter" idx="10"/>
          </p:nvPr>
        </p:nvSpPr>
        <p:spPr/>
        <p:txBody>
          <a:bodyPr/>
          <a:lstStyle/>
          <a:p>
            <a:fld id="{F03BFE2C-68CD-4095-BA53-63FFD536E422}" type="slidenum">
              <a:rPr lang="es-ES">
                <a:solidFill>
                  <a:prstClr val="black"/>
                </a:solidFill>
              </a:rPr>
              <a:pPr/>
              <a:t>16</a:t>
            </a:fld>
            <a:endParaRPr lang="es-ES">
              <a:solidFill>
                <a:prstClr val="black"/>
              </a:solidFill>
            </a:endParaRPr>
          </a:p>
        </p:txBody>
      </p:sp>
    </p:spTree>
    <p:extLst>
      <p:ext uri="{BB962C8B-B14F-4D97-AF65-F5344CB8AC3E}">
        <p14:creationId xmlns:p14="http://schemas.microsoft.com/office/powerpoint/2010/main" val="42524283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smtClean="0"/>
              <a:t>Seguidamente se pasa</a:t>
            </a:r>
            <a:r>
              <a:rPr lang="es-ES" baseline="0" dirty="0" smtClean="0"/>
              <a:t> a trabajar el método </a:t>
            </a:r>
            <a:r>
              <a:rPr lang="es-ES" baseline="0" smtClean="0"/>
              <a:t>de exploración.</a:t>
            </a:r>
            <a:endParaRPr lang="es-ES"/>
          </a:p>
        </p:txBody>
      </p:sp>
      <p:sp>
        <p:nvSpPr>
          <p:cNvPr id="4" name="Marcador de número de diapositiva 3"/>
          <p:cNvSpPr>
            <a:spLocks noGrp="1"/>
          </p:cNvSpPr>
          <p:nvPr>
            <p:ph type="sldNum" sz="quarter" idx="10"/>
          </p:nvPr>
        </p:nvSpPr>
        <p:spPr/>
        <p:txBody>
          <a:bodyPr/>
          <a:lstStyle/>
          <a:p>
            <a:fld id="{F03BFE2C-68CD-4095-BA53-63FFD536E422}" type="slidenum">
              <a:rPr lang="es-ES">
                <a:solidFill>
                  <a:prstClr val="black"/>
                </a:solidFill>
              </a:rPr>
              <a:pPr/>
              <a:t>17</a:t>
            </a:fld>
            <a:endParaRPr lang="es-ES">
              <a:solidFill>
                <a:prstClr val="black"/>
              </a:solidFill>
            </a:endParaRPr>
          </a:p>
        </p:txBody>
      </p:sp>
    </p:spTree>
    <p:extLst>
      <p:ext uri="{BB962C8B-B14F-4D97-AF65-F5344CB8AC3E}">
        <p14:creationId xmlns:p14="http://schemas.microsoft.com/office/powerpoint/2010/main" val="34830713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smtClean="0"/>
              <a:t>Seguidamente se pasa</a:t>
            </a:r>
            <a:r>
              <a:rPr lang="es-ES" baseline="0" dirty="0" smtClean="0"/>
              <a:t> a trabajar el método </a:t>
            </a:r>
            <a:r>
              <a:rPr lang="es-ES" baseline="0" smtClean="0"/>
              <a:t>de exploración.</a:t>
            </a:r>
            <a:endParaRPr lang="es-ES"/>
          </a:p>
        </p:txBody>
      </p:sp>
      <p:sp>
        <p:nvSpPr>
          <p:cNvPr id="4" name="Marcador de número de diapositiva 3"/>
          <p:cNvSpPr>
            <a:spLocks noGrp="1"/>
          </p:cNvSpPr>
          <p:nvPr>
            <p:ph type="sldNum" sz="quarter" idx="10"/>
          </p:nvPr>
        </p:nvSpPr>
        <p:spPr/>
        <p:txBody>
          <a:bodyPr/>
          <a:lstStyle/>
          <a:p>
            <a:fld id="{F03BFE2C-68CD-4095-BA53-63FFD536E422}" type="slidenum">
              <a:rPr lang="es-ES">
                <a:solidFill>
                  <a:prstClr val="black"/>
                </a:solidFill>
              </a:rPr>
              <a:pPr/>
              <a:t>18</a:t>
            </a:fld>
            <a:endParaRPr lang="es-ES">
              <a:solidFill>
                <a:prstClr val="black"/>
              </a:solidFill>
            </a:endParaRPr>
          </a:p>
        </p:txBody>
      </p:sp>
    </p:spTree>
    <p:extLst>
      <p:ext uri="{BB962C8B-B14F-4D97-AF65-F5344CB8AC3E}">
        <p14:creationId xmlns:p14="http://schemas.microsoft.com/office/powerpoint/2010/main" val="18195743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smtClean="0"/>
              <a:t>Seguidamente se pasa</a:t>
            </a:r>
            <a:r>
              <a:rPr lang="es-ES" baseline="0" dirty="0" smtClean="0"/>
              <a:t> a trabajar el método </a:t>
            </a:r>
            <a:r>
              <a:rPr lang="es-ES" baseline="0" smtClean="0"/>
              <a:t>de exploración.</a:t>
            </a:r>
            <a:endParaRPr lang="es-ES"/>
          </a:p>
        </p:txBody>
      </p:sp>
      <p:sp>
        <p:nvSpPr>
          <p:cNvPr id="4" name="Marcador de número de diapositiva 3"/>
          <p:cNvSpPr>
            <a:spLocks noGrp="1"/>
          </p:cNvSpPr>
          <p:nvPr>
            <p:ph type="sldNum" sz="quarter" idx="10"/>
          </p:nvPr>
        </p:nvSpPr>
        <p:spPr/>
        <p:txBody>
          <a:bodyPr/>
          <a:lstStyle/>
          <a:p>
            <a:fld id="{F03BFE2C-68CD-4095-BA53-63FFD536E422}" type="slidenum">
              <a:rPr lang="es-ES">
                <a:solidFill>
                  <a:prstClr val="black"/>
                </a:solidFill>
              </a:rPr>
              <a:pPr/>
              <a:t>19</a:t>
            </a:fld>
            <a:endParaRPr lang="es-ES">
              <a:solidFill>
                <a:prstClr val="black"/>
              </a:solidFill>
            </a:endParaRPr>
          </a:p>
        </p:txBody>
      </p:sp>
    </p:spTree>
    <p:extLst>
      <p:ext uri="{BB962C8B-B14F-4D97-AF65-F5344CB8AC3E}">
        <p14:creationId xmlns:p14="http://schemas.microsoft.com/office/powerpoint/2010/main" val="12583924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smtClean="0"/>
              <a:t>Seguidamente se pasa</a:t>
            </a:r>
            <a:r>
              <a:rPr lang="es-ES" baseline="0" dirty="0" smtClean="0"/>
              <a:t> a trabajar el método </a:t>
            </a:r>
            <a:r>
              <a:rPr lang="es-ES" baseline="0" smtClean="0"/>
              <a:t>de exploración.</a:t>
            </a:r>
            <a:endParaRPr lang="es-ES"/>
          </a:p>
        </p:txBody>
      </p:sp>
      <p:sp>
        <p:nvSpPr>
          <p:cNvPr id="4" name="Marcador de número de diapositiva 3"/>
          <p:cNvSpPr>
            <a:spLocks noGrp="1"/>
          </p:cNvSpPr>
          <p:nvPr>
            <p:ph type="sldNum" sz="quarter" idx="10"/>
          </p:nvPr>
        </p:nvSpPr>
        <p:spPr/>
        <p:txBody>
          <a:bodyPr/>
          <a:lstStyle/>
          <a:p>
            <a:fld id="{F03BFE2C-68CD-4095-BA53-63FFD536E422}" type="slidenum">
              <a:rPr lang="es-ES">
                <a:solidFill>
                  <a:prstClr val="black"/>
                </a:solidFill>
              </a:rPr>
              <a:pPr/>
              <a:t>20</a:t>
            </a:fld>
            <a:endParaRPr lang="es-ES">
              <a:solidFill>
                <a:prstClr val="black"/>
              </a:solidFill>
            </a:endParaRPr>
          </a:p>
        </p:txBody>
      </p:sp>
    </p:spTree>
    <p:extLst>
      <p:ext uri="{BB962C8B-B14F-4D97-AF65-F5344CB8AC3E}">
        <p14:creationId xmlns:p14="http://schemas.microsoft.com/office/powerpoint/2010/main" val="360541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smtClean="0"/>
              <a:t>Para dar inicio</a:t>
            </a:r>
            <a:r>
              <a:rPr lang="es-ES" baseline="0" dirty="0" smtClean="0"/>
              <a:t> a la clase  y presentar la asignatura se presenta un juego de motivación:</a:t>
            </a:r>
            <a:endParaRPr lang="es-ES" dirty="0"/>
          </a:p>
        </p:txBody>
      </p:sp>
      <p:sp>
        <p:nvSpPr>
          <p:cNvPr id="4" name="Marcador de número de diapositiva 3"/>
          <p:cNvSpPr>
            <a:spLocks noGrp="1"/>
          </p:cNvSpPr>
          <p:nvPr>
            <p:ph type="sldNum" sz="quarter" idx="10"/>
          </p:nvPr>
        </p:nvSpPr>
        <p:spPr/>
        <p:txBody>
          <a:bodyPr/>
          <a:lstStyle/>
          <a:p>
            <a:fld id="{F03BFE2C-68CD-4095-BA53-63FFD536E422}" type="slidenum">
              <a:rPr lang="es-ES" smtClean="0"/>
              <a:t>2</a:t>
            </a:fld>
            <a:endParaRPr lang="es-ES"/>
          </a:p>
        </p:txBody>
      </p:sp>
    </p:spTree>
    <p:extLst>
      <p:ext uri="{BB962C8B-B14F-4D97-AF65-F5344CB8AC3E}">
        <p14:creationId xmlns:p14="http://schemas.microsoft.com/office/powerpoint/2010/main" val="17986044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just">
              <a:lnSpc>
                <a:spcPct val="150000"/>
              </a:lnSpc>
            </a:pPr>
            <a:r>
              <a:rPr lang="es-ES" sz="2400" dirty="0" smtClean="0">
                <a:solidFill>
                  <a:prstClr val="black"/>
                </a:solidFill>
                <a:latin typeface="Arial" panose="020B0604020202020204" pitchFamily="34" charset="0"/>
                <a:cs typeface="Arial" panose="020B0604020202020204" pitchFamily="34" charset="0"/>
              </a:rPr>
              <a:t>Se escucha a  las estudiantes y se concluye:</a:t>
            </a:r>
            <a:endParaRPr lang="es-ES" sz="2400" dirty="0">
              <a:solidFill>
                <a:prstClr val="black"/>
              </a:solidFill>
              <a:latin typeface="Arial" panose="020B0604020202020204" pitchFamily="34" charset="0"/>
              <a:cs typeface="Arial" panose="020B0604020202020204" pitchFamily="34" charset="0"/>
            </a:endParaRPr>
          </a:p>
        </p:txBody>
      </p:sp>
      <p:sp>
        <p:nvSpPr>
          <p:cNvPr id="4" name="Marcador de número de diapositiva 3"/>
          <p:cNvSpPr>
            <a:spLocks noGrp="1"/>
          </p:cNvSpPr>
          <p:nvPr>
            <p:ph type="sldNum" sz="quarter" idx="10"/>
          </p:nvPr>
        </p:nvSpPr>
        <p:spPr/>
        <p:txBody>
          <a:bodyPr/>
          <a:lstStyle/>
          <a:p>
            <a:fld id="{F03BFE2C-68CD-4095-BA53-63FFD536E422}" type="slidenum">
              <a:rPr lang="es-ES" smtClean="0"/>
              <a:t>3</a:t>
            </a:fld>
            <a:endParaRPr lang="es-ES"/>
          </a:p>
        </p:txBody>
      </p:sp>
    </p:spTree>
    <p:extLst>
      <p:ext uri="{BB962C8B-B14F-4D97-AF65-F5344CB8AC3E}">
        <p14:creationId xmlns:p14="http://schemas.microsoft.com/office/powerpoint/2010/main" val="11733450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just">
              <a:lnSpc>
                <a:spcPct val="150000"/>
              </a:lnSpc>
            </a:pPr>
            <a:r>
              <a:rPr lang="es-ES" sz="2400" dirty="0" smtClean="0">
                <a:solidFill>
                  <a:prstClr val="black"/>
                </a:solidFill>
                <a:latin typeface="Arial" panose="020B0604020202020204" pitchFamily="34" charset="0"/>
                <a:cs typeface="Arial" panose="020B0604020202020204" pitchFamily="34" charset="0"/>
              </a:rPr>
              <a:t>Se pasa</a:t>
            </a:r>
            <a:r>
              <a:rPr lang="es-ES" sz="2400" baseline="0" dirty="0" smtClean="0">
                <a:solidFill>
                  <a:prstClr val="black"/>
                </a:solidFill>
                <a:latin typeface="Arial" panose="020B0604020202020204" pitchFamily="34" charset="0"/>
                <a:cs typeface="Arial" panose="020B0604020202020204" pitchFamily="34" charset="0"/>
              </a:rPr>
              <a:t> a la presentación del programa</a:t>
            </a:r>
            <a:r>
              <a:rPr lang="es-ES" sz="2400" dirty="0" smtClean="0">
                <a:solidFill>
                  <a:prstClr val="black"/>
                </a:solidFill>
                <a:latin typeface="Arial" panose="020B0604020202020204" pitchFamily="34" charset="0"/>
                <a:cs typeface="Arial" panose="020B0604020202020204" pitchFamily="34" charset="0"/>
              </a:rPr>
              <a:t>:</a:t>
            </a:r>
            <a:endParaRPr lang="es-ES" sz="2400" dirty="0">
              <a:solidFill>
                <a:prstClr val="black"/>
              </a:solidFill>
              <a:latin typeface="Arial" panose="020B0604020202020204" pitchFamily="34" charset="0"/>
              <a:cs typeface="Arial" panose="020B0604020202020204" pitchFamily="34" charset="0"/>
            </a:endParaRPr>
          </a:p>
        </p:txBody>
      </p:sp>
      <p:sp>
        <p:nvSpPr>
          <p:cNvPr id="4" name="Marcador de número de diapositiva 3"/>
          <p:cNvSpPr>
            <a:spLocks noGrp="1"/>
          </p:cNvSpPr>
          <p:nvPr>
            <p:ph type="sldNum" sz="quarter" idx="10"/>
          </p:nvPr>
        </p:nvSpPr>
        <p:spPr/>
        <p:txBody>
          <a:bodyPr/>
          <a:lstStyle/>
          <a:p>
            <a:fld id="{F03BFE2C-68CD-4095-BA53-63FFD536E422}" type="slidenum">
              <a:rPr lang="es-ES">
                <a:solidFill>
                  <a:prstClr val="black"/>
                </a:solidFill>
              </a:rPr>
              <a:pPr/>
              <a:t>4</a:t>
            </a:fld>
            <a:endParaRPr lang="es-ES">
              <a:solidFill>
                <a:prstClr val="black"/>
              </a:solidFill>
            </a:endParaRPr>
          </a:p>
        </p:txBody>
      </p:sp>
    </p:spTree>
    <p:extLst>
      <p:ext uri="{BB962C8B-B14F-4D97-AF65-F5344CB8AC3E}">
        <p14:creationId xmlns:p14="http://schemas.microsoft.com/office/powerpoint/2010/main" val="10369622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just">
              <a:lnSpc>
                <a:spcPct val="150000"/>
              </a:lnSpc>
            </a:pPr>
            <a:r>
              <a:rPr lang="es-ES" sz="2400" dirty="0" smtClean="0">
                <a:solidFill>
                  <a:prstClr val="black"/>
                </a:solidFill>
                <a:latin typeface="Arial" panose="020B0604020202020204" pitchFamily="34" charset="0"/>
                <a:cs typeface="Arial" panose="020B0604020202020204" pitchFamily="34" charset="0"/>
              </a:rPr>
              <a:t>Se pasa</a:t>
            </a:r>
            <a:r>
              <a:rPr lang="es-ES" sz="2400" baseline="0" dirty="0" smtClean="0">
                <a:solidFill>
                  <a:prstClr val="black"/>
                </a:solidFill>
                <a:latin typeface="Arial" panose="020B0604020202020204" pitchFamily="34" charset="0"/>
                <a:cs typeface="Arial" panose="020B0604020202020204" pitchFamily="34" charset="0"/>
              </a:rPr>
              <a:t> a la presentación </a:t>
            </a:r>
            <a:r>
              <a:rPr lang="es-ES" sz="2400" baseline="0" smtClean="0">
                <a:solidFill>
                  <a:prstClr val="black"/>
                </a:solidFill>
                <a:latin typeface="Arial" panose="020B0604020202020204" pitchFamily="34" charset="0"/>
                <a:cs typeface="Arial" panose="020B0604020202020204" pitchFamily="34" charset="0"/>
              </a:rPr>
              <a:t>del programa</a:t>
            </a:r>
            <a:r>
              <a:rPr lang="es-ES" sz="2400" smtClean="0">
                <a:solidFill>
                  <a:prstClr val="black"/>
                </a:solidFill>
                <a:latin typeface="Arial" panose="020B0604020202020204" pitchFamily="34" charset="0"/>
                <a:cs typeface="Arial" panose="020B0604020202020204" pitchFamily="34" charset="0"/>
              </a:rPr>
              <a:t>:</a:t>
            </a:r>
            <a:endParaRPr lang="es-ES" sz="2400" dirty="0">
              <a:solidFill>
                <a:prstClr val="black"/>
              </a:solidFill>
              <a:latin typeface="Arial" panose="020B0604020202020204" pitchFamily="34" charset="0"/>
              <a:cs typeface="Arial" panose="020B0604020202020204" pitchFamily="34" charset="0"/>
            </a:endParaRPr>
          </a:p>
        </p:txBody>
      </p:sp>
      <p:sp>
        <p:nvSpPr>
          <p:cNvPr id="4" name="Marcador de número de diapositiva 3"/>
          <p:cNvSpPr>
            <a:spLocks noGrp="1"/>
          </p:cNvSpPr>
          <p:nvPr>
            <p:ph type="sldNum" sz="quarter" idx="10"/>
          </p:nvPr>
        </p:nvSpPr>
        <p:spPr/>
        <p:txBody>
          <a:bodyPr/>
          <a:lstStyle/>
          <a:p>
            <a:fld id="{F03BFE2C-68CD-4095-BA53-63FFD536E422}" type="slidenum">
              <a:rPr lang="es-ES">
                <a:solidFill>
                  <a:prstClr val="black"/>
                </a:solidFill>
              </a:rPr>
              <a:pPr/>
              <a:t>5</a:t>
            </a:fld>
            <a:endParaRPr lang="es-ES">
              <a:solidFill>
                <a:prstClr val="black"/>
              </a:solidFill>
            </a:endParaRPr>
          </a:p>
        </p:txBody>
      </p:sp>
    </p:spTree>
    <p:extLst>
      <p:ext uri="{BB962C8B-B14F-4D97-AF65-F5344CB8AC3E}">
        <p14:creationId xmlns:p14="http://schemas.microsoft.com/office/powerpoint/2010/main" val="19927679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just">
              <a:lnSpc>
                <a:spcPct val="150000"/>
              </a:lnSpc>
            </a:pPr>
            <a:r>
              <a:rPr lang="es-ES" sz="2400" dirty="0" smtClean="0">
                <a:solidFill>
                  <a:prstClr val="black"/>
                </a:solidFill>
                <a:latin typeface="Arial" panose="020B0604020202020204" pitchFamily="34" charset="0"/>
                <a:cs typeface="Arial" panose="020B0604020202020204" pitchFamily="34" charset="0"/>
              </a:rPr>
              <a:t>Se continua con el contenido de las clases 1  del tema I:</a:t>
            </a:r>
            <a:endParaRPr lang="es-ES" sz="2400" dirty="0">
              <a:solidFill>
                <a:prstClr val="black"/>
              </a:solidFill>
              <a:latin typeface="Arial" panose="020B0604020202020204" pitchFamily="34" charset="0"/>
              <a:cs typeface="Arial" panose="020B0604020202020204" pitchFamily="34" charset="0"/>
            </a:endParaRPr>
          </a:p>
        </p:txBody>
      </p:sp>
      <p:sp>
        <p:nvSpPr>
          <p:cNvPr id="4" name="Marcador de número de diapositiva 3"/>
          <p:cNvSpPr>
            <a:spLocks noGrp="1"/>
          </p:cNvSpPr>
          <p:nvPr>
            <p:ph type="sldNum" sz="quarter" idx="10"/>
          </p:nvPr>
        </p:nvSpPr>
        <p:spPr/>
        <p:txBody>
          <a:bodyPr/>
          <a:lstStyle/>
          <a:p>
            <a:fld id="{F03BFE2C-68CD-4095-BA53-63FFD536E422}" type="slidenum">
              <a:rPr lang="es-ES">
                <a:solidFill>
                  <a:prstClr val="black"/>
                </a:solidFill>
              </a:rPr>
              <a:pPr/>
              <a:t>6</a:t>
            </a:fld>
            <a:endParaRPr lang="es-ES">
              <a:solidFill>
                <a:prstClr val="black"/>
              </a:solidFill>
            </a:endParaRPr>
          </a:p>
        </p:txBody>
      </p:sp>
    </p:spTree>
    <p:extLst>
      <p:ext uri="{BB962C8B-B14F-4D97-AF65-F5344CB8AC3E}">
        <p14:creationId xmlns:p14="http://schemas.microsoft.com/office/powerpoint/2010/main" val="32439219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smtClean="0"/>
              <a:t>Lluvia de ideas a medida que las estudiantes van respondiendo se listan el la pizarra sus ideas. Seguidamente se pasa a la presentación de varias definiciones dadas por diferentes autores.</a:t>
            </a:r>
            <a:endParaRPr lang="es-ES" dirty="0"/>
          </a:p>
        </p:txBody>
      </p:sp>
      <p:sp>
        <p:nvSpPr>
          <p:cNvPr id="4" name="Marcador de número de diapositiva 3"/>
          <p:cNvSpPr>
            <a:spLocks noGrp="1"/>
          </p:cNvSpPr>
          <p:nvPr>
            <p:ph type="sldNum" sz="quarter" idx="10"/>
          </p:nvPr>
        </p:nvSpPr>
        <p:spPr/>
        <p:txBody>
          <a:bodyPr/>
          <a:lstStyle/>
          <a:p>
            <a:fld id="{F03BFE2C-68CD-4095-BA53-63FFD536E422}" type="slidenum">
              <a:rPr lang="es-ES" smtClean="0"/>
              <a:t>10</a:t>
            </a:fld>
            <a:endParaRPr lang="es-ES"/>
          </a:p>
        </p:txBody>
      </p:sp>
    </p:spTree>
    <p:extLst>
      <p:ext uri="{BB962C8B-B14F-4D97-AF65-F5344CB8AC3E}">
        <p14:creationId xmlns:p14="http://schemas.microsoft.com/office/powerpoint/2010/main" val="30624003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smtClean="0"/>
              <a:t>Seguidamente se divide el grupo en dos equipos para que elaboren</a:t>
            </a:r>
            <a:r>
              <a:rPr lang="es-ES" baseline="0" dirty="0" smtClean="0"/>
              <a:t> un cuadro comparativo con los elementos fundamentales de cada definición:</a:t>
            </a:r>
            <a:endParaRPr lang="es-ES" dirty="0"/>
          </a:p>
        </p:txBody>
      </p:sp>
      <p:sp>
        <p:nvSpPr>
          <p:cNvPr id="4" name="Marcador de número de diapositiva 3"/>
          <p:cNvSpPr>
            <a:spLocks noGrp="1"/>
          </p:cNvSpPr>
          <p:nvPr>
            <p:ph type="sldNum" sz="quarter" idx="10"/>
          </p:nvPr>
        </p:nvSpPr>
        <p:spPr/>
        <p:txBody>
          <a:bodyPr/>
          <a:lstStyle/>
          <a:p>
            <a:fld id="{F03BFE2C-68CD-4095-BA53-63FFD536E422}" type="slidenum">
              <a:rPr lang="es-ES">
                <a:solidFill>
                  <a:prstClr val="black"/>
                </a:solidFill>
              </a:rPr>
              <a:pPr/>
              <a:t>11</a:t>
            </a:fld>
            <a:endParaRPr lang="es-ES">
              <a:solidFill>
                <a:prstClr val="black"/>
              </a:solidFill>
            </a:endParaRPr>
          </a:p>
        </p:txBody>
      </p:sp>
    </p:spTree>
    <p:extLst>
      <p:ext uri="{BB962C8B-B14F-4D97-AF65-F5344CB8AC3E}">
        <p14:creationId xmlns:p14="http://schemas.microsoft.com/office/powerpoint/2010/main" val="4244001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smtClean="0"/>
              <a:t>Pasado unos minutos se</a:t>
            </a:r>
            <a:r>
              <a:rPr lang="es-ES" baseline="0" dirty="0" smtClean="0"/>
              <a:t> socializa y se guía a la construcción de una definición integradora que se escribe en la pizarra.</a:t>
            </a:r>
            <a:endParaRPr lang="es-ES" dirty="0"/>
          </a:p>
        </p:txBody>
      </p:sp>
      <p:sp>
        <p:nvSpPr>
          <p:cNvPr id="4" name="Marcador de número de diapositiva 3"/>
          <p:cNvSpPr>
            <a:spLocks noGrp="1"/>
          </p:cNvSpPr>
          <p:nvPr>
            <p:ph type="sldNum" sz="quarter" idx="10"/>
          </p:nvPr>
        </p:nvSpPr>
        <p:spPr/>
        <p:txBody>
          <a:bodyPr/>
          <a:lstStyle/>
          <a:p>
            <a:fld id="{F03BFE2C-68CD-4095-BA53-63FFD536E422}" type="slidenum">
              <a:rPr lang="es-ES" smtClean="0"/>
              <a:t>12</a:t>
            </a:fld>
            <a:endParaRPr lang="es-ES"/>
          </a:p>
        </p:txBody>
      </p:sp>
    </p:spTree>
    <p:extLst>
      <p:ext uri="{BB962C8B-B14F-4D97-AF65-F5344CB8AC3E}">
        <p14:creationId xmlns:p14="http://schemas.microsoft.com/office/powerpoint/2010/main" val="31415693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5" name="14 Rectángulo redondeado"/>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0" name="9 Rectángulo redondeado"/>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5" name="4 Título"/>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s-ES" smtClean="0"/>
              <a:t>Haga clic para modificar el estilo de título del patrón</a:t>
            </a:r>
            <a:endParaRPr kumimoji="0" lang="en-US"/>
          </a:p>
        </p:txBody>
      </p:sp>
      <p:sp>
        <p:nvSpPr>
          <p:cNvPr id="20" name="19 Subtítulo"/>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19" name="18 Marcador de fecha"/>
          <p:cNvSpPr>
            <a:spLocks noGrp="1"/>
          </p:cNvSpPr>
          <p:nvPr>
            <p:ph type="dt" sz="half" idx="10"/>
          </p:nvPr>
        </p:nvSpPr>
        <p:spPr/>
        <p:txBody>
          <a:bodyPr/>
          <a:lstStyle>
            <a:extLst/>
          </a:lstStyle>
          <a:p>
            <a:fld id="{20618AB9-B2ED-4FBC-97FE-FC6DB955C913}" type="datetimeFigureOut">
              <a:rPr lang="es-ES" smtClean="0">
                <a:solidFill>
                  <a:prstClr val="black"/>
                </a:solidFill>
              </a:rPr>
              <a:pPr/>
              <a:t>21/02/2026</a:t>
            </a:fld>
            <a:endParaRPr lang="es-ES">
              <a:solidFill>
                <a:prstClr val="black"/>
              </a:solidFill>
            </a:endParaRPr>
          </a:p>
        </p:txBody>
      </p:sp>
      <p:sp>
        <p:nvSpPr>
          <p:cNvPr id="8" name="7 Marcador de pie de página"/>
          <p:cNvSpPr>
            <a:spLocks noGrp="1"/>
          </p:cNvSpPr>
          <p:nvPr>
            <p:ph type="ftr" sz="quarter" idx="11"/>
          </p:nvPr>
        </p:nvSpPr>
        <p:spPr/>
        <p:txBody>
          <a:bodyPr/>
          <a:lstStyle>
            <a:extLst/>
          </a:lstStyle>
          <a:p>
            <a:endParaRPr lang="es-ES">
              <a:solidFill>
                <a:prstClr val="black"/>
              </a:solidFill>
            </a:endParaRPr>
          </a:p>
        </p:txBody>
      </p:sp>
      <p:sp>
        <p:nvSpPr>
          <p:cNvPr id="11" name="10 Marcador de número de diapositiva"/>
          <p:cNvSpPr>
            <a:spLocks noGrp="1"/>
          </p:cNvSpPr>
          <p:nvPr>
            <p:ph type="sldNum" sz="quarter" idx="12"/>
          </p:nvPr>
        </p:nvSpPr>
        <p:spPr/>
        <p:txBody>
          <a:bodyPr/>
          <a:lstStyle>
            <a:extLst/>
          </a:lstStyle>
          <a:p>
            <a:fld id="{96AF632D-2E3E-46A6-9696-161CEB22E26B}" type="slidenum">
              <a:rPr lang="es-ES" smtClean="0">
                <a:solidFill>
                  <a:prstClr val="black"/>
                </a:solidFill>
              </a:rPr>
              <a:pPr/>
              <a:t>‹Nº›</a:t>
            </a:fld>
            <a:endParaRPr lang="es-ES">
              <a:solidFill>
                <a:prstClr val="black"/>
              </a:solidFill>
            </a:endParaRPr>
          </a:p>
        </p:txBody>
      </p:sp>
    </p:spTree>
    <p:extLst>
      <p:ext uri="{BB962C8B-B14F-4D97-AF65-F5344CB8AC3E}">
        <p14:creationId xmlns:p14="http://schemas.microsoft.com/office/powerpoint/2010/main" val="1298090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670560" y="4983480"/>
            <a:ext cx="10911840" cy="1051560"/>
          </a:xfrm>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670560" y="530352"/>
            <a:ext cx="10911840" cy="4187952"/>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0618AB9-B2ED-4FBC-97FE-FC6DB955C913}" type="datetimeFigureOut">
              <a:rPr lang="es-ES" smtClean="0">
                <a:solidFill>
                  <a:prstClr val="black"/>
                </a:solidFill>
              </a:rPr>
              <a:pPr/>
              <a:t>21/02/2026</a:t>
            </a:fld>
            <a:endParaRPr lang="es-ES">
              <a:solidFill>
                <a:prstClr val="black"/>
              </a:solidFill>
            </a:endParaRPr>
          </a:p>
        </p:txBody>
      </p:sp>
      <p:sp>
        <p:nvSpPr>
          <p:cNvPr id="5" name="4 Marcador de pie de página"/>
          <p:cNvSpPr>
            <a:spLocks noGrp="1"/>
          </p:cNvSpPr>
          <p:nvPr>
            <p:ph type="ftr" sz="quarter" idx="11"/>
          </p:nvPr>
        </p:nvSpPr>
        <p:spPr/>
        <p:txBody>
          <a:bodyPr/>
          <a:lstStyle>
            <a:extLst/>
          </a:lstStyle>
          <a:p>
            <a:endParaRPr lang="es-ES">
              <a:solidFill>
                <a:prstClr val="black"/>
              </a:solidFill>
            </a:endParaRPr>
          </a:p>
        </p:txBody>
      </p:sp>
      <p:sp>
        <p:nvSpPr>
          <p:cNvPr id="6" name="5 Marcador de número de diapositiva"/>
          <p:cNvSpPr>
            <a:spLocks noGrp="1"/>
          </p:cNvSpPr>
          <p:nvPr>
            <p:ph type="sldNum" sz="quarter" idx="12"/>
          </p:nvPr>
        </p:nvSpPr>
        <p:spPr/>
        <p:txBody>
          <a:bodyPr/>
          <a:lstStyle>
            <a:extLst/>
          </a:lstStyle>
          <a:p>
            <a:fld id="{96AF632D-2E3E-46A6-9696-161CEB22E26B}" type="slidenum">
              <a:rPr lang="es-ES" smtClean="0">
                <a:solidFill>
                  <a:prstClr val="black"/>
                </a:solidFill>
              </a:rPr>
              <a:pPr/>
              <a:t>‹Nº›</a:t>
            </a:fld>
            <a:endParaRPr lang="es-ES">
              <a:solidFill>
                <a:prstClr val="black"/>
              </a:solidFill>
            </a:endParaRPr>
          </a:p>
        </p:txBody>
      </p:sp>
    </p:spTree>
    <p:extLst>
      <p:ext uri="{BB962C8B-B14F-4D97-AF65-F5344CB8AC3E}">
        <p14:creationId xmlns:p14="http://schemas.microsoft.com/office/powerpoint/2010/main" val="3787756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39200" y="533405"/>
            <a:ext cx="2641600" cy="5257799"/>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711200" y="533403"/>
            <a:ext cx="7924800" cy="525780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0618AB9-B2ED-4FBC-97FE-FC6DB955C913}" type="datetimeFigureOut">
              <a:rPr lang="es-ES" smtClean="0">
                <a:solidFill>
                  <a:prstClr val="black"/>
                </a:solidFill>
              </a:rPr>
              <a:pPr/>
              <a:t>21/02/2026</a:t>
            </a:fld>
            <a:endParaRPr lang="es-ES">
              <a:solidFill>
                <a:prstClr val="black"/>
              </a:solidFill>
            </a:endParaRPr>
          </a:p>
        </p:txBody>
      </p:sp>
      <p:sp>
        <p:nvSpPr>
          <p:cNvPr id="5" name="4 Marcador de pie de página"/>
          <p:cNvSpPr>
            <a:spLocks noGrp="1"/>
          </p:cNvSpPr>
          <p:nvPr>
            <p:ph type="ftr" sz="quarter" idx="11"/>
          </p:nvPr>
        </p:nvSpPr>
        <p:spPr/>
        <p:txBody>
          <a:bodyPr/>
          <a:lstStyle>
            <a:extLst/>
          </a:lstStyle>
          <a:p>
            <a:endParaRPr lang="es-ES">
              <a:solidFill>
                <a:prstClr val="black"/>
              </a:solidFill>
            </a:endParaRPr>
          </a:p>
        </p:txBody>
      </p:sp>
      <p:sp>
        <p:nvSpPr>
          <p:cNvPr id="6" name="5 Marcador de número de diapositiva"/>
          <p:cNvSpPr>
            <a:spLocks noGrp="1"/>
          </p:cNvSpPr>
          <p:nvPr>
            <p:ph type="sldNum" sz="quarter" idx="12"/>
          </p:nvPr>
        </p:nvSpPr>
        <p:spPr/>
        <p:txBody>
          <a:bodyPr/>
          <a:lstStyle>
            <a:extLst/>
          </a:lstStyle>
          <a:p>
            <a:fld id="{96AF632D-2E3E-46A6-9696-161CEB22E26B}" type="slidenum">
              <a:rPr lang="es-ES" smtClean="0">
                <a:solidFill>
                  <a:prstClr val="black"/>
                </a:solidFill>
              </a:rPr>
              <a:pPr/>
              <a:t>‹Nº›</a:t>
            </a:fld>
            <a:endParaRPr lang="es-ES">
              <a:solidFill>
                <a:prstClr val="black"/>
              </a:solidFill>
            </a:endParaRPr>
          </a:p>
        </p:txBody>
      </p:sp>
    </p:spTree>
    <p:extLst>
      <p:ext uri="{BB962C8B-B14F-4D97-AF65-F5344CB8AC3E}">
        <p14:creationId xmlns:p14="http://schemas.microsoft.com/office/powerpoint/2010/main" val="220114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670560" y="4983480"/>
            <a:ext cx="10911840" cy="105156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670560" y="530352"/>
            <a:ext cx="10911840" cy="4187952"/>
          </a:xfrm>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0618AB9-B2ED-4FBC-97FE-FC6DB955C913}" type="datetimeFigureOut">
              <a:rPr lang="es-ES" smtClean="0">
                <a:solidFill>
                  <a:prstClr val="black"/>
                </a:solidFill>
              </a:rPr>
              <a:pPr/>
              <a:t>21/02/2026</a:t>
            </a:fld>
            <a:endParaRPr lang="es-ES">
              <a:solidFill>
                <a:prstClr val="black"/>
              </a:solidFill>
            </a:endParaRPr>
          </a:p>
        </p:txBody>
      </p:sp>
      <p:sp>
        <p:nvSpPr>
          <p:cNvPr id="5" name="4 Marcador de pie de página"/>
          <p:cNvSpPr>
            <a:spLocks noGrp="1"/>
          </p:cNvSpPr>
          <p:nvPr>
            <p:ph type="ftr" sz="quarter" idx="11"/>
          </p:nvPr>
        </p:nvSpPr>
        <p:spPr/>
        <p:txBody>
          <a:bodyPr/>
          <a:lstStyle>
            <a:extLst/>
          </a:lstStyle>
          <a:p>
            <a:endParaRPr lang="es-ES">
              <a:solidFill>
                <a:prstClr val="black"/>
              </a:solidFill>
            </a:endParaRPr>
          </a:p>
        </p:txBody>
      </p:sp>
      <p:sp>
        <p:nvSpPr>
          <p:cNvPr id="6" name="5 Marcador de número de diapositiva"/>
          <p:cNvSpPr>
            <a:spLocks noGrp="1"/>
          </p:cNvSpPr>
          <p:nvPr>
            <p:ph type="sldNum" sz="quarter" idx="12"/>
          </p:nvPr>
        </p:nvSpPr>
        <p:spPr/>
        <p:txBody>
          <a:bodyPr/>
          <a:lstStyle>
            <a:extLst/>
          </a:lstStyle>
          <a:p>
            <a:fld id="{96AF632D-2E3E-46A6-9696-161CEB22E26B}" type="slidenum">
              <a:rPr lang="es-ES" smtClean="0">
                <a:solidFill>
                  <a:prstClr val="black"/>
                </a:solidFill>
              </a:rPr>
              <a:pPr/>
              <a:t>‹Nº›</a:t>
            </a:fld>
            <a:endParaRPr lang="es-ES">
              <a:solidFill>
                <a:prstClr val="black"/>
              </a:solidFill>
            </a:endParaRPr>
          </a:p>
        </p:txBody>
      </p:sp>
    </p:spTree>
    <p:extLst>
      <p:ext uri="{BB962C8B-B14F-4D97-AF65-F5344CB8AC3E}">
        <p14:creationId xmlns:p14="http://schemas.microsoft.com/office/powerpoint/2010/main" val="3090126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4" name="13 Rectángulo redondeado"/>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1" name="10 Rectángulo redondeado"/>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2" name="1 Título"/>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20618AB9-B2ED-4FBC-97FE-FC6DB955C913}" type="datetimeFigureOut">
              <a:rPr lang="es-ES" smtClean="0">
                <a:solidFill>
                  <a:prstClr val="black"/>
                </a:solidFill>
              </a:rPr>
              <a:pPr/>
              <a:t>21/02/2026</a:t>
            </a:fld>
            <a:endParaRPr lang="es-ES">
              <a:solidFill>
                <a:prstClr val="black"/>
              </a:solidFill>
            </a:endParaRPr>
          </a:p>
        </p:txBody>
      </p:sp>
      <p:sp>
        <p:nvSpPr>
          <p:cNvPr id="5" name="4 Marcador de pie de página"/>
          <p:cNvSpPr>
            <a:spLocks noGrp="1"/>
          </p:cNvSpPr>
          <p:nvPr>
            <p:ph type="ftr" sz="quarter" idx="11"/>
          </p:nvPr>
        </p:nvSpPr>
        <p:spPr/>
        <p:txBody>
          <a:bodyPr/>
          <a:lstStyle>
            <a:extLst/>
          </a:lstStyle>
          <a:p>
            <a:endParaRPr lang="es-ES">
              <a:solidFill>
                <a:prstClr val="black"/>
              </a:solidFill>
            </a:endParaRPr>
          </a:p>
        </p:txBody>
      </p:sp>
      <p:sp>
        <p:nvSpPr>
          <p:cNvPr id="6" name="5 Marcador de número de diapositiva"/>
          <p:cNvSpPr>
            <a:spLocks noGrp="1"/>
          </p:cNvSpPr>
          <p:nvPr>
            <p:ph type="sldNum" sz="quarter" idx="12"/>
          </p:nvPr>
        </p:nvSpPr>
        <p:spPr/>
        <p:txBody>
          <a:bodyPr/>
          <a:lstStyle>
            <a:extLst/>
          </a:lstStyle>
          <a:p>
            <a:fld id="{96AF632D-2E3E-46A6-9696-161CEB22E26B}" type="slidenum">
              <a:rPr lang="es-ES" smtClean="0">
                <a:solidFill>
                  <a:prstClr val="black"/>
                </a:solidFill>
              </a:rPr>
              <a:pPr/>
              <a:t>‹Nº›</a:t>
            </a:fld>
            <a:endParaRPr lang="es-ES">
              <a:solidFill>
                <a:prstClr val="black"/>
              </a:solidFill>
            </a:endParaRPr>
          </a:p>
        </p:txBody>
      </p:sp>
    </p:spTree>
    <p:extLst>
      <p:ext uri="{BB962C8B-B14F-4D97-AF65-F5344CB8AC3E}">
        <p14:creationId xmlns:p14="http://schemas.microsoft.com/office/powerpoint/2010/main" val="4269655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20618AB9-B2ED-4FBC-97FE-FC6DB955C913}" type="datetimeFigureOut">
              <a:rPr lang="es-ES" smtClean="0">
                <a:solidFill>
                  <a:prstClr val="black"/>
                </a:solidFill>
              </a:rPr>
              <a:pPr/>
              <a:t>21/02/2026</a:t>
            </a:fld>
            <a:endParaRPr lang="es-ES">
              <a:solidFill>
                <a:prstClr val="black"/>
              </a:solidFill>
            </a:endParaRPr>
          </a:p>
        </p:txBody>
      </p:sp>
      <p:sp>
        <p:nvSpPr>
          <p:cNvPr id="6" name="5 Marcador de pie de página"/>
          <p:cNvSpPr>
            <a:spLocks noGrp="1"/>
          </p:cNvSpPr>
          <p:nvPr>
            <p:ph type="ftr" sz="quarter" idx="11"/>
          </p:nvPr>
        </p:nvSpPr>
        <p:spPr/>
        <p:txBody>
          <a:bodyPr/>
          <a:lstStyle>
            <a:extLst/>
          </a:lstStyle>
          <a:p>
            <a:endParaRPr lang="es-ES">
              <a:solidFill>
                <a:prstClr val="black"/>
              </a:solidFill>
            </a:endParaRPr>
          </a:p>
        </p:txBody>
      </p:sp>
      <p:sp>
        <p:nvSpPr>
          <p:cNvPr id="7" name="6 Marcador de número de diapositiva"/>
          <p:cNvSpPr>
            <a:spLocks noGrp="1"/>
          </p:cNvSpPr>
          <p:nvPr>
            <p:ph type="sldNum" sz="quarter" idx="12"/>
          </p:nvPr>
        </p:nvSpPr>
        <p:spPr/>
        <p:txBody>
          <a:bodyPr/>
          <a:lstStyle>
            <a:extLst/>
          </a:lstStyle>
          <a:p>
            <a:fld id="{96AF632D-2E3E-46A6-9696-161CEB22E26B}" type="slidenum">
              <a:rPr lang="es-ES" smtClean="0">
                <a:solidFill>
                  <a:prstClr val="black"/>
                </a:solidFill>
              </a:rPr>
              <a:pPr/>
              <a:t>‹Nº›</a:t>
            </a:fld>
            <a:endParaRPr lang="es-ES">
              <a:solidFill>
                <a:prstClr val="black"/>
              </a:solidFill>
            </a:endParaRPr>
          </a:p>
        </p:txBody>
      </p:sp>
    </p:spTree>
    <p:extLst>
      <p:ext uri="{BB962C8B-B14F-4D97-AF65-F5344CB8AC3E}">
        <p14:creationId xmlns:p14="http://schemas.microsoft.com/office/powerpoint/2010/main" val="4101739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670560" y="4983480"/>
            <a:ext cx="10911840" cy="1051560"/>
          </a:xfrm>
        </p:spPr>
        <p:txBody>
          <a:bodyPr anchor="b"/>
          <a:lstStyle>
            <a:lvl1pPr>
              <a:defRPr b="1"/>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20618AB9-B2ED-4FBC-97FE-FC6DB955C913}" type="datetimeFigureOut">
              <a:rPr lang="es-ES" smtClean="0">
                <a:solidFill>
                  <a:prstClr val="black"/>
                </a:solidFill>
              </a:rPr>
              <a:pPr/>
              <a:t>21/02/2026</a:t>
            </a:fld>
            <a:endParaRPr lang="es-ES">
              <a:solidFill>
                <a:prstClr val="black"/>
              </a:solidFill>
            </a:endParaRPr>
          </a:p>
        </p:txBody>
      </p:sp>
      <p:sp>
        <p:nvSpPr>
          <p:cNvPr id="8" name="7 Marcador de pie de página"/>
          <p:cNvSpPr>
            <a:spLocks noGrp="1"/>
          </p:cNvSpPr>
          <p:nvPr>
            <p:ph type="ftr" sz="quarter" idx="11"/>
          </p:nvPr>
        </p:nvSpPr>
        <p:spPr/>
        <p:txBody>
          <a:bodyPr/>
          <a:lstStyle>
            <a:extLst/>
          </a:lstStyle>
          <a:p>
            <a:endParaRPr lang="es-ES">
              <a:solidFill>
                <a:prstClr val="black"/>
              </a:solidFill>
            </a:endParaRPr>
          </a:p>
        </p:txBody>
      </p:sp>
      <p:sp>
        <p:nvSpPr>
          <p:cNvPr id="9" name="8 Marcador de número de diapositiva"/>
          <p:cNvSpPr>
            <a:spLocks noGrp="1"/>
          </p:cNvSpPr>
          <p:nvPr>
            <p:ph type="sldNum" sz="quarter" idx="12"/>
          </p:nvPr>
        </p:nvSpPr>
        <p:spPr/>
        <p:txBody>
          <a:bodyPr/>
          <a:lstStyle>
            <a:extLst/>
          </a:lstStyle>
          <a:p>
            <a:fld id="{96AF632D-2E3E-46A6-9696-161CEB22E26B}" type="slidenum">
              <a:rPr lang="es-ES" smtClean="0">
                <a:solidFill>
                  <a:prstClr val="black"/>
                </a:solidFill>
              </a:rPr>
              <a:pPr/>
              <a:t>‹Nº›</a:t>
            </a:fld>
            <a:endParaRPr lang="es-ES">
              <a:solidFill>
                <a:prstClr val="black"/>
              </a:solidFill>
            </a:endParaRPr>
          </a:p>
        </p:txBody>
      </p:sp>
    </p:spTree>
    <p:extLst>
      <p:ext uri="{BB962C8B-B14F-4D97-AF65-F5344CB8AC3E}">
        <p14:creationId xmlns:p14="http://schemas.microsoft.com/office/powerpoint/2010/main" val="3503849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20618AB9-B2ED-4FBC-97FE-FC6DB955C913}" type="datetimeFigureOut">
              <a:rPr lang="es-ES" smtClean="0">
                <a:solidFill>
                  <a:prstClr val="black"/>
                </a:solidFill>
              </a:rPr>
              <a:pPr/>
              <a:t>21/02/2026</a:t>
            </a:fld>
            <a:endParaRPr lang="es-ES">
              <a:solidFill>
                <a:prstClr val="black"/>
              </a:solidFill>
            </a:endParaRPr>
          </a:p>
        </p:txBody>
      </p:sp>
      <p:sp>
        <p:nvSpPr>
          <p:cNvPr id="4" name="3 Marcador de pie de página"/>
          <p:cNvSpPr>
            <a:spLocks noGrp="1"/>
          </p:cNvSpPr>
          <p:nvPr>
            <p:ph type="ftr" sz="quarter" idx="11"/>
          </p:nvPr>
        </p:nvSpPr>
        <p:spPr/>
        <p:txBody>
          <a:bodyPr/>
          <a:lstStyle>
            <a:extLst/>
          </a:lstStyle>
          <a:p>
            <a:endParaRPr lang="es-ES">
              <a:solidFill>
                <a:prstClr val="black"/>
              </a:solidFill>
            </a:endParaRPr>
          </a:p>
        </p:txBody>
      </p:sp>
      <p:sp>
        <p:nvSpPr>
          <p:cNvPr id="5" name="4 Marcador de número de diapositiva"/>
          <p:cNvSpPr>
            <a:spLocks noGrp="1"/>
          </p:cNvSpPr>
          <p:nvPr>
            <p:ph type="sldNum" sz="quarter" idx="12"/>
          </p:nvPr>
        </p:nvSpPr>
        <p:spPr/>
        <p:txBody>
          <a:bodyPr/>
          <a:lstStyle>
            <a:extLst/>
          </a:lstStyle>
          <a:p>
            <a:fld id="{96AF632D-2E3E-46A6-9696-161CEB22E26B}" type="slidenum">
              <a:rPr lang="es-ES" smtClean="0">
                <a:solidFill>
                  <a:prstClr val="black"/>
                </a:solidFill>
              </a:rPr>
              <a:pPr/>
              <a:t>‹Nº›</a:t>
            </a:fld>
            <a:endParaRPr lang="es-ES">
              <a:solidFill>
                <a:prstClr val="black"/>
              </a:solidFill>
            </a:endParaRPr>
          </a:p>
        </p:txBody>
      </p:sp>
    </p:spTree>
    <p:extLst>
      <p:ext uri="{BB962C8B-B14F-4D97-AF65-F5344CB8AC3E}">
        <p14:creationId xmlns:p14="http://schemas.microsoft.com/office/powerpoint/2010/main" val="2055773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7" name="6 Rectángulo redondeado"/>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2" name="1 Marcador de fecha"/>
          <p:cNvSpPr>
            <a:spLocks noGrp="1"/>
          </p:cNvSpPr>
          <p:nvPr>
            <p:ph type="dt" sz="half" idx="10"/>
          </p:nvPr>
        </p:nvSpPr>
        <p:spPr/>
        <p:txBody>
          <a:bodyPr/>
          <a:lstStyle>
            <a:extLst/>
          </a:lstStyle>
          <a:p>
            <a:fld id="{20618AB9-B2ED-4FBC-97FE-FC6DB955C913}" type="datetimeFigureOut">
              <a:rPr lang="es-ES" smtClean="0">
                <a:solidFill>
                  <a:prstClr val="black"/>
                </a:solidFill>
              </a:rPr>
              <a:pPr/>
              <a:t>21/02/2026</a:t>
            </a:fld>
            <a:endParaRPr lang="es-ES">
              <a:solidFill>
                <a:prstClr val="black"/>
              </a:solidFill>
            </a:endParaRPr>
          </a:p>
        </p:txBody>
      </p:sp>
      <p:sp>
        <p:nvSpPr>
          <p:cNvPr id="3" name="2 Marcador de pie de página"/>
          <p:cNvSpPr>
            <a:spLocks noGrp="1"/>
          </p:cNvSpPr>
          <p:nvPr>
            <p:ph type="ftr" sz="quarter" idx="11"/>
          </p:nvPr>
        </p:nvSpPr>
        <p:spPr/>
        <p:txBody>
          <a:bodyPr/>
          <a:lstStyle>
            <a:extLst/>
          </a:lstStyle>
          <a:p>
            <a:endParaRPr lang="es-ES">
              <a:solidFill>
                <a:prstClr val="black"/>
              </a:solidFill>
            </a:endParaRPr>
          </a:p>
        </p:txBody>
      </p:sp>
      <p:sp>
        <p:nvSpPr>
          <p:cNvPr id="4" name="3 Marcador de número de diapositiva"/>
          <p:cNvSpPr>
            <a:spLocks noGrp="1"/>
          </p:cNvSpPr>
          <p:nvPr>
            <p:ph type="sldNum" sz="quarter" idx="12"/>
          </p:nvPr>
        </p:nvSpPr>
        <p:spPr/>
        <p:txBody>
          <a:bodyPr/>
          <a:lstStyle>
            <a:extLst/>
          </a:lstStyle>
          <a:p>
            <a:fld id="{96AF632D-2E3E-46A6-9696-161CEB22E26B}" type="slidenum">
              <a:rPr lang="es-ES" smtClean="0">
                <a:solidFill>
                  <a:prstClr val="black"/>
                </a:solidFill>
              </a:rPr>
              <a:pPr/>
              <a:t>‹Nº›</a:t>
            </a:fld>
            <a:endParaRPr lang="es-ES">
              <a:solidFill>
                <a:prstClr val="black"/>
              </a:solidFill>
            </a:endParaRPr>
          </a:p>
        </p:txBody>
      </p:sp>
    </p:spTree>
    <p:extLst>
      <p:ext uri="{BB962C8B-B14F-4D97-AF65-F5344CB8AC3E}">
        <p14:creationId xmlns:p14="http://schemas.microsoft.com/office/powerpoint/2010/main" val="1358811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20618AB9-B2ED-4FBC-97FE-FC6DB955C913}" type="datetimeFigureOut">
              <a:rPr lang="es-ES" smtClean="0">
                <a:solidFill>
                  <a:prstClr val="black"/>
                </a:solidFill>
              </a:rPr>
              <a:pPr/>
              <a:t>21/02/2026</a:t>
            </a:fld>
            <a:endParaRPr lang="es-ES">
              <a:solidFill>
                <a:prstClr val="black"/>
              </a:solidFill>
            </a:endParaRPr>
          </a:p>
        </p:txBody>
      </p:sp>
      <p:sp>
        <p:nvSpPr>
          <p:cNvPr id="6" name="5 Marcador de pie de página"/>
          <p:cNvSpPr>
            <a:spLocks noGrp="1"/>
          </p:cNvSpPr>
          <p:nvPr>
            <p:ph type="ftr" sz="quarter" idx="11"/>
          </p:nvPr>
        </p:nvSpPr>
        <p:spPr/>
        <p:txBody>
          <a:bodyPr/>
          <a:lstStyle>
            <a:extLst/>
          </a:lstStyle>
          <a:p>
            <a:endParaRPr lang="es-ES">
              <a:solidFill>
                <a:prstClr val="black"/>
              </a:solidFill>
            </a:endParaRPr>
          </a:p>
        </p:txBody>
      </p:sp>
      <p:sp>
        <p:nvSpPr>
          <p:cNvPr id="7" name="6 Marcador de número de diapositiva"/>
          <p:cNvSpPr>
            <a:spLocks noGrp="1"/>
          </p:cNvSpPr>
          <p:nvPr>
            <p:ph type="sldNum" sz="quarter" idx="12"/>
          </p:nvPr>
        </p:nvSpPr>
        <p:spPr/>
        <p:txBody>
          <a:bodyPr/>
          <a:lstStyle>
            <a:extLst/>
          </a:lstStyle>
          <a:p>
            <a:fld id="{96AF632D-2E3E-46A6-9696-161CEB22E26B}" type="slidenum">
              <a:rPr lang="es-ES" smtClean="0">
                <a:solidFill>
                  <a:prstClr val="black"/>
                </a:solidFill>
              </a:rPr>
              <a:pPr/>
              <a:t>‹Nº›</a:t>
            </a:fld>
            <a:endParaRPr lang="es-ES">
              <a:solidFill>
                <a:prstClr val="black"/>
              </a:solidFill>
            </a:endParaRPr>
          </a:p>
        </p:txBody>
      </p:sp>
    </p:spTree>
    <p:extLst>
      <p:ext uri="{BB962C8B-B14F-4D97-AF65-F5344CB8AC3E}">
        <p14:creationId xmlns:p14="http://schemas.microsoft.com/office/powerpoint/2010/main" val="2812564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5" name="14 Rectángulo redondeado"/>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1" name="10 Redondear rectángulo de esquina sencilla"/>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2" name="1 Título"/>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20618AB9-B2ED-4FBC-97FE-FC6DB955C913}" type="datetimeFigureOut">
              <a:rPr lang="es-ES" smtClean="0">
                <a:solidFill>
                  <a:prstClr val="black"/>
                </a:solidFill>
              </a:rPr>
              <a:pPr/>
              <a:t>21/02/2026</a:t>
            </a:fld>
            <a:endParaRPr lang="es-ES">
              <a:solidFill>
                <a:prstClr val="black"/>
              </a:solidFill>
            </a:endParaRPr>
          </a:p>
        </p:txBody>
      </p:sp>
      <p:sp>
        <p:nvSpPr>
          <p:cNvPr id="6" name="5 Marcador de pie de página"/>
          <p:cNvSpPr>
            <a:spLocks noGrp="1"/>
          </p:cNvSpPr>
          <p:nvPr>
            <p:ph type="ftr" sz="quarter" idx="11"/>
          </p:nvPr>
        </p:nvSpPr>
        <p:spPr/>
        <p:txBody>
          <a:bodyPr/>
          <a:lstStyle>
            <a:extLst/>
          </a:lstStyle>
          <a:p>
            <a:endParaRPr lang="es-ES">
              <a:solidFill>
                <a:prstClr val="black"/>
              </a:solidFill>
            </a:endParaRPr>
          </a:p>
        </p:txBody>
      </p:sp>
      <p:sp>
        <p:nvSpPr>
          <p:cNvPr id="7" name="6 Marcador de número de diapositiva"/>
          <p:cNvSpPr>
            <a:spLocks noGrp="1"/>
          </p:cNvSpPr>
          <p:nvPr>
            <p:ph type="sldNum" sz="quarter" idx="12"/>
          </p:nvPr>
        </p:nvSpPr>
        <p:spPr/>
        <p:txBody>
          <a:bodyPr/>
          <a:lstStyle>
            <a:extLst/>
          </a:lstStyle>
          <a:p>
            <a:fld id="{96AF632D-2E3E-46A6-9696-161CEB22E26B}" type="slidenum">
              <a:rPr lang="es-ES" smtClean="0">
                <a:solidFill>
                  <a:prstClr val="black"/>
                </a:solidFill>
              </a:rPr>
              <a:pPr/>
              <a:t>‹Nº›</a:t>
            </a:fld>
            <a:endParaRPr lang="es-ES">
              <a:solidFill>
                <a:prstClr val="black"/>
              </a:solidFill>
            </a:endParaRPr>
          </a:p>
        </p:txBody>
      </p:sp>
      <p:sp>
        <p:nvSpPr>
          <p:cNvPr id="3" name="2 Marcador de posición de imagen"/>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s-ES" smtClean="0"/>
              <a:t>Haga clic en el icono para agregar una imagen</a:t>
            </a:r>
            <a:endParaRPr kumimoji="0" lang="en-US"/>
          </a:p>
        </p:txBody>
      </p:sp>
    </p:spTree>
    <p:extLst>
      <p:ext uri="{BB962C8B-B14F-4D97-AF65-F5344CB8AC3E}">
        <p14:creationId xmlns:p14="http://schemas.microsoft.com/office/powerpoint/2010/main" val="3210830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7" name="6 Rectángulo redondeado"/>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9" name="8 Rectángulo redondeado"/>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3" name="12 Marcador de título"/>
          <p:cNvSpPr>
            <a:spLocks noGrp="1"/>
          </p:cNvSpPr>
          <p:nvPr>
            <p:ph type="title"/>
          </p:nvPr>
        </p:nvSpPr>
        <p:spPr>
          <a:xfrm>
            <a:off x="670560" y="4985590"/>
            <a:ext cx="10911840" cy="1051560"/>
          </a:xfrm>
          <a:prstGeom prst="rect">
            <a:avLst/>
          </a:prstGeom>
        </p:spPr>
        <p:txBody>
          <a:bodyPr vert="horz" anchor="b">
            <a:normAutofit/>
          </a:bodyPr>
          <a:lstStyle>
            <a:extLst/>
          </a:lstStyle>
          <a:p>
            <a:r>
              <a:rPr kumimoji="0" lang="es-ES" smtClean="0"/>
              <a:t>Haga clic para modificar el estilo de título del patrón</a:t>
            </a:r>
            <a:endParaRPr kumimoji="0" lang="en-US"/>
          </a:p>
        </p:txBody>
      </p:sp>
      <p:sp>
        <p:nvSpPr>
          <p:cNvPr id="4" name="3 Marcador de texto"/>
          <p:cNvSpPr>
            <a:spLocks noGrp="1"/>
          </p:cNvSpPr>
          <p:nvPr>
            <p:ph type="body" idx="1"/>
          </p:nvPr>
        </p:nvSpPr>
        <p:spPr>
          <a:xfrm>
            <a:off x="670560" y="530352"/>
            <a:ext cx="10911840" cy="4187952"/>
          </a:xfrm>
          <a:prstGeom prst="rect">
            <a:avLst/>
          </a:prstGeom>
        </p:spPr>
        <p:txBody>
          <a:bodyPr vert="horz" lIns="182880" tIns="91440">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5" name="24 Marcador de fecha"/>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20618AB9-B2ED-4FBC-97FE-FC6DB955C913}" type="datetimeFigureOut">
              <a:rPr lang="es-ES" smtClean="0">
                <a:solidFill>
                  <a:prstClr val="black"/>
                </a:solidFill>
              </a:rPr>
              <a:pPr/>
              <a:t>21/02/2026</a:t>
            </a:fld>
            <a:endParaRPr lang="es-ES">
              <a:solidFill>
                <a:prstClr val="black"/>
              </a:solidFill>
            </a:endParaRPr>
          </a:p>
        </p:txBody>
      </p:sp>
      <p:sp>
        <p:nvSpPr>
          <p:cNvPr id="18" name="17 Marcador de pie de página"/>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s-ES">
              <a:solidFill>
                <a:prstClr val="black"/>
              </a:solidFill>
            </a:endParaRPr>
          </a:p>
        </p:txBody>
      </p:sp>
      <p:sp>
        <p:nvSpPr>
          <p:cNvPr id="5" name="4 Marcador de número de diapositiva"/>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96AF632D-2E3E-46A6-9696-161CEB22E26B}" type="slidenum">
              <a:rPr lang="es-ES" smtClean="0">
                <a:solidFill>
                  <a:prstClr val="black"/>
                </a:solidFill>
              </a:rPr>
              <a:pPr/>
              <a:t>‹Nº›</a:t>
            </a:fld>
            <a:endParaRPr lang="es-ES">
              <a:solidFill>
                <a:prstClr val="black"/>
              </a:solidFill>
            </a:endParaRPr>
          </a:p>
        </p:txBody>
      </p:sp>
    </p:spTree>
    <p:extLst>
      <p:ext uri="{BB962C8B-B14F-4D97-AF65-F5344CB8AC3E}">
        <p14:creationId xmlns:p14="http://schemas.microsoft.com/office/powerpoint/2010/main" val="15170678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14151" y="506307"/>
            <a:ext cx="10959152" cy="6063198"/>
          </a:xfrm>
          <a:prstGeom prst="rect">
            <a:avLst/>
          </a:prstGeom>
        </p:spPr>
        <p:txBody>
          <a:bodyPr wrap="square">
            <a:spAutoFit/>
          </a:bodyPr>
          <a:lstStyle/>
          <a:p>
            <a:pPr marL="899795" marR="899795" algn="ctr"/>
            <a:endParaRPr lang="es-ES" sz="2000" b="1" dirty="0">
              <a:solidFill>
                <a:srgbClr val="000000"/>
              </a:solidFill>
              <a:latin typeface="Arial" panose="020B0604020202020204" pitchFamily="34" charset="0"/>
              <a:ea typeface="Times New Roman" panose="02020603050405020304" pitchFamily="18" charset="0"/>
            </a:endParaRPr>
          </a:p>
          <a:p>
            <a:pPr marL="899795" marR="899795" algn="ctr"/>
            <a:endParaRPr lang="es-ES" sz="2000" b="1" dirty="0">
              <a:solidFill>
                <a:srgbClr val="000000"/>
              </a:solidFill>
              <a:latin typeface="Arial" panose="020B0604020202020204" pitchFamily="34" charset="0"/>
              <a:ea typeface="Times New Roman" panose="02020603050405020304" pitchFamily="18" charset="0"/>
            </a:endParaRPr>
          </a:p>
          <a:p>
            <a:pPr marL="899795" marR="899795" algn="ctr"/>
            <a:r>
              <a:rPr lang="es-ES" sz="2000" b="1" dirty="0">
                <a:solidFill>
                  <a:srgbClr val="000000"/>
                </a:solidFill>
                <a:latin typeface="Arial" panose="020B0604020202020204" pitchFamily="34" charset="0"/>
                <a:ea typeface="Times New Roman" panose="02020603050405020304" pitchFamily="18" charset="0"/>
              </a:rPr>
              <a:t>Universidad de </a:t>
            </a:r>
            <a:r>
              <a:rPr lang="es-ES" sz="2000" b="1" dirty="0">
                <a:solidFill>
                  <a:srgbClr val="000000"/>
                </a:solidFill>
                <a:latin typeface="Arial" panose="020B0604020202020204" pitchFamily="34" charset="0"/>
                <a:ea typeface="Times New Roman" panose="02020603050405020304" pitchFamily="18" charset="0"/>
              </a:rPr>
              <a:t>Artemisa </a:t>
            </a:r>
            <a:r>
              <a:rPr lang="es-ES" sz="2000" b="1" dirty="0">
                <a:solidFill>
                  <a:prstClr val="black"/>
                </a:solidFill>
                <a:latin typeface="Arial" panose="020B0604020202020204" pitchFamily="34" charset="0"/>
                <a:cs typeface="Arial" panose="020B0604020202020204" pitchFamily="34" charset="0"/>
              </a:rPr>
              <a:t>“Julio Díaz González”</a:t>
            </a:r>
          </a:p>
          <a:p>
            <a:pPr marL="899795" marR="899795" algn="ctr"/>
            <a:r>
              <a:rPr lang="es-ES" sz="2000" b="1" dirty="0">
                <a:solidFill>
                  <a:srgbClr val="000000"/>
                </a:solidFill>
                <a:latin typeface="Arial" panose="020B0604020202020204" pitchFamily="34" charset="0"/>
                <a:ea typeface="Times New Roman" panose="02020603050405020304" pitchFamily="18" charset="0"/>
              </a:rPr>
              <a:t>Centro </a:t>
            </a:r>
            <a:r>
              <a:rPr lang="es-ES" sz="2000" b="1" dirty="0">
                <a:solidFill>
                  <a:srgbClr val="000000"/>
                </a:solidFill>
                <a:latin typeface="Arial" panose="020B0604020202020204" pitchFamily="34" charset="0"/>
                <a:ea typeface="Times New Roman" panose="02020603050405020304" pitchFamily="18" charset="0"/>
              </a:rPr>
              <a:t>Universitario </a:t>
            </a:r>
            <a:r>
              <a:rPr lang="es-ES" sz="2000" b="1" dirty="0">
                <a:solidFill>
                  <a:srgbClr val="000000"/>
                </a:solidFill>
                <a:latin typeface="Arial" panose="020B0604020202020204" pitchFamily="34" charset="0"/>
                <a:ea typeface="Times New Roman" panose="02020603050405020304" pitchFamily="18" charset="0"/>
              </a:rPr>
              <a:t>Municipal </a:t>
            </a:r>
          </a:p>
          <a:p>
            <a:pPr marL="899795" marR="899795" algn="ctr"/>
            <a:r>
              <a:rPr lang="es-ES" sz="2000" b="1" dirty="0">
                <a:solidFill>
                  <a:srgbClr val="000000"/>
                </a:solidFill>
                <a:latin typeface="Arial" panose="020B0604020202020204" pitchFamily="34" charset="0"/>
                <a:ea typeface="Times New Roman" panose="02020603050405020304" pitchFamily="18" charset="0"/>
              </a:rPr>
              <a:t>Guanajay</a:t>
            </a:r>
            <a:endParaRPr lang="es-ES" sz="2000" b="1" dirty="0">
              <a:solidFill>
                <a:srgbClr val="000000"/>
              </a:solidFill>
              <a:latin typeface="Arial" panose="020B0604020202020204" pitchFamily="34" charset="0"/>
              <a:ea typeface="Times New Roman" panose="02020603050405020304" pitchFamily="18" charset="0"/>
            </a:endParaRPr>
          </a:p>
          <a:p>
            <a:pPr marL="899795" marR="899795" algn="ctr"/>
            <a:endParaRPr lang="es-ES" sz="2000" b="1" dirty="0">
              <a:solidFill>
                <a:srgbClr val="000000"/>
              </a:solidFill>
              <a:latin typeface="Arial" panose="020B0604020202020204" pitchFamily="34" charset="0"/>
              <a:ea typeface="Times New Roman" panose="02020603050405020304" pitchFamily="18" charset="0"/>
            </a:endParaRPr>
          </a:p>
          <a:p>
            <a:pPr marL="899795" marR="899795" algn="ctr"/>
            <a:r>
              <a:rPr lang="es-ES" sz="2000" b="1" dirty="0">
                <a:solidFill>
                  <a:srgbClr val="000000"/>
                </a:solidFill>
                <a:latin typeface="Arial" panose="020B0604020202020204" pitchFamily="34" charset="0"/>
                <a:ea typeface="Times New Roman" panose="02020603050405020304" pitchFamily="18" charset="0"/>
              </a:rPr>
              <a:t>Facultad Ciencias de la Educación</a:t>
            </a:r>
          </a:p>
          <a:p>
            <a:pPr marL="899795" marR="899795" algn="ctr"/>
            <a:endParaRPr lang="es-ES" sz="2000" dirty="0">
              <a:solidFill>
                <a:prstClr val="black"/>
              </a:solidFill>
              <a:latin typeface="Times New Roman" panose="02020603050405020304" pitchFamily="18" charset="0"/>
              <a:ea typeface="Times New Roman" panose="02020603050405020304" pitchFamily="18" charset="0"/>
            </a:endParaRPr>
          </a:p>
          <a:p>
            <a:pPr marL="899795" marR="899795" algn="ctr"/>
            <a:r>
              <a:rPr lang="es-ES" sz="2000" b="1" dirty="0">
                <a:solidFill>
                  <a:srgbClr val="000000"/>
                </a:solidFill>
                <a:latin typeface="Arial" panose="020B0604020202020204" pitchFamily="34" charset="0"/>
                <a:ea typeface="Times New Roman" panose="02020603050405020304" pitchFamily="18" charset="0"/>
              </a:rPr>
              <a:t>Carrera Licenciatura en Educación </a:t>
            </a:r>
            <a:r>
              <a:rPr lang="es-ES" sz="2000" b="1" dirty="0">
                <a:solidFill>
                  <a:srgbClr val="000000"/>
                </a:solidFill>
                <a:latin typeface="Arial" panose="020B0604020202020204" pitchFamily="34" charset="0"/>
                <a:ea typeface="Times New Roman" panose="02020603050405020304" pitchFamily="18" charset="0"/>
              </a:rPr>
              <a:t>Preescolar 5 Años</a:t>
            </a:r>
            <a:endParaRPr lang="es-ES" sz="2000" dirty="0">
              <a:solidFill>
                <a:prstClr val="black"/>
              </a:solidFill>
              <a:latin typeface="Times New Roman" panose="02020603050405020304" pitchFamily="18" charset="0"/>
              <a:ea typeface="Times New Roman" panose="02020603050405020304" pitchFamily="18" charset="0"/>
            </a:endParaRPr>
          </a:p>
          <a:p>
            <a:pPr marL="899795" marR="899795" algn="ctr"/>
            <a:endParaRPr lang="es-ES" sz="2000" b="1" dirty="0">
              <a:solidFill>
                <a:prstClr val="black"/>
              </a:solidFill>
              <a:latin typeface="Times New Roman" panose="02020603050405020304" pitchFamily="18" charset="0"/>
              <a:cs typeface="Arial" panose="020B0604020202020204" pitchFamily="34" charset="0"/>
            </a:endParaRPr>
          </a:p>
          <a:p>
            <a:pPr marL="899795" marR="899795" algn="ctr"/>
            <a:r>
              <a:rPr lang="es-ES" sz="2400" b="1" dirty="0" smtClean="0">
                <a:solidFill>
                  <a:prstClr val="black"/>
                </a:solidFill>
                <a:latin typeface="Arial" panose="020B0604020202020204" pitchFamily="34" charset="0"/>
                <a:cs typeface="Arial" panose="020B0604020202020204" pitchFamily="34" charset="0"/>
              </a:rPr>
              <a:t>ASIGNATURA DIDÁCTICA DE LA DIMENSIÓN DE RELACIÓN CON EL ENTORNO II (EDUCACIÓN SENSORIAL)</a:t>
            </a:r>
            <a:endParaRPr lang="es-ES" sz="2000" dirty="0">
              <a:solidFill>
                <a:prstClr val="black"/>
              </a:solidFill>
            </a:endParaRPr>
          </a:p>
          <a:p>
            <a:pPr algn="just"/>
            <a:r>
              <a:rPr lang="es-ES" sz="2000" b="1" dirty="0">
                <a:solidFill>
                  <a:prstClr val="black"/>
                </a:solidFill>
                <a:latin typeface="Arial" panose="020B0604020202020204" pitchFamily="34" charset="0"/>
                <a:cs typeface="Arial" panose="020B0604020202020204" pitchFamily="34" charset="0"/>
              </a:rPr>
              <a:t>       </a:t>
            </a:r>
            <a:endParaRPr lang="es-ES" sz="2000" b="1" dirty="0">
              <a:solidFill>
                <a:prstClr val="black"/>
              </a:solidFill>
              <a:latin typeface="Arial" panose="020B0604020202020204" pitchFamily="34" charset="0"/>
              <a:ea typeface="Times New Roman" panose="02020603050405020304" pitchFamily="18" charset="0"/>
            </a:endParaRPr>
          </a:p>
          <a:p>
            <a:pPr marL="899795" marR="899795" algn="just">
              <a:lnSpc>
                <a:spcPct val="150000"/>
              </a:lnSpc>
            </a:pPr>
            <a:r>
              <a:rPr lang="es-ES" sz="2000" b="1" dirty="0" smtClean="0">
                <a:solidFill>
                  <a:prstClr val="black"/>
                </a:solidFill>
                <a:latin typeface="Arial" panose="020B0604020202020204" pitchFamily="34" charset="0"/>
                <a:ea typeface="Times New Roman" panose="02020603050405020304" pitchFamily="18" charset="0"/>
              </a:rPr>
              <a:t>Profesora: M.Sc. Marinés Millán López.</a:t>
            </a:r>
          </a:p>
          <a:p>
            <a:pPr marL="899795" marR="899795" algn="just">
              <a:lnSpc>
                <a:spcPct val="150000"/>
              </a:lnSpc>
            </a:pPr>
            <a:r>
              <a:rPr lang="es-ES" sz="2000" b="1" dirty="0" smtClean="0">
                <a:solidFill>
                  <a:prstClr val="black"/>
                </a:solidFill>
                <a:latin typeface="Arial" panose="020B0604020202020204" pitchFamily="34" charset="0"/>
                <a:ea typeface="Times New Roman" panose="02020603050405020304" pitchFamily="18" charset="0"/>
              </a:rPr>
              <a:t> Teléfono: 55803395</a:t>
            </a:r>
            <a:endParaRPr lang="es-ES" sz="2000" dirty="0">
              <a:solidFill>
                <a:prstClr val="black"/>
              </a:solidFill>
              <a:latin typeface="Times New Roman" panose="02020603050405020304" pitchFamily="18" charset="0"/>
              <a:ea typeface="Times New Roman" panose="02020603050405020304" pitchFamily="18" charset="0"/>
            </a:endParaRPr>
          </a:p>
          <a:p>
            <a:pPr marL="899795" marR="899795" algn="ctr"/>
            <a:r>
              <a:rPr lang="es-ES" sz="2000" b="1" dirty="0">
                <a:solidFill>
                  <a:srgbClr val="000000"/>
                </a:solidFill>
                <a:latin typeface="Arial" panose="020B0604020202020204" pitchFamily="34" charset="0"/>
                <a:ea typeface="Times New Roman" panose="02020603050405020304" pitchFamily="18" charset="0"/>
              </a:rPr>
              <a:t> </a:t>
            </a:r>
            <a:endParaRPr lang="es-ES" sz="2000" dirty="0">
              <a:solidFill>
                <a:prstClr val="black"/>
              </a:solidFill>
              <a:latin typeface="Times New Roman" panose="02020603050405020304" pitchFamily="18" charset="0"/>
              <a:ea typeface="Times New Roman" panose="02020603050405020304" pitchFamily="18" charset="0"/>
            </a:endParaRPr>
          </a:p>
          <a:p>
            <a:pPr marL="899795" marR="899795" algn="ctr"/>
            <a:r>
              <a:rPr lang="es-ES" sz="2000" b="1" dirty="0">
                <a:solidFill>
                  <a:srgbClr val="000000"/>
                </a:solidFill>
                <a:latin typeface="Arial" panose="020B0604020202020204" pitchFamily="34" charset="0"/>
                <a:ea typeface="Times New Roman" panose="02020603050405020304" pitchFamily="18" charset="0"/>
              </a:rPr>
              <a:t> </a:t>
            </a:r>
            <a:endParaRPr lang="es-ES" sz="2000" b="1" dirty="0">
              <a:solidFill>
                <a:srgbClr val="000000"/>
              </a:solidFill>
              <a:latin typeface="Arial" panose="020B0604020202020204" pitchFamily="34" charset="0"/>
              <a:ea typeface="Times New Roman" panose="02020603050405020304" pitchFamily="18" charset="0"/>
            </a:endParaRPr>
          </a:p>
          <a:p>
            <a:pPr marL="899795" marR="899795" algn="ctr"/>
            <a:endParaRPr lang="es-ES" sz="2000" dirty="0">
              <a:solidFill>
                <a:prstClr val="black"/>
              </a:solidFill>
              <a:latin typeface="Times New Roman" panose="02020603050405020304" pitchFamily="18" charset="0"/>
              <a:ea typeface="Times New Roman" panose="02020603050405020304" pitchFamily="18"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51402" y="683729"/>
            <a:ext cx="1230831"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401712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865495" y="629736"/>
            <a:ext cx="6550926" cy="653153"/>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¿Qué entienden por Educación sensorial?</a:t>
            </a:r>
            <a:endParaRPr lang="es-ES" sz="2400" b="1" kern="0" dirty="0">
              <a:solidFill>
                <a:prstClr val="black"/>
              </a:solidFill>
              <a:latin typeface="Arial" panose="020B0604020202020204" pitchFamily="34" charset="0"/>
              <a:cs typeface="Arial" panose="020B0604020202020204" pitchFamily="34" charset="0"/>
            </a:endParaRPr>
          </a:p>
        </p:txBody>
      </p:sp>
      <p:sp>
        <p:nvSpPr>
          <p:cNvPr id="3" name="Rectángulo redondeado 2"/>
          <p:cNvSpPr/>
          <p:nvPr/>
        </p:nvSpPr>
        <p:spPr>
          <a:xfrm>
            <a:off x="7621137" y="629736"/>
            <a:ext cx="4020404" cy="653153"/>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Técnica: lluvia de ideas.</a:t>
            </a:r>
            <a:endParaRPr lang="es-ES" sz="2400" b="1" kern="0" dirty="0">
              <a:solidFill>
                <a:prstClr val="black"/>
              </a:solidFill>
              <a:latin typeface="Arial" panose="020B0604020202020204" pitchFamily="34" charset="0"/>
              <a:cs typeface="Arial" panose="020B0604020202020204" pitchFamily="34" charset="0"/>
            </a:endParaRPr>
          </a:p>
        </p:txBody>
      </p:sp>
      <p:sp>
        <p:nvSpPr>
          <p:cNvPr id="4" name="Rectángulo redondeado 3"/>
          <p:cNvSpPr/>
          <p:nvPr/>
        </p:nvSpPr>
        <p:spPr>
          <a:xfrm>
            <a:off x="865495" y="2267468"/>
            <a:ext cx="10426889" cy="2400066"/>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“…es el proceso organizado y dirigido a desarrollar la percepción, mediante la estimulación de los órganos de los sentidos, para que el niño pueda conocer las cualidades de los objetos y fenómenos del mundo circundante, sentando las bases de su desarrollo intelectual”.</a:t>
            </a:r>
          </a:p>
          <a:p>
            <a:pPr algn="r"/>
            <a:r>
              <a:rPr lang="es-ES" sz="2400" b="1" kern="0" dirty="0" smtClean="0">
                <a:solidFill>
                  <a:prstClr val="black"/>
                </a:solidFill>
                <a:latin typeface="Arial" panose="020B0604020202020204" pitchFamily="34" charset="0"/>
                <a:cs typeface="Arial" panose="020B0604020202020204" pitchFamily="34" charset="0"/>
              </a:rPr>
              <a:t>Gonzáles Guerra, A </a:t>
            </a:r>
            <a:r>
              <a:rPr lang="es-ES" sz="2400" b="1" kern="0" dirty="0" err="1" smtClean="0">
                <a:solidFill>
                  <a:prstClr val="black"/>
                </a:solidFill>
                <a:latin typeface="Arial" panose="020B0604020202020204" pitchFamily="34" charset="0"/>
                <a:cs typeface="Arial" panose="020B0604020202020204" pitchFamily="34" charset="0"/>
              </a:rPr>
              <a:t>yRoomes</a:t>
            </a:r>
            <a:r>
              <a:rPr lang="es-ES" sz="2400" b="1" kern="0" dirty="0" smtClean="0">
                <a:solidFill>
                  <a:prstClr val="black"/>
                </a:solidFill>
                <a:latin typeface="Arial" panose="020B0604020202020204" pitchFamily="34" charset="0"/>
                <a:cs typeface="Arial" panose="020B0604020202020204" pitchFamily="34" charset="0"/>
              </a:rPr>
              <a:t> </a:t>
            </a:r>
            <a:r>
              <a:rPr lang="es-ES" sz="2400" b="1" kern="0" dirty="0" err="1" smtClean="0">
                <a:solidFill>
                  <a:prstClr val="black"/>
                </a:solidFill>
                <a:latin typeface="Arial" panose="020B0604020202020204" pitchFamily="34" charset="0"/>
                <a:cs typeface="Arial" panose="020B0604020202020204" pitchFamily="34" charset="0"/>
              </a:rPr>
              <a:t>Hechevarría</a:t>
            </a:r>
            <a:r>
              <a:rPr lang="es-ES" sz="2400" b="1" kern="0" dirty="0" smtClean="0">
                <a:solidFill>
                  <a:prstClr val="black"/>
                </a:solidFill>
                <a:latin typeface="Arial" panose="020B0604020202020204" pitchFamily="34" charset="0"/>
                <a:cs typeface="Arial" panose="020B0604020202020204" pitchFamily="34" charset="0"/>
              </a:rPr>
              <a:t>, I.M (2011)</a:t>
            </a:r>
            <a:endParaRPr lang="es-ES" sz="2400" b="1" kern="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992164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redondeado 3"/>
          <p:cNvSpPr/>
          <p:nvPr/>
        </p:nvSpPr>
        <p:spPr>
          <a:xfrm>
            <a:off x="769960" y="725271"/>
            <a:ext cx="10426889" cy="1854156"/>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 Constituye el primer eslabón de la educación intelectual, pues permite al niño establecer relaciones con el medio, discriminar propiedades y formar patrones sensoriales”.</a:t>
            </a:r>
            <a:endParaRPr lang="es-ES" sz="2400" b="1" kern="0" dirty="0">
              <a:solidFill>
                <a:prstClr val="black"/>
              </a:solidFill>
              <a:latin typeface="Arial" panose="020B0604020202020204" pitchFamily="34" charset="0"/>
              <a:cs typeface="Arial" panose="020B0604020202020204" pitchFamily="34" charset="0"/>
            </a:endParaRPr>
          </a:p>
          <a:p>
            <a:pPr algn="r"/>
            <a:r>
              <a:rPr lang="es-ES" sz="2400" b="1" kern="0" dirty="0" smtClean="0">
                <a:solidFill>
                  <a:prstClr val="black"/>
                </a:solidFill>
                <a:latin typeface="Arial" panose="020B0604020202020204" pitchFamily="34" charset="0"/>
                <a:cs typeface="Arial" panose="020B0604020202020204" pitchFamily="34" charset="0"/>
              </a:rPr>
              <a:t>Cabrera Alonso, MT y Colectivo </a:t>
            </a:r>
            <a:r>
              <a:rPr lang="es-ES" sz="2400" b="1" kern="0" dirty="0">
                <a:solidFill>
                  <a:prstClr val="black"/>
                </a:solidFill>
                <a:latin typeface="Arial" panose="020B0604020202020204" pitchFamily="34" charset="0"/>
                <a:cs typeface="Arial" panose="020B0604020202020204" pitchFamily="34" charset="0"/>
              </a:rPr>
              <a:t>(</a:t>
            </a:r>
            <a:r>
              <a:rPr lang="es-ES" sz="2400" b="1" kern="0" dirty="0" smtClean="0">
                <a:solidFill>
                  <a:prstClr val="black"/>
                </a:solidFill>
                <a:latin typeface="Arial" panose="020B0604020202020204" pitchFamily="34" charset="0"/>
                <a:cs typeface="Arial" panose="020B0604020202020204" pitchFamily="34" charset="0"/>
              </a:rPr>
              <a:t>2020)</a:t>
            </a:r>
            <a:endParaRPr lang="es-ES" sz="2400" b="1" kern="0" dirty="0">
              <a:solidFill>
                <a:prstClr val="black"/>
              </a:solidFill>
              <a:latin typeface="Arial" panose="020B0604020202020204" pitchFamily="34" charset="0"/>
              <a:cs typeface="Arial" panose="020B0604020202020204" pitchFamily="34" charset="0"/>
            </a:endParaRPr>
          </a:p>
        </p:txBody>
      </p:sp>
      <p:sp>
        <p:nvSpPr>
          <p:cNvPr id="5" name="Rectángulo redondeado 4"/>
          <p:cNvSpPr/>
          <p:nvPr/>
        </p:nvSpPr>
        <p:spPr>
          <a:xfrm>
            <a:off x="769959" y="3061313"/>
            <a:ext cx="10426889" cy="1854156"/>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 …es un proceso que debe estar presente desde el nacimiento, a través de experiencias variadas que favorezcan la exploración y el conocimiento sensorial como base para aprendizajes posteriores.”.</a:t>
            </a:r>
            <a:endParaRPr lang="es-ES" sz="2400" b="1" kern="0" dirty="0">
              <a:solidFill>
                <a:prstClr val="black"/>
              </a:solidFill>
              <a:latin typeface="Arial" panose="020B0604020202020204" pitchFamily="34" charset="0"/>
              <a:cs typeface="Arial" panose="020B0604020202020204" pitchFamily="34" charset="0"/>
            </a:endParaRPr>
          </a:p>
          <a:p>
            <a:pPr algn="r"/>
            <a:r>
              <a:rPr lang="es-ES" sz="2400" b="1" kern="0" dirty="0" smtClean="0">
                <a:solidFill>
                  <a:prstClr val="black"/>
                </a:solidFill>
                <a:latin typeface="Arial" panose="020B0604020202020204" pitchFamily="34" charset="0"/>
                <a:cs typeface="Arial" panose="020B0604020202020204" pitchFamily="34" charset="0"/>
              </a:rPr>
              <a:t>Programa educativo Primera infancia. MINED(2020)</a:t>
            </a:r>
            <a:endParaRPr lang="es-ES" sz="2400" b="1" kern="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930999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3985146" y="766216"/>
            <a:ext cx="4121624" cy="653153"/>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CUADRO COMPARATIVO</a:t>
            </a:r>
            <a:endParaRPr lang="es-ES" sz="2400" b="1" kern="0" dirty="0">
              <a:solidFill>
                <a:prstClr val="black"/>
              </a:solidFill>
              <a:latin typeface="Arial" panose="020B0604020202020204" pitchFamily="34" charset="0"/>
              <a:cs typeface="Arial" panose="020B0604020202020204" pitchFamily="34" charset="0"/>
            </a:endParaRPr>
          </a:p>
        </p:txBody>
      </p:sp>
      <p:graphicFrame>
        <p:nvGraphicFramePr>
          <p:cNvPr id="3" name="Tabla 2"/>
          <p:cNvGraphicFramePr>
            <a:graphicFrameLocks noGrp="1"/>
          </p:cNvGraphicFramePr>
          <p:nvPr>
            <p:extLst>
              <p:ext uri="{D42A27DB-BD31-4B8C-83A1-F6EECF244321}">
                <p14:modId xmlns:p14="http://schemas.microsoft.com/office/powerpoint/2010/main" val="2377944539"/>
              </p:ext>
            </p:extLst>
          </p:nvPr>
        </p:nvGraphicFramePr>
        <p:xfrm>
          <a:off x="1772691" y="1893373"/>
          <a:ext cx="9200108" cy="1010920"/>
        </p:xfrm>
        <a:graphic>
          <a:graphicData uri="http://schemas.openxmlformats.org/drawingml/2006/table">
            <a:tbl>
              <a:tblPr firstRow="1" bandRow="1">
                <a:tableStyleId>{5C22544A-7EE6-4342-B048-85BDC9FD1C3A}</a:tableStyleId>
              </a:tblPr>
              <a:tblGrid>
                <a:gridCol w="2300027"/>
                <a:gridCol w="2300027"/>
                <a:gridCol w="2300027"/>
                <a:gridCol w="2300027"/>
              </a:tblGrid>
              <a:tr h="370840">
                <a:tc>
                  <a:txBody>
                    <a:bodyPr/>
                    <a:lstStyle/>
                    <a:p>
                      <a:pPr algn="ctr"/>
                      <a:r>
                        <a:rPr lang="es-ES" b="1" dirty="0" smtClean="0">
                          <a:solidFill>
                            <a:schemeClr val="tx1"/>
                          </a:solidFill>
                          <a:latin typeface="Arial" panose="020B0604020202020204" pitchFamily="34" charset="0"/>
                          <a:cs typeface="Arial" panose="020B0604020202020204" pitchFamily="34" charset="0"/>
                        </a:rPr>
                        <a:t>Autor </a:t>
                      </a:r>
                      <a:endParaRPr lang="es-ES" b="1" dirty="0">
                        <a:solidFill>
                          <a:schemeClr val="tx1"/>
                        </a:solidFill>
                        <a:latin typeface="Arial" panose="020B0604020202020204" pitchFamily="34" charset="0"/>
                        <a:cs typeface="Arial" panose="020B0604020202020204" pitchFamily="34" charset="0"/>
                      </a:endParaRPr>
                    </a:p>
                  </a:txBody>
                  <a:tcPr/>
                </a:tc>
                <a:tc>
                  <a:txBody>
                    <a:bodyPr/>
                    <a:lstStyle/>
                    <a:p>
                      <a:pPr algn="ctr"/>
                      <a:r>
                        <a:rPr lang="es-ES" b="1" dirty="0" smtClean="0">
                          <a:solidFill>
                            <a:schemeClr val="tx1"/>
                          </a:solidFill>
                          <a:latin typeface="Arial" panose="020B0604020202020204" pitchFamily="34" charset="0"/>
                          <a:cs typeface="Arial" panose="020B0604020202020204" pitchFamily="34" charset="0"/>
                        </a:rPr>
                        <a:t>Definición</a:t>
                      </a:r>
                      <a:endParaRPr lang="es-ES" b="1" dirty="0">
                        <a:solidFill>
                          <a:schemeClr val="tx1"/>
                        </a:solidFill>
                        <a:latin typeface="Arial" panose="020B0604020202020204" pitchFamily="34" charset="0"/>
                        <a:cs typeface="Arial" panose="020B0604020202020204" pitchFamily="34" charset="0"/>
                      </a:endParaRPr>
                    </a:p>
                  </a:txBody>
                  <a:tcPr/>
                </a:tc>
                <a:tc>
                  <a:txBody>
                    <a:bodyPr/>
                    <a:lstStyle/>
                    <a:p>
                      <a:pPr algn="ctr"/>
                      <a:r>
                        <a:rPr lang="es-ES" b="1" dirty="0" smtClean="0">
                          <a:solidFill>
                            <a:schemeClr val="tx1"/>
                          </a:solidFill>
                          <a:latin typeface="Arial" panose="020B0604020202020204" pitchFamily="34" charset="0"/>
                          <a:cs typeface="Arial" panose="020B0604020202020204" pitchFamily="34" charset="0"/>
                        </a:rPr>
                        <a:t>Aspecto positivo</a:t>
                      </a:r>
                      <a:endParaRPr lang="es-ES" b="1" dirty="0">
                        <a:solidFill>
                          <a:schemeClr val="tx1"/>
                        </a:solidFill>
                        <a:latin typeface="Arial" panose="020B0604020202020204" pitchFamily="34" charset="0"/>
                        <a:cs typeface="Arial" panose="020B0604020202020204" pitchFamily="34" charset="0"/>
                      </a:endParaRPr>
                    </a:p>
                  </a:txBody>
                  <a:tcPr/>
                </a:tc>
                <a:tc>
                  <a:txBody>
                    <a:bodyPr/>
                    <a:lstStyle/>
                    <a:p>
                      <a:pPr algn="ctr"/>
                      <a:r>
                        <a:rPr lang="es-ES" b="1" dirty="0" smtClean="0">
                          <a:solidFill>
                            <a:schemeClr val="tx1"/>
                          </a:solidFill>
                          <a:latin typeface="Arial" panose="020B0604020202020204" pitchFamily="34" charset="0"/>
                          <a:cs typeface="Arial" panose="020B0604020202020204" pitchFamily="34" charset="0"/>
                        </a:rPr>
                        <a:t>Aspecto que se puede ampliar</a:t>
                      </a:r>
                      <a:endParaRPr lang="es-ES" b="1" dirty="0">
                        <a:solidFill>
                          <a:schemeClr val="tx1"/>
                        </a:solidFill>
                        <a:latin typeface="Arial" panose="020B0604020202020204" pitchFamily="34" charset="0"/>
                        <a:cs typeface="Arial" panose="020B0604020202020204" pitchFamily="34" charset="0"/>
                      </a:endParaRPr>
                    </a:p>
                  </a:txBody>
                  <a:tcPr/>
                </a:tc>
              </a:tr>
              <a:tr h="370840">
                <a:tc>
                  <a:txBody>
                    <a:bodyPr/>
                    <a:lstStyle/>
                    <a:p>
                      <a:pPr algn="ctr"/>
                      <a:endParaRPr lang="es-ES" b="0" dirty="0">
                        <a:latin typeface="Arial" panose="020B0604020202020204" pitchFamily="34" charset="0"/>
                        <a:cs typeface="Arial" panose="020B0604020202020204" pitchFamily="34" charset="0"/>
                      </a:endParaRPr>
                    </a:p>
                  </a:txBody>
                  <a:tcPr/>
                </a:tc>
                <a:tc>
                  <a:txBody>
                    <a:bodyPr/>
                    <a:lstStyle/>
                    <a:p>
                      <a:pPr algn="ctr"/>
                      <a:endParaRPr lang="es-ES" b="0" dirty="0">
                        <a:latin typeface="Arial" panose="020B0604020202020204" pitchFamily="34" charset="0"/>
                        <a:cs typeface="Arial" panose="020B0604020202020204" pitchFamily="34" charset="0"/>
                      </a:endParaRPr>
                    </a:p>
                  </a:txBody>
                  <a:tcPr/>
                </a:tc>
                <a:tc>
                  <a:txBody>
                    <a:bodyPr/>
                    <a:lstStyle/>
                    <a:p>
                      <a:pPr algn="ctr"/>
                      <a:endParaRPr lang="es-ES" b="0" dirty="0">
                        <a:latin typeface="Arial" panose="020B0604020202020204" pitchFamily="34" charset="0"/>
                        <a:cs typeface="Arial" panose="020B0604020202020204" pitchFamily="34" charset="0"/>
                      </a:endParaRPr>
                    </a:p>
                  </a:txBody>
                  <a:tcPr/>
                </a:tc>
                <a:tc>
                  <a:txBody>
                    <a:bodyPr/>
                    <a:lstStyle/>
                    <a:p>
                      <a:pPr algn="ctr"/>
                      <a:endParaRPr lang="es-ES" b="0"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19839647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3267501" y="670679"/>
            <a:ext cx="5194111" cy="653153"/>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¿Qué es la Educación sensorial?</a:t>
            </a:r>
            <a:endParaRPr lang="es-ES" sz="2400" b="1" kern="0" dirty="0">
              <a:solidFill>
                <a:prstClr val="black"/>
              </a:solidFill>
              <a:latin typeface="Arial" panose="020B0604020202020204" pitchFamily="34" charset="0"/>
              <a:cs typeface="Arial" panose="020B0604020202020204" pitchFamily="34" charset="0"/>
            </a:endParaRPr>
          </a:p>
        </p:txBody>
      </p:sp>
      <p:sp>
        <p:nvSpPr>
          <p:cNvPr id="3" name="Rectángulo redondeado 2"/>
          <p:cNvSpPr/>
          <p:nvPr/>
        </p:nvSpPr>
        <p:spPr>
          <a:xfrm>
            <a:off x="801236" y="2351628"/>
            <a:ext cx="10426889" cy="1854156"/>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 La educación sensorial es un proceso pedagógico intencional que, mediante la estimulación y exploración de los sentidos, permite al niño de la primera infancia conocer las cualidades de los objetos y fenómenos, desarrollando la percepción y sentando las bases para su desarrollo intelectual, estético, físico y moral”</a:t>
            </a:r>
            <a:endParaRPr lang="es-ES" sz="2400" b="1" kern="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01276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3731523" y="456528"/>
            <a:ext cx="4279711" cy="653153"/>
          </a:xfrm>
          <a:prstGeom prst="roundRect">
            <a:avLst/>
          </a:prstGeom>
          <a:blipFill>
            <a:blip r:embed="rId2"/>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Fundamentación filosófica</a:t>
            </a:r>
            <a:endParaRPr lang="es-ES" sz="2400" b="1" kern="0" dirty="0">
              <a:solidFill>
                <a:prstClr val="black"/>
              </a:solidFill>
              <a:latin typeface="Arial" panose="020B0604020202020204" pitchFamily="34" charset="0"/>
              <a:cs typeface="Arial" panose="020B0604020202020204" pitchFamily="34" charset="0"/>
            </a:endParaRPr>
          </a:p>
        </p:txBody>
      </p:sp>
      <p:sp>
        <p:nvSpPr>
          <p:cNvPr id="3" name="Rectángulo redondeado 2"/>
          <p:cNvSpPr/>
          <p:nvPr/>
        </p:nvSpPr>
        <p:spPr>
          <a:xfrm>
            <a:off x="869474" y="1275394"/>
            <a:ext cx="10426889" cy="1854156"/>
          </a:xfrm>
          <a:prstGeom prst="roundRect">
            <a:avLst/>
          </a:prstGeom>
          <a:blipFill>
            <a:blip r:embed="rId2"/>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Se basa en la teoría del conocimiento materialista-dialéctico: el conocimiento se origina en la sensación y la percepción, que son reflejos de la realidad objetiva. El niño conoce el mundo a través de sus sentidos, en interacción activa con el medio.</a:t>
            </a:r>
            <a:endParaRPr lang="es-ES" sz="2400" b="1" kern="0" dirty="0">
              <a:solidFill>
                <a:prstClr val="black"/>
              </a:solidFill>
              <a:latin typeface="Arial" panose="020B0604020202020204" pitchFamily="34" charset="0"/>
              <a:cs typeface="Arial" panose="020B0604020202020204" pitchFamily="34" charset="0"/>
            </a:endParaRPr>
          </a:p>
        </p:txBody>
      </p:sp>
      <p:sp>
        <p:nvSpPr>
          <p:cNvPr id="4" name="Rectángulo redondeado 3"/>
          <p:cNvSpPr/>
          <p:nvPr/>
        </p:nvSpPr>
        <p:spPr>
          <a:xfrm>
            <a:off x="3731523" y="3295263"/>
            <a:ext cx="4279711" cy="653153"/>
          </a:xfrm>
          <a:prstGeom prst="roundRect">
            <a:avLst/>
          </a:prstGeom>
          <a:blipFill>
            <a:blip r:embed="rId2"/>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Fundamentación fisiológica</a:t>
            </a:r>
            <a:endParaRPr lang="es-ES" sz="2400" b="1" kern="0" dirty="0">
              <a:solidFill>
                <a:prstClr val="black"/>
              </a:solidFill>
              <a:latin typeface="Arial" panose="020B0604020202020204" pitchFamily="34" charset="0"/>
              <a:cs typeface="Arial" panose="020B0604020202020204" pitchFamily="34" charset="0"/>
            </a:endParaRPr>
          </a:p>
        </p:txBody>
      </p:sp>
      <p:sp>
        <p:nvSpPr>
          <p:cNvPr id="5" name="Rectángulo redondeado 4"/>
          <p:cNvSpPr/>
          <p:nvPr/>
        </p:nvSpPr>
        <p:spPr>
          <a:xfrm>
            <a:off x="869474" y="4114129"/>
            <a:ext cx="10426889" cy="1854156"/>
          </a:xfrm>
          <a:prstGeom prst="roundRect">
            <a:avLst/>
          </a:prstGeom>
          <a:blipFill>
            <a:blip r:embed="rId2"/>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Los sistemas sensoriales (visual, auditivo, táctil, olfativo, gustativo), maduran progresivamente. Las vías nerviosas y las áreas cerebrales implicadas en la percepción necesitan estimulación para su desarrollo óptimo.</a:t>
            </a:r>
            <a:endParaRPr lang="es-ES" sz="2400" b="1" kern="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6698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3731523" y="456528"/>
            <a:ext cx="4675498" cy="653153"/>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a:solidFill>
                  <a:prstClr val="black"/>
                </a:solidFill>
                <a:latin typeface="Arial" panose="020B0604020202020204" pitchFamily="34" charset="0"/>
                <a:cs typeface="Arial" panose="020B0604020202020204" pitchFamily="34" charset="0"/>
              </a:rPr>
              <a:t>Fundamentación </a:t>
            </a:r>
            <a:r>
              <a:rPr lang="es-ES" sz="2400" b="1" kern="0" dirty="0" smtClean="0">
                <a:solidFill>
                  <a:prstClr val="black"/>
                </a:solidFill>
                <a:latin typeface="Arial" panose="020B0604020202020204" pitchFamily="34" charset="0"/>
                <a:cs typeface="Arial" panose="020B0604020202020204" pitchFamily="34" charset="0"/>
              </a:rPr>
              <a:t>psicológica</a:t>
            </a:r>
            <a:endParaRPr lang="es-ES" sz="2400" b="1" kern="0" dirty="0">
              <a:solidFill>
                <a:prstClr val="black"/>
              </a:solidFill>
              <a:latin typeface="Arial" panose="020B0604020202020204" pitchFamily="34" charset="0"/>
              <a:cs typeface="Arial" panose="020B0604020202020204" pitchFamily="34" charset="0"/>
            </a:endParaRPr>
          </a:p>
        </p:txBody>
      </p:sp>
      <p:sp>
        <p:nvSpPr>
          <p:cNvPr id="3" name="Rectángulo redondeado 2"/>
          <p:cNvSpPr/>
          <p:nvPr/>
        </p:nvSpPr>
        <p:spPr>
          <a:xfrm>
            <a:off x="869474" y="1275394"/>
            <a:ext cx="10426889" cy="1854156"/>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Basada en la percepción histórico cultural de </a:t>
            </a:r>
            <a:r>
              <a:rPr lang="es-ES" sz="2400" b="1" kern="0" dirty="0" err="1" smtClean="0">
                <a:solidFill>
                  <a:prstClr val="black"/>
                </a:solidFill>
                <a:latin typeface="Arial" panose="020B0604020202020204" pitchFamily="34" charset="0"/>
                <a:cs typeface="Arial" panose="020B0604020202020204" pitchFamily="34" charset="0"/>
              </a:rPr>
              <a:t>Vigostky</a:t>
            </a:r>
            <a:r>
              <a:rPr lang="es-ES" sz="2400" b="1" kern="0" dirty="0" smtClean="0">
                <a:solidFill>
                  <a:prstClr val="black"/>
                </a:solidFill>
                <a:latin typeface="Arial" panose="020B0604020202020204" pitchFamily="34" charset="0"/>
                <a:cs typeface="Arial" panose="020B0604020202020204" pitchFamily="34" charset="0"/>
              </a:rPr>
              <a:t>: el desarrollo sensorial no es solo maduración, sino que se producen en la interacción social y la actividad conjunta con adultos y otros niños. La percepción se forma a través de la internalización de acciones externas de exploración.</a:t>
            </a:r>
            <a:endParaRPr lang="es-ES" sz="2400" b="1" kern="0" dirty="0">
              <a:solidFill>
                <a:prstClr val="black"/>
              </a:solidFill>
              <a:latin typeface="Arial" panose="020B0604020202020204" pitchFamily="34" charset="0"/>
              <a:cs typeface="Arial" panose="020B0604020202020204" pitchFamily="34" charset="0"/>
            </a:endParaRPr>
          </a:p>
        </p:txBody>
      </p:sp>
      <p:sp>
        <p:nvSpPr>
          <p:cNvPr id="4" name="Rectángulo redondeado 3"/>
          <p:cNvSpPr/>
          <p:nvPr/>
        </p:nvSpPr>
        <p:spPr>
          <a:xfrm>
            <a:off x="3731523" y="3295263"/>
            <a:ext cx="4539020" cy="653153"/>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a:solidFill>
                  <a:prstClr val="black"/>
                </a:solidFill>
                <a:latin typeface="Arial" panose="020B0604020202020204" pitchFamily="34" charset="0"/>
                <a:cs typeface="Arial" panose="020B0604020202020204" pitchFamily="34" charset="0"/>
              </a:rPr>
              <a:t>Fundamentación </a:t>
            </a:r>
            <a:r>
              <a:rPr lang="es-ES" sz="2400" b="1" kern="0" dirty="0" smtClean="0">
                <a:solidFill>
                  <a:prstClr val="black"/>
                </a:solidFill>
                <a:latin typeface="Arial" panose="020B0604020202020204" pitchFamily="34" charset="0"/>
                <a:cs typeface="Arial" panose="020B0604020202020204" pitchFamily="34" charset="0"/>
              </a:rPr>
              <a:t>pedagógica</a:t>
            </a:r>
            <a:endParaRPr lang="es-ES" sz="2400" b="1" kern="0" dirty="0">
              <a:solidFill>
                <a:prstClr val="black"/>
              </a:solidFill>
              <a:latin typeface="Arial" panose="020B0604020202020204" pitchFamily="34" charset="0"/>
              <a:cs typeface="Arial" panose="020B0604020202020204" pitchFamily="34" charset="0"/>
            </a:endParaRPr>
          </a:p>
        </p:txBody>
      </p:sp>
      <p:sp>
        <p:nvSpPr>
          <p:cNvPr id="5" name="Rectángulo redondeado 4"/>
          <p:cNvSpPr/>
          <p:nvPr/>
        </p:nvSpPr>
        <p:spPr>
          <a:xfrm>
            <a:off x="869474" y="4114129"/>
            <a:ext cx="10426889" cy="1854156"/>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La educación sensorial debe ser intencional, sistemática y adaptada a las particularidades de la educación infantil. Se organiza  a través de actividades lúdicas, uso de medios didácticos y la participación de la familia.</a:t>
            </a:r>
            <a:endParaRPr lang="es-ES" sz="2400" b="1" kern="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92824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3458567" y="852313"/>
            <a:ext cx="5084931" cy="653153"/>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MÉTODO DE  LA EXPLORACIÓN</a:t>
            </a:r>
            <a:endParaRPr lang="es-ES" sz="2400" b="1" kern="0" dirty="0">
              <a:solidFill>
                <a:prstClr val="black"/>
              </a:solidFill>
              <a:latin typeface="Arial" panose="020B0604020202020204" pitchFamily="34" charset="0"/>
              <a:cs typeface="Arial" panose="020B0604020202020204" pitchFamily="34" charset="0"/>
            </a:endParaRPr>
          </a:p>
        </p:txBody>
      </p:sp>
      <p:sp>
        <p:nvSpPr>
          <p:cNvPr id="3" name="Rectángulo redondeado 2"/>
          <p:cNvSpPr/>
          <p:nvPr/>
        </p:nvSpPr>
        <p:spPr>
          <a:xfrm>
            <a:off x="855827" y="2490045"/>
            <a:ext cx="10426889" cy="2300319"/>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800" b="1" kern="0" dirty="0" smtClean="0">
                <a:solidFill>
                  <a:prstClr val="black"/>
                </a:solidFill>
                <a:latin typeface="Arial" panose="020B0604020202020204" pitchFamily="34" charset="0"/>
                <a:cs typeface="Arial" panose="020B0604020202020204" pitchFamily="34" charset="0"/>
              </a:rPr>
              <a:t>Es el procedimiento fundamental de la educación sensorial. Consiste en la acción deliberada de examinar un objeto o fenómeno utilizando los órganos de los sentidos para identificar sus cualidades.</a:t>
            </a:r>
            <a:endParaRPr lang="es-ES" sz="2800" b="1" kern="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16626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3499511" y="784074"/>
            <a:ext cx="5043987" cy="653153"/>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ETAPAS </a:t>
            </a:r>
            <a:r>
              <a:rPr lang="es-ES" sz="2400" b="1" kern="0" dirty="0">
                <a:solidFill>
                  <a:prstClr val="black"/>
                </a:solidFill>
                <a:latin typeface="Arial" panose="020B0604020202020204" pitchFamily="34" charset="0"/>
                <a:cs typeface="Arial" panose="020B0604020202020204" pitchFamily="34" charset="0"/>
              </a:rPr>
              <a:t>DE </a:t>
            </a:r>
            <a:r>
              <a:rPr lang="es-ES" sz="2400" b="1" kern="0" dirty="0" smtClean="0">
                <a:solidFill>
                  <a:prstClr val="black"/>
                </a:solidFill>
                <a:latin typeface="Arial" panose="020B0604020202020204" pitchFamily="34" charset="0"/>
                <a:cs typeface="Arial" panose="020B0604020202020204" pitchFamily="34" charset="0"/>
              </a:rPr>
              <a:t>LA EXPLORACIÓN</a:t>
            </a:r>
            <a:endParaRPr lang="es-ES" sz="2400" b="1" kern="0" dirty="0">
              <a:solidFill>
                <a:prstClr val="black"/>
              </a:solidFill>
              <a:latin typeface="Arial" panose="020B0604020202020204" pitchFamily="34" charset="0"/>
              <a:cs typeface="Arial" panose="020B0604020202020204" pitchFamily="34" charset="0"/>
            </a:endParaRPr>
          </a:p>
        </p:txBody>
      </p:sp>
      <p:sp>
        <p:nvSpPr>
          <p:cNvPr id="4" name="Rectángulo redondeado 3"/>
          <p:cNvSpPr/>
          <p:nvPr/>
        </p:nvSpPr>
        <p:spPr>
          <a:xfrm>
            <a:off x="635757" y="1905465"/>
            <a:ext cx="3008195" cy="653153"/>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CAÓTICA O </a:t>
            </a:r>
          </a:p>
          <a:p>
            <a:pPr algn="just"/>
            <a:r>
              <a:rPr lang="es-ES" sz="2400" b="1" kern="0" dirty="0" smtClean="0">
                <a:solidFill>
                  <a:prstClr val="black"/>
                </a:solidFill>
                <a:latin typeface="Arial" panose="020B0604020202020204" pitchFamily="34" charset="0"/>
                <a:cs typeface="Arial" panose="020B0604020202020204" pitchFamily="34" charset="0"/>
              </a:rPr>
              <a:t>INDIFERENCIADA</a:t>
            </a:r>
            <a:endParaRPr lang="es-ES" sz="2400" b="1" kern="0" dirty="0">
              <a:solidFill>
                <a:prstClr val="black"/>
              </a:solidFill>
              <a:latin typeface="Arial" panose="020B0604020202020204" pitchFamily="34" charset="0"/>
              <a:cs typeface="Arial" panose="020B0604020202020204" pitchFamily="34" charset="0"/>
            </a:endParaRPr>
          </a:p>
        </p:txBody>
      </p:sp>
      <p:sp>
        <p:nvSpPr>
          <p:cNvPr id="5" name="Rectángulo redondeado 4"/>
          <p:cNvSpPr/>
          <p:nvPr/>
        </p:nvSpPr>
        <p:spPr>
          <a:xfrm>
            <a:off x="4333163" y="1905464"/>
            <a:ext cx="3008195" cy="653153"/>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ctr"/>
            <a:r>
              <a:rPr lang="es-ES" sz="2400" b="1" kern="0" dirty="0" smtClean="0">
                <a:solidFill>
                  <a:prstClr val="black"/>
                </a:solidFill>
                <a:latin typeface="Arial" panose="020B0604020202020204" pitchFamily="34" charset="0"/>
                <a:cs typeface="Arial" panose="020B0604020202020204" pitchFamily="34" charset="0"/>
              </a:rPr>
              <a:t>DIRIGIDA</a:t>
            </a:r>
            <a:endParaRPr lang="es-ES" sz="2400" b="1" kern="0" dirty="0">
              <a:solidFill>
                <a:prstClr val="black"/>
              </a:solidFill>
              <a:latin typeface="Arial" panose="020B0604020202020204" pitchFamily="34" charset="0"/>
              <a:cs typeface="Arial" panose="020B0604020202020204" pitchFamily="34" charset="0"/>
            </a:endParaRPr>
          </a:p>
        </p:txBody>
      </p:sp>
      <p:sp>
        <p:nvSpPr>
          <p:cNvPr id="6" name="Rectángulo redondeado 5"/>
          <p:cNvSpPr/>
          <p:nvPr/>
        </p:nvSpPr>
        <p:spPr>
          <a:xfrm>
            <a:off x="8175010" y="1905464"/>
            <a:ext cx="3008195" cy="653153"/>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ctr"/>
            <a:r>
              <a:rPr lang="es-ES" sz="2400" b="1" kern="0" dirty="0" smtClean="0">
                <a:solidFill>
                  <a:prstClr val="black"/>
                </a:solidFill>
                <a:latin typeface="Arial" panose="020B0604020202020204" pitchFamily="34" charset="0"/>
                <a:cs typeface="Arial" panose="020B0604020202020204" pitchFamily="34" charset="0"/>
              </a:rPr>
              <a:t>ANALÍTICA</a:t>
            </a:r>
            <a:endParaRPr lang="es-ES" sz="2400" b="1" kern="0" dirty="0">
              <a:solidFill>
                <a:prstClr val="black"/>
              </a:solidFill>
              <a:latin typeface="Arial" panose="020B0604020202020204" pitchFamily="34" charset="0"/>
              <a:cs typeface="Arial" panose="020B0604020202020204" pitchFamily="34" charset="0"/>
            </a:endParaRPr>
          </a:p>
        </p:txBody>
      </p:sp>
      <p:sp>
        <p:nvSpPr>
          <p:cNvPr id="7" name="Rectángulo redondeado 6"/>
          <p:cNvSpPr/>
          <p:nvPr/>
        </p:nvSpPr>
        <p:spPr>
          <a:xfrm>
            <a:off x="635757" y="2931322"/>
            <a:ext cx="3008195" cy="2432248"/>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El niño actúa sobre el objeto sin un plan, movido por la curiosidad.</a:t>
            </a:r>
            <a:endParaRPr lang="es-ES" sz="2400" b="1" kern="0" dirty="0">
              <a:solidFill>
                <a:prstClr val="black"/>
              </a:solidFill>
              <a:latin typeface="Arial" panose="020B0604020202020204" pitchFamily="34" charset="0"/>
              <a:cs typeface="Arial" panose="020B0604020202020204" pitchFamily="34" charset="0"/>
            </a:endParaRPr>
          </a:p>
        </p:txBody>
      </p:sp>
      <p:sp>
        <p:nvSpPr>
          <p:cNvPr id="8" name="Rectángulo redondeado 7"/>
          <p:cNvSpPr/>
          <p:nvPr/>
        </p:nvSpPr>
        <p:spPr>
          <a:xfrm>
            <a:off x="4333162" y="3026854"/>
            <a:ext cx="3008195" cy="2432248"/>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El adulto guía la acción del niño mostrándole como observar, tocar, oler, probar, escuchar.</a:t>
            </a:r>
            <a:endParaRPr lang="es-ES" sz="2400" b="1" kern="0" dirty="0">
              <a:solidFill>
                <a:prstClr val="black"/>
              </a:solidFill>
              <a:latin typeface="Arial" panose="020B0604020202020204" pitchFamily="34" charset="0"/>
              <a:cs typeface="Arial" panose="020B0604020202020204" pitchFamily="34" charset="0"/>
            </a:endParaRPr>
          </a:p>
        </p:txBody>
      </p:sp>
      <p:sp>
        <p:nvSpPr>
          <p:cNvPr id="9" name="Rectángulo redondeado 8"/>
          <p:cNvSpPr/>
          <p:nvPr/>
        </p:nvSpPr>
        <p:spPr>
          <a:xfrm>
            <a:off x="7915701" y="3026854"/>
            <a:ext cx="3603009" cy="2691558"/>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El niño ya es capaz de examinar el objeto de forma sistemática, identificando varias cualidades y comparándola con otros objetos.</a:t>
            </a:r>
            <a:endParaRPr lang="es-ES" sz="2400" b="1" kern="0" dirty="0">
              <a:solidFill>
                <a:prstClr val="black"/>
              </a:solidFill>
              <a:latin typeface="Arial" panose="020B0604020202020204" pitchFamily="34" charset="0"/>
              <a:cs typeface="Arial" panose="020B0604020202020204" pitchFamily="34" charset="0"/>
            </a:endParaRPr>
          </a:p>
        </p:txBody>
      </p:sp>
      <p:cxnSp>
        <p:nvCxnSpPr>
          <p:cNvPr id="10" name="Conector recto de flecha 9"/>
          <p:cNvCxnSpPr/>
          <p:nvPr/>
        </p:nvCxnSpPr>
        <p:spPr>
          <a:xfrm flipH="1">
            <a:off x="2314432" y="1241124"/>
            <a:ext cx="1185079" cy="66061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1" name="Conector recto de flecha 10"/>
          <p:cNvCxnSpPr/>
          <p:nvPr/>
        </p:nvCxnSpPr>
        <p:spPr>
          <a:xfrm flipH="1">
            <a:off x="6021504" y="1437227"/>
            <a:ext cx="1" cy="46450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3" name="Conector recto de flecha 12"/>
          <p:cNvCxnSpPr/>
          <p:nvPr/>
        </p:nvCxnSpPr>
        <p:spPr>
          <a:xfrm>
            <a:off x="8543499" y="1106921"/>
            <a:ext cx="1185078" cy="74704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5" name="Conector recto de flecha 14"/>
          <p:cNvCxnSpPr/>
          <p:nvPr/>
        </p:nvCxnSpPr>
        <p:spPr>
          <a:xfrm flipH="1">
            <a:off x="6005012" y="2558617"/>
            <a:ext cx="1" cy="46450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6" name="Conector recto de flecha 15"/>
          <p:cNvCxnSpPr/>
          <p:nvPr/>
        </p:nvCxnSpPr>
        <p:spPr>
          <a:xfrm flipH="1">
            <a:off x="2311588" y="2570138"/>
            <a:ext cx="1" cy="46450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7" name="Conector recto de flecha 16"/>
          <p:cNvCxnSpPr/>
          <p:nvPr/>
        </p:nvCxnSpPr>
        <p:spPr>
          <a:xfrm flipH="1">
            <a:off x="9698435" y="2570138"/>
            <a:ext cx="1" cy="46450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60466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1760562" y="770427"/>
            <a:ext cx="8857396" cy="653153"/>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IMPORTANCIA DE LOS MÉTODOS </a:t>
            </a:r>
            <a:r>
              <a:rPr lang="es-ES" sz="2400" b="1" kern="0" dirty="0">
                <a:solidFill>
                  <a:prstClr val="black"/>
                </a:solidFill>
                <a:latin typeface="Arial" panose="020B0604020202020204" pitchFamily="34" charset="0"/>
                <a:cs typeface="Arial" panose="020B0604020202020204" pitchFamily="34" charset="0"/>
              </a:rPr>
              <a:t>DE </a:t>
            </a:r>
            <a:r>
              <a:rPr lang="es-ES" sz="2400" b="1" kern="0" dirty="0" smtClean="0">
                <a:solidFill>
                  <a:prstClr val="black"/>
                </a:solidFill>
                <a:latin typeface="Arial" panose="020B0604020202020204" pitchFamily="34" charset="0"/>
                <a:cs typeface="Arial" panose="020B0604020202020204" pitchFamily="34" charset="0"/>
              </a:rPr>
              <a:t> LA EXPLORACIÓN</a:t>
            </a:r>
            <a:endParaRPr lang="es-ES" sz="2400" b="1" kern="0" dirty="0">
              <a:solidFill>
                <a:prstClr val="black"/>
              </a:solidFill>
              <a:latin typeface="Arial" panose="020B0604020202020204" pitchFamily="34" charset="0"/>
              <a:cs typeface="Arial" panose="020B0604020202020204" pitchFamily="34" charset="0"/>
            </a:endParaRPr>
          </a:p>
        </p:txBody>
      </p:sp>
      <p:sp>
        <p:nvSpPr>
          <p:cNvPr id="3" name="Rectángulo redondeado 2"/>
          <p:cNvSpPr/>
          <p:nvPr/>
        </p:nvSpPr>
        <p:spPr>
          <a:xfrm>
            <a:off x="814885" y="2258034"/>
            <a:ext cx="10426889" cy="2300319"/>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marL="457200" indent="-457200" algn="just">
              <a:buFont typeface="Wingdings" panose="05000000000000000000" pitchFamily="2" charset="2"/>
              <a:buChar char="Ø"/>
            </a:pPr>
            <a:r>
              <a:rPr lang="es-ES" sz="2800" b="1" kern="0" dirty="0" smtClean="0">
                <a:solidFill>
                  <a:prstClr val="black"/>
                </a:solidFill>
                <a:latin typeface="Arial" panose="020B0604020202020204" pitchFamily="34" charset="0"/>
                <a:cs typeface="Arial" panose="020B0604020202020204" pitchFamily="34" charset="0"/>
              </a:rPr>
              <a:t>Permite al niño pasar de una percepción global a una percepción detallada.</a:t>
            </a:r>
          </a:p>
          <a:p>
            <a:pPr marL="457200" indent="-457200" algn="just">
              <a:buFont typeface="Wingdings" panose="05000000000000000000" pitchFamily="2" charset="2"/>
              <a:buChar char="Ø"/>
            </a:pPr>
            <a:r>
              <a:rPr lang="es-ES" sz="2800" b="1" kern="0" dirty="0" smtClean="0">
                <a:solidFill>
                  <a:prstClr val="black"/>
                </a:solidFill>
                <a:latin typeface="Arial" panose="020B0604020202020204" pitchFamily="34" charset="0"/>
                <a:cs typeface="Arial" panose="020B0604020202020204" pitchFamily="34" charset="0"/>
              </a:rPr>
              <a:t>Favorece la formación de patrones sensoriales.</a:t>
            </a:r>
          </a:p>
          <a:p>
            <a:pPr marL="457200" indent="-457200" algn="just">
              <a:buFont typeface="Wingdings" panose="05000000000000000000" pitchFamily="2" charset="2"/>
              <a:buChar char="Ø"/>
            </a:pPr>
            <a:r>
              <a:rPr lang="es-ES" sz="2800" b="1" kern="0" dirty="0" smtClean="0">
                <a:solidFill>
                  <a:prstClr val="black"/>
                </a:solidFill>
                <a:latin typeface="Arial" panose="020B0604020202020204" pitchFamily="34" charset="0"/>
                <a:cs typeface="Arial" panose="020B0604020202020204" pitchFamily="34" charset="0"/>
              </a:rPr>
              <a:t>Desarrolla la atención, la memoria y el pensamiento.</a:t>
            </a:r>
            <a:endParaRPr lang="es-ES" sz="2800" b="1" kern="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604716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3417625" y="565710"/>
            <a:ext cx="4675498" cy="653153"/>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ESTUDIO INDEPENDIENTE</a:t>
            </a:r>
            <a:endParaRPr lang="es-ES" sz="2400" b="1" kern="0" dirty="0">
              <a:solidFill>
                <a:prstClr val="black"/>
              </a:solidFill>
              <a:latin typeface="Arial" panose="020B0604020202020204" pitchFamily="34" charset="0"/>
              <a:cs typeface="Arial" panose="020B0604020202020204" pitchFamily="34" charset="0"/>
            </a:endParaRPr>
          </a:p>
        </p:txBody>
      </p:sp>
      <p:sp>
        <p:nvSpPr>
          <p:cNvPr id="3" name="Rectángulo redondeado 2"/>
          <p:cNvSpPr/>
          <p:nvPr/>
        </p:nvSpPr>
        <p:spPr>
          <a:xfrm>
            <a:off x="883122" y="1493757"/>
            <a:ext cx="10426889" cy="4538553"/>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marL="514350" indent="-514350" algn="just">
              <a:buFont typeface="+mj-lt"/>
              <a:buAutoNum type="arabicPeriod"/>
            </a:pPr>
            <a:r>
              <a:rPr lang="es-ES" sz="2800" kern="0" dirty="0" smtClean="0">
                <a:solidFill>
                  <a:prstClr val="black"/>
                </a:solidFill>
                <a:latin typeface="Arial" panose="020B0604020202020204" pitchFamily="34" charset="0"/>
                <a:cs typeface="Arial" panose="020B0604020202020204" pitchFamily="34" charset="0"/>
              </a:rPr>
              <a:t>Leer el capítulo I (o el apartado a bases anatomofisiológicas) de González Guerra, A. y </a:t>
            </a:r>
            <a:r>
              <a:rPr lang="es-ES" sz="2800" kern="0" dirty="0" err="1" smtClean="0">
                <a:solidFill>
                  <a:prstClr val="black"/>
                </a:solidFill>
                <a:latin typeface="Arial" panose="020B0604020202020204" pitchFamily="34" charset="0"/>
                <a:cs typeface="Arial" panose="020B0604020202020204" pitchFamily="34" charset="0"/>
              </a:rPr>
              <a:t>Rooms</a:t>
            </a:r>
            <a:r>
              <a:rPr lang="es-ES" sz="2800" kern="0" dirty="0" smtClean="0">
                <a:solidFill>
                  <a:prstClr val="black"/>
                </a:solidFill>
                <a:latin typeface="Arial" panose="020B0604020202020204" pitchFamily="34" charset="0"/>
                <a:cs typeface="Arial" panose="020B0604020202020204" pitchFamily="34" charset="0"/>
              </a:rPr>
              <a:t> </a:t>
            </a:r>
            <a:r>
              <a:rPr lang="es-ES" sz="2800" kern="0" dirty="0" err="1" smtClean="0">
                <a:solidFill>
                  <a:prstClr val="black"/>
                </a:solidFill>
                <a:latin typeface="Arial" panose="020B0604020202020204" pitchFamily="34" charset="0"/>
                <a:cs typeface="Arial" panose="020B0604020202020204" pitchFamily="34" charset="0"/>
              </a:rPr>
              <a:t>Hechavarría</a:t>
            </a:r>
            <a:r>
              <a:rPr lang="es-ES" sz="2800" kern="0" dirty="0" smtClean="0">
                <a:solidFill>
                  <a:prstClr val="black"/>
                </a:solidFill>
                <a:latin typeface="Arial" panose="020B0604020202020204" pitchFamily="34" charset="0"/>
                <a:cs typeface="Arial" panose="020B0604020202020204" pitchFamily="34" charset="0"/>
              </a:rPr>
              <a:t>, I. M. (2011).</a:t>
            </a:r>
            <a:r>
              <a:rPr lang="es-ES" sz="2800" i="1" kern="0" dirty="0" smtClean="0">
                <a:solidFill>
                  <a:prstClr val="black"/>
                </a:solidFill>
                <a:latin typeface="Arial" panose="020B0604020202020204" pitchFamily="34" charset="0"/>
                <a:cs typeface="Arial" panose="020B0604020202020204" pitchFamily="34" charset="0"/>
              </a:rPr>
              <a:t> Lecturas acerca de la educación y el desarrollo sensorial de los niños en la primera infancia. </a:t>
            </a:r>
            <a:r>
              <a:rPr lang="es-ES" sz="2800" kern="0" dirty="0" smtClean="0">
                <a:solidFill>
                  <a:prstClr val="black"/>
                </a:solidFill>
                <a:latin typeface="Arial" panose="020B0604020202020204" pitchFamily="34" charset="0"/>
                <a:cs typeface="Arial" panose="020B0604020202020204" pitchFamily="34" charset="0"/>
              </a:rPr>
              <a:t>Editorial Pueblo y educación. La Habana. </a:t>
            </a:r>
          </a:p>
          <a:p>
            <a:pPr marL="457200" indent="-457200" algn="just">
              <a:buFont typeface="Arial" panose="020B0604020202020204" pitchFamily="34" charset="0"/>
              <a:buChar char="•"/>
            </a:pPr>
            <a:r>
              <a:rPr lang="es-ES" sz="2800" kern="0" dirty="0" smtClean="0">
                <a:solidFill>
                  <a:prstClr val="black"/>
                </a:solidFill>
                <a:latin typeface="Arial" panose="020B0604020202020204" pitchFamily="34" charset="0"/>
                <a:cs typeface="Arial" panose="020B0604020202020204" pitchFamily="34" charset="0"/>
              </a:rPr>
              <a:t> Elabora una ficha resumen que incluya: estructura y función de los sistemas sensoriales en el niño de 0 a 6 años, períodos críticos del desarrollo sensorial y relación entre maduración y estimulación.</a:t>
            </a:r>
          </a:p>
          <a:p>
            <a:pPr algn="ctr"/>
            <a:r>
              <a:rPr lang="es-ES" sz="2800" kern="0" dirty="0" smtClean="0">
                <a:solidFill>
                  <a:prstClr val="black"/>
                </a:solidFill>
                <a:latin typeface="Arial" panose="020B0604020202020204" pitchFamily="34" charset="0"/>
                <a:cs typeface="Arial" panose="020B0604020202020204" pitchFamily="34" charset="0"/>
              </a:rPr>
              <a:t>La pueden entregar escrita o digital.</a:t>
            </a:r>
            <a:endParaRPr lang="es-ES" sz="2800" kern="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56728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655092" y="588793"/>
            <a:ext cx="4067033" cy="696036"/>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ctr"/>
            <a:r>
              <a:rPr lang="es-ES" sz="2400" b="1" kern="0" dirty="0" smtClean="0">
                <a:latin typeface="Arial" panose="020B0604020202020204" pitchFamily="34" charset="0"/>
                <a:cs typeface="Arial" panose="020B0604020202020204" pitchFamily="34" charset="0"/>
              </a:rPr>
              <a:t>JUEGO DE MOTIVACIÓN</a:t>
            </a:r>
            <a:endParaRPr lang="es-ES" sz="2400" b="1" kern="0" dirty="0" smtClean="0">
              <a:latin typeface="Arial" panose="020B0604020202020204" pitchFamily="34" charset="0"/>
              <a:cs typeface="Arial" panose="020B0604020202020204" pitchFamily="34" charset="0"/>
            </a:endParaRPr>
          </a:p>
        </p:txBody>
      </p:sp>
      <p:sp>
        <p:nvSpPr>
          <p:cNvPr id="4" name="Cubo 3"/>
          <p:cNvSpPr/>
          <p:nvPr/>
        </p:nvSpPr>
        <p:spPr>
          <a:xfrm>
            <a:off x="1473959" y="2845559"/>
            <a:ext cx="2074460" cy="1897038"/>
          </a:xfrm>
          <a:prstGeom prst="cube">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ctr"/>
            <a:endParaRPr lang="es-ES" sz="2400" b="1" kern="0" dirty="0" smtClean="0">
              <a:latin typeface="Arial" panose="020B0604020202020204" pitchFamily="34" charset="0"/>
              <a:cs typeface="Arial" panose="020B0604020202020204" pitchFamily="34" charset="0"/>
            </a:endParaRPr>
          </a:p>
        </p:txBody>
      </p:sp>
      <p:sp>
        <p:nvSpPr>
          <p:cNvPr id="5" name="Elipse 4"/>
          <p:cNvSpPr/>
          <p:nvPr/>
        </p:nvSpPr>
        <p:spPr>
          <a:xfrm>
            <a:off x="1897039" y="3657600"/>
            <a:ext cx="791570" cy="627797"/>
          </a:xfrm>
          <a:prstGeom prst="ellipse">
            <a:avLst/>
          </a:prstGeom>
          <a:solidFill>
            <a:schemeClr val="tx2">
              <a:lumMod val="10000"/>
              <a:lumOff val="90000"/>
            </a:schemeClr>
          </a:solid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ctr"/>
            <a:endParaRPr lang="es-ES" sz="2400" b="1" kern="0" dirty="0" smtClean="0">
              <a:latin typeface="Arial" panose="020B0604020202020204" pitchFamily="34" charset="0"/>
              <a:cs typeface="Arial" panose="020B0604020202020204" pitchFamily="34" charset="0"/>
            </a:endParaRPr>
          </a:p>
        </p:txBody>
      </p:sp>
      <p:sp>
        <p:nvSpPr>
          <p:cNvPr id="6" name="Rectángulo redondeado 5"/>
          <p:cNvSpPr/>
          <p:nvPr/>
        </p:nvSpPr>
        <p:spPr>
          <a:xfrm>
            <a:off x="1071348" y="1666966"/>
            <a:ext cx="3234520" cy="696036"/>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ctr"/>
            <a:r>
              <a:rPr lang="es-ES" sz="2400" b="1" kern="0" dirty="0" smtClean="0">
                <a:latin typeface="Arial" panose="020B0604020202020204" pitchFamily="34" charset="0"/>
                <a:cs typeface="Arial" panose="020B0604020202020204" pitchFamily="34" charset="0"/>
              </a:rPr>
              <a:t>“La caja misteriosa”</a:t>
            </a:r>
            <a:endParaRPr lang="es-ES" sz="2400" b="1" kern="0" dirty="0" smtClean="0">
              <a:latin typeface="Arial" panose="020B0604020202020204" pitchFamily="34" charset="0"/>
              <a:cs typeface="Arial" panose="020B0604020202020204" pitchFamily="34" charset="0"/>
            </a:endParaRPr>
          </a:p>
        </p:txBody>
      </p:sp>
      <p:sp>
        <p:nvSpPr>
          <p:cNvPr id="7" name="Rectángulo 6"/>
          <p:cNvSpPr/>
          <p:nvPr/>
        </p:nvSpPr>
        <p:spPr>
          <a:xfrm>
            <a:off x="4872251" y="776449"/>
            <a:ext cx="6632812" cy="5262979"/>
          </a:xfrm>
          <a:prstGeom prst="rect">
            <a:avLst/>
          </a:prstGeom>
        </p:spPr>
        <p:txBody>
          <a:bodyPr wrap="square">
            <a:spAutoFit/>
          </a:bodyPr>
          <a:lstStyle/>
          <a:p>
            <a:pPr algn="just"/>
            <a:r>
              <a:rPr lang="es-ES" sz="2400" baseline="0" dirty="0" smtClean="0">
                <a:latin typeface="Arial" panose="020B0604020202020204" pitchFamily="34" charset="0"/>
                <a:cs typeface="Arial" panose="020B0604020202020204" pitchFamily="34" charset="0"/>
              </a:rPr>
              <a:t>Se presenta una</a:t>
            </a:r>
            <a:r>
              <a:rPr lang="es-ES" sz="2400" dirty="0" smtClean="0">
                <a:latin typeface="Arial" panose="020B0604020202020204" pitchFamily="34" charset="0"/>
                <a:cs typeface="Arial" panose="020B0604020202020204" pitchFamily="34" charset="0"/>
              </a:rPr>
              <a:t> caja con una abertura circular en uno de sus lados, lo suficientemente grande para introducir una mano. </a:t>
            </a:r>
            <a:r>
              <a:rPr lang="es-ES" sz="2400" dirty="0" smtClean="0">
                <a:latin typeface="Arial" panose="020B0604020202020204" pitchFamily="34" charset="0"/>
                <a:cs typeface="Arial" panose="020B0604020202020204" pitchFamily="34" charset="0"/>
              </a:rPr>
              <a:t>En su interior se colocan varios objetos que posean cualidades sensoriales distintivas.</a:t>
            </a:r>
          </a:p>
          <a:p>
            <a:pPr marL="285750" indent="-285750" algn="just">
              <a:buFont typeface="Arial" panose="020B0604020202020204" pitchFamily="34" charset="0"/>
              <a:buChar char="•"/>
            </a:pPr>
            <a:r>
              <a:rPr lang="es-ES" sz="2400" dirty="0" smtClean="0">
                <a:latin typeface="Arial" panose="020B0604020202020204" pitchFamily="34" charset="0"/>
                <a:cs typeface="Arial" panose="020B0604020202020204" pitchFamily="34" charset="0"/>
              </a:rPr>
              <a:t>Se invita a una estudiante a introducir la mano en la caja y explorar un objeto táctilmente durante unos segundos.</a:t>
            </a:r>
          </a:p>
          <a:p>
            <a:pPr marL="285750" indent="-285750" algn="just">
              <a:buFont typeface="Arial" panose="020B0604020202020204" pitchFamily="34" charset="0"/>
              <a:buChar char="•"/>
            </a:pPr>
            <a:r>
              <a:rPr lang="es-ES" sz="2400" dirty="0" smtClean="0">
                <a:latin typeface="Arial" panose="020B0604020202020204" pitchFamily="34" charset="0"/>
                <a:cs typeface="Arial" panose="020B0604020202020204" pitchFamily="34" charset="0"/>
              </a:rPr>
              <a:t>Mientras explora debe describir en voz alta lo que percibe (suave, forma que tiene, duro, rugoso, liso, etc).</a:t>
            </a:r>
          </a:p>
          <a:p>
            <a:pPr marL="285750" indent="-285750" algn="just">
              <a:buFont typeface="Arial" panose="020B0604020202020204" pitchFamily="34" charset="0"/>
              <a:buChar char="•"/>
            </a:pPr>
            <a:r>
              <a:rPr lang="es-ES" sz="2400" dirty="0" smtClean="0">
                <a:latin typeface="Arial" panose="020B0604020202020204" pitchFamily="34" charset="0"/>
                <a:cs typeface="Arial" panose="020B0604020202020204" pitchFamily="34" charset="0"/>
              </a:rPr>
              <a:t>El resto del grupo escucha atentamente.</a:t>
            </a:r>
          </a:p>
          <a:p>
            <a:pPr marL="285750" indent="-285750" algn="just">
              <a:buFont typeface="Arial" panose="020B0604020202020204" pitchFamily="34" charset="0"/>
              <a:buChar char="•"/>
            </a:pPr>
            <a:r>
              <a:rPr lang="es-ES" sz="2400" dirty="0" smtClean="0">
                <a:latin typeface="Arial" panose="020B0604020202020204" pitchFamily="34" charset="0"/>
                <a:cs typeface="Arial" panose="020B0604020202020204" pitchFamily="34" charset="0"/>
              </a:rPr>
              <a:t>Al final se extrae el objeto de la caja y se compara con la descripción realizada.</a:t>
            </a:r>
            <a:endParaRPr lang="es-E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346622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3417625" y="565710"/>
            <a:ext cx="4675498" cy="653153"/>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a:solidFill>
                  <a:prstClr val="black"/>
                </a:solidFill>
                <a:latin typeface="Arial" panose="020B0604020202020204" pitchFamily="34" charset="0"/>
                <a:cs typeface="Arial" panose="020B0604020202020204" pitchFamily="34" charset="0"/>
              </a:rPr>
              <a:t>ESTUDIO INDEPENDIENTE</a:t>
            </a:r>
          </a:p>
        </p:txBody>
      </p:sp>
      <p:sp>
        <p:nvSpPr>
          <p:cNvPr id="3" name="Rectángulo redondeado 2"/>
          <p:cNvSpPr/>
          <p:nvPr/>
        </p:nvSpPr>
        <p:spPr>
          <a:xfrm>
            <a:off x="828531" y="1466461"/>
            <a:ext cx="10426889" cy="4538553"/>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800" kern="0" dirty="0" smtClean="0">
                <a:solidFill>
                  <a:prstClr val="black"/>
                </a:solidFill>
                <a:latin typeface="Arial" panose="020B0604020202020204" pitchFamily="34" charset="0"/>
                <a:cs typeface="Arial" panose="020B0604020202020204" pitchFamily="34" charset="0"/>
              </a:rPr>
              <a:t>2. Observa un niño de 0 a 6 años (puede ser familiar, vecino o educando), mientras interactúa con un objeto nuevo. Registre en un cuadro de campo:</a:t>
            </a:r>
          </a:p>
          <a:p>
            <a:pPr marL="457200" indent="-457200" algn="just">
              <a:buFont typeface="Arial" panose="020B0604020202020204" pitchFamily="34" charset="0"/>
              <a:buChar char="•"/>
            </a:pPr>
            <a:r>
              <a:rPr lang="es-ES" sz="2800" kern="0" dirty="0" smtClean="0">
                <a:solidFill>
                  <a:prstClr val="black"/>
                </a:solidFill>
                <a:latin typeface="Arial" panose="020B0604020202020204" pitchFamily="34" charset="0"/>
                <a:cs typeface="Arial" panose="020B0604020202020204" pitchFamily="34" charset="0"/>
              </a:rPr>
              <a:t>Edad del niño.</a:t>
            </a:r>
          </a:p>
          <a:p>
            <a:pPr marL="457200" indent="-457200" algn="just">
              <a:buFont typeface="Arial" panose="020B0604020202020204" pitchFamily="34" charset="0"/>
              <a:buChar char="•"/>
            </a:pPr>
            <a:r>
              <a:rPr lang="es-ES" sz="2800" kern="0" dirty="0" smtClean="0">
                <a:solidFill>
                  <a:prstClr val="black"/>
                </a:solidFill>
                <a:latin typeface="Arial" panose="020B0604020202020204" pitchFamily="34" charset="0"/>
                <a:cs typeface="Arial" panose="020B0604020202020204" pitchFamily="34" charset="0"/>
              </a:rPr>
              <a:t>Descripción del objeto.</a:t>
            </a:r>
          </a:p>
          <a:p>
            <a:pPr marL="457200" indent="-457200" algn="just">
              <a:buFont typeface="Arial" panose="020B0604020202020204" pitchFamily="34" charset="0"/>
              <a:buChar char="•"/>
            </a:pPr>
            <a:r>
              <a:rPr lang="es-ES" sz="2800" kern="0" dirty="0" smtClean="0">
                <a:solidFill>
                  <a:prstClr val="black"/>
                </a:solidFill>
                <a:latin typeface="Arial" panose="020B0604020202020204" pitchFamily="34" charset="0"/>
                <a:cs typeface="Arial" panose="020B0604020202020204" pitchFamily="34" charset="0"/>
              </a:rPr>
              <a:t>Acciones que realiza el niño.</a:t>
            </a:r>
          </a:p>
          <a:p>
            <a:pPr marL="457200" indent="-457200" algn="just">
              <a:buFont typeface="Arial" panose="020B0604020202020204" pitchFamily="34" charset="0"/>
              <a:buChar char="•"/>
            </a:pPr>
            <a:r>
              <a:rPr lang="es-ES" sz="2800" kern="0" dirty="0" smtClean="0">
                <a:solidFill>
                  <a:prstClr val="black"/>
                </a:solidFill>
                <a:latin typeface="Arial" panose="020B0604020202020204" pitchFamily="34" charset="0"/>
                <a:cs typeface="Arial" panose="020B0604020202020204" pitchFamily="34" charset="0"/>
              </a:rPr>
              <a:t>¿En qué etapa de exploración parece encontrarse? Justifique.</a:t>
            </a:r>
          </a:p>
          <a:p>
            <a:pPr marL="457200" indent="-457200" algn="just">
              <a:buFont typeface="Arial" panose="020B0604020202020204" pitchFamily="34" charset="0"/>
              <a:buChar char="•"/>
            </a:pPr>
            <a:r>
              <a:rPr lang="es-ES" sz="2800" kern="0" dirty="0" smtClean="0">
                <a:solidFill>
                  <a:prstClr val="black"/>
                </a:solidFill>
                <a:latin typeface="Arial" panose="020B0604020202020204" pitchFamily="34" charset="0"/>
                <a:cs typeface="Arial" panose="020B0604020202020204" pitchFamily="34" charset="0"/>
              </a:rPr>
              <a:t>Intervención del adulto si la hubo y su efecto.</a:t>
            </a:r>
          </a:p>
          <a:p>
            <a:pPr algn="just"/>
            <a:r>
              <a:rPr lang="es-ES" sz="2800" kern="0" dirty="0" smtClean="0">
                <a:solidFill>
                  <a:prstClr val="black"/>
                </a:solidFill>
                <a:latin typeface="Arial" panose="020B0604020202020204" pitchFamily="34" charset="0"/>
                <a:cs typeface="Arial" panose="020B0604020202020204" pitchFamily="34" charset="0"/>
              </a:rPr>
              <a:t>Esto para debatir en el aula.</a:t>
            </a:r>
          </a:p>
          <a:p>
            <a:pPr algn="ctr"/>
            <a:endParaRPr lang="es-ES" sz="2800" kern="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7206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3452883" y="616089"/>
            <a:ext cx="5609230" cy="696036"/>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ctr"/>
            <a:r>
              <a:rPr lang="es-ES" sz="2400" b="1" kern="0" dirty="0" smtClean="0">
                <a:latin typeface="Arial" panose="020B0604020202020204" pitchFamily="34" charset="0"/>
                <a:cs typeface="Arial" panose="020B0604020202020204" pitchFamily="34" charset="0"/>
              </a:rPr>
              <a:t>PREGUNTAS GENERALIZADORAS</a:t>
            </a:r>
            <a:endParaRPr lang="es-ES" sz="2400" b="1" kern="0" dirty="0" smtClean="0">
              <a:latin typeface="Arial" panose="020B0604020202020204" pitchFamily="34" charset="0"/>
              <a:cs typeface="Arial" panose="020B0604020202020204" pitchFamily="34" charset="0"/>
            </a:endParaRPr>
          </a:p>
        </p:txBody>
      </p:sp>
      <p:sp>
        <p:nvSpPr>
          <p:cNvPr id="3" name="Rectángulo 2"/>
          <p:cNvSpPr/>
          <p:nvPr/>
        </p:nvSpPr>
        <p:spPr>
          <a:xfrm>
            <a:off x="668458" y="1947796"/>
            <a:ext cx="10868681" cy="2677656"/>
          </a:xfrm>
          <a:prstGeom prst="rect">
            <a:avLst/>
          </a:prstGeom>
        </p:spPr>
        <p:txBody>
          <a:bodyPr wrap="none">
            <a:spAutoFit/>
          </a:bodyPr>
          <a:lstStyle/>
          <a:p>
            <a:pPr marL="457200" indent="-457200" algn="just">
              <a:lnSpc>
                <a:spcPct val="150000"/>
              </a:lnSpc>
              <a:buFont typeface="+mj-lt"/>
              <a:buAutoNum type="arabicPeriod"/>
            </a:pPr>
            <a:r>
              <a:rPr lang="es-ES" sz="2800" dirty="0" smtClean="0">
                <a:latin typeface="Arial" panose="020B0604020202020204" pitchFamily="34" charset="0"/>
                <a:cs typeface="Arial" panose="020B0604020202020204" pitchFamily="34" charset="0"/>
              </a:rPr>
              <a:t>¿Qué sentidos utilizamos predominantemente?</a:t>
            </a:r>
          </a:p>
          <a:p>
            <a:pPr marL="457200" indent="-457200" algn="just">
              <a:lnSpc>
                <a:spcPct val="150000"/>
              </a:lnSpc>
              <a:buFont typeface="+mj-lt"/>
              <a:buAutoNum type="arabicPeriod"/>
            </a:pPr>
            <a:r>
              <a:rPr lang="es-ES" sz="2800" dirty="0" smtClean="0">
                <a:latin typeface="Arial" panose="020B0604020202020204" pitchFamily="34" charset="0"/>
                <a:cs typeface="Arial" panose="020B0604020202020204" pitchFamily="34" charset="0"/>
              </a:rPr>
              <a:t>¿Cómo ayudó la exploración a identificar el objeto?</a:t>
            </a:r>
          </a:p>
          <a:p>
            <a:pPr marL="457200" indent="-457200" algn="just">
              <a:lnSpc>
                <a:spcPct val="150000"/>
              </a:lnSpc>
              <a:buFont typeface="+mj-lt"/>
              <a:buAutoNum type="arabicPeriod"/>
            </a:pPr>
            <a:r>
              <a:rPr lang="es-ES" sz="2800" dirty="0" smtClean="0">
                <a:latin typeface="Arial" panose="020B0604020202020204" pitchFamily="34" charset="0"/>
                <a:cs typeface="Arial" panose="020B0604020202020204" pitchFamily="34" charset="0"/>
              </a:rPr>
              <a:t>¿Qué relación tiene esta experiencia con el aprendizaje infantil?</a:t>
            </a:r>
          </a:p>
          <a:p>
            <a:pPr marL="457200" indent="-457200" algn="just">
              <a:lnSpc>
                <a:spcPct val="150000"/>
              </a:lnSpc>
              <a:buFont typeface="+mj-lt"/>
              <a:buAutoNum type="arabicPeriod"/>
            </a:pPr>
            <a:r>
              <a:rPr lang="es-ES" sz="2800" dirty="0" smtClean="0">
                <a:latin typeface="Arial" panose="020B0604020202020204" pitchFamily="34" charset="0"/>
                <a:cs typeface="Arial" panose="020B0604020202020204" pitchFamily="34" charset="0"/>
              </a:rPr>
              <a:t>¿Qué hubiera cambiado si el objeto tuviera color u olor?</a:t>
            </a:r>
          </a:p>
        </p:txBody>
      </p:sp>
    </p:spTree>
    <p:extLst>
      <p:ext uri="{BB962C8B-B14F-4D97-AF65-F5344CB8AC3E}">
        <p14:creationId xmlns:p14="http://schemas.microsoft.com/office/powerpoint/2010/main" val="8912300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805218" y="957283"/>
            <a:ext cx="10426889" cy="2400066"/>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marL="342900" indent="-342900" algn="just">
              <a:buFont typeface="Arial" panose="020B0604020202020204" pitchFamily="34" charset="0"/>
              <a:buChar char="•"/>
            </a:pPr>
            <a:r>
              <a:rPr lang="es-ES" sz="2400" b="1" kern="0" dirty="0" smtClean="0">
                <a:solidFill>
                  <a:prstClr val="black"/>
                </a:solidFill>
                <a:latin typeface="Arial" panose="020B0604020202020204" pitchFamily="34" charset="0"/>
                <a:cs typeface="Arial" panose="020B0604020202020204" pitchFamily="34" charset="0"/>
              </a:rPr>
              <a:t>Así como ustedes exploraron para conocer lo que había en el interior de la caja , los niños de 0 a 6 años necesitan de la educación sensorial para desarrollar su inteligencia y su personalidad.</a:t>
            </a:r>
            <a:endParaRPr lang="es-ES" sz="2400" b="1" kern="0" dirty="0">
              <a:solidFill>
                <a:prstClr val="black"/>
              </a:solidFill>
              <a:latin typeface="Arial" panose="020B0604020202020204" pitchFamily="34" charset="0"/>
              <a:cs typeface="Arial" panose="020B0604020202020204" pitchFamily="34" charset="0"/>
            </a:endParaRPr>
          </a:p>
        </p:txBody>
      </p:sp>
      <p:sp>
        <p:nvSpPr>
          <p:cNvPr id="4" name="Rectángulo redondeado 3"/>
          <p:cNvSpPr/>
          <p:nvPr/>
        </p:nvSpPr>
        <p:spPr>
          <a:xfrm>
            <a:off x="805217" y="3661814"/>
            <a:ext cx="10426889" cy="2400066"/>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marL="342900" indent="-342900" algn="just">
              <a:buFont typeface="Arial" panose="020B0604020202020204" pitchFamily="34" charset="0"/>
              <a:buChar char="•"/>
            </a:pPr>
            <a:r>
              <a:rPr lang="es-ES" sz="2400" b="1" kern="0" dirty="0" smtClean="0">
                <a:solidFill>
                  <a:prstClr val="black"/>
                </a:solidFill>
                <a:latin typeface="Arial" panose="020B0604020202020204" pitchFamily="34" charset="0"/>
                <a:cs typeface="Arial" panose="020B0604020202020204" pitchFamily="34" charset="0"/>
              </a:rPr>
              <a:t>Hoy comenzamos a comprender por qué la Educación sensorial es el primer eslabón del desarrollo intelectual.</a:t>
            </a:r>
            <a:endParaRPr lang="es-ES" sz="2400" b="1" kern="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41503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3330054" y="493259"/>
            <a:ext cx="5349923" cy="653153"/>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PRESENTACIÓN DEL PROGRAMA</a:t>
            </a:r>
            <a:endParaRPr lang="es-ES" sz="2400" b="1" kern="0" dirty="0">
              <a:solidFill>
                <a:prstClr val="black"/>
              </a:solidFill>
              <a:latin typeface="Arial" panose="020B0604020202020204" pitchFamily="34" charset="0"/>
              <a:cs typeface="Arial" panose="020B0604020202020204" pitchFamily="34" charset="0"/>
            </a:endParaRPr>
          </a:p>
        </p:txBody>
      </p:sp>
      <p:sp>
        <p:nvSpPr>
          <p:cNvPr id="4" name="Rectángulo redondeado 3"/>
          <p:cNvSpPr/>
          <p:nvPr/>
        </p:nvSpPr>
        <p:spPr>
          <a:xfrm>
            <a:off x="921224" y="1378424"/>
            <a:ext cx="10426889" cy="750626"/>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dirty="0" smtClean="0">
                <a:solidFill>
                  <a:prstClr val="black"/>
                </a:solidFill>
                <a:latin typeface="Arial" panose="020B0604020202020204" pitchFamily="34" charset="0"/>
                <a:cs typeface="Arial" panose="020B0604020202020204" pitchFamily="34" charset="0"/>
              </a:rPr>
              <a:t>ASIGNATURA: </a:t>
            </a:r>
            <a:r>
              <a:rPr lang="es-ES" sz="2400" b="1" dirty="0">
                <a:solidFill>
                  <a:prstClr val="black"/>
                </a:solidFill>
                <a:latin typeface="Arial" panose="020B0604020202020204" pitchFamily="34" charset="0"/>
                <a:cs typeface="Arial" panose="020B0604020202020204" pitchFamily="34" charset="0"/>
              </a:rPr>
              <a:t>DIDÁCTICA DE LA DIMENSIÓN DE RELACIÓN CON EL ENTORNO II (EDUCACIÓN </a:t>
            </a:r>
            <a:r>
              <a:rPr lang="es-ES" sz="2400" b="1" dirty="0" smtClean="0">
                <a:solidFill>
                  <a:prstClr val="black"/>
                </a:solidFill>
                <a:latin typeface="Arial" panose="020B0604020202020204" pitchFamily="34" charset="0"/>
                <a:cs typeface="Arial" panose="020B0604020202020204" pitchFamily="34" charset="0"/>
              </a:rPr>
              <a:t>SENSORIAL) 46 h/c.</a:t>
            </a:r>
            <a:endParaRPr lang="es-ES" sz="2400" b="1" kern="0" dirty="0">
              <a:solidFill>
                <a:prstClr val="black"/>
              </a:solidFill>
              <a:latin typeface="Arial" panose="020B0604020202020204" pitchFamily="34" charset="0"/>
              <a:cs typeface="Arial" panose="020B0604020202020204" pitchFamily="34" charset="0"/>
            </a:endParaRPr>
          </a:p>
        </p:txBody>
      </p:sp>
      <p:sp>
        <p:nvSpPr>
          <p:cNvPr id="9" name="Rectángulo redondeado 8"/>
          <p:cNvSpPr/>
          <p:nvPr/>
        </p:nvSpPr>
        <p:spPr>
          <a:xfrm>
            <a:off x="4983706" y="2361062"/>
            <a:ext cx="1317009" cy="653153"/>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TEMAS</a:t>
            </a:r>
            <a:endParaRPr lang="es-ES" sz="2400" b="1" kern="0" dirty="0">
              <a:solidFill>
                <a:prstClr val="black"/>
              </a:solidFill>
              <a:latin typeface="Arial" panose="020B0604020202020204" pitchFamily="34" charset="0"/>
              <a:cs typeface="Arial" panose="020B0604020202020204" pitchFamily="34" charset="0"/>
            </a:endParaRPr>
          </a:p>
        </p:txBody>
      </p:sp>
      <p:graphicFrame>
        <p:nvGraphicFramePr>
          <p:cNvPr id="3" name="Tabla 2"/>
          <p:cNvGraphicFramePr>
            <a:graphicFrameLocks noGrp="1"/>
          </p:cNvGraphicFramePr>
          <p:nvPr>
            <p:extLst>
              <p:ext uri="{D42A27DB-BD31-4B8C-83A1-F6EECF244321}">
                <p14:modId xmlns:p14="http://schemas.microsoft.com/office/powerpoint/2010/main" val="2997036563"/>
              </p:ext>
            </p:extLst>
          </p:nvPr>
        </p:nvGraphicFramePr>
        <p:xfrm>
          <a:off x="921225" y="3246227"/>
          <a:ext cx="10269940" cy="2763520"/>
        </p:xfrm>
        <a:graphic>
          <a:graphicData uri="http://schemas.openxmlformats.org/drawingml/2006/table">
            <a:tbl>
              <a:tblPr firstRow="1" bandRow="1">
                <a:tableStyleId>{5C22544A-7EE6-4342-B048-85BDC9FD1C3A}</a:tableStyleId>
              </a:tblPr>
              <a:tblGrid>
                <a:gridCol w="1002085"/>
                <a:gridCol w="8156556"/>
                <a:gridCol w="1111299"/>
              </a:tblGrid>
              <a:tr h="370840">
                <a:tc>
                  <a:txBody>
                    <a:bodyPr/>
                    <a:lstStyle/>
                    <a:p>
                      <a:pPr algn="ctr"/>
                      <a:r>
                        <a:rPr lang="es-ES" dirty="0" smtClean="0">
                          <a:solidFill>
                            <a:schemeClr val="tx1"/>
                          </a:solidFill>
                          <a:latin typeface="Arial" panose="020B0604020202020204" pitchFamily="34" charset="0"/>
                          <a:cs typeface="Arial" panose="020B0604020202020204" pitchFamily="34" charset="0"/>
                        </a:rPr>
                        <a:t>No</a:t>
                      </a:r>
                      <a:endParaRPr lang="es-ES" dirty="0">
                        <a:solidFill>
                          <a:schemeClr val="tx1"/>
                        </a:solidFill>
                        <a:latin typeface="Arial" panose="020B0604020202020204" pitchFamily="34" charset="0"/>
                        <a:cs typeface="Arial" panose="020B0604020202020204" pitchFamily="34" charset="0"/>
                      </a:endParaRPr>
                    </a:p>
                  </a:txBody>
                  <a:tcPr/>
                </a:tc>
                <a:tc>
                  <a:txBody>
                    <a:bodyPr/>
                    <a:lstStyle/>
                    <a:p>
                      <a:pPr algn="ctr"/>
                      <a:r>
                        <a:rPr lang="es-ES" dirty="0" smtClean="0">
                          <a:solidFill>
                            <a:schemeClr val="tx1"/>
                          </a:solidFill>
                          <a:latin typeface="Arial" panose="020B0604020202020204" pitchFamily="34" charset="0"/>
                          <a:cs typeface="Arial" panose="020B0604020202020204" pitchFamily="34" charset="0"/>
                        </a:rPr>
                        <a:t>Temas</a:t>
                      </a:r>
                      <a:endParaRPr lang="es-ES" dirty="0">
                        <a:solidFill>
                          <a:schemeClr val="tx1"/>
                        </a:solidFill>
                        <a:latin typeface="Arial" panose="020B0604020202020204" pitchFamily="34" charset="0"/>
                        <a:cs typeface="Arial" panose="020B0604020202020204" pitchFamily="34" charset="0"/>
                      </a:endParaRPr>
                    </a:p>
                  </a:txBody>
                  <a:tcPr/>
                </a:tc>
                <a:tc>
                  <a:txBody>
                    <a:bodyPr/>
                    <a:lstStyle/>
                    <a:p>
                      <a:pPr algn="ctr"/>
                      <a:r>
                        <a:rPr lang="es-ES" dirty="0" smtClean="0">
                          <a:solidFill>
                            <a:schemeClr val="tx1"/>
                          </a:solidFill>
                          <a:latin typeface="Arial" panose="020B0604020202020204" pitchFamily="34" charset="0"/>
                          <a:cs typeface="Arial" panose="020B0604020202020204" pitchFamily="34" charset="0"/>
                        </a:rPr>
                        <a:t>h/c</a:t>
                      </a:r>
                      <a:endParaRPr lang="es-ES" dirty="0">
                        <a:solidFill>
                          <a:schemeClr val="tx1"/>
                        </a:solidFill>
                        <a:latin typeface="Arial" panose="020B0604020202020204" pitchFamily="34" charset="0"/>
                        <a:cs typeface="Arial" panose="020B0604020202020204" pitchFamily="34" charset="0"/>
                      </a:endParaRPr>
                    </a:p>
                  </a:txBody>
                  <a:tcPr/>
                </a:tc>
              </a:tr>
              <a:tr h="370840">
                <a:tc>
                  <a:txBody>
                    <a:bodyPr/>
                    <a:lstStyle/>
                    <a:p>
                      <a:pPr algn="ctr"/>
                      <a:r>
                        <a:rPr lang="es-ES" dirty="0" smtClean="0">
                          <a:solidFill>
                            <a:schemeClr val="tx1"/>
                          </a:solidFill>
                          <a:latin typeface="Arial" panose="020B0604020202020204" pitchFamily="34" charset="0"/>
                          <a:cs typeface="Arial" panose="020B0604020202020204" pitchFamily="34" charset="0"/>
                        </a:rPr>
                        <a:t>I</a:t>
                      </a:r>
                      <a:endParaRPr lang="es-ES" dirty="0">
                        <a:solidFill>
                          <a:schemeClr val="tx1"/>
                        </a:solidFill>
                        <a:latin typeface="Arial" panose="020B0604020202020204" pitchFamily="34" charset="0"/>
                        <a:cs typeface="Arial" panose="020B0604020202020204" pitchFamily="34" charset="0"/>
                      </a:endParaRPr>
                    </a:p>
                  </a:txBody>
                  <a:tcPr/>
                </a:tc>
                <a:tc>
                  <a:txBody>
                    <a:bodyPr/>
                    <a:lstStyle/>
                    <a:p>
                      <a:pPr algn="just"/>
                      <a:r>
                        <a:rPr lang="es-ES" dirty="0" smtClean="0">
                          <a:solidFill>
                            <a:schemeClr val="tx1"/>
                          </a:solidFill>
                          <a:latin typeface="Arial" panose="020B0604020202020204" pitchFamily="34" charset="0"/>
                          <a:cs typeface="Arial" panose="020B0604020202020204" pitchFamily="34" charset="0"/>
                        </a:rPr>
                        <a:t>La educación sensorial</a:t>
                      </a:r>
                      <a:r>
                        <a:rPr lang="es-ES" dirty="0" smtClean="0">
                          <a:solidFill>
                            <a:schemeClr val="tx1"/>
                          </a:solidFill>
                          <a:latin typeface="Arial" panose="020B0604020202020204" pitchFamily="34" charset="0"/>
                          <a:cs typeface="Arial" panose="020B0604020202020204" pitchFamily="34" charset="0"/>
                        </a:rPr>
                        <a:t> y su importancia en la primera infancia</a:t>
                      </a:r>
                      <a:endParaRPr lang="es-ES" dirty="0">
                        <a:solidFill>
                          <a:schemeClr val="tx1"/>
                        </a:solidFill>
                        <a:latin typeface="Arial" panose="020B0604020202020204" pitchFamily="34" charset="0"/>
                        <a:cs typeface="Arial" panose="020B0604020202020204" pitchFamily="34" charset="0"/>
                      </a:endParaRPr>
                    </a:p>
                  </a:txBody>
                  <a:tcPr/>
                </a:tc>
                <a:tc>
                  <a:txBody>
                    <a:bodyPr/>
                    <a:lstStyle/>
                    <a:p>
                      <a:pPr algn="ctr"/>
                      <a:r>
                        <a:rPr lang="es-ES" dirty="0" smtClean="0">
                          <a:solidFill>
                            <a:schemeClr val="tx1"/>
                          </a:solidFill>
                          <a:latin typeface="Arial" panose="020B0604020202020204" pitchFamily="34" charset="0"/>
                          <a:cs typeface="Arial" panose="020B0604020202020204" pitchFamily="34" charset="0"/>
                        </a:rPr>
                        <a:t>4</a:t>
                      </a:r>
                      <a:endParaRPr lang="es-ES" dirty="0">
                        <a:solidFill>
                          <a:schemeClr val="tx1"/>
                        </a:solidFill>
                        <a:latin typeface="Arial" panose="020B0604020202020204" pitchFamily="34" charset="0"/>
                        <a:cs typeface="Arial" panose="020B0604020202020204" pitchFamily="34" charset="0"/>
                      </a:endParaRPr>
                    </a:p>
                  </a:txBody>
                  <a:tcPr/>
                </a:tc>
              </a:tr>
              <a:tr h="370840">
                <a:tc>
                  <a:txBody>
                    <a:bodyPr/>
                    <a:lstStyle/>
                    <a:p>
                      <a:pPr algn="ctr"/>
                      <a:r>
                        <a:rPr lang="es-ES" dirty="0" smtClean="0">
                          <a:solidFill>
                            <a:schemeClr val="tx1"/>
                          </a:solidFill>
                          <a:latin typeface="Arial" panose="020B0604020202020204" pitchFamily="34" charset="0"/>
                          <a:cs typeface="Arial" panose="020B0604020202020204" pitchFamily="34" charset="0"/>
                        </a:rPr>
                        <a:t>II</a:t>
                      </a:r>
                      <a:endParaRPr lang="es-ES" dirty="0">
                        <a:solidFill>
                          <a:schemeClr val="tx1"/>
                        </a:solidFill>
                        <a:latin typeface="Arial" panose="020B0604020202020204" pitchFamily="34" charset="0"/>
                        <a:cs typeface="Arial" panose="020B0604020202020204" pitchFamily="34" charset="0"/>
                      </a:endParaRPr>
                    </a:p>
                  </a:txBody>
                  <a:tcPr/>
                </a:tc>
                <a:tc>
                  <a:txBody>
                    <a:bodyPr/>
                    <a:lstStyle/>
                    <a:p>
                      <a:pPr algn="just"/>
                      <a:r>
                        <a:rPr lang="es-ES" dirty="0" smtClean="0">
                          <a:solidFill>
                            <a:schemeClr val="tx1"/>
                          </a:solidFill>
                          <a:latin typeface="Arial" panose="020B0604020202020204" pitchFamily="34" charset="0"/>
                          <a:cs typeface="Arial" panose="020B0604020202020204" pitchFamily="34" charset="0"/>
                        </a:rPr>
                        <a:t>El tratamiento metodológico de la educación sensorial en la infancia temprana y preescolar.</a:t>
                      </a:r>
                      <a:endParaRPr lang="es-ES" dirty="0">
                        <a:solidFill>
                          <a:schemeClr val="tx1"/>
                        </a:solidFill>
                        <a:latin typeface="Arial" panose="020B0604020202020204" pitchFamily="34" charset="0"/>
                        <a:cs typeface="Arial" panose="020B0604020202020204" pitchFamily="34" charset="0"/>
                      </a:endParaRPr>
                    </a:p>
                  </a:txBody>
                  <a:tcPr/>
                </a:tc>
                <a:tc>
                  <a:txBody>
                    <a:bodyPr/>
                    <a:lstStyle/>
                    <a:p>
                      <a:pPr algn="ctr"/>
                      <a:r>
                        <a:rPr lang="es-ES" dirty="0" smtClean="0">
                          <a:solidFill>
                            <a:schemeClr val="tx1"/>
                          </a:solidFill>
                          <a:latin typeface="Arial" panose="020B0604020202020204" pitchFamily="34" charset="0"/>
                          <a:cs typeface="Arial" panose="020B0604020202020204" pitchFamily="34" charset="0"/>
                        </a:rPr>
                        <a:t>34</a:t>
                      </a:r>
                      <a:endParaRPr lang="es-ES" dirty="0">
                        <a:solidFill>
                          <a:schemeClr val="tx1"/>
                        </a:solidFill>
                        <a:latin typeface="Arial" panose="020B0604020202020204" pitchFamily="34" charset="0"/>
                        <a:cs typeface="Arial" panose="020B0604020202020204" pitchFamily="34" charset="0"/>
                      </a:endParaRPr>
                    </a:p>
                  </a:txBody>
                  <a:tcPr/>
                </a:tc>
              </a:tr>
              <a:tr h="370840">
                <a:tc>
                  <a:txBody>
                    <a:bodyPr/>
                    <a:lstStyle/>
                    <a:p>
                      <a:pPr algn="ctr"/>
                      <a:r>
                        <a:rPr lang="es-ES" dirty="0" smtClean="0">
                          <a:solidFill>
                            <a:schemeClr val="tx1"/>
                          </a:solidFill>
                          <a:latin typeface="Arial" panose="020B0604020202020204" pitchFamily="34" charset="0"/>
                          <a:cs typeface="Arial" panose="020B0604020202020204" pitchFamily="34" charset="0"/>
                        </a:rPr>
                        <a:t>III</a:t>
                      </a:r>
                      <a:endParaRPr lang="es-ES" dirty="0">
                        <a:solidFill>
                          <a:schemeClr val="tx1"/>
                        </a:solidFill>
                        <a:latin typeface="Arial" panose="020B0604020202020204" pitchFamily="34" charset="0"/>
                        <a:cs typeface="Arial" panose="020B0604020202020204" pitchFamily="34" charset="0"/>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s-ES" dirty="0" smtClean="0">
                          <a:solidFill>
                            <a:schemeClr val="tx1"/>
                          </a:solidFill>
                          <a:latin typeface="Arial" panose="020B0604020202020204" pitchFamily="34" charset="0"/>
                          <a:cs typeface="Arial" panose="020B0604020202020204" pitchFamily="34" charset="0"/>
                        </a:rPr>
                        <a:t>Los medios didácticos y su importancia para el desarrollo de la educación sensorial en la </a:t>
                      </a:r>
                      <a:r>
                        <a:rPr lang="es-ES" dirty="0" smtClean="0">
                          <a:solidFill>
                            <a:schemeClr val="tx1"/>
                          </a:solidFill>
                          <a:latin typeface="Arial" panose="020B0604020202020204" pitchFamily="34" charset="0"/>
                          <a:cs typeface="Arial" panose="020B0604020202020204" pitchFamily="34" charset="0"/>
                        </a:rPr>
                        <a:t>infancia temprana y preescolar.</a:t>
                      </a:r>
                    </a:p>
                  </a:txBody>
                  <a:tcPr/>
                </a:tc>
                <a:tc>
                  <a:txBody>
                    <a:bodyPr/>
                    <a:lstStyle/>
                    <a:p>
                      <a:pPr algn="ctr"/>
                      <a:r>
                        <a:rPr lang="es-ES" dirty="0" smtClean="0">
                          <a:solidFill>
                            <a:schemeClr val="tx1"/>
                          </a:solidFill>
                          <a:latin typeface="Arial" panose="020B0604020202020204" pitchFamily="34" charset="0"/>
                          <a:cs typeface="Arial" panose="020B0604020202020204" pitchFamily="34" charset="0"/>
                        </a:rPr>
                        <a:t>2</a:t>
                      </a:r>
                      <a:endParaRPr lang="es-ES" dirty="0">
                        <a:solidFill>
                          <a:schemeClr val="tx1"/>
                        </a:solidFill>
                        <a:latin typeface="Arial" panose="020B0604020202020204" pitchFamily="34" charset="0"/>
                        <a:cs typeface="Arial" panose="020B0604020202020204" pitchFamily="34" charset="0"/>
                      </a:endParaRPr>
                    </a:p>
                  </a:txBody>
                  <a:tcPr/>
                </a:tc>
              </a:tr>
              <a:tr h="370840">
                <a:tc>
                  <a:txBody>
                    <a:bodyPr/>
                    <a:lstStyle/>
                    <a:p>
                      <a:pPr algn="ctr"/>
                      <a:r>
                        <a:rPr lang="es-ES" dirty="0" smtClean="0">
                          <a:solidFill>
                            <a:schemeClr val="tx1"/>
                          </a:solidFill>
                          <a:latin typeface="Arial" panose="020B0604020202020204" pitchFamily="34" charset="0"/>
                          <a:cs typeface="Arial" panose="020B0604020202020204" pitchFamily="34" charset="0"/>
                        </a:rPr>
                        <a:t>IV</a:t>
                      </a:r>
                      <a:endParaRPr lang="es-ES" dirty="0">
                        <a:solidFill>
                          <a:schemeClr val="tx1"/>
                        </a:solidFill>
                        <a:latin typeface="Arial" panose="020B0604020202020204" pitchFamily="34" charset="0"/>
                        <a:cs typeface="Arial" panose="020B0604020202020204" pitchFamily="34" charset="0"/>
                      </a:endParaRPr>
                    </a:p>
                  </a:txBody>
                  <a:tcPr/>
                </a:tc>
                <a:tc>
                  <a:txBody>
                    <a:bodyPr/>
                    <a:lstStyle/>
                    <a:p>
                      <a:pPr algn="just"/>
                      <a:r>
                        <a:rPr lang="es-ES" dirty="0" smtClean="0">
                          <a:solidFill>
                            <a:schemeClr val="tx1"/>
                          </a:solidFill>
                          <a:latin typeface="Arial" panose="020B0604020202020204" pitchFamily="34" charset="0"/>
                          <a:cs typeface="Arial" panose="020B0604020202020204" pitchFamily="34" charset="0"/>
                        </a:rPr>
                        <a:t>Hora de práctica.</a:t>
                      </a:r>
                      <a:endParaRPr lang="es-ES" dirty="0">
                        <a:solidFill>
                          <a:schemeClr val="tx1"/>
                        </a:solidFill>
                        <a:latin typeface="Arial" panose="020B0604020202020204" pitchFamily="34" charset="0"/>
                        <a:cs typeface="Arial" panose="020B0604020202020204" pitchFamily="34" charset="0"/>
                      </a:endParaRPr>
                    </a:p>
                  </a:txBody>
                  <a:tcPr/>
                </a:tc>
                <a:tc>
                  <a:txBody>
                    <a:bodyPr/>
                    <a:lstStyle/>
                    <a:p>
                      <a:pPr algn="ctr"/>
                      <a:r>
                        <a:rPr lang="es-ES" dirty="0" smtClean="0">
                          <a:solidFill>
                            <a:schemeClr val="tx1"/>
                          </a:solidFill>
                          <a:latin typeface="Arial" panose="020B0604020202020204" pitchFamily="34" charset="0"/>
                          <a:cs typeface="Arial" panose="020B0604020202020204" pitchFamily="34" charset="0"/>
                        </a:rPr>
                        <a:t>6</a:t>
                      </a:r>
                      <a:endParaRPr lang="es-ES" dirty="0">
                        <a:solidFill>
                          <a:schemeClr val="tx1"/>
                        </a:solidFill>
                        <a:latin typeface="Arial" panose="020B0604020202020204" pitchFamily="34" charset="0"/>
                        <a:cs typeface="Arial" panose="020B0604020202020204" pitchFamily="34" charset="0"/>
                      </a:endParaRPr>
                    </a:p>
                  </a:txBody>
                  <a:tcPr/>
                </a:tc>
              </a:tr>
              <a:tr h="370840">
                <a:tc>
                  <a:txBody>
                    <a:bodyPr/>
                    <a:lstStyle/>
                    <a:p>
                      <a:pPr algn="just"/>
                      <a:r>
                        <a:rPr lang="es-ES" dirty="0" smtClean="0">
                          <a:solidFill>
                            <a:schemeClr val="tx1"/>
                          </a:solidFill>
                          <a:latin typeface="Arial" panose="020B0604020202020204" pitchFamily="34" charset="0"/>
                          <a:cs typeface="Arial" panose="020B0604020202020204" pitchFamily="34" charset="0"/>
                        </a:rPr>
                        <a:t>Total </a:t>
                      </a:r>
                      <a:endParaRPr lang="es-ES" dirty="0">
                        <a:solidFill>
                          <a:schemeClr val="tx1"/>
                        </a:solidFill>
                        <a:latin typeface="Arial" panose="020B0604020202020204" pitchFamily="34" charset="0"/>
                        <a:cs typeface="Arial" panose="020B0604020202020204" pitchFamily="34" charset="0"/>
                      </a:endParaRPr>
                    </a:p>
                  </a:txBody>
                  <a:tcPr/>
                </a:tc>
                <a:tc>
                  <a:txBody>
                    <a:bodyPr/>
                    <a:lstStyle/>
                    <a:p>
                      <a:pPr algn="just"/>
                      <a:endParaRPr lang="es-ES" dirty="0">
                        <a:solidFill>
                          <a:schemeClr val="tx1"/>
                        </a:solidFill>
                        <a:latin typeface="Arial" panose="020B0604020202020204" pitchFamily="34" charset="0"/>
                        <a:cs typeface="Arial" panose="020B0604020202020204" pitchFamily="34" charset="0"/>
                      </a:endParaRPr>
                    </a:p>
                  </a:txBody>
                  <a:tcPr/>
                </a:tc>
                <a:tc>
                  <a:txBody>
                    <a:bodyPr/>
                    <a:lstStyle/>
                    <a:p>
                      <a:pPr algn="ctr"/>
                      <a:r>
                        <a:rPr lang="es-ES" dirty="0" smtClean="0">
                          <a:solidFill>
                            <a:schemeClr val="tx1"/>
                          </a:solidFill>
                          <a:latin typeface="Arial" panose="020B0604020202020204" pitchFamily="34" charset="0"/>
                          <a:cs typeface="Arial" panose="020B0604020202020204" pitchFamily="34" charset="0"/>
                        </a:rPr>
                        <a:t>46</a:t>
                      </a:r>
                      <a:endParaRPr lang="es-ES" dirty="0">
                        <a:solidFill>
                          <a:schemeClr val="tx1"/>
                        </a:solidFill>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22648640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3330054" y="493259"/>
            <a:ext cx="5349923" cy="653153"/>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a:solidFill>
                  <a:prstClr val="black"/>
                </a:solidFill>
                <a:latin typeface="Arial" panose="020B0604020202020204" pitchFamily="34" charset="0"/>
                <a:cs typeface="Arial" panose="020B0604020202020204" pitchFamily="34" charset="0"/>
              </a:rPr>
              <a:t>PRESENTACIÓN DEL PROGRAMA</a:t>
            </a:r>
          </a:p>
        </p:txBody>
      </p:sp>
      <p:sp>
        <p:nvSpPr>
          <p:cNvPr id="9" name="Rectángulo redondeado 8"/>
          <p:cNvSpPr/>
          <p:nvPr/>
        </p:nvSpPr>
        <p:spPr>
          <a:xfrm>
            <a:off x="4818796" y="1433014"/>
            <a:ext cx="2372437" cy="653153"/>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EVALUACIÓN</a:t>
            </a:r>
            <a:endParaRPr lang="es-ES" sz="2400" b="1" kern="0" dirty="0">
              <a:solidFill>
                <a:prstClr val="black"/>
              </a:solidFill>
              <a:latin typeface="Arial" panose="020B0604020202020204" pitchFamily="34" charset="0"/>
              <a:cs typeface="Arial" panose="020B0604020202020204" pitchFamily="34" charset="0"/>
            </a:endParaRPr>
          </a:p>
        </p:txBody>
      </p:sp>
      <p:sp>
        <p:nvSpPr>
          <p:cNvPr id="6" name="Rectángulo redondeado 5"/>
          <p:cNvSpPr/>
          <p:nvPr/>
        </p:nvSpPr>
        <p:spPr>
          <a:xfrm>
            <a:off x="4818796" y="2420202"/>
            <a:ext cx="3165144" cy="653153"/>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ctr"/>
            <a:r>
              <a:rPr lang="es-ES" sz="2400" b="1" kern="0" dirty="0" smtClean="0">
                <a:solidFill>
                  <a:prstClr val="black"/>
                </a:solidFill>
                <a:latin typeface="Arial" panose="020B0604020202020204" pitchFamily="34" charset="0"/>
                <a:cs typeface="Arial" panose="020B0604020202020204" pitchFamily="34" charset="0"/>
              </a:rPr>
              <a:t>PRUEBA INTRASEMESTRAL</a:t>
            </a:r>
            <a:endParaRPr lang="es-ES" sz="2400" b="1" kern="0" dirty="0">
              <a:solidFill>
                <a:prstClr val="black"/>
              </a:solidFill>
              <a:latin typeface="Arial" panose="020B0604020202020204" pitchFamily="34" charset="0"/>
              <a:cs typeface="Arial" panose="020B0604020202020204" pitchFamily="34" charset="0"/>
            </a:endParaRPr>
          </a:p>
        </p:txBody>
      </p:sp>
      <p:sp>
        <p:nvSpPr>
          <p:cNvPr id="7" name="Rectángulo redondeado 6"/>
          <p:cNvSpPr/>
          <p:nvPr/>
        </p:nvSpPr>
        <p:spPr>
          <a:xfrm>
            <a:off x="1261280" y="2420202"/>
            <a:ext cx="2372437" cy="653153"/>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SISTEMÁTICA</a:t>
            </a:r>
            <a:endParaRPr lang="es-ES" sz="2400" b="1" kern="0" dirty="0">
              <a:solidFill>
                <a:prstClr val="black"/>
              </a:solidFill>
              <a:latin typeface="Arial" panose="020B0604020202020204" pitchFamily="34" charset="0"/>
              <a:cs typeface="Arial" panose="020B0604020202020204" pitchFamily="34" charset="0"/>
            </a:endParaRPr>
          </a:p>
        </p:txBody>
      </p:sp>
      <p:sp>
        <p:nvSpPr>
          <p:cNvPr id="8" name="Rectángulo redondeado 7"/>
          <p:cNvSpPr/>
          <p:nvPr/>
        </p:nvSpPr>
        <p:spPr>
          <a:xfrm>
            <a:off x="8519614" y="2420202"/>
            <a:ext cx="2372437" cy="653153"/>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ctr"/>
            <a:r>
              <a:rPr lang="es-ES" sz="2400" b="1" kern="0" dirty="0" smtClean="0">
                <a:solidFill>
                  <a:prstClr val="black"/>
                </a:solidFill>
                <a:latin typeface="Arial" panose="020B0604020202020204" pitchFamily="34" charset="0"/>
                <a:cs typeface="Arial" panose="020B0604020202020204" pitchFamily="34" charset="0"/>
              </a:rPr>
              <a:t>EVALUACIÓN FINAL</a:t>
            </a:r>
            <a:endParaRPr lang="es-ES" sz="2400" b="1" kern="0" dirty="0">
              <a:solidFill>
                <a:prstClr val="black"/>
              </a:solidFill>
              <a:latin typeface="Arial" panose="020B0604020202020204" pitchFamily="34" charset="0"/>
              <a:cs typeface="Arial" panose="020B0604020202020204" pitchFamily="34" charset="0"/>
            </a:endParaRPr>
          </a:p>
        </p:txBody>
      </p:sp>
      <p:sp>
        <p:nvSpPr>
          <p:cNvPr id="10" name="Rectángulo redondeado 9"/>
          <p:cNvSpPr/>
          <p:nvPr/>
        </p:nvSpPr>
        <p:spPr>
          <a:xfrm>
            <a:off x="741528" y="3482453"/>
            <a:ext cx="3411940" cy="2563506"/>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Preguntas orales, escritas, seminarios integradores, trabajos prácticos.</a:t>
            </a:r>
            <a:endParaRPr lang="es-ES" sz="2400" b="1" kern="0" dirty="0">
              <a:solidFill>
                <a:prstClr val="black"/>
              </a:solidFill>
              <a:latin typeface="Arial" panose="020B0604020202020204" pitchFamily="34" charset="0"/>
              <a:cs typeface="Arial" panose="020B0604020202020204" pitchFamily="34" charset="0"/>
            </a:endParaRPr>
          </a:p>
        </p:txBody>
      </p:sp>
      <p:sp>
        <p:nvSpPr>
          <p:cNvPr id="11" name="Rectángulo redondeado 10"/>
          <p:cNvSpPr/>
          <p:nvPr/>
        </p:nvSpPr>
        <p:spPr>
          <a:xfrm>
            <a:off x="4490113" y="3482453"/>
            <a:ext cx="3698544" cy="2563506"/>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000" b="1" kern="0" dirty="0" smtClean="0">
                <a:solidFill>
                  <a:prstClr val="black"/>
                </a:solidFill>
                <a:latin typeface="Arial" panose="020B0604020202020204" pitchFamily="34" charset="0"/>
                <a:cs typeface="Arial" panose="020B0604020202020204" pitchFamily="34" charset="0"/>
              </a:rPr>
              <a:t>Del tema II, al concluir el tratamiento a las acciones de correlación e instrumentales donde se combinarán contenidos teóricos y prácticos.</a:t>
            </a:r>
            <a:endParaRPr lang="es-ES" sz="2000" b="1" kern="0" dirty="0">
              <a:solidFill>
                <a:prstClr val="black"/>
              </a:solidFill>
              <a:latin typeface="Arial" panose="020B0604020202020204" pitchFamily="34" charset="0"/>
              <a:cs typeface="Arial" panose="020B0604020202020204" pitchFamily="34" charset="0"/>
            </a:endParaRPr>
          </a:p>
        </p:txBody>
      </p:sp>
      <p:sp>
        <p:nvSpPr>
          <p:cNvPr id="12" name="Rectángulo redondeado 11"/>
          <p:cNvSpPr/>
          <p:nvPr/>
        </p:nvSpPr>
        <p:spPr>
          <a:xfrm>
            <a:off x="8678840" y="3482453"/>
            <a:ext cx="2785279" cy="2290550"/>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Trabajo práctico donde se evidencie los conocimientos adquiridos en la asignatura.</a:t>
            </a:r>
            <a:endParaRPr lang="es-ES" sz="2400" b="1" kern="0" dirty="0">
              <a:solidFill>
                <a:prstClr val="black"/>
              </a:solidFill>
              <a:latin typeface="Arial" panose="020B0604020202020204" pitchFamily="34" charset="0"/>
              <a:cs typeface="Arial" panose="020B0604020202020204" pitchFamily="34" charset="0"/>
            </a:endParaRPr>
          </a:p>
        </p:txBody>
      </p:sp>
      <p:cxnSp>
        <p:nvCxnSpPr>
          <p:cNvPr id="13" name="Conector recto de flecha 12"/>
          <p:cNvCxnSpPr>
            <a:stCxn id="9" idx="1"/>
          </p:cNvCxnSpPr>
          <p:nvPr/>
        </p:nvCxnSpPr>
        <p:spPr>
          <a:xfrm flipH="1">
            <a:off x="3633717" y="1759591"/>
            <a:ext cx="1185079" cy="66061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5" name="Conector recto de flecha 14"/>
          <p:cNvCxnSpPr/>
          <p:nvPr/>
        </p:nvCxnSpPr>
        <p:spPr>
          <a:xfrm flipH="1">
            <a:off x="6076665" y="2056596"/>
            <a:ext cx="1" cy="36360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7" name="Conector recto de flecha 16"/>
          <p:cNvCxnSpPr/>
          <p:nvPr/>
        </p:nvCxnSpPr>
        <p:spPr>
          <a:xfrm>
            <a:off x="7188955" y="1784610"/>
            <a:ext cx="1330659" cy="63559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9" name="Conector recto de flecha 18"/>
          <p:cNvCxnSpPr/>
          <p:nvPr/>
        </p:nvCxnSpPr>
        <p:spPr>
          <a:xfrm flipH="1">
            <a:off x="2447497" y="3096101"/>
            <a:ext cx="1" cy="36360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0" name="Conector recto de flecha 19"/>
          <p:cNvCxnSpPr/>
          <p:nvPr/>
        </p:nvCxnSpPr>
        <p:spPr>
          <a:xfrm flipH="1">
            <a:off x="6229065" y="3096101"/>
            <a:ext cx="1" cy="36360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1" name="Conector recto de flecha 20"/>
          <p:cNvCxnSpPr/>
          <p:nvPr/>
        </p:nvCxnSpPr>
        <p:spPr>
          <a:xfrm flipH="1">
            <a:off x="9873017" y="3090916"/>
            <a:ext cx="1" cy="36360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21959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87355" y="1641480"/>
            <a:ext cx="9758149" cy="2031325"/>
          </a:xfrm>
          <a:prstGeom prst="rect">
            <a:avLst/>
          </a:prstGeom>
        </p:spPr>
        <p:txBody>
          <a:bodyPr wrap="square">
            <a:spAutoFit/>
          </a:bodyPr>
          <a:lstStyle/>
          <a:p>
            <a:pPr marL="514350" indent="-514350" algn="just">
              <a:buFont typeface="+mj-lt"/>
              <a:buAutoNum type="arabicPeriod"/>
            </a:pPr>
            <a:r>
              <a:rPr lang="es-ES" kern="0" dirty="0">
                <a:solidFill>
                  <a:prstClr val="black"/>
                </a:solidFill>
                <a:latin typeface="Arial" panose="020B0604020202020204" pitchFamily="34" charset="0"/>
                <a:cs typeface="Arial" panose="020B0604020202020204" pitchFamily="34" charset="0"/>
              </a:rPr>
              <a:t>González Guerra, A. y </a:t>
            </a:r>
            <a:r>
              <a:rPr lang="es-ES" kern="0" dirty="0" err="1">
                <a:solidFill>
                  <a:prstClr val="black"/>
                </a:solidFill>
                <a:latin typeface="Arial" panose="020B0604020202020204" pitchFamily="34" charset="0"/>
                <a:cs typeface="Arial" panose="020B0604020202020204" pitchFamily="34" charset="0"/>
              </a:rPr>
              <a:t>Rooms</a:t>
            </a:r>
            <a:r>
              <a:rPr lang="es-ES" kern="0" dirty="0">
                <a:solidFill>
                  <a:prstClr val="black"/>
                </a:solidFill>
                <a:latin typeface="Arial" panose="020B0604020202020204" pitchFamily="34" charset="0"/>
                <a:cs typeface="Arial" panose="020B0604020202020204" pitchFamily="34" charset="0"/>
              </a:rPr>
              <a:t> </a:t>
            </a:r>
            <a:r>
              <a:rPr lang="es-ES" kern="0" dirty="0" err="1">
                <a:solidFill>
                  <a:prstClr val="black"/>
                </a:solidFill>
                <a:latin typeface="Arial" panose="020B0604020202020204" pitchFamily="34" charset="0"/>
                <a:cs typeface="Arial" panose="020B0604020202020204" pitchFamily="34" charset="0"/>
              </a:rPr>
              <a:t>Hechavarría</a:t>
            </a:r>
            <a:r>
              <a:rPr lang="es-ES" kern="0" dirty="0">
                <a:solidFill>
                  <a:prstClr val="black"/>
                </a:solidFill>
                <a:latin typeface="Arial" panose="020B0604020202020204" pitchFamily="34" charset="0"/>
                <a:cs typeface="Arial" panose="020B0604020202020204" pitchFamily="34" charset="0"/>
              </a:rPr>
              <a:t>, I. M. (2011).</a:t>
            </a:r>
            <a:r>
              <a:rPr lang="es-ES" i="1" kern="0" dirty="0">
                <a:solidFill>
                  <a:prstClr val="black"/>
                </a:solidFill>
                <a:latin typeface="Arial" panose="020B0604020202020204" pitchFamily="34" charset="0"/>
                <a:cs typeface="Arial" panose="020B0604020202020204" pitchFamily="34" charset="0"/>
              </a:rPr>
              <a:t> Lecturas acerca de la educación y el desarrollo sensorial de los niños en la primera infancia. </a:t>
            </a:r>
            <a:r>
              <a:rPr lang="es-ES" kern="0" dirty="0">
                <a:solidFill>
                  <a:prstClr val="black"/>
                </a:solidFill>
                <a:latin typeface="Arial" panose="020B0604020202020204" pitchFamily="34" charset="0"/>
                <a:cs typeface="Arial" panose="020B0604020202020204" pitchFamily="34" charset="0"/>
              </a:rPr>
              <a:t>Editorial Pueblo y educación. La Habana</a:t>
            </a:r>
            <a:r>
              <a:rPr lang="es-ES" kern="0" dirty="0" smtClean="0">
                <a:solidFill>
                  <a:prstClr val="black"/>
                </a:solidFill>
                <a:latin typeface="Arial" panose="020B0604020202020204" pitchFamily="34" charset="0"/>
                <a:cs typeface="Arial" panose="020B0604020202020204" pitchFamily="34" charset="0"/>
              </a:rPr>
              <a:t>.</a:t>
            </a:r>
          </a:p>
          <a:p>
            <a:pPr marL="514350" indent="-514350" algn="just">
              <a:buFont typeface="+mj-lt"/>
              <a:buAutoNum type="arabicPeriod"/>
            </a:pPr>
            <a:r>
              <a:rPr lang="es-ES" kern="0" dirty="0">
                <a:solidFill>
                  <a:prstClr val="black"/>
                </a:solidFill>
                <a:latin typeface="Arial" panose="020B0604020202020204" pitchFamily="34" charset="0"/>
                <a:cs typeface="Arial" panose="020B0604020202020204" pitchFamily="34" charset="0"/>
              </a:rPr>
              <a:t>Cabrera Alonso, MT y Colectivo (2020</a:t>
            </a:r>
            <a:r>
              <a:rPr lang="es-ES" kern="0" dirty="0" smtClean="0">
                <a:solidFill>
                  <a:prstClr val="black"/>
                </a:solidFill>
                <a:latin typeface="Arial" panose="020B0604020202020204" pitchFamily="34" charset="0"/>
                <a:cs typeface="Arial" panose="020B0604020202020204" pitchFamily="34" charset="0"/>
              </a:rPr>
              <a:t>). Programa educativo primera infancia (3 a 4 años). Editorial Pueblo y educación. La Habana.</a:t>
            </a:r>
          </a:p>
          <a:p>
            <a:pPr marL="514350" indent="-514350" algn="just">
              <a:buFont typeface="+mj-lt"/>
              <a:buAutoNum type="arabicPeriod"/>
            </a:pPr>
            <a:r>
              <a:rPr lang="es-ES" kern="0" dirty="0">
                <a:solidFill>
                  <a:prstClr val="black"/>
                </a:solidFill>
                <a:latin typeface="Arial" panose="020B0604020202020204" pitchFamily="34" charset="0"/>
                <a:cs typeface="Arial" panose="020B0604020202020204" pitchFamily="34" charset="0"/>
              </a:rPr>
              <a:t>Programa educativo Primera infancia. Editorial Pueblo y </a:t>
            </a:r>
            <a:r>
              <a:rPr lang="es-ES" kern="0" dirty="0" smtClean="0">
                <a:solidFill>
                  <a:prstClr val="black"/>
                </a:solidFill>
                <a:latin typeface="Arial" panose="020B0604020202020204" pitchFamily="34" charset="0"/>
                <a:cs typeface="Arial" panose="020B0604020202020204" pitchFamily="34" charset="0"/>
              </a:rPr>
              <a:t>educación. MINED. (</a:t>
            </a:r>
            <a:r>
              <a:rPr lang="es-ES" kern="0" dirty="0">
                <a:solidFill>
                  <a:prstClr val="black"/>
                </a:solidFill>
                <a:latin typeface="Arial" panose="020B0604020202020204" pitchFamily="34" charset="0"/>
                <a:cs typeface="Arial" panose="020B0604020202020204" pitchFamily="34" charset="0"/>
              </a:rPr>
              <a:t>2020)</a:t>
            </a:r>
          </a:p>
          <a:p>
            <a:pPr marL="514350" indent="-514350" algn="just">
              <a:buFont typeface="+mj-lt"/>
              <a:buAutoNum type="arabicPeriod"/>
            </a:pPr>
            <a:endParaRPr lang="es-ES" kern="0" dirty="0">
              <a:solidFill>
                <a:prstClr val="black"/>
              </a:solidFill>
              <a:latin typeface="Arial" panose="020B0604020202020204" pitchFamily="34" charset="0"/>
              <a:cs typeface="Arial" panose="020B0604020202020204" pitchFamily="34" charset="0"/>
            </a:endParaRPr>
          </a:p>
        </p:txBody>
      </p:sp>
      <p:sp>
        <p:nvSpPr>
          <p:cNvPr id="3" name="Rectángulo redondeado 2"/>
          <p:cNvSpPr/>
          <p:nvPr/>
        </p:nvSpPr>
        <p:spPr>
          <a:xfrm>
            <a:off x="4435523" y="479611"/>
            <a:ext cx="2688609" cy="653153"/>
          </a:xfrm>
          <a:prstGeom prst="roundRect">
            <a:avLst/>
          </a:prstGeom>
          <a:blipFill>
            <a:blip r:embed="rId2"/>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BIBLIOGRAFÍA</a:t>
            </a:r>
            <a:endParaRPr lang="es-ES" sz="2400" b="1" kern="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293553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873457" y="738920"/>
            <a:ext cx="2361062" cy="653153"/>
          </a:xfrm>
          <a:prstGeom prst="roundRect">
            <a:avLst/>
          </a:prstGeom>
          <a:blipFill>
            <a:blip r:embed="rId2"/>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CLASES 1 y 2</a:t>
            </a:r>
            <a:endParaRPr lang="es-ES" sz="2400" b="1" kern="0" dirty="0">
              <a:solidFill>
                <a:prstClr val="black"/>
              </a:solidFill>
              <a:latin typeface="Arial" panose="020B0604020202020204" pitchFamily="34" charset="0"/>
              <a:cs typeface="Arial" panose="020B0604020202020204" pitchFamily="34" charset="0"/>
            </a:endParaRPr>
          </a:p>
        </p:txBody>
      </p:sp>
      <p:sp>
        <p:nvSpPr>
          <p:cNvPr id="3" name="Rectángulo redondeado 2"/>
          <p:cNvSpPr/>
          <p:nvPr/>
        </p:nvSpPr>
        <p:spPr>
          <a:xfrm>
            <a:off x="696036" y="1669242"/>
            <a:ext cx="10617958" cy="653153"/>
          </a:xfrm>
          <a:prstGeom prst="roundRect">
            <a:avLst/>
          </a:prstGeom>
          <a:blipFill>
            <a:blip r:embed="rId2"/>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Tema I: </a:t>
            </a:r>
            <a:r>
              <a:rPr lang="es-ES" sz="2400" dirty="0" smtClean="0">
                <a:solidFill>
                  <a:schemeClr val="tx1"/>
                </a:solidFill>
                <a:latin typeface="Arial" panose="020B0604020202020204" pitchFamily="34" charset="0"/>
                <a:cs typeface="Arial" panose="020B0604020202020204" pitchFamily="34" charset="0"/>
              </a:rPr>
              <a:t>La educación sensorial y su importancia en la primera infancia</a:t>
            </a:r>
            <a:r>
              <a:rPr lang="es-ES" sz="2400" b="1" kern="0" dirty="0" smtClean="0">
                <a:solidFill>
                  <a:prstClr val="black"/>
                </a:solidFill>
                <a:latin typeface="Arial" panose="020B0604020202020204" pitchFamily="34" charset="0"/>
                <a:cs typeface="Arial" panose="020B0604020202020204" pitchFamily="34" charset="0"/>
              </a:rPr>
              <a:t>. 4h/c </a:t>
            </a:r>
            <a:endParaRPr lang="es-ES" sz="2400" dirty="0" smtClean="0">
              <a:solidFill>
                <a:schemeClr val="tx1"/>
              </a:solidFill>
              <a:latin typeface="Arial" panose="020B0604020202020204" pitchFamily="34" charset="0"/>
              <a:cs typeface="Arial" panose="020B0604020202020204" pitchFamily="34" charset="0"/>
            </a:endParaRPr>
          </a:p>
        </p:txBody>
      </p:sp>
      <p:sp>
        <p:nvSpPr>
          <p:cNvPr id="4" name="Rectángulo redondeado 3"/>
          <p:cNvSpPr/>
          <p:nvPr/>
        </p:nvSpPr>
        <p:spPr>
          <a:xfrm>
            <a:off x="696036" y="2599564"/>
            <a:ext cx="10617958" cy="3296269"/>
          </a:xfrm>
          <a:prstGeom prst="roundRect">
            <a:avLst/>
          </a:prstGeom>
          <a:blipFill>
            <a:blip r:embed="rId2"/>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Contenido: </a:t>
            </a:r>
            <a:r>
              <a:rPr lang="es-ES" sz="2400" dirty="0" smtClean="0">
                <a:solidFill>
                  <a:schemeClr val="tx1"/>
                </a:solidFill>
                <a:latin typeface="Arial" panose="020B0604020202020204" pitchFamily="34" charset="0"/>
                <a:cs typeface="Arial" panose="020B0604020202020204" pitchFamily="34" charset="0"/>
              </a:rPr>
              <a:t>Definición de Educación sensorial. Objetivo, tareas, contenido y etapas de la exploración como método fundamental de la educación sensorial. Fundamentos filosóficos, fisiológicos, psicológicos y pedagógicos de la educación sensorial como proceso, tanto en la vía institucional como no institucional. Bases anatomofisiológicas del desarrollo sensorial en el niño de la primera infancia. Las habilidades intelectuales generales y específicas que se desarrollan en la primera infancia.</a:t>
            </a:r>
          </a:p>
        </p:txBody>
      </p:sp>
    </p:spTree>
    <p:extLst>
      <p:ext uri="{BB962C8B-B14F-4D97-AF65-F5344CB8AC3E}">
        <p14:creationId xmlns:p14="http://schemas.microsoft.com/office/powerpoint/2010/main" val="15070149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873457" y="738920"/>
            <a:ext cx="2361062" cy="653153"/>
          </a:xfrm>
          <a:prstGeom prst="roundRect">
            <a:avLst/>
          </a:prstGeom>
          <a:blipFill>
            <a:blip r:embed="rId2"/>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a:solidFill>
                  <a:prstClr val="black"/>
                </a:solidFill>
                <a:latin typeface="Arial" panose="020B0604020202020204" pitchFamily="34" charset="0"/>
                <a:cs typeface="Arial" panose="020B0604020202020204" pitchFamily="34" charset="0"/>
              </a:rPr>
              <a:t>CLASES 1 y 2</a:t>
            </a:r>
          </a:p>
        </p:txBody>
      </p:sp>
      <p:sp>
        <p:nvSpPr>
          <p:cNvPr id="3" name="Rectángulo redondeado 2"/>
          <p:cNvSpPr/>
          <p:nvPr/>
        </p:nvSpPr>
        <p:spPr>
          <a:xfrm>
            <a:off x="696036" y="1669242"/>
            <a:ext cx="10617958" cy="653153"/>
          </a:xfrm>
          <a:prstGeom prst="roundRect">
            <a:avLst/>
          </a:prstGeom>
          <a:blipFill>
            <a:blip r:embed="rId2"/>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a:solidFill>
                  <a:prstClr val="black"/>
                </a:solidFill>
                <a:latin typeface="Arial" panose="020B0604020202020204" pitchFamily="34" charset="0"/>
                <a:cs typeface="Arial" panose="020B0604020202020204" pitchFamily="34" charset="0"/>
              </a:rPr>
              <a:t>Tema I: </a:t>
            </a:r>
            <a:r>
              <a:rPr lang="es-ES" sz="2400" dirty="0">
                <a:solidFill>
                  <a:prstClr val="black"/>
                </a:solidFill>
                <a:latin typeface="Arial" panose="020B0604020202020204" pitchFamily="34" charset="0"/>
                <a:cs typeface="Arial" panose="020B0604020202020204" pitchFamily="34" charset="0"/>
              </a:rPr>
              <a:t>La educación sensorial y su importancia en la primera infancia</a:t>
            </a:r>
            <a:r>
              <a:rPr lang="es-ES" sz="2400" b="1" kern="0" dirty="0">
                <a:solidFill>
                  <a:prstClr val="black"/>
                </a:solidFill>
                <a:latin typeface="Arial" panose="020B0604020202020204" pitchFamily="34" charset="0"/>
                <a:cs typeface="Arial" panose="020B0604020202020204" pitchFamily="34" charset="0"/>
              </a:rPr>
              <a:t>. 4h/c </a:t>
            </a:r>
            <a:endParaRPr lang="es-ES" sz="2400" dirty="0">
              <a:solidFill>
                <a:prstClr val="black"/>
              </a:solidFill>
              <a:latin typeface="Arial" panose="020B0604020202020204" pitchFamily="34" charset="0"/>
              <a:cs typeface="Arial" panose="020B0604020202020204" pitchFamily="34" charset="0"/>
            </a:endParaRPr>
          </a:p>
        </p:txBody>
      </p:sp>
      <p:sp>
        <p:nvSpPr>
          <p:cNvPr id="4" name="Rectángulo redondeado 3"/>
          <p:cNvSpPr/>
          <p:nvPr/>
        </p:nvSpPr>
        <p:spPr>
          <a:xfrm>
            <a:off x="696036" y="2599564"/>
            <a:ext cx="10617958" cy="2163505"/>
          </a:xfrm>
          <a:prstGeom prst="roundRect">
            <a:avLst/>
          </a:prstGeom>
          <a:blipFill>
            <a:blip r:embed="rId2"/>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kern="0" dirty="0" smtClean="0">
                <a:solidFill>
                  <a:prstClr val="black"/>
                </a:solidFill>
                <a:latin typeface="Arial" panose="020B0604020202020204" pitchFamily="34" charset="0"/>
                <a:cs typeface="Arial" panose="020B0604020202020204" pitchFamily="34" charset="0"/>
              </a:rPr>
              <a:t>Objetivo</a:t>
            </a:r>
            <a:r>
              <a:rPr lang="es-ES" sz="2400" b="1" kern="0" dirty="0">
                <a:solidFill>
                  <a:prstClr val="black"/>
                </a:solidFill>
                <a:latin typeface="Arial" panose="020B0604020202020204" pitchFamily="34" charset="0"/>
                <a:cs typeface="Arial" panose="020B0604020202020204" pitchFamily="34" charset="0"/>
              </a:rPr>
              <a:t>: </a:t>
            </a:r>
            <a:r>
              <a:rPr lang="es-ES" sz="2400" dirty="0" smtClean="0">
                <a:solidFill>
                  <a:prstClr val="black"/>
                </a:solidFill>
                <a:latin typeface="Arial" panose="020B0604020202020204" pitchFamily="34" charset="0"/>
                <a:cs typeface="Arial" panose="020B0604020202020204" pitchFamily="34" charset="0"/>
              </a:rPr>
              <a:t>Caracterizar la Educación sensorial sus objetivo</a:t>
            </a:r>
            <a:r>
              <a:rPr lang="es-ES" sz="2400" dirty="0">
                <a:solidFill>
                  <a:prstClr val="black"/>
                </a:solidFill>
                <a:latin typeface="Arial" panose="020B0604020202020204" pitchFamily="34" charset="0"/>
                <a:cs typeface="Arial" panose="020B0604020202020204" pitchFamily="34" charset="0"/>
              </a:rPr>
              <a:t>, tareas, contenido y </a:t>
            </a:r>
            <a:r>
              <a:rPr lang="es-ES" sz="2400" dirty="0" smtClean="0">
                <a:solidFill>
                  <a:prstClr val="black"/>
                </a:solidFill>
                <a:latin typeface="Arial" panose="020B0604020202020204" pitchFamily="34" charset="0"/>
                <a:cs typeface="Arial" panose="020B0604020202020204" pitchFamily="34" charset="0"/>
              </a:rPr>
              <a:t>el método de exploración a partir del análisis crítico de definiciones y fundamentos </a:t>
            </a:r>
            <a:r>
              <a:rPr lang="es-ES" sz="2400" dirty="0">
                <a:solidFill>
                  <a:prstClr val="black"/>
                </a:solidFill>
                <a:latin typeface="Arial" panose="020B0604020202020204" pitchFamily="34" charset="0"/>
                <a:cs typeface="Arial" panose="020B0604020202020204" pitchFamily="34" charset="0"/>
              </a:rPr>
              <a:t>filosóficos, fisiológicos, psicológicos y pedagógicos </a:t>
            </a:r>
            <a:r>
              <a:rPr lang="es-ES" sz="2400" dirty="0" smtClean="0">
                <a:solidFill>
                  <a:prstClr val="black"/>
                </a:solidFill>
                <a:latin typeface="Arial" panose="020B0604020202020204" pitchFamily="34" charset="0"/>
                <a:cs typeface="Arial" panose="020B0604020202020204" pitchFamily="34" charset="0"/>
              </a:rPr>
              <a:t>que sustentan el proceso educativo en </a:t>
            </a:r>
            <a:r>
              <a:rPr lang="es-ES" sz="2400" dirty="0">
                <a:solidFill>
                  <a:prstClr val="black"/>
                </a:solidFill>
                <a:latin typeface="Arial" panose="020B0604020202020204" pitchFamily="34" charset="0"/>
                <a:cs typeface="Arial" panose="020B0604020202020204" pitchFamily="34" charset="0"/>
              </a:rPr>
              <a:t>la primera infancia.</a:t>
            </a:r>
          </a:p>
        </p:txBody>
      </p:sp>
    </p:spTree>
    <p:extLst>
      <p:ext uri="{BB962C8B-B14F-4D97-AF65-F5344CB8AC3E}">
        <p14:creationId xmlns:p14="http://schemas.microsoft.com/office/powerpoint/2010/main" val="310649832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specto">
  <a:themeElements>
    <a:clrScheme name="Aspect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o">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o">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spDef>
      <a:spPr>
        <a:blipFill>
          <a:blip xmlns:r="http://schemas.openxmlformats.org/officeDocument/2006/relationships" r:embed="rId2"/>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spPr>
      <a:bodyPr anchor="ctr"/>
      <a:lstStyle>
        <a:defPPr algn="ctr">
          <a:defRPr sz="2400" b="1" kern="0" dirty="0" smtClean="0">
            <a:latin typeface="Arial" panose="020B0604020202020204" pitchFamily="34" charset="0"/>
            <a:cs typeface="Arial" panose="020B0604020202020204" pitchFamily="34" charset="0"/>
          </a:defRPr>
        </a:defPPr>
      </a:lstStyle>
    </a:sp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182</TotalTime>
  <Words>1560</Words>
  <Application>Microsoft Office PowerPoint</Application>
  <PresentationFormat>Panorámica</PresentationFormat>
  <Paragraphs>148</Paragraphs>
  <Slides>20</Slides>
  <Notes>16</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20</vt:i4>
      </vt:variant>
    </vt:vector>
  </HeadingPairs>
  <TitlesOfParts>
    <vt:vector size="27" baseType="lpstr">
      <vt:lpstr>Arial</vt:lpstr>
      <vt:lpstr>Calibri</vt:lpstr>
      <vt:lpstr>Times New Roman</vt:lpstr>
      <vt:lpstr>Verdana</vt:lpstr>
      <vt:lpstr>Wingdings</vt:lpstr>
      <vt:lpstr>Wingdings 2</vt:lpstr>
      <vt:lpstr>Aspecto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ANAY</dc:creator>
  <cp:lastModifiedBy>ANAY</cp:lastModifiedBy>
  <cp:revision>41</cp:revision>
  <dcterms:created xsi:type="dcterms:W3CDTF">2026-02-21T01:05:20Z</dcterms:created>
  <dcterms:modified xsi:type="dcterms:W3CDTF">2026-02-21T04:08:00Z</dcterms:modified>
</cp:coreProperties>
</file>