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60" r:id="rId3"/>
    <p:sldId id="262" r:id="rId4"/>
    <p:sldId id="263" r:id="rId5"/>
    <p:sldId id="264" r:id="rId6"/>
    <p:sldId id="259" r:id="rId7"/>
    <p:sldId id="261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616EC-8172-48D0-8A89-64F139698D7D}" type="datetimeFigureOut">
              <a:rPr lang="es-ES" smtClean="0"/>
              <a:t>21/02/2026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F076B-5F8B-4818-ADE3-D5491E9D6E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3471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820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 y presentar la asignatura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114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se pasa al nuevo contenido.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688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Seguidamente se pasa</a:t>
            </a:r>
            <a:r>
              <a:rPr lang="es-ES" baseline="0" dirty="0" smtClean="0"/>
              <a:t> a trabajar el método </a:t>
            </a:r>
            <a:r>
              <a:rPr lang="es-ES" baseline="0" smtClean="0"/>
              <a:t>de exploración.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>
                <a:solidFill>
                  <a:prstClr val="black"/>
                </a:solidFill>
              </a:rPr>
              <a:pPr/>
              <a:t>5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419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explica en qué consiste cada </a:t>
            </a:r>
            <a:r>
              <a:rPr lang="es-ES" dirty="0" err="1" smtClean="0"/>
              <a:t>una:</a:t>
            </a:r>
            <a:r>
              <a:rPr lang="es-E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Habilidades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intelectuales generales: son transversales a varias áreas del conocimiento.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Observación: percepción intencionada y detallada de objetos y fenómenos.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Comparación: establecimiento de semejanzas y diferencias.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Clasificación: agrupación de objetos según criterios.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Seriación: ordenamiento según gradación (tamaño, color, etc.).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Generalización: identificación de rasgos comunes y pertenencia a categorías.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Habilidades intelectuales específicas (sensoriales):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Discriminación sensorial: capacidad de distinguir estímulos (ej. diferenciar colores, sonidos, texturas).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Identificación de propiedades: reconocer color, forma, tamaño, textura, etc.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· Percepción analítica: descomposición de un todo en sus partes o cualidades.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7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forman dos equipos (de 2 y 3). La profesora entrega a cada equipo una situación pedagógica impresa: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3576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Socialización:</a:t>
            </a: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Cada equipo expone sus conclusiones (5 minutos por equipo). La profesora complementa y destaca la relación entre la acción práctica y el desarrollo intelectual.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789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enfatiza que la educación sensorial no solo aprovecha la maduración, sino que la estimula.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073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97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81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50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7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43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0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1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7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49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18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295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21/02/2026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6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5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68991" y="534201"/>
            <a:ext cx="10508775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RELACIÓN CON LA EDUCACIÓN SENSORIAL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710235" y="1631134"/>
            <a:ext cx="2372437" cy="65315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GENERALES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8038531" y="1631133"/>
            <a:ext cx="2372437" cy="65315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ESPECÍFICAS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lecha izquierda, derecha y arriba 4"/>
          <p:cNvSpPr/>
          <p:nvPr/>
        </p:nvSpPr>
        <p:spPr>
          <a:xfrm>
            <a:off x="4097241" y="1230237"/>
            <a:ext cx="3941290" cy="1100781"/>
          </a:xfrm>
          <a:prstGeom prst="leftRightUpArrow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endParaRPr lang="es-ES" sz="24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870510" y="2731914"/>
            <a:ext cx="4708478" cy="180582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desarrollan directamente a través de la estimulación sensorial y el método de 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exploración.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36980" y="2731914"/>
            <a:ext cx="4653886" cy="65315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construyen sobre la base de las 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específicas.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1413999" y="4886744"/>
            <a:ext cx="9307773" cy="65315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EJEMPLO: para comparar dos objetos, primero hay que percibir sus propiedades. (forma, color y tamaño).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echa izquierda, derecha y arriba 8"/>
          <p:cNvSpPr/>
          <p:nvPr/>
        </p:nvSpPr>
        <p:spPr>
          <a:xfrm rot="10800000">
            <a:off x="5390864" y="2834675"/>
            <a:ext cx="1479645" cy="2052068"/>
          </a:xfrm>
          <a:prstGeom prst="leftRightUpArrow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endParaRPr lang="es-ES" sz="24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542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0751" y="1255300"/>
            <a:ext cx="10345003" cy="3821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4400" dirty="0" smtClean="0">
                <a:effectLst/>
                <a:latin typeface="Brush Script MT" panose="03060802040406070304" pitchFamily="66" charset="0"/>
                <a:ea typeface="SimSun" panose="02010600030101010101" pitchFamily="2" charset="-122"/>
                <a:cs typeface="Times New Roman" panose="02020603050405020304" pitchFamily="18" charset="0"/>
              </a:rPr>
              <a:t>“… las acciones de correlación e instrumentales son precursoras de habilidades intelectuales más complejas, como la clasificación y la seriación”.</a:t>
            </a:r>
          </a:p>
          <a:p>
            <a:pPr algn="r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effectLst/>
                <a:latin typeface="Brush Script MT" panose="03060802040406070304" pitchFamily="66" charset="0"/>
                <a:ea typeface="SimSun" panose="02010600030101010101" pitchFamily="2" charset="-122"/>
                <a:cs typeface="Times New Roman" panose="02020603050405020304" pitchFamily="18" charset="0"/>
              </a:rPr>
              <a:t>Martínez Mendoza, F. (Revista Simientes)</a:t>
            </a:r>
            <a:r>
              <a:rPr lang="es-ES" sz="1600" dirty="0" smtClean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endParaRPr lang="es-ES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14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910687" y="534200"/>
            <a:ext cx="9471545" cy="10625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TRABAJO EN EQUIPOS</a:t>
            </a:r>
          </a:p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 situaciones pedagógicas (20 minutos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532263" y="1760562"/>
            <a:ext cx="11095630" cy="461294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Situación 1: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“En un aula de 3 años, la educadora coloca sobre la mesa varios objetos: una pelota roja, un cubo rojo, una pelota azul y un cubo azul. Invita a los niños a ‘jugar a encontrar los iguales’. Algunos niños juntan las pelotas, otros juntan los cubos, y otros juntan por color. La educadora les pregunta por qué los juntaron así”.</a:t>
            </a:r>
          </a:p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Preguntas para el análisis: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¿Qué habilidades intelectuales se están desarrollando en esta actividad?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¿Cómo se evidencia la educación sensorial?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¿Qué harías tú, como educadora, para potenciar el desarrollo de habilidades?</a:t>
            </a:r>
          </a:p>
        </p:txBody>
      </p:sp>
    </p:spTree>
    <p:extLst>
      <p:ext uri="{BB962C8B-B14F-4D97-AF65-F5344CB8AC3E}">
        <p14:creationId xmlns:p14="http://schemas.microsoft.com/office/powerpoint/2010/main" val="1420715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532263" y="832514"/>
            <a:ext cx="11095630" cy="484495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Situación 2: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“Un niño de 4 años está jugando con bloques de diferentes tamaños. Dice: ‘Este es el más grande, este es el más pequeño’. Luego intenta construir una torre y se da cuenta de que si coloca el bloque grande arriba, la torre se cae. Prueba colocando los grandes abajo y los pequeños arriba, y la torre se sostiene”.</a:t>
            </a:r>
          </a:p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Preguntas para el análisis: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¿Qué habilidades intelectuales se manifiestan?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¿Qué papel juega la exploración sensorial en este proceso?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• ¿Cómo podrías diseñar una actividad similar para otro grupo de edad?</a:t>
            </a:r>
          </a:p>
        </p:txBody>
      </p:sp>
    </p:spTree>
    <p:extLst>
      <p:ext uri="{BB962C8B-B14F-4D97-AF65-F5344CB8AC3E}">
        <p14:creationId xmlns:p14="http://schemas.microsoft.com/office/powerpoint/2010/main" val="1954892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68991" y="534201"/>
            <a:ext cx="10508775" cy="91246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Relación del desarrollo sensorial con las bases anatomofisiológicas (10 minutos)</a:t>
            </a:r>
            <a:endParaRPr lang="es-ES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866" y="1997839"/>
            <a:ext cx="106589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partir de las fichas elaboradas en el estudio independiente, se realiza un breve repaso:</a:t>
            </a:r>
          </a:p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• ¿Cómo influye la maduración del sistema nervioso en la aparición de estas habilidades?</a:t>
            </a:r>
          </a:p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• ¿Por qué es importante la estimulación oportuna?</a:t>
            </a:r>
          </a:p>
          <a:p>
            <a:pPr algn="just"/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Ejemplo: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discriminación fina de colores depende de la maduración de los conos en la retina, pero también de la experiencia con diversidad cromática.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48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36979" y="1622498"/>
            <a:ext cx="10658902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28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Síntesis: </a:t>
            </a:r>
            <a:r>
              <a:rPr lang="es-ES" sz="28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 </a:t>
            </a:r>
            <a:r>
              <a:rPr lang="es-ES" sz="28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educación sensorial</a:t>
            </a:r>
            <a:r>
              <a:rPr lang="es-ES" sz="28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es la </a:t>
            </a:r>
            <a:r>
              <a:rPr lang="es-ES" sz="28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base para el desarrollo de habilidades intelectuales.</a:t>
            </a:r>
          </a:p>
          <a:p>
            <a:pPr marL="457200" indent="-4572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Las habilidades específicas (discriminación, identificación) son el cimiento de las generales (comparación, clasificación).</a:t>
            </a:r>
          </a:p>
          <a:p>
            <a:pPr marL="457200" indent="-4572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 método de exploración es el vehículo para este desarrollo.</a:t>
            </a:r>
          </a:p>
          <a:p>
            <a:pPr marL="457200" indent="-4572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8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Se recuerda la importancia de la observación sistemática en la práctica profesional.</a:t>
            </a:r>
            <a:endParaRPr lang="es-ES" sz="28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3903259" y="602440"/>
            <a:ext cx="4954137" cy="91246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CONCLUSIONES DE LA CLASE</a:t>
            </a:r>
            <a:endParaRPr lang="es-ES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571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903259" y="602440"/>
            <a:ext cx="4954137" cy="78963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1. Lectura y mapa conceptual:</a:t>
            </a:r>
          </a:p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• Leer el material “Habilidades intelectuales en la primera infancia” (del programa de computación, disponible en los materiales digitalizados del perfeccionamiento o en folletos del CELEP).</a:t>
            </a:r>
          </a:p>
          <a:p>
            <a:pPr algn="just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• Elaborar un mapa conceptual que relacione: educación sensorial, habilidades específicas, habilidades generales, método de exploración, y desarrollo infantil.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585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32262" y="875073"/>
            <a:ext cx="109864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Preparación de exposición: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 cada estudiante se le asigna (por sorteo) un subgrupo del primer año de vida: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0-3 meses.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3-6 meses.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6-9 meses.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9-12 meses.</a:t>
            </a:r>
          </a:p>
          <a:p>
            <a:pPr algn="just"/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(Si son 5, una puede repetir o se asigna también el segundo año de vida, según criterio de la profesora).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Deben investigar en la bibliografía (González Guerra, </a:t>
            </a:r>
            <a:r>
              <a:rPr lang="es-ES" sz="2400" dirty="0" err="1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Rooms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materiales digitalizados, y el programa educativo), las características del desarrollo sensorio-motriz en ese subgrupo.</a:t>
            </a:r>
          </a:p>
          <a:p>
            <a:pPr algn="just"/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endParaRPr lang="es-ES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5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86854" y="580831"/>
            <a:ext cx="10986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Preparar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una breve exposición (5-7 minutos) que incluya: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 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Logros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sensoriales típicos (visión, audición, tacto,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etc).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Acciones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 exploración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características.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Ejemplos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 actividades de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estimulación.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Pueden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apoyarse en imágenes, videos breves o demostraciones con muñecos.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5218" y="3166211"/>
            <a:ext cx="107680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3. Lectura complementaria (opcional):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Leer Martínez Mendoza, F. “Acciones instrumentales” (Revista Simientes 1/90) para ir familiarizándose con el próximo contenido.</a:t>
            </a:r>
          </a:p>
          <a:p>
            <a:pPr algn="just"/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Recursos: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Se recuerda que disponen de la bibliografía básica y complementaria, así como de los materiales digitalizados.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 profesora ofrece su WhatsApp para dudas.</a:t>
            </a:r>
            <a:endParaRPr lang="es-ES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7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149823" y="588793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70341" y="588793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“Adivina la habilidad”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818866" y="1639670"/>
            <a:ext cx="1069984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profesora elabora tarjetas (pueden ser de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cartulina o papel),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descripciones breves de acciones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infantiles. </a:t>
            </a:r>
          </a:p>
          <a:p>
            <a:pPr algn="just"/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Procedimiento: </a:t>
            </a:r>
            <a:endParaRPr lang="es-ES" sz="28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colocan las tarjetas boca abajo.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turnos, cada estudiante toma una tarjeta, lee la descripción en voz alta y dice qué habilidad intelectual cree que se está manifestando.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El resto del grupo puede debatir si están de acuerdo o no.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La profesora confirma y añade explicaciones breves.</a:t>
            </a:r>
          </a:p>
          <a:p>
            <a:pPr algn="just"/>
            <a:endParaRPr lang="es-E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37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“Adivina la habilidad”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58501" y="1544137"/>
            <a:ext cx="10751027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Tarjeta No 1:“El niño observa detenidamente una hormiga y sigue su camino con la mirada”. (Habilidad: observar)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15851" y="2447163"/>
            <a:ext cx="10751027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Tarjeta No 2: “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niña separa los bloques por colores: todos los rojos en un montón, los azules en otro”. (Habilidad: clasificar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658501" y="3350189"/>
            <a:ext cx="10751027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Tarjeta No 3: “El pequeño dice: ‘Mi pelota es más grande que la tuya’”. (Habilidad: comparar)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58500" y="4371498"/>
            <a:ext cx="10751027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Tarjeta No 4: “La niña ordena los aros de la torre del más grande al más pequeño”. (Habilidad: seriar) 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56310" y="5392807"/>
            <a:ext cx="10751027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Tarjeta No 5:“El niño, al ver un perro, dice: ‘Es un animal, tiene cuatro patas’”. (Habilidad: generalizar) 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4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7104" y="1775936"/>
            <a:ext cx="10317708" cy="2597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comenta que estas habilidades no surgen espontáneamente, sino que se desarrollan a partir de la experiencia sensorial y la interacción con el medio. La educación sensorial es la base para su formación.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967248" y="606653"/>
            <a:ext cx="6517945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REVISIÓN DEL ESTUDIO 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INDEPENDIENTE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828531" y="1466461"/>
            <a:ext cx="10426889" cy="482515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Observa un niño de 0 a 6 años (puede ser familiar, vecino o educando), mientras interactúa con un objeto nuevo. Registre en un cuadro de campo: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Edad del niño.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 del objeto.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Acciones que realiza el niño.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¿En qué etapa de exploración parece encontrarse? Justifique.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Intervención del adulto si la hubo y su efecto.</a:t>
            </a:r>
          </a:p>
          <a:p>
            <a:pPr algn="just"/>
            <a:r>
              <a:rPr lang="es-ES" sz="28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 para debatir en el aula.</a:t>
            </a:r>
          </a:p>
          <a:p>
            <a:pPr algn="ctr"/>
            <a:endParaRPr lang="es-ES" sz="28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29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1679818"/>
            <a:ext cx="10617958" cy="1691179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CLASE 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Bases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anatomofisiológicas del desarrollo sensorial en el niño de la primera infancia. Las habilidades intelectuales generales y específicas que se desarrollan en la primera infancia.</a:t>
            </a:r>
          </a:p>
          <a:p>
            <a:pPr algn="just"/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96036" y="722075"/>
            <a:ext cx="10617958" cy="65315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I: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educación sensorial y su importancia en la primera infancia</a:t>
            </a:r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4h/c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6" y="3582203"/>
            <a:ext cx="10617958" cy="186325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Relacionar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habilidades intelectuales generales y específicas con el desarrollo sensorial en la primera infancia, mediante el análisis de situaciones pedagógicas y la fundamentación de la educación sensorial como primer eslabón del desarrollo intelectual.</a:t>
            </a:r>
          </a:p>
        </p:txBody>
      </p:sp>
    </p:spTree>
    <p:extLst>
      <p:ext uri="{BB962C8B-B14F-4D97-AF65-F5344CB8AC3E}">
        <p14:creationId xmlns:p14="http://schemas.microsoft.com/office/powerpoint/2010/main" val="17939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59809" y="1538364"/>
            <a:ext cx="10426890" cy="4611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Cada estudiante comparte brevemente su registro de observación (edad del niño, objeto, acciones observadas, etapa de exploración identificada).</a:t>
            </a:r>
            <a:endParaRPr lang="es-ES" sz="2400" dirty="0" smtClean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 profesora guía el análisis:</a:t>
            </a:r>
            <a:endParaRPr lang="es-ES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¿Hubo coincidencias entre las observaciones?</a:t>
            </a:r>
            <a:endParaRPr lang="es-ES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¿Qué dificultades tuvieron para identificar la etapa?</a:t>
            </a:r>
            <a:endParaRPr lang="es-ES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¿Cómo influyó la presencia o ausencia del adulto?</a:t>
            </a:r>
            <a:endParaRPr lang="es-ES" sz="2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¿Qué relación tiene lo observado con el método de exploración?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3886198" y="534201"/>
            <a:ext cx="4739187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Debate  de la observación realizada (15 minutos)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1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736979" y="534201"/>
            <a:ext cx="10809027" cy="96705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CLASE ENCUENTRO</a:t>
            </a: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: </a:t>
            </a:r>
          </a:p>
          <a:p>
            <a:pPr algn="just"/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Explicación 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de las habilidades </a:t>
            </a: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intelectuales.(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20 minutos</a:t>
            </a: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)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12041" y="1971049"/>
            <a:ext cx="106589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 partir de los conocimientos adquiridos en asignaturas de 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1</a:t>
            </a:r>
            <a:r>
              <a:rPr lang="es-ES" sz="2400" baseline="300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ero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2</a:t>
            </a:r>
            <a:r>
              <a:rPr lang="es-ES" sz="2400" baseline="300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do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y 3</a:t>
            </a:r>
            <a:r>
              <a:rPr lang="es-ES" sz="2400" baseline="300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er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s-ES" sz="2400" dirty="0" smtClean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año primer período se retoma el concepto de habilidad intelectual como “la capacidad de realizar acciones mentales y prácticas, adquirida mediante el aprendizaje y la práctica” (basado en materiales y folletos estudiados anteriormente).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3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886198" y="534201"/>
            <a:ext cx="4739187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CLASIFICACIÓN DE LAS HABILIDADES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710235" y="1631134"/>
            <a:ext cx="2372437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GENERALES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491887" y="2810467"/>
            <a:ext cx="2141563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Observación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3364739" y="2810467"/>
            <a:ext cx="2244491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Comparación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8038531" y="1631133"/>
            <a:ext cx="2372437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ESPECÍFICAS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240205" y="3843109"/>
            <a:ext cx="1684933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Seriación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639453" y="3843109"/>
            <a:ext cx="2141563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Clasificación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1966123" y="5249305"/>
            <a:ext cx="2520860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Generalización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6187553" y="2760750"/>
            <a:ext cx="2510624" cy="92317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Discriminación sensorial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8965725" y="2760750"/>
            <a:ext cx="2640840" cy="92317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Identificación de propiedades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7843480" y="4396548"/>
            <a:ext cx="2244491" cy="65315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Percepción analítica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Conector recto de flecha 17"/>
          <p:cNvCxnSpPr/>
          <p:nvPr/>
        </p:nvCxnSpPr>
        <p:spPr>
          <a:xfrm flipH="1">
            <a:off x="1869743" y="2312448"/>
            <a:ext cx="1026711" cy="4980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2896453" y="2310850"/>
            <a:ext cx="1281754" cy="5277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3" idx="2"/>
          </p:cNvCxnSpPr>
          <p:nvPr/>
        </p:nvCxnSpPr>
        <p:spPr>
          <a:xfrm flipH="1">
            <a:off x="2648018" y="2284287"/>
            <a:ext cx="248436" cy="15653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3" idx="2"/>
          </p:cNvCxnSpPr>
          <p:nvPr/>
        </p:nvCxnSpPr>
        <p:spPr>
          <a:xfrm>
            <a:off x="2896454" y="2284287"/>
            <a:ext cx="40441" cy="29650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2922612" y="2310678"/>
            <a:ext cx="401686" cy="15476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/>
          <p:nvPr/>
        </p:nvCxnSpPr>
        <p:spPr>
          <a:xfrm>
            <a:off x="8811730" y="2310678"/>
            <a:ext cx="0" cy="20858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/>
          <p:nvPr/>
        </p:nvCxnSpPr>
        <p:spPr>
          <a:xfrm flipH="1">
            <a:off x="7785019" y="2312448"/>
            <a:ext cx="1026711" cy="4980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/>
          <p:nvPr/>
        </p:nvCxnSpPr>
        <p:spPr>
          <a:xfrm>
            <a:off x="8811730" y="2312448"/>
            <a:ext cx="913158" cy="4483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lecha izquierda, derecha y arriba 38"/>
          <p:cNvSpPr/>
          <p:nvPr/>
        </p:nvSpPr>
        <p:spPr>
          <a:xfrm>
            <a:off x="4097241" y="1230237"/>
            <a:ext cx="3941290" cy="1100781"/>
          </a:xfrm>
          <a:prstGeom prst="leftRightUpArrow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endParaRPr lang="es-ES" sz="24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88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1609</Words>
  <Application>Microsoft Office PowerPoint</Application>
  <PresentationFormat>Panorámica</PresentationFormat>
  <Paragraphs>143</Paragraphs>
  <Slides>18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SimSun</vt:lpstr>
      <vt:lpstr>Arial</vt:lpstr>
      <vt:lpstr>Brush Script MT</vt:lpstr>
      <vt:lpstr>Calibri</vt:lpstr>
      <vt:lpstr>Times New Roman</vt:lpstr>
      <vt:lpstr>Verdana</vt:lpstr>
      <vt:lpstr>Wingdings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32</cp:revision>
  <dcterms:created xsi:type="dcterms:W3CDTF">2026-02-21T04:11:14Z</dcterms:created>
  <dcterms:modified xsi:type="dcterms:W3CDTF">2026-02-22T03:45:32Z</dcterms:modified>
</cp:coreProperties>
</file>