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60" r:id="rId3"/>
    <p:sldId id="261" r:id="rId4"/>
    <p:sldId id="270" r:id="rId5"/>
    <p:sldId id="310" r:id="rId6"/>
    <p:sldId id="301" r:id="rId7"/>
    <p:sldId id="311" r:id="rId8"/>
    <p:sldId id="269" r:id="rId9"/>
    <p:sldId id="312" r:id="rId10"/>
    <p:sldId id="308" r:id="rId11"/>
    <p:sldId id="313" r:id="rId12"/>
    <p:sldId id="309" r:id="rId13"/>
    <p:sldId id="265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dirty="0" smtClean="0"/>
              <a:t>•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Las estudiantes toman los medios que elaboraron en clases anteriores (para color, forma, acciones de correlación) y los analizan a la luz de los requisitos vistos.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En equipos, completan una ficha de evaluación para cada medio: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599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destaca que no siempre se dispone de medios comerciales, y que el educador debe ser creativo para: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480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pasa al nuevo contenido.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“Como vieron, no cualquier objeto sirve como medio didáctico en educación sensorial. Deben cumplir requisitos importantes para ser seguros, efectivos y adecuados a la edad. Hoy profundizaremos en esos requisitos”.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Partiendo del estudio independiente se inicia el nuevo contenido.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7339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expone, basándose en la bibliografía: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0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expone, basándose en la bibliografía: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7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00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6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91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3142" y="1593173"/>
            <a:ext cx="1076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Medio: </a:t>
            </a:r>
          </a:p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Requisitos		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Cumple (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Sí)		(No)		(En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parte)</a:t>
            </a:r>
          </a:p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Pedagógico:		_________		____		_______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Estético		_________		____		_______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Higiénico-sanitario	_________		____		_______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Seguridad		_________		____		_______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Propuesta de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mejora: _______________________________________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328057" y="557043"/>
            <a:ext cx="9681028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Análisis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los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medios elaborados por estudiantes (20 minutos)</a:t>
            </a:r>
          </a:p>
        </p:txBody>
      </p:sp>
    </p:spTree>
    <p:extLst>
      <p:ext uri="{BB962C8B-B14F-4D97-AF65-F5344CB8AC3E}">
        <p14:creationId xmlns:p14="http://schemas.microsoft.com/office/powerpoint/2010/main" val="450207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1200" y="2017263"/>
            <a:ext cx="10435771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</a:t>
            </a: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 </a:t>
            </a: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educador debe ser creativo para</a:t>
            </a: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Transformar </a:t>
            </a: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materiales de desecho en medios </a:t>
            </a: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didácticos.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Adaptar </a:t>
            </a: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objetos cotidianos para fines </a:t>
            </a: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educativos.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Involucrar </a:t>
            </a: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 la familia en la elaboración de </a:t>
            </a: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los medios</a:t>
            </a: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827313" y="557044"/>
            <a:ext cx="10319657" cy="106855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Importancia de la creatividad e iniciativa del educador (5 minutos)</a:t>
            </a:r>
          </a:p>
        </p:txBody>
      </p:sp>
    </p:spTree>
    <p:extLst>
      <p:ext uri="{BB962C8B-B14F-4D97-AF65-F5344CB8AC3E}">
        <p14:creationId xmlns:p14="http://schemas.microsoft.com/office/powerpoint/2010/main" val="916984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3004457" y="558897"/>
            <a:ext cx="5780367" cy="91246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Cierre de la clase (5 minutos)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70859" y="1963396"/>
            <a:ext cx="104502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medios didácticos son herramientas fundamentales, pero deben cumplir requisitos para ser efectivos y seguros.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Se anuncia que en la próxima clase realizarán un taller para elaborar y presentar medios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originales elaborados por ellas mismas.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29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845202" y="388449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88285" y="1010055"/>
            <a:ext cx="1123925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Elaboración de un medio didáctico original: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Diseñar y elaborar un medio didáctico original para un contenido sensorial específico (color, forma, tamaño, textura, sonido, etc.), teniendo en cuenta todos los requisitos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vistos. Puede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ser para cualquier edad de 0 a 6 años.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Traerlo a la próxima clase para presentarlo.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Preparación de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presentación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Preparar una breve presentación (3-5 minutos) del medio, explicando: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Objetivo.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Edad a la que va dirigido.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Materiales utilizados.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Cómo cumple los requisitos.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Cómo se utilizaría en una actividad.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3. Lectura complementaria (opcional):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Consultar materiales sobre cómo involucrar a la familia en la elaboración de medios (para la Clase 14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“El mercado de los medios” (15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1759" y="1461597"/>
            <a:ext cx="110410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profesora coloca sobre una mesa diversos objetos: juguetes comerciales (sonajero, bloques, muñeca), materiales naturales (piñas, piedras, hojas), objetos del hogar (cuchara de madera, esponja, tapas de frascos), y algunos materiales elaborados (tarjetas, tableros de encaje, botellas sensoriales).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667874" y="3871487"/>
            <a:ext cx="110410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estudiantes recorren la mesa como si fueran a un “mercado”.</a:t>
            </a:r>
          </a:p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• Deben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clasificar los objetos según el sentido que estimulan predominantemente (vista, oído, tacto, olfato, gusto, varios).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Luego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justifican su clasificación.</a:t>
            </a: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34111" y="1216590"/>
            <a:ext cx="1031770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Algún objeto podría estimular más de un sentido? (Sí, la mayoría son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multisensoriales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Cuáles de estos objetos serían adecuados para bebés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Cuáles para niños de 4-5 años? (Depende de la seguridad, tamaño, complejidad).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¿Qué objetos podrían ser peligrosos? (Piezas pequeñas, bordes cortantes).</a:t>
            </a:r>
          </a:p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Los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medios didácticos y su importancia para la educación sensorial (I)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Los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medios didácticos y su importancia para el desarrollo de la Educación sensorial en la infancia temprana y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preescolar ( 2 </a:t>
            </a:r>
            <a:r>
              <a:rPr lang="es-CO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h/c</a:t>
            </a:r>
            <a:r>
              <a:rPr lang="es-CO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2400" dirty="0" smtClean="0">
                <a:latin typeface="Arial" panose="020B0604020202020204" pitchFamily="34" charset="0"/>
                <a:ea typeface="SimSun" panose="02010600030101010101" pitchFamily="2" charset="-122"/>
              </a:rPr>
              <a:t>os </a:t>
            </a:r>
            <a:r>
              <a:rPr lang="es-ES" sz="2400" dirty="0">
                <a:latin typeface="Arial" panose="020B0604020202020204" pitchFamily="34" charset="0"/>
                <a:ea typeface="SimSun" panose="02010600030101010101" pitchFamily="2" charset="-122"/>
              </a:rPr>
              <a:t>requisitos que deben cumplir los medios didácticos para la educación sensorial, mediante el análisis de sus fundamentos psicológicos y pedagógicos, y la evaluación de ejemplos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845202" y="510508"/>
            <a:ext cx="4954137" cy="62160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66489" y="1422399"/>
            <a:ext cx="11074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Mejora de la planificación: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A partir de la retroalimentación recibida, mejorar la planificación propia y subir la versión final al banco de actividades acordado.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Lectura previa para el Tema 3: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Leer en González Guerra y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Rooms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capítulo sobre medios didácticos en educación sensorial.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Identificar los requisitos pedagógicos, estéticos e higiénico-sanitarios que deben cumplir.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Recolección de materiales (opcional):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Pensar en materiales de desecho o naturales que podrían transformarse en medios didácticos para la educación sensorial.</a:t>
            </a:r>
          </a:p>
        </p:txBody>
      </p:sp>
    </p:spTree>
    <p:extLst>
      <p:ext uri="{BB962C8B-B14F-4D97-AF65-F5344CB8AC3E}">
        <p14:creationId xmlns:p14="http://schemas.microsoft.com/office/powerpoint/2010/main" val="1617059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1053176" y="566028"/>
            <a:ext cx="10145486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Fundamentos psicológicos y pedagógicos de los medios didácticos (20 minutos)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43610" y="1642851"/>
            <a:ext cx="1056461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Fundamentos psicológicos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medios didácticos actúan como mediadores entre el niño y el conocimiento.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Favorecen la actividad sensorial y perceptual, base del desarrollo cognitivo.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Deben permitir la manipulación y exploración activa, no la mera observación pasiva.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Atienden a la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“Zona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Próximo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(ZDP), si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son utilizados con la guía del adulto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62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1053176" y="566028"/>
            <a:ext cx="10145486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Fundamentos psicológicos y pedagógicos de los medios didácticos (20 minutos)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43610" y="1642851"/>
            <a:ext cx="1056461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Fundamentos </a:t>
            </a: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pedagógicos:</a:t>
            </a: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 deben ser coherentes con los objetivos educativos.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Favorecer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individualización de la enseñanza (atención a la diversidad).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Deben ser estéticamente atractivos para motivar al niño.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Su uso debe planificarse, no ser improvisado.</a:t>
            </a:r>
          </a:p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60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496458" y="557044"/>
            <a:ext cx="7561942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Clasificación de medios en educación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sensorial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820058" y="1768986"/>
            <a:ext cx="2358571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3492501" y="1768986"/>
            <a:ext cx="2358571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6074229" y="1768986"/>
            <a:ext cx="2358571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Pedagógicos</a:t>
            </a:r>
          </a:p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específicos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8879114" y="1768986"/>
            <a:ext cx="2358571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Tecnológicos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566965" y="2980927"/>
            <a:ext cx="2358571" cy="27377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naturaleza (arena, agua, piedras, hojas, frutas).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320595" y="2980928"/>
            <a:ext cx="2581729" cy="236032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Objetos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vida cotidiana (utensilios de cocina, ropa, herramientas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6074229" y="2980928"/>
            <a:ext cx="2924628" cy="30134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Diseñados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fines educativos (bloques lógicos, tableros de encaje, loterías, rompecabezas).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9170762" y="2980927"/>
            <a:ext cx="2358571" cy="273770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educativo, videos, presentaciones interactivas</a:t>
            </a:r>
          </a:p>
        </p:txBody>
      </p:sp>
      <p:cxnSp>
        <p:nvCxnSpPr>
          <p:cNvPr id="13" name="Conector recto de flecha 12"/>
          <p:cNvCxnSpPr/>
          <p:nvPr/>
        </p:nvCxnSpPr>
        <p:spPr>
          <a:xfrm flipH="1">
            <a:off x="3046187" y="1345672"/>
            <a:ext cx="3118757" cy="4233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flipH="1">
            <a:off x="4671786" y="1345672"/>
            <a:ext cx="1493159" cy="3943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endCxn id="7" idx="0"/>
          </p:cNvCxnSpPr>
          <p:nvPr/>
        </p:nvCxnSpPr>
        <p:spPr>
          <a:xfrm>
            <a:off x="6161316" y="1374672"/>
            <a:ext cx="1092199" cy="3943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6177644" y="1360172"/>
            <a:ext cx="2701470" cy="4233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endCxn id="9" idx="0"/>
          </p:cNvCxnSpPr>
          <p:nvPr/>
        </p:nvCxnSpPr>
        <p:spPr>
          <a:xfrm>
            <a:off x="1746250" y="2557614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4631645" y="2586614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>
            <a:off x="7298301" y="2557614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10183697" y="2557614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2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ector recto de flecha 27"/>
          <p:cNvCxnSpPr/>
          <p:nvPr/>
        </p:nvCxnSpPr>
        <p:spPr>
          <a:xfrm>
            <a:off x="7257701" y="1552793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553244" y="1056909"/>
            <a:ext cx="2358571" cy="39428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Pedagógicos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3363573" y="1061195"/>
            <a:ext cx="2358571" cy="47644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Estéticos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6031017" y="1056909"/>
            <a:ext cx="2358571" cy="70084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Higiénicos</a:t>
            </a:r>
          </a:p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sanitarios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8841346" y="1056909"/>
            <a:ext cx="2358571" cy="48248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seguridad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09569" y="1848928"/>
            <a:ext cx="2734344" cy="387707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Relación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el objetivo y contenido.</a:t>
            </a:r>
          </a:p>
          <a:p>
            <a:pPr algn="just"/>
            <a:r>
              <a:rPr lang="es-E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Adecuación a la edad y nivel de desarrollo.</a:t>
            </a:r>
          </a:p>
          <a:p>
            <a:pPr algn="just"/>
            <a:r>
              <a:rPr lang="es-E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Posibilidad de complejización gradual.</a:t>
            </a:r>
          </a:p>
          <a:p>
            <a:pPr algn="just"/>
            <a:r>
              <a:rPr lang="es-ES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Favorecer la actividad autónoma del niño.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227921" y="1957884"/>
            <a:ext cx="2601608" cy="43848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Colores atractivos y armónicos.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Forma clara y reconocible.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Materiales agradables al tacto.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Diseño limpio, sin exceso de estímulos que distraigan.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5913536" y="1976106"/>
            <a:ext cx="3259493" cy="44682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Lavables o de fácil limpieza.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Materiales no tóxicos.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Sin bordes cortantes ni partes pequeñas que puedan desprenderse y ser tragadas.</a:t>
            </a:r>
          </a:p>
          <a:p>
            <a:pPr algn="just"/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Resistencia al uso y al lavado.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9300260" y="1976106"/>
            <a:ext cx="2358571" cy="44682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Tamaño adecuado.</a:t>
            </a:r>
          </a:p>
          <a:p>
            <a:pPr algn="just"/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 </a:t>
            </a:r>
            <a:r>
              <a:rPr lang="es-ES" sz="2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astillas, puntas o superficies </a:t>
            </a:r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ásperas.</a:t>
            </a:r>
          </a:p>
          <a:p>
            <a:pPr algn="just"/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inflamables.</a:t>
            </a:r>
          </a:p>
          <a:p>
            <a:pPr algn="just"/>
            <a:r>
              <a:rPr lang="es-ES" sz="2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frágiles.</a:t>
            </a:r>
          </a:p>
          <a:p>
            <a:pPr algn="just"/>
            <a:endParaRPr lang="es-ES" sz="2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Conector recto de flecha 20"/>
          <p:cNvCxnSpPr/>
          <p:nvPr/>
        </p:nvCxnSpPr>
        <p:spPr>
          <a:xfrm>
            <a:off x="1707089" y="1456194"/>
            <a:ext cx="13491" cy="3927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4441580" y="1534571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9978703" y="1546094"/>
            <a:ext cx="1" cy="423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2193468" y="432804"/>
            <a:ext cx="8380191" cy="4593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 de los medios didácticos (20 minutos)</a:t>
            </a:r>
          </a:p>
        </p:txBody>
      </p:sp>
    </p:spTree>
    <p:extLst>
      <p:ext uri="{BB962C8B-B14F-4D97-AF65-F5344CB8AC3E}">
        <p14:creationId xmlns:p14="http://schemas.microsoft.com/office/powerpoint/2010/main" val="2131317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</TotalTime>
  <Words>1154</Words>
  <Application>Microsoft Office PowerPoint</Application>
  <PresentationFormat>Panorámica</PresentationFormat>
  <Paragraphs>131</Paragraphs>
  <Slides>13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161</cp:revision>
  <dcterms:created xsi:type="dcterms:W3CDTF">2026-02-22T03:47:43Z</dcterms:created>
  <dcterms:modified xsi:type="dcterms:W3CDTF">2026-02-27T23:33:49Z</dcterms:modified>
</cp:coreProperties>
</file>