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8"/>
  </p:notesMasterIdLst>
  <p:sldIdLst>
    <p:sldId id="257" r:id="rId2"/>
    <p:sldId id="260" r:id="rId3"/>
    <p:sldId id="261" r:id="rId4"/>
    <p:sldId id="270" r:id="rId5"/>
    <p:sldId id="314" r:id="rId6"/>
    <p:sldId id="316" r:id="rId7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8330" autoAdjust="0"/>
  </p:normalViewPr>
  <p:slideViewPr>
    <p:cSldViewPr snapToGrid="0">
      <p:cViewPr varScale="1">
        <p:scale>
          <a:sx n="66" d="100"/>
          <a:sy n="66" d="100"/>
        </p:scale>
        <p:origin x="87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5A13080-27E0-4CA1-9550-F3771A3ACE21}" type="datetimeFigureOut">
              <a:rPr lang="es-ES" smtClean="0"/>
              <a:t>26/02/2026</a:t>
            </a:fld>
            <a:endParaRPr lang="es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EE7CF66-0177-4844-8B56-EBBA613A1E5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268369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DEEB55-A811-4647-86ED-32DF9B0113A7}" type="slidenum">
              <a:rPr lang="es-ES" smtClean="0">
                <a:solidFill>
                  <a:prstClr val="black"/>
                </a:solidFill>
              </a:rPr>
              <a:pPr/>
              <a:t>1</a:t>
            </a:fld>
            <a:endParaRPr lang="es-E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5213949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ES" dirty="0" smtClean="0"/>
              <a:t>Para dar inicio</a:t>
            </a:r>
            <a:r>
              <a:rPr lang="es-ES" baseline="0" dirty="0" smtClean="0"/>
              <a:t> a la clase se presenta un juego de motivación:</a:t>
            </a:r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3BFE2C-68CD-4095-BA53-63FFD536E422}" type="slidenum">
              <a:rPr lang="es-ES" smtClean="0">
                <a:solidFill>
                  <a:prstClr val="black"/>
                </a:solidFill>
              </a:rPr>
              <a:pPr/>
              <a:t>2</a:t>
            </a:fld>
            <a:endParaRPr lang="es-E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569262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ES" dirty="0" smtClean="0"/>
              <a:t>Se orienta el objetivo y </a:t>
            </a:r>
            <a:r>
              <a:rPr lang="es-ES" dirty="0" smtClean="0"/>
              <a:t>se plantea </a:t>
            </a:r>
            <a:r>
              <a:rPr lang="es-E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“Ahora que estamos tranquilas y concentradas, vamos a realizar la PIS con confianza en lo que hemos aprendido”.</a:t>
            </a:r>
          </a:p>
          <a:p>
            <a:endParaRPr lang="es-E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7F076B-5F8B-4818-ADE3-D5491E9D6E38}" type="slidenum">
              <a:rPr lang="es-ES" smtClean="0">
                <a:solidFill>
                  <a:prstClr val="black"/>
                </a:solidFill>
              </a:rPr>
              <a:pPr/>
              <a:t>3</a:t>
            </a:fld>
            <a:endParaRPr lang="es-E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834144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Aplicación del PIS (60 minutos)</a:t>
            </a:r>
          </a:p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E7CF66-0177-4844-8B56-EBBA613A1E59}" type="slidenum">
              <a:rPr lang="es-ES" smtClean="0">
                <a:solidFill>
                  <a:prstClr val="black"/>
                </a:solidFill>
              </a:rPr>
              <a:pPr/>
              <a:t>4</a:t>
            </a:fld>
            <a:endParaRPr lang="es-E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729055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ES" dirty="0" smtClean="0"/>
              <a:t>Se procede a la </a:t>
            </a:r>
            <a:r>
              <a:rPr lang="es-ES" dirty="0" smtClean="0"/>
              <a:t>aplicación de la PIS.</a:t>
            </a:r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E7CF66-0177-4844-8B56-EBBA613A1E59}" type="slidenum">
              <a:rPr lang="es-ES" smtClean="0"/>
              <a:t>5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119860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14 Rectángulo redondeado"/>
          <p:cNvSpPr/>
          <p:nvPr/>
        </p:nvSpPr>
        <p:spPr>
          <a:xfrm>
            <a:off x="406401" y="329185"/>
            <a:ext cx="11376073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0" name="9 Rectángulo redondeado"/>
          <p:cNvSpPr/>
          <p:nvPr/>
        </p:nvSpPr>
        <p:spPr>
          <a:xfrm>
            <a:off x="558129" y="434162"/>
            <a:ext cx="11075745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4 Título"/>
          <p:cNvSpPr>
            <a:spLocks noGrp="1"/>
          </p:cNvSpPr>
          <p:nvPr>
            <p:ph type="ctrTitle"/>
          </p:nvPr>
        </p:nvSpPr>
        <p:spPr>
          <a:xfrm>
            <a:off x="963168" y="1820206"/>
            <a:ext cx="103632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20" name="19 Subtítulo"/>
          <p:cNvSpPr>
            <a:spLocks noGrp="1"/>
          </p:cNvSpPr>
          <p:nvPr>
            <p:ph type="subTitle" idx="1"/>
          </p:nvPr>
        </p:nvSpPr>
        <p:spPr>
          <a:xfrm>
            <a:off x="963168" y="3685032"/>
            <a:ext cx="103632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19" name="18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0618AB9-B2ED-4FBC-97FE-FC6DB955C913}" type="datetimeFigureOut">
              <a:rPr lang="es-ES" smtClean="0">
                <a:solidFill>
                  <a:prstClr val="black"/>
                </a:solidFill>
              </a:rPr>
              <a:pPr/>
              <a:t>26/02/2026</a:t>
            </a:fld>
            <a:endParaRPr lang="es-ES">
              <a:solidFill>
                <a:prstClr val="black"/>
              </a:solidFill>
            </a:endParaRPr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>
              <a:solidFill>
                <a:prstClr val="black"/>
              </a:solidFill>
            </a:endParaRPr>
          </a:p>
        </p:txBody>
      </p:sp>
      <p:sp>
        <p:nvSpPr>
          <p:cNvPr id="11" name="10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6AF632D-2E3E-46A6-9696-161CEB22E26B}" type="slidenum">
              <a:rPr lang="es-ES" smtClean="0">
                <a:solidFill>
                  <a:prstClr val="black"/>
                </a:solidFill>
              </a:rPr>
              <a:pPr/>
              <a:t>‹Nº›</a:t>
            </a:fld>
            <a:endParaRPr lang="es-E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21678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70560" y="4983480"/>
            <a:ext cx="10911840" cy="1051560"/>
          </a:xfrm>
        </p:spPr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670560" y="530352"/>
            <a:ext cx="1091184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0618AB9-B2ED-4FBC-97FE-FC6DB955C913}" type="datetimeFigureOut">
              <a:rPr lang="es-ES" smtClean="0">
                <a:solidFill>
                  <a:prstClr val="black"/>
                </a:solidFill>
              </a:rPr>
              <a:pPr/>
              <a:t>26/02/2026</a:t>
            </a:fld>
            <a:endParaRPr lang="es-ES">
              <a:solidFill>
                <a:prstClr val="black"/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>
              <a:solidFill>
                <a:prstClr val="black"/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6AF632D-2E3E-46A6-9696-161CEB22E26B}" type="slidenum">
              <a:rPr lang="es-ES" smtClean="0">
                <a:solidFill>
                  <a:prstClr val="black"/>
                </a:solidFill>
              </a:rPr>
              <a:pPr/>
              <a:t>‹Nº›</a:t>
            </a:fld>
            <a:endParaRPr lang="es-E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21396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8839200" y="533405"/>
            <a:ext cx="2641600" cy="5257799"/>
          </a:xfrm>
        </p:spPr>
        <p:txBody>
          <a:bodyPr vert="eaVert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711200" y="533403"/>
            <a:ext cx="79248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0618AB9-B2ED-4FBC-97FE-FC6DB955C913}" type="datetimeFigureOut">
              <a:rPr lang="es-ES" smtClean="0">
                <a:solidFill>
                  <a:prstClr val="black"/>
                </a:solidFill>
              </a:rPr>
              <a:pPr/>
              <a:t>26/02/2026</a:t>
            </a:fld>
            <a:endParaRPr lang="es-ES">
              <a:solidFill>
                <a:prstClr val="black"/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>
              <a:solidFill>
                <a:prstClr val="black"/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6AF632D-2E3E-46A6-9696-161CEB22E26B}" type="slidenum">
              <a:rPr lang="es-ES" smtClean="0">
                <a:solidFill>
                  <a:prstClr val="black"/>
                </a:solidFill>
              </a:rPr>
              <a:pPr/>
              <a:t>‹Nº›</a:t>
            </a:fld>
            <a:endParaRPr lang="es-E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98619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70560" y="4983480"/>
            <a:ext cx="10911840" cy="1051560"/>
          </a:xfrm>
        </p:spPr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670560" y="530352"/>
            <a:ext cx="1091184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0618AB9-B2ED-4FBC-97FE-FC6DB955C913}" type="datetimeFigureOut">
              <a:rPr lang="es-ES" smtClean="0">
                <a:solidFill>
                  <a:prstClr val="black"/>
                </a:solidFill>
              </a:rPr>
              <a:pPr/>
              <a:t>26/02/2026</a:t>
            </a:fld>
            <a:endParaRPr lang="es-ES">
              <a:solidFill>
                <a:prstClr val="black"/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>
              <a:solidFill>
                <a:prstClr val="black"/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6AF632D-2E3E-46A6-9696-161CEB22E26B}" type="slidenum">
              <a:rPr lang="es-ES" smtClean="0">
                <a:solidFill>
                  <a:prstClr val="black"/>
                </a:solidFill>
              </a:rPr>
              <a:pPr/>
              <a:t>‹Nº›</a:t>
            </a:fld>
            <a:endParaRPr lang="es-E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11672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13 Rectángulo redondeado"/>
          <p:cNvSpPr/>
          <p:nvPr/>
        </p:nvSpPr>
        <p:spPr>
          <a:xfrm>
            <a:off x="406401" y="329185"/>
            <a:ext cx="11376073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1" name="10 Rectángulo redondeado"/>
          <p:cNvSpPr/>
          <p:nvPr/>
        </p:nvSpPr>
        <p:spPr>
          <a:xfrm>
            <a:off x="558129" y="434163"/>
            <a:ext cx="11075745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24459" y="4928616"/>
            <a:ext cx="1091184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624459" y="5624484"/>
            <a:ext cx="1091184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0618AB9-B2ED-4FBC-97FE-FC6DB955C913}" type="datetimeFigureOut">
              <a:rPr lang="es-ES" smtClean="0">
                <a:solidFill>
                  <a:prstClr val="black"/>
                </a:solidFill>
              </a:rPr>
              <a:pPr/>
              <a:t>26/02/2026</a:t>
            </a:fld>
            <a:endParaRPr lang="es-ES">
              <a:solidFill>
                <a:prstClr val="black"/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>
              <a:solidFill>
                <a:prstClr val="black"/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6AF632D-2E3E-46A6-9696-161CEB22E26B}" type="slidenum">
              <a:rPr lang="es-ES" smtClean="0">
                <a:solidFill>
                  <a:prstClr val="black"/>
                </a:solidFill>
              </a:rPr>
              <a:pPr/>
              <a:t>‹Nº›</a:t>
            </a:fld>
            <a:endParaRPr lang="es-E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38333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685803" y="530352"/>
            <a:ext cx="524256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6340480" y="530352"/>
            <a:ext cx="524256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0618AB9-B2ED-4FBC-97FE-FC6DB955C913}" type="datetimeFigureOut">
              <a:rPr lang="es-ES" smtClean="0">
                <a:solidFill>
                  <a:prstClr val="black"/>
                </a:solidFill>
              </a:rPr>
              <a:pPr/>
              <a:t>26/02/2026</a:t>
            </a:fld>
            <a:endParaRPr lang="es-ES">
              <a:solidFill>
                <a:prstClr val="black"/>
              </a:solidFill>
            </a:endParaRP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>
              <a:solidFill>
                <a:prstClr val="black"/>
              </a:solidFill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6AF632D-2E3E-46A6-9696-161CEB22E26B}" type="slidenum">
              <a:rPr lang="es-ES" smtClean="0">
                <a:solidFill>
                  <a:prstClr val="black"/>
                </a:solidFill>
              </a:rPr>
              <a:pPr/>
              <a:t>‹Nº›</a:t>
            </a:fld>
            <a:endParaRPr lang="es-E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58652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70560" y="4983480"/>
            <a:ext cx="1091184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809632" y="579438"/>
            <a:ext cx="524256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6202892" y="579438"/>
            <a:ext cx="524256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809632" y="1447800"/>
            <a:ext cx="524256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6202892" y="1447800"/>
            <a:ext cx="524256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0618AB9-B2ED-4FBC-97FE-FC6DB955C913}" type="datetimeFigureOut">
              <a:rPr lang="es-ES" smtClean="0">
                <a:solidFill>
                  <a:prstClr val="black"/>
                </a:solidFill>
              </a:rPr>
              <a:pPr/>
              <a:t>26/02/2026</a:t>
            </a:fld>
            <a:endParaRPr lang="es-ES">
              <a:solidFill>
                <a:prstClr val="black"/>
              </a:solidFill>
            </a:endParaRPr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>
              <a:solidFill>
                <a:prstClr val="black"/>
              </a:solidFill>
            </a:endParaRPr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6AF632D-2E3E-46A6-9696-161CEB22E26B}" type="slidenum">
              <a:rPr lang="es-ES" smtClean="0">
                <a:solidFill>
                  <a:prstClr val="black"/>
                </a:solidFill>
              </a:rPr>
              <a:pPr/>
              <a:t>‹Nº›</a:t>
            </a:fld>
            <a:endParaRPr lang="es-E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948161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0618AB9-B2ED-4FBC-97FE-FC6DB955C913}" type="datetimeFigureOut">
              <a:rPr lang="es-ES" smtClean="0">
                <a:solidFill>
                  <a:prstClr val="black"/>
                </a:solidFill>
              </a:rPr>
              <a:pPr/>
              <a:t>26/02/2026</a:t>
            </a:fld>
            <a:endParaRPr lang="es-ES">
              <a:solidFill>
                <a:prstClr val="black"/>
              </a:solidFill>
            </a:endParaRPr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>
              <a:solidFill>
                <a:prstClr val="black"/>
              </a:solidFill>
            </a:endParaRPr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6AF632D-2E3E-46A6-9696-161CEB22E26B}" type="slidenum">
              <a:rPr lang="es-ES" smtClean="0">
                <a:solidFill>
                  <a:prstClr val="black"/>
                </a:solidFill>
              </a:rPr>
              <a:pPr/>
              <a:t>‹Nº›</a:t>
            </a:fld>
            <a:endParaRPr lang="es-E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08343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 redondeado"/>
          <p:cNvSpPr/>
          <p:nvPr/>
        </p:nvSpPr>
        <p:spPr>
          <a:xfrm>
            <a:off x="406401" y="329185"/>
            <a:ext cx="11376073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0618AB9-B2ED-4FBC-97FE-FC6DB955C913}" type="datetimeFigureOut">
              <a:rPr lang="es-ES" smtClean="0">
                <a:solidFill>
                  <a:prstClr val="black"/>
                </a:solidFill>
              </a:rPr>
              <a:pPr/>
              <a:t>26/02/2026</a:t>
            </a:fld>
            <a:endParaRPr lang="es-ES">
              <a:solidFill>
                <a:prstClr val="black"/>
              </a:solidFill>
            </a:endParaRPr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>
              <a:solidFill>
                <a:prstClr val="black"/>
              </a:solidFill>
            </a:endParaRPr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6AF632D-2E3E-46A6-9696-161CEB22E26B}" type="slidenum">
              <a:rPr lang="es-ES" smtClean="0">
                <a:solidFill>
                  <a:prstClr val="black"/>
                </a:solidFill>
              </a:rPr>
              <a:pPr/>
              <a:t>‹Nº›</a:t>
            </a:fld>
            <a:endParaRPr lang="es-E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46128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385045" y="533400"/>
            <a:ext cx="39624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7385129" y="1447802"/>
            <a:ext cx="39624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1015163" y="930144"/>
            <a:ext cx="6168212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0618AB9-B2ED-4FBC-97FE-FC6DB955C913}" type="datetimeFigureOut">
              <a:rPr lang="es-ES" smtClean="0">
                <a:solidFill>
                  <a:prstClr val="black"/>
                </a:solidFill>
              </a:rPr>
              <a:pPr/>
              <a:t>26/02/2026</a:t>
            </a:fld>
            <a:endParaRPr lang="es-ES">
              <a:solidFill>
                <a:prstClr val="black"/>
              </a:solidFill>
            </a:endParaRP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>
              <a:solidFill>
                <a:prstClr val="black"/>
              </a:solidFill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6AF632D-2E3E-46A6-9696-161CEB22E26B}" type="slidenum">
              <a:rPr lang="es-ES" smtClean="0">
                <a:solidFill>
                  <a:prstClr val="black"/>
                </a:solidFill>
              </a:rPr>
              <a:pPr/>
              <a:t>‹Nº›</a:t>
            </a:fld>
            <a:endParaRPr lang="es-E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0313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14 Rectángulo redondeado"/>
          <p:cNvSpPr/>
          <p:nvPr/>
        </p:nvSpPr>
        <p:spPr>
          <a:xfrm>
            <a:off x="406401" y="329185"/>
            <a:ext cx="11376073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1" name="10 Redondear rectángulo de esquina sencilla"/>
          <p:cNvSpPr/>
          <p:nvPr/>
        </p:nvSpPr>
        <p:spPr>
          <a:xfrm>
            <a:off x="8534401" y="434162"/>
            <a:ext cx="3099473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0" y="5012056"/>
            <a:ext cx="109728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 bwMode="grayWhite">
          <a:xfrm>
            <a:off x="8616949" y="533400"/>
            <a:ext cx="298704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0618AB9-B2ED-4FBC-97FE-FC6DB955C913}" type="datetimeFigureOut">
              <a:rPr lang="es-ES" smtClean="0">
                <a:solidFill>
                  <a:prstClr val="black"/>
                </a:solidFill>
              </a:rPr>
              <a:pPr/>
              <a:t>26/02/2026</a:t>
            </a:fld>
            <a:endParaRPr lang="es-ES">
              <a:solidFill>
                <a:prstClr val="black"/>
              </a:solidFill>
            </a:endParaRP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>
              <a:solidFill>
                <a:prstClr val="black"/>
              </a:solidFill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6AF632D-2E3E-46A6-9696-161CEB22E26B}" type="slidenum">
              <a:rPr lang="es-ES" smtClean="0">
                <a:solidFill>
                  <a:prstClr val="black"/>
                </a:solidFill>
              </a:rPr>
              <a:pPr/>
              <a:t>‹Nº›</a:t>
            </a:fld>
            <a:endParaRPr lang="es-ES">
              <a:solidFill>
                <a:prstClr val="black"/>
              </a:solidFill>
            </a:endParaRP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561973" y="435768"/>
            <a:ext cx="7900416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s-ES" smtClean="0"/>
              <a:t>Haga clic en el icono para agregar una imagen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28553326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 redondeado"/>
          <p:cNvSpPr/>
          <p:nvPr/>
        </p:nvSpPr>
        <p:spPr>
          <a:xfrm>
            <a:off x="406401" y="329185"/>
            <a:ext cx="11376073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8 Rectángulo redondeado"/>
          <p:cNvSpPr/>
          <p:nvPr/>
        </p:nvSpPr>
        <p:spPr>
          <a:xfrm>
            <a:off x="558129" y="434162"/>
            <a:ext cx="11075745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3" name="12 Marcador de título"/>
          <p:cNvSpPr>
            <a:spLocks noGrp="1"/>
          </p:cNvSpPr>
          <p:nvPr>
            <p:ph type="title"/>
          </p:nvPr>
        </p:nvSpPr>
        <p:spPr>
          <a:xfrm>
            <a:off x="670560" y="4985590"/>
            <a:ext cx="1091184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idx="1"/>
          </p:nvPr>
        </p:nvSpPr>
        <p:spPr>
          <a:xfrm>
            <a:off x="670560" y="530352"/>
            <a:ext cx="1091184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25" name="24 Marcador de fecha"/>
          <p:cNvSpPr>
            <a:spLocks noGrp="1"/>
          </p:cNvSpPr>
          <p:nvPr>
            <p:ph type="dt" sz="half" idx="2"/>
          </p:nvPr>
        </p:nvSpPr>
        <p:spPr>
          <a:xfrm>
            <a:off x="5035104" y="6111876"/>
            <a:ext cx="3048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20618AB9-B2ED-4FBC-97FE-FC6DB955C913}" type="datetimeFigureOut">
              <a:rPr lang="es-ES" smtClean="0">
                <a:solidFill>
                  <a:prstClr val="black"/>
                </a:solidFill>
              </a:rPr>
              <a:pPr/>
              <a:t>26/02/2026</a:t>
            </a:fld>
            <a:endParaRPr lang="es-ES">
              <a:solidFill>
                <a:prstClr val="black"/>
              </a:solidFill>
            </a:endParaRPr>
          </a:p>
        </p:txBody>
      </p:sp>
      <p:sp>
        <p:nvSpPr>
          <p:cNvPr id="18" name="17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8083104" y="6111876"/>
            <a:ext cx="3048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es-ES">
              <a:solidFill>
                <a:prstClr val="black"/>
              </a:solidFill>
            </a:endParaRPr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11131104" y="6111876"/>
            <a:ext cx="609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96AF632D-2E3E-46A6-9696-161CEB22E26B}" type="slidenum">
              <a:rPr lang="es-ES" smtClean="0">
                <a:solidFill>
                  <a:prstClr val="black"/>
                </a:solidFill>
              </a:rPr>
              <a:pPr/>
              <a:t>‹Nº›</a:t>
            </a:fld>
            <a:endParaRPr lang="es-E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625176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614151" y="506307"/>
            <a:ext cx="10959152" cy="60631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99795" marR="899795" algn="ctr"/>
            <a:endParaRPr lang="es-ES" sz="2000" b="1" dirty="0">
              <a:solidFill>
                <a:srgbClr val="000000"/>
              </a:solidFill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899795" marR="899795" algn="ctr"/>
            <a:endParaRPr lang="es-ES" sz="2000" b="1" dirty="0">
              <a:solidFill>
                <a:srgbClr val="000000"/>
              </a:solidFill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899795" marR="899795" algn="ctr"/>
            <a:r>
              <a:rPr lang="es-ES" sz="2000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Universidad de Artemisa </a:t>
            </a:r>
            <a:r>
              <a:rPr lang="es-ES" sz="2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“Julio Díaz González”</a:t>
            </a:r>
          </a:p>
          <a:p>
            <a:pPr marL="899795" marR="899795" algn="ctr"/>
            <a:r>
              <a:rPr lang="es-ES" sz="2000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Centro Universitario Municipal </a:t>
            </a:r>
          </a:p>
          <a:p>
            <a:pPr marL="899795" marR="899795" algn="ctr"/>
            <a:r>
              <a:rPr lang="es-ES" sz="2000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Guanajay</a:t>
            </a:r>
          </a:p>
          <a:p>
            <a:pPr marL="899795" marR="899795" algn="ctr"/>
            <a:endParaRPr lang="es-ES" sz="2000" b="1" dirty="0">
              <a:solidFill>
                <a:srgbClr val="000000"/>
              </a:solidFill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899795" marR="899795" algn="ctr"/>
            <a:r>
              <a:rPr lang="es-ES" sz="2000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Facultad Ciencias de la Educación</a:t>
            </a:r>
          </a:p>
          <a:p>
            <a:pPr marL="899795" marR="899795" algn="ctr"/>
            <a:endParaRPr lang="es-ES" sz="2000" dirty="0">
              <a:solidFill>
                <a:prstClr val="black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99795" marR="899795" algn="ctr"/>
            <a:r>
              <a:rPr lang="es-ES" sz="2000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Carrera Licenciatura en Educación Preescolar 5 Años</a:t>
            </a:r>
            <a:endParaRPr lang="es-ES" sz="2000" dirty="0">
              <a:solidFill>
                <a:prstClr val="black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99795" marR="899795" algn="ctr"/>
            <a:endParaRPr lang="es-ES" sz="2000" b="1" dirty="0">
              <a:solidFill>
                <a:prstClr val="black"/>
              </a:solidFill>
              <a:latin typeface="Times New Roman" panose="02020603050405020304" pitchFamily="18" charset="0"/>
              <a:cs typeface="Arial" panose="020B0604020202020204" pitchFamily="34" charset="0"/>
            </a:endParaRPr>
          </a:p>
          <a:p>
            <a:pPr marL="899795" marR="899795" algn="ctr"/>
            <a:r>
              <a:rPr lang="es-ES" sz="24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ASIGNATURA DIDÁCTICA DE LA DIMENSIÓN DE RELACIÓN CON EL ENTORNO II (EDUCACIÓN SENSORIAL)</a:t>
            </a:r>
            <a:endParaRPr lang="es-ES" sz="2000" dirty="0">
              <a:solidFill>
                <a:prstClr val="black"/>
              </a:solidFill>
            </a:endParaRPr>
          </a:p>
          <a:p>
            <a:pPr algn="just"/>
            <a:r>
              <a:rPr lang="es-ES" sz="2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</a:t>
            </a:r>
            <a:endParaRPr lang="es-ES" sz="2000" b="1" dirty="0">
              <a:solidFill>
                <a:prstClr val="black"/>
              </a:solidFill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899795" marR="899795" algn="just">
              <a:lnSpc>
                <a:spcPct val="150000"/>
              </a:lnSpc>
            </a:pPr>
            <a:r>
              <a:rPr lang="es-ES" sz="2000" b="1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Profesora: M.Sc. Marinés Millán López.</a:t>
            </a:r>
          </a:p>
          <a:p>
            <a:pPr marL="899795" marR="899795" algn="just">
              <a:lnSpc>
                <a:spcPct val="150000"/>
              </a:lnSpc>
            </a:pPr>
            <a:r>
              <a:rPr lang="es-ES" sz="2000" b="1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Teléfono: 55803395</a:t>
            </a:r>
            <a:endParaRPr lang="es-ES" sz="2000" dirty="0">
              <a:solidFill>
                <a:prstClr val="black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99795" marR="899795" algn="ctr"/>
            <a:r>
              <a:rPr lang="es-ES" sz="2000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s-ES" sz="2000" dirty="0">
              <a:solidFill>
                <a:prstClr val="black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99795" marR="899795" algn="ctr"/>
            <a:r>
              <a:rPr lang="es-ES" sz="2000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</a:p>
          <a:p>
            <a:pPr marL="899795" marR="899795" algn="ctr"/>
            <a:endParaRPr lang="es-ES" sz="2000" dirty="0">
              <a:solidFill>
                <a:prstClr val="black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51402" y="683729"/>
            <a:ext cx="1230831" cy="137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645605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redondeado 1"/>
          <p:cNvSpPr/>
          <p:nvPr/>
        </p:nvSpPr>
        <p:spPr>
          <a:xfrm>
            <a:off x="1095232" y="602441"/>
            <a:ext cx="4067033" cy="696036"/>
          </a:xfrm>
          <a:prstGeom prst="roundRect">
            <a:avLst/>
          </a:prstGeom>
          <a:blipFill>
            <a:blip r:embed="rId3"/>
            <a:tile tx="0" ty="0" sx="100000" sy="100000" flip="none" algn="tl"/>
          </a:blipFill>
          <a:ln>
            <a:solidFill>
              <a:schemeClr val="accent1"/>
            </a:solidFill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txBody>
          <a:bodyPr rtlCol="0" anchor="ctr"/>
          <a:lstStyle/>
          <a:p>
            <a:pPr algn="ctr"/>
            <a:r>
              <a:rPr lang="es-ES" sz="2400" b="1" kern="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JUEGO DE MOTIVACIÓN</a:t>
            </a:r>
          </a:p>
        </p:txBody>
      </p:sp>
      <p:sp>
        <p:nvSpPr>
          <p:cNvPr id="6" name="Rectángulo redondeado 5"/>
          <p:cNvSpPr/>
          <p:nvPr/>
        </p:nvSpPr>
        <p:spPr>
          <a:xfrm>
            <a:off x="6683989" y="602441"/>
            <a:ext cx="4245268" cy="822982"/>
          </a:xfrm>
          <a:prstGeom prst="roundRect">
            <a:avLst/>
          </a:prstGeom>
          <a:blipFill>
            <a:blip r:embed="rId3"/>
            <a:tile tx="0" ty="0" sx="100000" sy="100000" flip="none" algn="tl"/>
          </a:blipFill>
          <a:ln>
            <a:solidFill>
              <a:schemeClr val="accent1"/>
            </a:solidFill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txBody>
          <a:bodyPr rtlCol="0" anchor="ctr"/>
          <a:lstStyle/>
          <a:p>
            <a:pPr algn="ctr"/>
            <a:r>
              <a:rPr lang="es-ES" sz="2400" b="1" dirty="0">
                <a:latin typeface="Arial" panose="020B0604020202020204" pitchFamily="34" charset="0"/>
                <a:cs typeface="Arial" panose="020B0604020202020204" pitchFamily="34" charset="0"/>
              </a:rPr>
              <a:t>“Relajación sensorial” </a:t>
            </a:r>
            <a:endParaRPr lang="es-ES" sz="24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s-E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s-ES" sz="2400" b="1" dirty="0">
                <a:latin typeface="Arial" panose="020B0604020202020204" pitchFamily="34" charset="0"/>
                <a:cs typeface="Arial" panose="020B0604020202020204" pitchFamily="34" charset="0"/>
              </a:rPr>
              <a:t>15 minutos)</a:t>
            </a:r>
            <a:endParaRPr lang="es-ES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Rectángulo 6"/>
          <p:cNvSpPr/>
          <p:nvPr/>
        </p:nvSpPr>
        <p:spPr>
          <a:xfrm>
            <a:off x="551759" y="1447303"/>
            <a:ext cx="1104103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sz="2400" dirty="0">
                <a:latin typeface="Arial" panose="020B0604020202020204" pitchFamily="34" charset="0"/>
                <a:cs typeface="Arial" panose="020B0604020202020204" pitchFamily="34" charset="0"/>
              </a:rPr>
              <a:t>La profesora crea un ambiente tranquilo: luz tenue (si es posible), música suave de fondo, y prepara algunos estímulos agradables (una vela aromática, una piedra lisa para pasar de mano en mano, una pluma para sentir suavidad).</a:t>
            </a:r>
            <a:endParaRPr lang="es-E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tángulo 4"/>
          <p:cNvSpPr/>
          <p:nvPr/>
        </p:nvSpPr>
        <p:spPr>
          <a:xfrm>
            <a:off x="551759" y="2774578"/>
            <a:ext cx="11041038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2800" b="1" dirty="0">
                <a:latin typeface="Arial" panose="020B0604020202020204" pitchFamily="34" charset="0"/>
                <a:cs typeface="Arial" panose="020B0604020202020204" pitchFamily="34" charset="0"/>
              </a:rPr>
              <a:t>Procedimiento</a:t>
            </a:r>
            <a:r>
              <a:rPr lang="es-E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es-E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s-ES" sz="2800" dirty="0">
                <a:latin typeface="Arial" panose="020B0604020202020204" pitchFamily="34" charset="0"/>
                <a:cs typeface="Arial" panose="020B0604020202020204" pitchFamily="34" charset="0"/>
              </a:rPr>
              <a:t>• </a:t>
            </a:r>
            <a:r>
              <a:rPr lang="es-ES" sz="2400" dirty="0">
                <a:latin typeface="Arial" panose="020B0604020202020204" pitchFamily="34" charset="0"/>
                <a:cs typeface="Arial" panose="020B0604020202020204" pitchFamily="34" charset="0"/>
              </a:rPr>
              <a:t>Las estudiantes se sientan cómodamente, cierran los ojos y respiran profundamente varias veces.</a:t>
            </a:r>
          </a:p>
          <a:p>
            <a:pPr algn="just"/>
            <a:r>
              <a:rPr lang="es-ES" sz="2400" dirty="0">
                <a:latin typeface="Arial" panose="020B0604020202020204" pitchFamily="34" charset="0"/>
                <a:cs typeface="Arial" panose="020B0604020202020204" pitchFamily="34" charset="0"/>
              </a:rPr>
              <a:t>• La profesora les pasa un objeto con textura agradable (una piedra, una tela de terciopelo) para que lo sientan en silencio.</a:t>
            </a:r>
          </a:p>
          <a:p>
            <a:pPr algn="just"/>
            <a:r>
              <a:rPr lang="es-ES" sz="2400" dirty="0">
                <a:latin typeface="Arial" panose="020B0604020202020204" pitchFamily="34" charset="0"/>
                <a:cs typeface="Arial" panose="020B0604020202020204" pitchFamily="34" charset="0"/>
              </a:rPr>
              <a:t>• Luego, les pasa un objeto con aroma (una bolsita de lavanda, una rodaja de naranja) para que huelan.</a:t>
            </a:r>
          </a:p>
          <a:p>
            <a:pPr algn="just"/>
            <a:r>
              <a:rPr lang="es-ES" sz="2400" dirty="0">
                <a:latin typeface="Arial" panose="020B0604020202020204" pitchFamily="34" charset="0"/>
                <a:cs typeface="Arial" panose="020B0604020202020204" pitchFamily="34" charset="0"/>
              </a:rPr>
              <a:t>• Finalmente, les pide que abran los ojos y tomen conciencia de cómo se sienten</a:t>
            </a:r>
            <a:r>
              <a:rPr lang="es-E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s-E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761572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redondeado 1"/>
          <p:cNvSpPr/>
          <p:nvPr/>
        </p:nvSpPr>
        <p:spPr>
          <a:xfrm>
            <a:off x="4213744" y="520554"/>
            <a:ext cx="3555243" cy="696036"/>
          </a:xfrm>
          <a:prstGeom prst="roundRect">
            <a:avLst/>
          </a:prstGeom>
          <a:blipFill>
            <a:blip r:embed="rId3"/>
            <a:tile tx="0" ty="0" sx="100000" sy="100000" flip="none" algn="tl"/>
          </a:blipFill>
          <a:ln>
            <a:solidFill>
              <a:schemeClr val="accent1"/>
            </a:solidFill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txBody>
          <a:bodyPr rtlCol="0" anchor="ctr"/>
          <a:lstStyle/>
          <a:p>
            <a:pPr algn="ctr"/>
            <a:r>
              <a:rPr lang="es-ES" sz="24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“REFLEXIÓN” </a:t>
            </a:r>
            <a:endParaRPr lang="es-ES" sz="2400" b="1" kern="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832511" y="1564933"/>
            <a:ext cx="10317708" cy="37548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s-ES" sz="28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• </a:t>
            </a:r>
            <a:r>
              <a:rPr lang="es-ES" sz="28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¿</a:t>
            </a:r>
            <a:r>
              <a:rPr lang="es-ES" sz="28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Cómo se sienten después de este momento? (más calmadas, concentradas).</a:t>
            </a:r>
          </a:p>
          <a:p>
            <a:pPr algn="just">
              <a:lnSpc>
                <a:spcPct val="150000"/>
              </a:lnSpc>
            </a:pPr>
            <a:r>
              <a:rPr lang="es-ES" sz="28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• ¿Por qué es importante crear ambientes agradables para los niños? (favorece el bienestar emocional y la disposición para aprender).</a:t>
            </a:r>
          </a:p>
          <a:p>
            <a:pPr algn="just"/>
            <a:endParaRPr lang="es-ES" sz="28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013565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redondeado 1"/>
          <p:cNvSpPr/>
          <p:nvPr/>
        </p:nvSpPr>
        <p:spPr>
          <a:xfrm>
            <a:off x="696036" y="2152724"/>
            <a:ext cx="10904560" cy="1077030"/>
          </a:xfrm>
          <a:prstGeom prst="roundRect">
            <a:avLst/>
          </a:prstGeom>
          <a:blipFill>
            <a:blip r:embed="rId3"/>
            <a:tile tx="0" ty="0" sx="100000" sy="100000" flip="none" algn="tl"/>
          </a:blipFill>
          <a:ln>
            <a:solidFill>
              <a:schemeClr val="accent1"/>
            </a:solidFill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txBody>
          <a:bodyPr rtlCol="0" anchor="ctr"/>
          <a:lstStyle/>
          <a:p>
            <a:pPr algn="just"/>
            <a:r>
              <a:rPr lang="es-E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Contenido: </a:t>
            </a:r>
            <a:r>
              <a:rPr lang="es-E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Prueba </a:t>
            </a:r>
            <a:r>
              <a:rPr lang="es-ES" sz="2400" dirty="0">
                <a:latin typeface="Arial" panose="020B0604020202020204" pitchFamily="34" charset="0"/>
                <a:cs typeface="Arial" panose="020B0604020202020204" pitchFamily="34" charset="0"/>
              </a:rPr>
              <a:t>intrasemestral (PIS).</a:t>
            </a:r>
            <a:endParaRPr lang="es-E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Rectángulo redondeado 2"/>
          <p:cNvSpPr/>
          <p:nvPr/>
        </p:nvSpPr>
        <p:spPr>
          <a:xfrm>
            <a:off x="696035" y="722075"/>
            <a:ext cx="10904561" cy="746537"/>
          </a:xfrm>
          <a:prstGeom prst="roundRect">
            <a:avLst/>
          </a:prstGeom>
          <a:blipFill>
            <a:blip r:embed="rId3"/>
            <a:tile tx="0" ty="0" sx="100000" sy="100000" flip="none" algn="tl"/>
          </a:blipFill>
          <a:ln>
            <a:solidFill>
              <a:schemeClr val="accent1"/>
            </a:solidFill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txBody>
          <a:bodyPr rtlCol="0" anchor="ctr"/>
          <a:lstStyle/>
          <a:p>
            <a:pPr algn="just"/>
            <a:r>
              <a:rPr lang="es-ES" sz="2400" b="1" kern="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Tema II: </a:t>
            </a:r>
            <a:r>
              <a:rPr lang="es-CO" sz="2400" dirty="0" smtClean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El tratamiento metodológico de la educación sensorial en la infancia temprana en las diferentes vías: institucional y no institucional. (34 h/c).</a:t>
            </a:r>
            <a:r>
              <a:rPr lang="es-ES" sz="2400" b="1" kern="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s-ES" sz="24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ctángulo redondeado 3"/>
          <p:cNvSpPr/>
          <p:nvPr/>
        </p:nvSpPr>
        <p:spPr>
          <a:xfrm>
            <a:off x="696034" y="3913866"/>
            <a:ext cx="10904561" cy="1398363"/>
          </a:xfrm>
          <a:prstGeom prst="roundRect">
            <a:avLst/>
          </a:prstGeom>
          <a:blipFill>
            <a:blip r:embed="rId3"/>
            <a:tile tx="0" ty="0" sx="100000" sy="100000" flip="none" algn="tl"/>
          </a:blipFill>
          <a:ln>
            <a:solidFill>
              <a:schemeClr val="accent1"/>
            </a:solidFill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txBody>
          <a:bodyPr rtlCol="0" anchor="ctr"/>
          <a:lstStyle/>
          <a:p>
            <a:pPr algn="just">
              <a:spcAft>
                <a:spcPts val="0"/>
              </a:spcAft>
            </a:pPr>
            <a:r>
              <a:rPr lang="es-ES" sz="24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Objetivo: </a:t>
            </a:r>
            <a:r>
              <a:rPr lang="es-ES" sz="24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Evaluar </a:t>
            </a:r>
            <a:r>
              <a:rPr lang="es-ES" sz="2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los conocimientos y habilidades adquiridos hasta el momento mediante una actividad integradora que combine teoría y práctica</a:t>
            </a:r>
            <a:r>
              <a:rPr lang="es-ES" sz="24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s-ES" sz="24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s-ES" sz="24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896289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redondeado 1"/>
          <p:cNvSpPr/>
          <p:nvPr/>
        </p:nvSpPr>
        <p:spPr>
          <a:xfrm>
            <a:off x="3845202" y="388449"/>
            <a:ext cx="4954137" cy="621606"/>
          </a:xfrm>
          <a:prstGeom prst="roundRect">
            <a:avLst/>
          </a:prstGeom>
          <a:blipFill>
            <a:blip r:embed="rId3"/>
            <a:tile tx="0" ty="0" sx="100000" sy="100000" flip="none" algn="tl"/>
          </a:blipFill>
          <a:ln>
            <a:solidFill>
              <a:schemeClr val="accent1"/>
            </a:solidFill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txBody>
          <a:bodyPr rtlCol="0" anchor="ctr"/>
          <a:lstStyle/>
          <a:p>
            <a:pPr algn="ctr">
              <a:spcAft>
                <a:spcPts val="1000"/>
              </a:spcAft>
            </a:pPr>
            <a:r>
              <a:rPr lang="es-ES" sz="2400" b="1" dirty="0" smtClean="0">
                <a:solidFill>
                  <a:prstClr val="black"/>
                </a:solidFill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PARA LA PIS</a:t>
            </a:r>
            <a:endParaRPr lang="es-ES" sz="2000" b="1" dirty="0">
              <a:solidFill>
                <a:prstClr val="black"/>
              </a:solidFill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682387" y="1997839"/>
            <a:ext cx="10686197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es-ES" sz="28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tángulo 4"/>
          <p:cNvSpPr/>
          <p:nvPr/>
        </p:nvSpPr>
        <p:spPr>
          <a:xfrm>
            <a:off x="405856" y="1198740"/>
            <a:ext cx="11239258" cy="25978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s-ES" sz="24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Instrucciones</a:t>
            </a:r>
            <a:r>
              <a:rPr lang="es-ES" sz="24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s-ES" sz="28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Lee atentamente cada pregunta y responde de manera clara y fundamentada. Puedes utilizar los materiales que consideres necesarios (apuntes, bibliografía), pero el trabajo es individual. Dispondrás de 60 minutos.</a:t>
            </a:r>
            <a:endParaRPr lang="es-ES" sz="28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068573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740230" y="943713"/>
            <a:ext cx="10609942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2800" dirty="0">
                <a:latin typeface="Arial" panose="020B0604020202020204" pitchFamily="34" charset="0"/>
                <a:cs typeface="Arial" panose="020B0604020202020204" pitchFamily="34" charset="0"/>
              </a:rPr>
              <a:t>La profesora felicita al grupo por el esfuerzo y les recuerda que la PIS es una oportunidad para demostrar lo aprendido y también para identificar áreas de mejora.</a:t>
            </a:r>
          </a:p>
          <a:p>
            <a:r>
              <a:rPr lang="es-ES" sz="2800" dirty="0">
                <a:latin typeface="Arial" panose="020B0604020202020204" pitchFamily="34" charset="0"/>
                <a:cs typeface="Arial" panose="020B0604020202020204" pitchFamily="34" charset="0"/>
              </a:rPr>
              <a:t>• Se anuncia el tema de la próxima clase: “Preparación a la familia en educación sensorial”.</a:t>
            </a:r>
          </a:p>
          <a:p>
            <a:pPr algn="just"/>
            <a:r>
              <a:rPr lang="es-ES" sz="2800" dirty="0">
                <a:latin typeface="Arial" panose="020B0604020202020204" pitchFamily="34" charset="0"/>
                <a:cs typeface="Arial" panose="020B0604020202020204" pitchFamily="34" charset="0"/>
              </a:rPr>
              <a:t>• No se asigna estudio nuevo para facilitar el descanso después la PIS.</a:t>
            </a:r>
          </a:p>
          <a:p>
            <a:pPr algn="just"/>
            <a:r>
              <a:rPr lang="es-ES" sz="2800" dirty="0">
                <a:latin typeface="Arial" panose="020B0604020202020204" pitchFamily="34" charset="0"/>
                <a:cs typeface="Arial" panose="020B0604020202020204" pitchFamily="34" charset="0"/>
              </a:rPr>
              <a:t>• Opcional: revisar los materiales sobre trabajo con la familia para la próxima clase</a:t>
            </a:r>
          </a:p>
          <a:p>
            <a:pPr algn="just"/>
            <a:endParaRPr lang="es-ES" sz="2400" dirty="0"/>
          </a:p>
          <a:p>
            <a:pPr algn="just"/>
            <a:endParaRPr lang="es-ES" sz="2400" dirty="0"/>
          </a:p>
        </p:txBody>
      </p:sp>
    </p:spTree>
    <p:extLst>
      <p:ext uri="{BB962C8B-B14F-4D97-AF65-F5344CB8AC3E}">
        <p14:creationId xmlns:p14="http://schemas.microsoft.com/office/powerpoint/2010/main" val="80454341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specto">
  <a:themeElements>
    <a:clrScheme name="Aspecto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Aspecto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Aspecto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>
    <a:spDef>
      <a:spPr>
        <a:blipFill>
          <a:blip xmlns:r="http://schemas.openxmlformats.org/officeDocument/2006/relationships" r:embed="rId2"/>
          <a:tile tx="0" ty="0" sx="100000" sy="100000" flip="none" algn="tl"/>
        </a:blipFill>
        <a:ln>
          <a:solidFill>
            <a:schemeClr val="accent1"/>
          </a:solidFill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spPr>
      <a:bodyPr anchor="ctr"/>
      <a:lstStyle>
        <a:defPPr algn="ctr">
          <a:defRPr sz="2400" b="1" kern="0" dirty="0" smtClean="0">
            <a:latin typeface="Arial" panose="020B0604020202020204" pitchFamily="34" charset="0"/>
            <a:cs typeface="Arial" panose="020B0604020202020204" pitchFamily="34" charset="0"/>
          </a:defRPr>
        </a:defPPr>
      </a:lstStyle>
    </a:spDef>
  </a:objectDefaults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2307</TotalTime>
  <Words>471</Words>
  <Application>Microsoft Office PowerPoint</Application>
  <PresentationFormat>Panorámica</PresentationFormat>
  <Paragraphs>46</Paragraphs>
  <Slides>6</Slides>
  <Notes>5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13" baseType="lpstr">
      <vt:lpstr>SimSun</vt:lpstr>
      <vt:lpstr>Arial</vt:lpstr>
      <vt:lpstr>Calibri</vt:lpstr>
      <vt:lpstr>Times New Roman</vt:lpstr>
      <vt:lpstr>Verdana</vt:lpstr>
      <vt:lpstr>Wingdings 2</vt:lpstr>
      <vt:lpstr>Aspecto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ANAY</dc:creator>
  <cp:lastModifiedBy>ANAY</cp:lastModifiedBy>
  <cp:revision>181</cp:revision>
  <dcterms:created xsi:type="dcterms:W3CDTF">2026-02-22T03:47:43Z</dcterms:created>
  <dcterms:modified xsi:type="dcterms:W3CDTF">2026-02-26T07:27:59Z</dcterms:modified>
</cp:coreProperties>
</file>