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7" r:id="rId2"/>
    <p:sldId id="260" r:id="rId3"/>
    <p:sldId id="261" r:id="rId4"/>
    <p:sldId id="270" r:id="rId5"/>
    <p:sldId id="317" r:id="rId6"/>
    <p:sldId id="314" r:id="rId7"/>
    <p:sldId id="301" r:id="rId8"/>
    <p:sldId id="311" r:id="rId9"/>
    <p:sldId id="269" r:id="rId10"/>
    <p:sldId id="315" r:id="rId11"/>
    <p:sldId id="309" r:id="rId12"/>
    <p:sldId id="265" r:id="rId1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330" autoAdjust="0"/>
  </p:normalViewPr>
  <p:slideViewPr>
    <p:cSldViewPr snapToGrid="0">
      <p:cViewPr varScale="1">
        <p:scale>
          <a:sx n="66" d="100"/>
          <a:sy n="66" d="100"/>
        </p:scale>
        <p:origin x="8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A13080-27E0-4CA1-9550-F3771A3ACE21}" type="datetimeFigureOut">
              <a:rPr lang="es-ES" smtClean="0"/>
              <a:t>28/02/2026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E7CF66-0177-4844-8B56-EBBA613A1E5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26836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DEEB55-A811-4647-86ED-32DF9B0113A7}" type="slidenum">
              <a:rPr lang="es-ES" smtClean="0">
                <a:solidFill>
                  <a:prstClr val="black"/>
                </a:solidFill>
              </a:rPr>
              <a:pPr/>
              <a:t>1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21394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Para dar inicio</a:t>
            </a:r>
            <a:r>
              <a:rPr lang="es-ES" baseline="0" dirty="0" smtClean="0"/>
              <a:t> a la clase se presenta un juego de motivación: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3BFE2C-68CD-4095-BA53-63FFD536E422}" type="slidenum">
              <a:rPr lang="es-ES" smtClean="0">
                <a:solidFill>
                  <a:prstClr val="black"/>
                </a:solidFill>
              </a:rPr>
              <a:pPr/>
              <a:t>2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6926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 smtClean="0"/>
              <a:t>Se orienta el objetivo y se pasa al nuevo contenido.</a:t>
            </a:r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“Así como ustedes usaron la pinza, los niños usan instrumentos como la cuchara, el lápiz o el ratón del computador. Hoy profundizaremos en cómo estas acciones se complejizan y preparan para habilidades más avanzadas”.</a:t>
            </a:r>
            <a:endParaRPr lang="es-E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7F076B-5F8B-4818-ADE3-D5491E9D6E38}" type="slidenum">
              <a:rPr lang="es-ES" smtClean="0">
                <a:solidFill>
                  <a:prstClr val="black"/>
                </a:solidFill>
              </a:rPr>
              <a:pPr/>
              <a:t>3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83414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Devolución de la PIS (20 minutos)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7CF66-0177-4844-8B56-EBBA613A1E59}" type="slidenum">
              <a:rPr lang="es-ES" smtClean="0">
                <a:solidFill>
                  <a:prstClr val="black"/>
                </a:solidFill>
              </a:rPr>
              <a:pPr/>
              <a:t>4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72905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 profesora retoma el tema de las acciones instrumentales, pero ahora enfocándose en su complejización progresiva:</a:t>
            </a:r>
            <a:endParaRPr lang="es-ES" dirty="0">
              <a:effectLst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7CF66-0177-4844-8B56-EBBA613A1E59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19860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endParaRPr lang="es-ES" sz="12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7CF66-0177-4844-8B56-EBBA613A1E59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78047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 profesora explica la conexión con el programa de computación:</a:t>
            </a:r>
            <a:endParaRPr lang="es-ES" dirty="0" smtClean="0">
              <a:effectLst/>
            </a:endParaRPr>
          </a:p>
          <a:p>
            <a:endParaRPr lang="es-E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7CF66-0177-4844-8B56-EBBA613A1E59}" type="slidenum">
              <a:rPr lang="es-ES" smtClean="0">
                <a:solidFill>
                  <a:prstClr val="black"/>
                </a:solidFill>
              </a:rPr>
              <a:pPr/>
              <a:t>8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98005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 es posible, la profesora muestra en un computador o </a:t>
            </a:r>
            <a:r>
              <a:rPr lang="es-E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tablet</a:t>
            </a:r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una actividad del software educativo “A jugar” (CELEP) que requiera arrastrar objetos.</a:t>
            </a:r>
            <a:endParaRPr lang="es-ES" dirty="0" smtClean="0">
              <a:effectLst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7CF66-0177-4844-8B56-EBBA613A1E59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61638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·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7CF66-0177-4844-8B56-EBBA613A1E59}" type="slidenum">
              <a:rPr lang="es-ES" smtClean="0">
                <a:solidFill>
                  <a:prstClr val="black"/>
                </a:solidFill>
              </a:rPr>
              <a:pPr/>
              <a:t>10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1331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9 Rectángulo redondeado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167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2139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861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1167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3833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865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816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834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4612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31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855332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2517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14151" y="506307"/>
            <a:ext cx="10959152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99795" marR="899795" algn="ctr"/>
            <a:endParaRPr lang="es-ES" sz="20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899795" marR="899795" algn="ctr"/>
            <a:endParaRPr lang="es-ES" sz="20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Universidad de Artemisa </a:t>
            </a:r>
            <a:r>
              <a:rPr lang="es-E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“Julio Díaz González”</a:t>
            </a: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Centro Universitario Municipal </a:t>
            </a: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Guanajay</a:t>
            </a:r>
          </a:p>
          <a:p>
            <a:pPr marL="899795" marR="899795" algn="ctr"/>
            <a:endParaRPr lang="es-ES" sz="20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Facultad Ciencias de la Educación</a:t>
            </a:r>
          </a:p>
          <a:p>
            <a:pPr marL="899795" marR="899795" algn="ctr"/>
            <a:endParaRPr lang="es-ES" sz="20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Carrera Licenciatura en Educación Preescolar 5 Años</a:t>
            </a:r>
            <a:endParaRPr lang="es-ES" sz="20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99795" marR="899795" algn="ctr"/>
            <a:endParaRPr lang="es-ES" sz="2000" b="1" dirty="0">
              <a:solidFill>
                <a:prstClr val="black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marL="899795" marR="899795" algn="ctr"/>
            <a:r>
              <a:rPr lang="es-E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ASIGNATURA DIDÁCTICA DE LA DIMENSIÓN DE RELACIÓN CON EL ENTORNO II (EDUCACIÓN SENSORIAL)</a:t>
            </a:r>
            <a:endParaRPr lang="es-ES" sz="2000" dirty="0">
              <a:solidFill>
                <a:prstClr val="black"/>
              </a:solidFill>
            </a:endParaRPr>
          </a:p>
          <a:p>
            <a:pPr algn="just"/>
            <a:r>
              <a:rPr lang="es-E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endParaRPr lang="es-ES" sz="2000" b="1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899795" marR="899795" algn="just">
              <a:lnSpc>
                <a:spcPct val="150000"/>
              </a:lnSpc>
            </a:pPr>
            <a:r>
              <a:rPr lang="es-ES" sz="20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Profesora: M.Sc. Marinés Millán López.</a:t>
            </a:r>
          </a:p>
          <a:p>
            <a:pPr marL="899795" marR="899795" algn="just">
              <a:lnSpc>
                <a:spcPct val="150000"/>
              </a:lnSpc>
            </a:pPr>
            <a:r>
              <a:rPr lang="es-ES" sz="20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Teléfono: 55803395</a:t>
            </a:r>
            <a:endParaRPr lang="es-ES" sz="20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s-ES" sz="20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</a:p>
          <a:p>
            <a:pPr marL="899795" marR="899795" algn="ctr"/>
            <a:endParaRPr lang="es-ES" sz="20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1402" y="683729"/>
            <a:ext cx="1230831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64560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1596571" y="557044"/>
            <a:ext cx="8461829" cy="788628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ker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Análisis de tareas computarizadas (15 minutos)</a:t>
            </a:r>
            <a:endParaRPr lang="es-ES" sz="2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32970" y="1345672"/>
            <a:ext cx="10189029" cy="47838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2800" b="1" dirty="0" smtClean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Las estudiantes, en equipos, analizan una ficha de una tarea computarizada (puede ser impresa o en pantalla) y responden</a:t>
            </a:r>
            <a:r>
              <a:rPr lang="es-ES" sz="2800" dirty="0" smtClean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:</a:t>
            </a:r>
            <a:endParaRPr lang="es-ES" sz="2800" dirty="0">
              <a:solidFill>
                <a:prstClr val="black"/>
              </a:solidFill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• ¿Qué acción instrumental o de correlación se requiere?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• ¿A qué edad va dirigida?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• ¿Cómo se relaciona con las acciones físicas previas?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• ¿Qué habilidad sensorial está implicada</a:t>
            </a:r>
            <a:r>
              <a:rPr lang="es-ES" sz="2800" dirty="0" smtClean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?</a:t>
            </a:r>
            <a:endParaRPr lang="es-ES" sz="2800" dirty="0">
              <a:solidFill>
                <a:prstClr val="black"/>
              </a:solidFill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2800" b="1" dirty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Socialización: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Cada equipo comparte sus conclusiones.</a:t>
            </a:r>
          </a:p>
        </p:txBody>
      </p:sp>
    </p:spTree>
    <p:extLst>
      <p:ext uri="{BB962C8B-B14F-4D97-AF65-F5344CB8AC3E}">
        <p14:creationId xmlns:p14="http://schemas.microsoft.com/office/powerpoint/2010/main" val="9930175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redondeado 2"/>
          <p:cNvSpPr/>
          <p:nvPr/>
        </p:nvSpPr>
        <p:spPr>
          <a:xfrm>
            <a:off x="3004457" y="558897"/>
            <a:ext cx="5780367" cy="912462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>
              <a:spcAft>
                <a:spcPts val="1000"/>
              </a:spcAft>
            </a:pPr>
            <a:r>
              <a:rPr lang="es-ES" sz="2400" b="1" dirty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Cierre de la clase (5 minutos)</a:t>
            </a:r>
            <a:endParaRPr lang="es-ES" sz="2000" b="1" dirty="0">
              <a:solidFill>
                <a:prstClr val="black"/>
              </a:solidFill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870859" y="1963396"/>
            <a:ext cx="10450284" cy="2597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Las 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acciones instrumentales evolucionan desde lo físico a lo digital, y la educación sensorial sienta las bases para ambas.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Se 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anuncia que en la próxima clase integrarán tecnologías en la educación sensorial.</a:t>
            </a:r>
          </a:p>
        </p:txBody>
      </p:sp>
    </p:spTree>
    <p:extLst>
      <p:ext uri="{BB962C8B-B14F-4D97-AF65-F5344CB8AC3E}">
        <p14:creationId xmlns:p14="http://schemas.microsoft.com/office/powerpoint/2010/main" val="20452961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3734393" y="482385"/>
            <a:ext cx="4954137" cy="621606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>
              <a:spcAft>
                <a:spcPts val="1000"/>
              </a:spcAft>
            </a:pPr>
            <a:r>
              <a:rPr lang="es-ES" sz="2400" b="1" dirty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ESTUDIO INDEPENDIENTE</a:t>
            </a:r>
            <a:endParaRPr lang="es-ES" sz="2000" b="1" dirty="0">
              <a:solidFill>
                <a:prstClr val="black"/>
              </a:solidFill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82387" y="1997839"/>
            <a:ext cx="106861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ES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793083" y="1256797"/>
            <a:ext cx="1083675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. Exploración de software educativo:</a:t>
            </a: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  • Explorar el software educativo “A jugar” (CELEP) o cualquier otro disponible, y seleccionar una actividad que desarrolle acciones instrumentales.</a:t>
            </a: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  • Elaborar una ficha de análisis que incluya:</a:t>
            </a: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    • Nombre de la actividad.</a:t>
            </a: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    • Edad recomendada.</a:t>
            </a: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    • Acciones requeridas (clic, arrastrar, etc.).</a:t>
            </a: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    • Contenido sensorial que trabaja (color, forma, etc.).</a:t>
            </a: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    • Posibles adaptaciones para niños con dificultades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2. Lectura previa para la Clase 17:</a:t>
            </a: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  • Leer materiales digitalizados del perfeccionamiento sobre el uso de tecnologías en la primera infancia (si están disponibles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6746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1095232" y="602441"/>
            <a:ext cx="4067033" cy="696036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JUEGO DE MOTIVACIÓN</a:t>
            </a:r>
          </a:p>
        </p:txBody>
      </p:sp>
      <p:sp>
        <p:nvSpPr>
          <p:cNvPr id="6" name="Rectángulo redondeado 5"/>
          <p:cNvSpPr/>
          <p:nvPr/>
        </p:nvSpPr>
        <p:spPr>
          <a:xfrm>
            <a:off x="6683989" y="602441"/>
            <a:ext cx="4245268" cy="822982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>
                <a:latin typeface="Arial" panose="020B0604020202020204" pitchFamily="34" charset="0"/>
                <a:cs typeface="Arial" panose="020B0604020202020204" pitchFamily="34" charset="0"/>
              </a:rPr>
              <a:t>“Carrera de obstáculos con pinzas” (15 minutos)</a:t>
            </a:r>
            <a:endParaRPr 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551759" y="1461597"/>
            <a:ext cx="1104103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La profesora prepara un pequeño circuito en una mesa: varios recipientes pequeños, palitos de tender para ropa ( de madera o plástico), y objetos pequeños que puedan ser trasladados con pinzas (bolitas de papel, garbanzos, cuentas grandes).</a:t>
            </a:r>
          </a:p>
        </p:txBody>
      </p:sp>
      <p:sp>
        <p:nvSpPr>
          <p:cNvPr id="5" name="Rectángulo 4"/>
          <p:cNvSpPr/>
          <p:nvPr/>
        </p:nvSpPr>
        <p:spPr>
          <a:xfrm>
            <a:off x="551759" y="3440599"/>
            <a:ext cx="1104103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Procedimiento</a:t>
            </a:r>
            <a:r>
              <a:rPr lang="es-E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Cada 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estudiante recibe </a:t>
            </a: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un palito 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de tender </a:t>
            </a: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debe trasladar, en un minuto, la mayor cantidad de objetos de un recipiente a otro, usando solo la pinza (no las manos).</a:t>
            </a:r>
          </a:p>
          <a:p>
            <a:pPr algn="just"/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• Gana quien más objetos traslade sin dejarlos caer.</a:t>
            </a:r>
          </a:p>
        </p:txBody>
      </p:sp>
    </p:spTree>
    <p:extLst>
      <p:ext uri="{BB962C8B-B14F-4D97-AF65-F5344CB8AC3E}">
        <p14:creationId xmlns:p14="http://schemas.microsoft.com/office/powerpoint/2010/main" val="1076157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4213744" y="520554"/>
            <a:ext cx="3555243" cy="696036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“REFLEXIÓN” </a:t>
            </a:r>
            <a:endParaRPr lang="es-ES" sz="2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32511" y="1564933"/>
            <a:ext cx="10317708" cy="4536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¿</a:t>
            </a: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Qué dificultades encontraron? (coordinación, fuerza, precisión).</a:t>
            </a:r>
          </a:p>
          <a:p>
            <a:pPr algn="just">
              <a:lnSpc>
                <a:spcPct val="150000"/>
              </a:lnSpc>
            </a:pP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¿Qué músculos y habilidades están implicadas? (motricidad fina, pinza, coordinación ojo-mano).</a:t>
            </a:r>
          </a:p>
          <a:p>
            <a:pPr algn="just">
              <a:lnSpc>
                <a:spcPct val="150000"/>
              </a:lnSpc>
            </a:pP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¿Cómo se relaciona esto con las acciones instrumentales? (Es un ejemplo claro de uso de un instrumento para lograr un fin).</a:t>
            </a:r>
          </a:p>
        </p:txBody>
      </p:sp>
    </p:spTree>
    <p:extLst>
      <p:ext uri="{BB962C8B-B14F-4D97-AF65-F5344CB8AC3E}">
        <p14:creationId xmlns:p14="http://schemas.microsoft.com/office/powerpoint/2010/main" val="1401356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696036" y="2152724"/>
            <a:ext cx="10904560" cy="1077030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just"/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Contenido: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Devolución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de la PIS y profundización en acciones de correlación e instrumentales</a:t>
            </a:r>
          </a:p>
        </p:txBody>
      </p:sp>
      <p:sp>
        <p:nvSpPr>
          <p:cNvPr id="3" name="Rectángulo redondeado 2"/>
          <p:cNvSpPr/>
          <p:nvPr/>
        </p:nvSpPr>
        <p:spPr>
          <a:xfrm>
            <a:off x="696035" y="722075"/>
            <a:ext cx="10904561" cy="746537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just"/>
            <a:r>
              <a:rPr lang="es-E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Tema III: </a:t>
            </a:r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medios didácticos y su importancia para el desarrollo de la Educación sensorial en la infancia temprana y preescolar ( 2 h/c). </a:t>
            </a:r>
            <a:endParaRPr lang="es-E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redondeado 3"/>
          <p:cNvSpPr/>
          <p:nvPr/>
        </p:nvSpPr>
        <p:spPr>
          <a:xfrm>
            <a:off x="696034" y="3913866"/>
            <a:ext cx="10904561" cy="1863254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just">
              <a:spcAft>
                <a:spcPts val="0"/>
              </a:spcAft>
            </a:pPr>
            <a:r>
              <a:rPr lang="es-ES" sz="2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Objetivo: </a:t>
            </a:r>
            <a:r>
              <a:rPr lang="es-E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Retroalimentar </a:t>
            </a:r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PIS y complejizar el análisis de las acciones instrumentales, estableciendo su relación con el desarrollo de habilidades informáticas y el uso de tecnologías en la educación sensorial.</a:t>
            </a:r>
          </a:p>
        </p:txBody>
      </p:sp>
    </p:spTree>
    <p:extLst>
      <p:ext uri="{BB962C8B-B14F-4D97-AF65-F5344CB8AC3E}">
        <p14:creationId xmlns:p14="http://schemas.microsoft.com/office/powerpoint/2010/main" val="68962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43428" y="1593894"/>
            <a:ext cx="1053737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/>
              <a:t>• </a:t>
            </a:r>
            <a:r>
              <a:rPr lang="es-ES" dirty="0" smtClean="0"/>
              <a:t> </a:t>
            </a: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profesora entrega las PIS corregidos y comenta de manera general:</a:t>
            </a:r>
          </a:p>
          <a:p>
            <a:pPr algn="just"/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  • Principales aciertos (ej. buena fundamentación teórica, creatividad en actividades).</a:t>
            </a:r>
          </a:p>
          <a:p>
            <a:pPr algn="just"/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  • Errores comunes (ej. confusión entre etapas, falta de concreción en las actividades</a:t>
            </a: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algn="just"/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Sugerencias para </a:t>
            </a:r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mejorar.</a:t>
            </a:r>
          </a:p>
          <a:p>
            <a:pPr algn="just"/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• Se abre un espacio para preguntas y aclaraciones individuales (si el tiempo lo permite, o se atiende de manera personalizada al final).</a:t>
            </a:r>
          </a:p>
        </p:txBody>
      </p:sp>
      <p:sp>
        <p:nvSpPr>
          <p:cNvPr id="3" name="Rectángulo redondeado 2"/>
          <p:cNvSpPr/>
          <p:nvPr/>
        </p:nvSpPr>
        <p:spPr>
          <a:xfrm>
            <a:off x="4213744" y="520554"/>
            <a:ext cx="3555243" cy="696036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REVISIÓN DE LA PIS</a:t>
            </a:r>
            <a:endParaRPr lang="es-ES" sz="2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4654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1378857" y="388448"/>
            <a:ext cx="9579429" cy="1013491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>
              <a:spcAft>
                <a:spcPts val="1000"/>
              </a:spcAft>
            </a:pPr>
            <a:r>
              <a:rPr lang="es-ES" sz="2400" b="1" dirty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Profundización: acciones instrumentales más complejas </a:t>
            </a:r>
            <a:endParaRPr lang="es-ES" sz="2400" b="1" dirty="0" smtClean="0">
              <a:solidFill>
                <a:prstClr val="black"/>
              </a:solidFill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  <a:p>
            <a:pPr algn="ctr">
              <a:spcAft>
                <a:spcPts val="1000"/>
              </a:spcAft>
            </a:pPr>
            <a:r>
              <a:rPr lang="es-ES" sz="2400" b="1" dirty="0" smtClean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(</a:t>
            </a:r>
            <a:r>
              <a:rPr lang="es-ES" sz="2400" b="1" dirty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15 minutos)</a:t>
            </a:r>
          </a:p>
        </p:txBody>
      </p:sp>
      <p:sp>
        <p:nvSpPr>
          <p:cNvPr id="3" name="Rectángulo 2"/>
          <p:cNvSpPr/>
          <p:nvPr/>
        </p:nvSpPr>
        <p:spPr>
          <a:xfrm>
            <a:off x="682387" y="1997839"/>
            <a:ext cx="106861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ES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548942" y="2113141"/>
            <a:ext cx="1123925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Niveles </a:t>
            </a:r>
            <a:r>
              <a:rPr lang="es-E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complejidad:</a:t>
            </a:r>
          </a:p>
          <a:p>
            <a:pPr algn="just"/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Uso de instrumentos con apoyo del adulto (ej. el adulto guía la mano del niño para usar la cuchara).</a:t>
            </a:r>
          </a:p>
          <a:p>
            <a:pPr algn="just"/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Uso independiente de instrumentos simples (cuchara, lápiz, pincel).</a:t>
            </a:r>
          </a:p>
          <a:p>
            <a:pPr algn="just"/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Uso de instrumentos que requieren coordinación </a:t>
            </a:r>
            <a:r>
              <a:rPr lang="es-ES" sz="2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bimanual</a:t>
            </a:r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(tijeras, abrochar botones, enhebrar).</a:t>
            </a:r>
          </a:p>
          <a:p>
            <a:pPr algn="just"/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Uso de instrumentos tecnológicos (ratón, teclado, pantalla táctil).</a:t>
            </a:r>
          </a:p>
          <a:p>
            <a:pPr algn="just"/>
            <a:endParaRPr lang="es-E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6857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redondeado 2"/>
          <p:cNvSpPr/>
          <p:nvPr/>
        </p:nvSpPr>
        <p:spPr>
          <a:xfrm>
            <a:off x="2707805" y="566028"/>
            <a:ext cx="7074824" cy="740259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800" b="1" dirty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Ejemplos por </a:t>
            </a:r>
            <a:r>
              <a:rPr lang="es-ES" sz="2800" b="1" dirty="0" smtClean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edades</a:t>
            </a:r>
            <a:endParaRPr lang="es-ES" sz="2800" b="1" dirty="0">
              <a:solidFill>
                <a:prstClr val="black"/>
              </a:solidFill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624115" y="1642851"/>
            <a:ext cx="10914743" cy="32441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• 1-2 años: usar la cuchara (aunque derrame).</a:t>
            </a:r>
          </a:p>
          <a:p>
            <a:pPr algn="just">
              <a:lnSpc>
                <a:spcPct val="150000"/>
              </a:lnSpc>
            </a:pP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• 2-3 años: usar lápices gruesos para garabatear.</a:t>
            </a:r>
          </a:p>
          <a:p>
            <a:pPr algn="just">
              <a:lnSpc>
                <a:spcPct val="150000"/>
              </a:lnSpc>
            </a:pP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• 3-4 años: usar tijeras de punta roma para recortar líneas simples.</a:t>
            </a:r>
          </a:p>
          <a:p>
            <a:pPr algn="just">
              <a:lnSpc>
                <a:spcPct val="150000"/>
              </a:lnSpc>
            </a:pP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• 4-5 años: usar el ratón del computador para hacer clic y arrastrar.</a:t>
            </a:r>
          </a:p>
          <a:p>
            <a:pPr algn="just">
              <a:lnSpc>
                <a:spcPct val="150000"/>
              </a:lnSpc>
            </a:pP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• 5-6 años: usar teclado para escribir su nombre (con ayuda</a:t>
            </a: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36253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redondeado 2"/>
          <p:cNvSpPr/>
          <p:nvPr/>
        </p:nvSpPr>
        <p:spPr>
          <a:xfrm>
            <a:off x="2104572" y="464428"/>
            <a:ext cx="8287658" cy="856372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800" b="1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Relación con el desarrollo de habilidades informáticas (15 minutos)</a:t>
            </a:r>
            <a:endParaRPr lang="es-ES" sz="2800" b="1" dirty="0">
              <a:solidFill>
                <a:prstClr val="black"/>
              </a:solidFill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872639" y="1538516"/>
            <a:ext cx="10564619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Habilidades </a:t>
            </a:r>
            <a:r>
              <a:rPr lang="es-E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informáticas básicas en la primera </a:t>
            </a:r>
            <a:r>
              <a:rPr lang="es-ES" sz="28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infancia:</a:t>
            </a:r>
            <a:endParaRPr lang="es-ES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E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Encender </a:t>
            </a: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apagar el equipo (con supervisión).</a:t>
            </a:r>
          </a:p>
          <a:p>
            <a:pPr algn="just"/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s-E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s-ES" sz="28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Utilizar </a:t>
            </a:r>
            <a:r>
              <a:rPr lang="es-E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ratón:</a:t>
            </a:r>
          </a:p>
          <a:p>
            <a:pPr algn="just"/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s-E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Clic </a:t>
            </a: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simple.</a:t>
            </a:r>
          </a:p>
          <a:p>
            <a:pPr algn="just"/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• Doble clic.</a:t>
            </a:r>
          </a:p>
          <a:p>
            <a:pPr algn="just"/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• Arrastrar y soltar.</a:t>
            </a:r>
          </a:p>
          <a:p>
            <a:pPr algn="just"/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s-ES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Utilizar la pantalla táctil </a:t>
            </a: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(si disponible): tocar, deslizar, pellizcar para zoom.</a:t>
            </a:r>
          </a:p>
          <a:p>
            <a:pPr algn="just"/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Identificar iconos y asociarlos con acciones.</a:t>
            </a:r>
          </a:p>
          <a:p>
            <a:pPr algn="just"/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Seguir secuencias simples en software educativo</a:t>
            </a:r>
            <a:r>
              <a:rPr lang="es-E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ES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26035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2496458" y="557044"/>
            <a:ext cx="7561942" cy="788628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8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Relación con acciones </a:t>
            </a:r>
            <a:r>
              <a:rPr lang="es-ES" sz="28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instrumentales</a:t>
            </a:r>
            <a:endParaRPr lang="es-ES" sz="28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6343" y="1869725"/>
            <a:ext cx="10189029" cy="4158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2800" b="1" dirty="0" smtClean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• </a:t>
            </a:r>
            <a:r>
              <a:rPr lang="es-ES" sz="2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El clic es una acción instrumental digital (equivalente a presionar un botón).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2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• Arrastrar es una acción de correlación en el entorno digital (mover un objeto a un lugar).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2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• La coordinación ojo-mano y la motricidad fina desarrolladas con acciones instrumentales físicas facilitan el manejo del ratón</a:t>
            </a:r>
            <a:r>
              <a:rPr lang="es-ES" sz="2800" dirty="0" smtClean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.</a:t>
            </a:r>
            <a:endParaRPr lang="es-ES" sz="2800" b="1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1200" dirty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 </a:t>
            </a:r>
            <a:endParaRPr lang="es-ES" sz="11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0232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>
    <a:spDef>
      <a:spPr>
        <a:blipFill>
          <a:blip xmlns:r="http://schemas.openxmlformats.org/officeDocument/2006/relationships" r:embed="rId2"/>
          <a:tile tx="0" ty="0" sx="100000" sy="100000" flip="none" algn="tl"/>
        </a:blipFill>
        <a:ln>
          <a:solidFill>
            <a:schemeClr val="accent1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spPr>
      <a:bodyPr anchor="ctr"/>
      <a:lstStyle>
        <a:defPPr algn="ctr">
          <a:defRPr sz="2400" b="1" kern="0" dirty="0" smtClean="0">
            <a:latin typeface="Arial" panose="020B0604020202020204" pitchFamily="34" charset="0"/>
            <a:cs typeface="Arial" panose="020B0604020202020204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2387</TotalTime>
  <Words>1043</Words>
  <Application>Microsoft Office PowerPoint</Application>
  <PresentationFormat>Panorámica</PresentationFormat>
  <Paragraphs>101</Paragraphs>
  <Slides>12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9" baseType="lpstr">
      <vt:lpstr>SimSun</vt:lpstr>
      <vt:lpstr>Arial</vt:lpstr>
      <vt:lpstr>Calibri</vt:lpstr>
      <vt:lpstr>Times New Roman</vt:lpstr>
      <vt:lpstr>Verdana</vt:lpstr>
      <vt:lpstr>Wingdings 2</vt:lpstr>
      <vt:lpstr>Aspecto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ANAY</dc:creator>
  <cp:lastModifiedBy>ANAY</cp:lastModifiedBy>
  <cp:revision>186</cp:revision>
  <dcterms:created xsi:type="dcterms:W3CDTF">2026-02-22T03:47:43Z</dcterms:created>
  <dcterms:modified xsi:type="dcterms:W3CDTF">2026-02-27T23:35:18Z</dcterms:modified>
</cp:coreProperties>
</file>