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60" r:id="rId3"/>
    <p:sldId id="261" r:id="rId4"/>
    <p:sldId id="270" r:id="rId5"/>
    <p:sldId id="318" r:id="rId6"/>
    <p:sldId id="314" r:id="rId7"/>
    <p:sldId id="301" r:id="rId8"/>
    <p:sldId id="311" r:id="rId9"/>
    <p:sldId id="269" r:id="rId10"/>
    <p:sldId id="315" r:id="rId11"/>
    <p:sldId id="265" r:id="rId1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30" autoAdjust="0"/>
  </p:normalViewPr>
  <p:slideViewPr>
    <p:cSldViewPr snapToGrid="0">
      <p:cViewPr varScale="1">
        <p:scale>
          <a:sx n="66" d="100"/>
          <a:sy n="66" d="100"/>
        </p:scale>
        <p:origin x="8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13080-27E0-4CA1-9550-F3771A3ACE21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7CF66-0177-4844-8B56-EBBA613A1E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6836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EEB55-A811-4647-86ED-32DF9B0113A7}" type="slidenum">
              <a:rPr lang="es-ES" smtClean="0">
                <a:solidFill>
                  <a:prstClr val="black"/>
                </a:solidFill>
              </a:rPr>
              <a:pPr/>
              <a:t>1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139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Para dar inicio</a:t>
            </a:r>
            <a:r>
              <a:rPr lang="es-ES" baseline="0" dirty="0" smtClean="0"/>
              <a:t> a la clase se presenta un juego de motivación: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BFE2C-68CD-4095-BA53-63FFD536E422}" type="slidenum">
              <a:rPr lang="es-ES" smtClean="0">
                <a:solidFill>
                  <a:prstClr val="black"/>
                </a:solidFill>
              </a:rPr>
              <a:pPr/>
              <a:t>2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692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Se orienta el objetivo y se pasa al nuevo contenido.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“La tecnología puede ser una gran aliada en la educación sensorial, pero no puede sustituir la experiencia directa con los objetos. Hoy veremos cómo usarla de manera complementaria”.</a:t>
            </a:r>
            <a:endParaRPr lang="es-ES" dirty="0">
              <a:effectLst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7F076B-5F8B-4818-ADE3-D5491E9D6E38}" type="slidenum">
              <a:rPr lang="es-ES" smtClean="0">
                <a:solidFill>
                  <a:prstClr val="black"/>
                </a:solidFill>
              </a:rPr>
              <a:pPr/>
              <a:t>3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341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Devolución de la PIS (20 minutos)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>
                <a:solidFill>
                  <a:prstClr val="black"/>
                </a:solidFill>
              </a:rPr>
              <a:pPr/>
              <a:t>4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2905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· Las estudiantes comparten las fichas que elaboraron sobre el software “A jugar” (estudio independiente de la Clase 16).</a:t>
            </a:r>
            <a:endParaRPr lang="es-ES" dirty="0" smtClean="0">
              <a:effectLst/>
            </a:endParaRPr>
          </a:p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· Se comentan las actividades seleccionadas y su relación con la educación sensorial.</a:t>
            </a:r>
            <a:endParaRPr lang="es-ES" dirty="0" smtClean="0">
              <a:effectLst/>
            </a:endParaRPr>
          </a:p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· La profesora complementa con información sobre otros softwares educativos disponibles.</a:t>
            </a:r>
            <a:endParaRPr lang="es-ES" dirty="0">
              <a:effectLst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19860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endParaRPr lang="es-ES" sz="12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78047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Conclusión:</a:t>
            </a:r>
            <a:endParaRPr lang="es-ES" dirty="0" smtClean="0">
              <a:effectLst/>
            </a:endParaRPr>
          </a:p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 tecnología debe ser un complemento, no un sustituto, de la experiencia sensorial directa.</a:t>
            </a:r>
            <a:endParaRPr lang="es-ES" dirty="0" smtClean="0">
              <a:effectLst/>
            </a:endParaRPr>
          </a:p>
          <a:p>
            <a:endParaRPr lang="es-E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>
                <a:solidFill>
                  <a:prstClr val="black"/>
                </a:solidFill>
              </a:rPr>
              <a:pPr/>
              <a:t>8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8005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En equipos, las estudiantes diseñan una actividad que integre un recurso tecnológico (video, software, presentación, grabación de sonidos) con medios tradicionales.</a:t>
            </a:r>
          </a:p>
          <a:p>
            <a:pPr algn="just">
              <a:spcAft>
                <a:spcPts val="1000"/>
              </a:spcAft>
            </a:pPr>
            <a:r>
              <a:rPr lang="es-ES" sz="12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Socialización:</a:t>
            </a:r>
            <a:r>
              <a:rPr lang="es-ES" sz="1200" baseline="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s-ES" sz="12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Cada equipo presenta su propuesta. Se evalúa la creatividad y la adecuación a la edad.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61638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·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>
                <a:solidFill>
                  <a:prstClr val="black"/>
                </a:solidFill>
              </a:rPr>
              <a:pPr/>
              <a:t>10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331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167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13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861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167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833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865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816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834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612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31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5533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517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14151" y="506307"/>
            <a:ext cx="10959152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99795" marR="899795" algn="ctr"/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ctr"/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Universidad de Artemisa </a:t>
            </a: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“Julio Díaz González”</a:t>
            </a: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Centro Universitario Municipal </a:t>
            </a: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Guanajay</a:t>
            </a:r>
          </a:p>
          <a:p>
            <a:pPr marL="899795" marR="899795" algn="ctr"/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Facultad Ciencias de la Educación</a:t>
            </a:r>
          </a:p>
          <a:p>
            <a:pPr marL="899795" marR="899795" algn="ctr"/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Carrera Licenciatura en Educación Preescolar 5 Años</a:t>
            </a:r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endParaRPr lang="es-ES" sz="2000" b="1" dirty="0">
              <a:solidFill>
                <a:prstClr val="black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899795" marR="899795" algn="ctr"/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ASIGNATURA DIDÁCTICA DE LA DIMENSIÓN DE RELACIÓN CON EL ENTORNO II (EDUCACIÓN SENSORIAL)</a:t>
            </a:r>
            <a:endParaRPr lang="es-ES" sz="2000" dirty="0">
              <a:solidFill>
                <a:prstClr val="black"/>
              </a:solidFill>
            </a:endParaRPr>
          </a:p>
          <a:p>
            <a:pPr algn="just"/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es-ES" sz="2000" b="1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just">
              <a:lnSpc>
                <a:spcPct val="150000"/>
              </a:lnSpc>
            </a:pP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Profesora: M.Sc. Marinés Millán López.</a:t>
            </a:r>
          </a:p>
          <a:p>
            <a:pPr marL="899795" marR="899795" algn="just">
              <a:lnSpc>
                <a:spcPct val="150000"/>
              </a:lnSpc>
            </a:pP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Teléfono: 55803395</a:t>
            </a:r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 marL="899795" marR="899795" algn="ctr"/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1402" y="683729"/>
            <a:ext cx="1230831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456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3519712" y="557044"/>
            <a:ext cx="4615543" cy="78862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Cierre de la clase (5 minutos)</a:t>
            </a:r>
          </a:p>
        </p:txBody>
      </p:sp>
      <p:sp>
        <p:nvSpPr>
          <p:cNvPr id="3" name="Rectángulo 2"/>
          <p:cNvSpPr/>
          <p:nvPr/>
        </p:nvSpPr>
        <p:spPr>
          <a:xfrm>
            <a:off x="732968" y="1926243"/>
            <a:ext cx="10189029" cy="2202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800" b="1" dirty="0" smtClean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• Síntesis: la tecnología es una herramienta valiosa si se usa de manera reflexiva y complementaria.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• </a:t>
            </a:r>
            <a:r>
              <a:rPr lang="es-ES" sz="2800" dirty="0" smtClean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En 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la próxima clase se abordará la preparación a la familia, un tema clave para la vía no institucional.</a:t>
            </a:r>
          </a:p>
        </p:txBody>
      </p:sp>
    </p:spTree>
    <p:extLst>
      <p:ext uri="{BB962C8B-B14F-4D97-AF65-F5344CB8AC3E}">
        <p14:creationId xmlns:p14="http://schemas.microsoft.com/office/powerpoint/2010/main" val="993017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3734393" y="482385"/>
            <a:ext cx="4954137" cy="62160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>
              <a:spcAft>
                <a:spcPts val="1000"/>
              </a:spcAft>
            </a:pP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ESTUDIO INDEPENDIENTE</a:t>
            </a:r>
            <a:endParaRPr lang="es-ES" sz="2000" b="1" dirty="0">
              <a:solidFill>
                <a:prstClr val="black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82387" y="1997839"/>
            <a:ext cx="106861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793083" y="1256797"/>
            <a:ext cx="1083675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1. Elaboración de planificación con tecnología:</a:t>
            </a:r>
          </a:p>
          <a:p>
            <a:pPr algn="just">
              <a:lnSpc>
                <a:spcPct val="150000"/>
              </a:lnSpc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• A partir de las ideas de clase, elaborar una planificación completa que incluya un recurso tecnológico para un contenido sensorial.</a:t>
            </a:r>
          </a:p>
          <a:p>
            <a:pPr algn="just">
              <a:lnSpc>
                <a:spcPct val="150000"/>
              </a:lnSpc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• Traerla a la próxima clase para compartir.</a:t>
            </a:r>
          </a:p>
          <a:p>
            <a:pPr algn="just">
              <a:lnSpc>
                <a:spcPct val="150000"/>
              </a:lnSpc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2. Lectura previa para la Clase 18:</a:t>
            </a:r>
          </a:p>
          <a:p>
            <a:pPr algn="just">
              <a:lnSpc>
                <a:spcPct val="150000"/>
              </a:lnSpc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• Leer materiales sobre el trabajo con la familia en educación sensorial (folletos del CELEP, apartados de González Guerra).</a:t>
            </a:r>
          </a:p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746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1095232" y="602441"/>
            <a:ext cx="4067033" cy="69603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JUEGO DE MOTIVACIÓN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6683989" y="602441"/>
            <a:ext cx="4245268" cy="82298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“Memoria virtual” (15 minutos)</a:t>
            </a: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551759" y="1461597"/>
            <a:ext cx="1104103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La profesora prepara una presentación con imágenes de objetos (pueden ser diapositivas) que aparecen durante 5 segundos y luego desaparecen. Los objetos deben tener cualidades sensoriales claras (colores, formas, texturas reconocibles).</a:t>
            </a:r>
          </a:p>
        </p:txBody>
      </p:sp>
      <p:sp>
        <p:nvSpPr>
          <p:cNvPr id="5" name="Rectángulo 4"/>
          <p:cNvSpPr/>
          <p:nvPr/>
        </p:nvSpPr>
        <p:spPr>
          <a:xfrm>
            <a:off x="551759" y="3313653"/>
            <a:ext cx="1104103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Procedimiento</a:t>
            </a:r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Se proyecta la primera imagen durante 5 segundos.</a:t>
            </a: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Las estudiantes deben recordar y anotar todas las cualidades sensoriales que puedan del objeto (color, forma, tamaño, posibles texturas, etc.).</a:t>
            </a: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Se repite con varias imágenes.</a:t>
            </a: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Al final, se comparan las respuestas con las imágenes originales.</a:t>
            </a:r>
          </a:p>
        </p:txBody>
      </p:sp>
    </p:spTree>
    <p:extLst>
      <p:ext uri="{BB962C8B-B14F-4D97-AF65-F5344CB8AC3E}">
        <p14:creationId xmlns:p14="http://schemas.microsoft.com/office/powerpoint/2010/main" val="107615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4213744" y="520554"/>
            <a:ext cx="3555243" cy="69603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“REFLEXIÓN” 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32511" y="1564933"/>
            <a:ext cx="10317708" cy="4536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¿Fue fácil recordar todas las cualidades? (Depende de la atención y la complejidad del objeto).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¿Cómo ayuda la tecnología a presentar estímulos de manera controlada? (Podemos mostrar objetos que no están físicamente presentes, repetirlos, etc.).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¿Qué limitaciones tiene la imagen frente al objeto real? (No se puede tocar, oler, etc.).</a:t>
            </a:r>
          </a:p>
        </p:txBody>
      </p:sp>
    </p:spTree>
    <p:extLst>
      <p:ext uri="{BB962C8B-B14F-4D97-AF65-F5344CB8AC3E}">
        <p14:creationId xmlns:p14="http://schemas.microsoft.com/office/powerpoint/2010/main" val="140135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696036" y="2152724"/>
            <a:ext cx="10904560" cy="107703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Contenido: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Integración de tecnologías en educación sensorial</a:t>
            </a:r>
          </a:p>
        </p:txBody>
      </p:sp>
      <p:sp>
        <p:nvSpPr>
          <p:cNvPr id="3" name="Rectángulo redondeado 2"/>
          <p:cNvSpPr/>
          <p:nvPr/>
        </p:nvSpPr>
        <p:spPr>
          <a:xfrm>
            <a:off x="696035" y="722075"/>
            <a:ext cx="10904561" cy="746537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 III: 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medios didácticos y su importancia para el desarrollo de la Educación sensorial en la infancia temprana y preescolar ( 2 h/c). </a:t>
            </a:r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696034" y="3913866"/>
            <a:ext cx="10904561" cy="186325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r>
              <a:rPr lang="es-ES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Objetivo: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Valorar el uso de recursos tecnológicos en la educación sensorial, analizando sus ventajas, limitaciones y formas de integración con medios tradicionales.</a:t>
            </a:r>
            <a:endParaRPr lang="es-ES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62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3734393" y="482385"/>
            <a:ext cx="4954137" cy="62160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>
              <a:spcAft>
                <a:spcPts val="1000"/>
              </a:spcAft>
            </a:pP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ESTUDIO INDEPENDIENTE</a:t>
            </a:r>
            <a:endParaRPr lang="es-ES" sz="2000" b="1" dirty="0">
              <a:solidFill>
                <a:prstClr val="black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82387" y="1997839"/>
            <a:ext cx="106861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793083" y="1256797"/>
            <a:ext cx="1083675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. Exploración de software educativo: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• Explorar el software educativo “A jugar” (CELEP) o cualquier otro disponible, y seleccionar una actividad que desarrolle acciones instrumentales.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• Elaborar una ficha de análisis que incluya: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  • Nombre de la actividad.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  • Edad recomendada.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  • Acciones requeridas (clic, arrastrar, etc.).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  • Contenido sensorial que trabaja (color, forma, etc.).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  • Posibles adaptaciones para niños con dificultades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2. Lectura previa para la Clase 17: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• Leer materiales digitalizados del perfeccionamiento sobre el uso de tecnologías en la primera infancia (si están disponibles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816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682387" y="1997839"/>
            <a:ext cx="106861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Nube 3"/>
          <p:cNvSpPr/>
          <p:nvPr/>
        </p:nvSpPr>
        <p:spPr>
          <a:xfrm>
            <a:off x="541142" y="478971"/>
            <a:ext cx="10827442" cy="5660571"/>
          </a:xfrm>
          <a:prstGeom prst="cloud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>
              <a:spcAft>
                <a:spcPts val="1000"/>
              </a:spcAft>
            </a:pPr>
            <a:r>
              <a:rPr lang="es-ES" sz="2400" b="1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Análisis de las fichas sobre el software “A jugar” (20 minutos)</a:t>
            </a: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857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4724400" y="478942"/>
            <a:ext cx="2714172" cy="74025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Ventajas:</a:t>
            </a:r>
            <a:endParaRPr lang="es-ES" sz="28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24115" y="1642851"/>
            <a:ext cx="10914743" cy="3890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Motivación y atracción para los niños.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Posibilidad de presentar estímulos variados y controlados.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Acceso a experiencias que no serían posibles en el aula (ej. sonidos de animales exóticos, imágenes de lugares lejanos).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Desarrollo de habilidades informáticas básicas.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Adaptabilidad (se puede ajustar dificultad, repetir).</a:t>
            </a:r>
          </a:p>
        </p:txBody>
      </p:sp>
    </p:spTree>
    <p:extLst>
      <p:ext uri="{BB962C8B-B14F-4D97-AF65-F5344CB8AC3E}">
        <p14:creationId xmlns:p14="http://schemas.microsoft.com/office/powerpoint/2010/main" val="1413625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4754318" y="478942"/>
            <a:ext cx="2801259" cy="85637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800" b="1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Limitaciones:</a:t>
            </a:r>
          </a:p>
        </p:txBody>
      </p:sp>
      <p:sp>
        <p:nvSpPr>
          <p:cNvPr id="4" name="Rectángulo 3"/>
          <p:cNvSpPr/>
          <p:nvPr/>
        </p:nvSpPr>
        <p:spPr>
          <a:xfrm>
            <a:off x="872637" y="1843316"/>
            <a:ext cx="10564619" cy="3890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La pantalla no permite la exploración multisensorial completa (falta tacto, olfato, gusto).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Riesgo de uso excesivo y sedentarismo.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Necesidad de supervisión adulta constante.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No todos los niños tienen acceso en casa (brecha digital).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Puede distraer si no está bien diseñado.</a:t>
            </a:r>
          </a:p>
        </p:txBody>
      </p:sp>
    </p:spTree>
    <p:extLst>
      <p:ext uri="{BB962C8B-B14F-4D97-AF65-F5344CB8AC3E}">
        <p14:creationId xmlns:p14="http://schemas.microsoft.com/office/powerpoint/2010/main" val="3592603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711201" y="557044"/>
            <a:ext cx="10755086" cy="78862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8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Propuesta </a:t>
            </a:r>
            <a:r>
              <a:rPr lang="es-ES" sz="28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actividades que combinen medios tradicionales y tecnológicos (20 minutos)</a:t>
            </a:r>
          </a:p>
        </p:txBody>
      </p:sp>
      <p:sp>
        <p:nvSpPr>
          <p:cNvPr id="3" name="Rectángulo 2"/>
          <p:cNvSpPr/>
          <p:nvPr/>
        </p:nvSpPr>
        <p:spPr>
          <a:xfrm>
            <a:off x="711201" y="1345672"/>
            <a:ext cx="10189029" cy="5107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es-ES" sz="28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Ejemplo:</a:t>
            </a:r>
            <a:endParaRPr lang="es-ES" sz="28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algn="just">
              <a:spcAft>
                <a:spcPts val="1000"/>
              </a:spcAft>
            </a:pPr>
            <a:r>
              <a:rPr lang="es-ES" sz="2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• Tema: Los sonidos de los animales.</a:t>
            </a:r>
          </a:p>
          <a:p>
            <a:pPr algn="just">
              <a:spcAft>
                <a:spcPts val="1000"/>
              </a:spcAft>
            </a:pPr>
            <a:r>
              <a:rPr lang="es-ES" sz="2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• Tecnología: Video corto con sonidos de animales de la granja.</a:t>
            </a:r>
          </a:p>
          <a:p>
            <a:pPr algn="just">
              <a:spcAft>
                <a:spcPts val="1000"/>
              </a:spcAft>
            </a:pPr>
            <a:r>
              <a:rPr lang="es-ES" sz="2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• Medios tradicionales: Figuras de animales de plástico para tocar y asociar con el sonido.</a:t>
            </a:r>
          </a:p>
          <a:p>
            <a:pPr algn="just">
              <a:spcAft>
                <a:spcPts val="1000"/>
              </a:spcAft>
            </a:pPr>
            <a:r>
              <a:rPr lang="es-ES" sz="2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• Actividad: Ver el video, identificar los sonidos, luego buscar la figura del animal que hace cada sonido y colocarla en una bandeja</a:t>
            </a:r>
            <a:r>
              <a:rPr lang="es-ES" sz="28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.</a:t>
            </a:r>
            <a:endParaRPr lang="es-ES" sz="28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s-ES" sz="2800" b="1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232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>
    <a:spDef>
      <a:spPr>
        <a:blipFill>
          <a:blip xmlns:r="http://schemas.openxmlformats.org/officeDocument/2006/relationships" r:embed="rId2"/>
          <a:tile tx="0" ty="0" sx="100000" sy="100000" flip="none" algn="tl"/>
        </a:blipFill>
        <a:ln>
          <a:solidFill>
            <a:schemeClr val="accent1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spPr>
      <a:bodyPr anchor="ctr"/>
      <a:lstStyle>
        <a:defPPr algn="ctr">
          <a:defRPr sz="2400" b="1" kern="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2489</TotalTime>
  <Words>939</Words>
  <Application>Microsoft Office PowerPoint</Application>
  <PresentationFormat>Panorámica</PresentationFormat>
  <Paragraphs>91</Paragraphs>
  <Slides>11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8" baseType="lpstr">
      <vt:lpstr>SimSun</vt:lpstr>
      <vt:lpstr>Arial</vt:lpstr>
      <vt:lpstr>Calibri</vt:lpstr>
      <vt:lpstr>Times New Roman</vt:lpstr>
      <vt:lpstr>Verdana</vt:lpstr>
      <vt:lpstr>Wingdings 2</vt:lpstr>
      <vt:lpstr>Aspecto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ANAY</dc:creator>
  <cp:lastModifiedBy>ANAY</cp:lastModifiedBy>
  <cp:revision>191</cp:revision>
  <dcterms:created xsi:type="dcterms:W3CDTF">2026-02-22T03:47:43Z</dcterms:created>
  <dcterms:modified xsi:type="dcterms:W3CDTF">2026-02-27T23:35:52Z</dcterms:modified>
</cp:coreProperties>
</file>