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7" r:id="rId2"/>
    <p:sldId id="260" r:id="rId3"/>
    <p:sldId id="261" r:id="rId4"/>
    <p:sldId id="270" r:id="rId5"/>
    <p:sldId id="319" r:id="rId6"/>
    <p:sldId id="301" r:id="rId7"/>
    <p:sldId id="311" r:id="rId8"/>
    <p:sldId id="269" r:id="rId9"/>
    <p:sldId id="315" r:id="rId10"/>
    <p:sldId id="320" r:id="rId11"/>
    <p:sldId id="321" r:id="rId12"/>
    <p:sldId id="322" r:id="rId13"/>
    <p:sldId id="323" r:id="rId14"/>
    <p:sldId id="265" r:id="rId15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8330" autoAdjust="0"/>
  </p:normalViewPr>
  <p:slideViewPr>
    <p:cSldViewPr snapToGrid="0">
      <p:cViewPr varScale="1">
        <p:scale>
          <a:sx n="66" d="100"/>
          <a:sy n="66" d="100"/>
        </p:scale>
        <p:origin x="87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A13080-27E0-4CA1-9550-F3771A3ACE21}" type="datetimeFigureOut">
              <a:rPr lang="es-ES" smtClean="0"/>
              <a:t>28/02/2026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CF66-0177-4844-8B56-EBBA613A1E5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26836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DEEB55-A811-4647-86ED-32DF9B0113A7}" type="slidenum">
              <a:rPr lang="es-ES" smtClean="0">
                <a:solidFill>
                  <a:prstClr val="black"/>
                </a:solidFill>
              </a:rPr>
              <a:pPr/>
              <a:t>1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21394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Para dar inicio</a:t>
            </a:r>
            <a:r>
              <a:rPr lang="es-ES" baseline="0" dirty="0" smtClean="0"/>
              <a:t> a la clase se presenta un juego de motivación: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03BFE2C-68CD-4095-BA53-63FFD536E422}" type="slidenum">
              <a:rPr lang="es-ES" smtClean="0">
                <a:solidFill>
                  <a:prstClr val="black"/>
                </a:solidFill>
              </a:rPr>
              <a:pPr/>
              <a:t>2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56926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dirty="0" smtClean="0"/>
              <a:t>Se orienta el objetivo y se pasa al nuevo contenido</a:t>
            </a:r>
            <a:r>
              <a:rPr lang="es-ES" baseline="0" dirty="0" smtClean="0"/>
              <a:t>: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“La familia es el primer y más importante agente educativo. Nuestro trabajo no es solo con los niños, sino también con las familias, para empoderarlas y darles herramientas. Hoy veremos cómo hacerlo”.</a:t>
            </a:r>
            <a:endParaRPr lang="es-ES" dirty="0">
              <a:effectLst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7F076B-5F8B-4818-ADE3-D5491E9D6E38}" type="slidenum">
              <a:rPr lang="es-ES" smtClean="0">
                <a:solidFill>
                  <a:prstClr val="black"/>
                </a:solidFill>
              </a:rPr>
              <a:pPr/>
              <a:t>3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8341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Devolución de la PIS (20 minutos)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4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729055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150000"/>
              </a:lnSpc>
            </a:pPr>
            <a:endParaRPr lang="es-E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6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978047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7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8005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La profesora presenta y ejemplifica diversas técnicas:</a:t>
            </a:r>
            <a:endParaRPr lang="es-ES" dirty="0" smtClean="0">
              <a:effectLst/>
            </a:endParaRP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8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9616381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·</a:t>
            </a:r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>
                <a:solidFill>
                  <a:prstClr val="black"/>
                </a:solidFill>
              </a:rPr>
              <a:pPr/>
              <a:t>9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13310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Socialización (10 minutos):</a:t>
            </a:r>
            <a:r>
              <a:rPr lang="es-ES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Cada equipo muestra su folleto. Se comentan los puntos fuertes y se sugieren mejoras.</a:t>
            </a:r>
            <a:endParaRPr lang="es-ES" dirty="0" smtClean="0">
              <a:effectLst/>
            </a:endParaRPr>
          </a:p>
          <a:p>
            <a:r>
              <a:rPr lang="es-E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  <a:endParaRPr lang="es-ES" dirty="0" smtClean="0">
              <a:effectLst/>
            </a:endParaRPr>
          </a:p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E7CF66-0177-4844-8B56-EBBA613A1E59}" type="slidenum">
              <a:rPr lang="es-ES" smtClean="0"/>
              <a:t>12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86312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1678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2139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98619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1167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3833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58652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4816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43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612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031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855332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20618AB9-B2ED-4FBC-97FE-FC6DB955C913}" type="datetimeFigureOut">
              <a:rPr lang="es-ES" smtClean="0">
                <a:solidFill>
                  <a:prstClr val="black"/>
                </a:solidFill>
              </a:rPr>
              <a:pPr/>
              <a:t>28/02/2026</a:t>
            </a:fld>
            <a:endParaRPr lang="es-ES">
              <a:solidFill>
                <a:prstClr val="black"/>
              </a:solidFill>
            </a:endParaRPr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ES">
              <a:solidFill>
                <a:prstClr val="black"/>
              </a:solidFill>
            </a:endParaRP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6AF632D-2E3E-46A6-9696-161CEB22E26B}" type="slidenum">
              <a:rPr lang="es-ES" smtClean="0">
                <a:solidFill>
                  <a:prstClr val="black"/>
                </a:solidFill>
              </a:rPr>
              <a:pPr/>
              <a:t>‹Nº›</a:t>
            </a:fld>
            <a:endParaRPr lang="es-E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25176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614151" y="506307"/>
            <a:ext cx="10959152" cy="60631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Universidad de Artemisa </a:t>
            </a: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“Julio Díaz González”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Centro Universitario Municipal </a:t>
            </a: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Guanajay</a:t>
            </a:r>
          </a:p>
          <a:p>
            <a:pPr marL="899795" marR="899795" algn="ctr"/>
            <a:endParaRPr lang="es-ES" sz="2000" b="1" dirty="0">
              <a:solidFill>
                <a:srgbClr val="000000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Facultad Ciencias de la Educación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Carrera Licenciatura en Educación Preescolar 5 Años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endParaRPr lang="es-ES" sz="2000" b="1" dirty="0">
              <a:solidFill>
                <a:prstClr val="black"/>
              </a:solidFill>
              <a:latin typeface="Times New Roman" panose="02020603050405020304" pitchFamily="18" charset="0"/>
              <a:cs typeface="Arial" panose="020B0604020202020204" pitchFamily="34" charset="0"/>
            </a:endParaRPr>
          </a:p>
          <a:p>
            <a:pPr marL="899795" marR="899795"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ASIGNATURA DIDÁCTICA DE LA DIMENSIÓN DE RELACIÓN CON EL ENTORNO II (EDUCACIÓN SENSORIAL)</a:t>
            </a:r>
            <a:endParaRPr lang="es-ES" sz="2000" dirty="0">
              <a:solidFill>
                <a:prstClr val="black"/>
              </a:solidFill>
            </a:endParaRPr>
          </a:p>
          <a:p>
            <a:pPr algn="just"/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</a:t>
            </a:r>
            <a:endParaRPr lang="es-ES" sz="2000" b="1" dirty="0">
              <a:solidFill>
                <a:prstClr val="black"/>
              </a:solidFill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Profesora: M.Sc. Marinés Millán López.</a:t>
            </a:r>
          </a:p>
          <a:p>
            <a:pPr marL="899795" marR="899795" algn="just">
              <a:lnSpc>
                <a:spcPct val="150000"/>
              </a:lnSpc>
            </a:pPr>
            <a:r>
              <a:rPr lang="es-ES" sz="2000" b="1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Teléfono: 55803395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99795" marR="899795" algn="ctr"/>
            <a:r>
              <a:rPr lang="es-ES" sz="2000" b="1" dirty="0">
                <a:solidFill>
                  <a:srgbClr val="00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 </a:t>
            </a:r>
          </a:p>
          <a:p>
            <a:pPr marL="899795" marR="899795" algn="ctr"/>
            <a:endParaRPr lang="es-ES" sz="2000" dirty="0">
              <a:solidFill>
                <a:prstClr val="black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51402" y="683729"/>
            <a:ext cx="1230831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64560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972458" y="1724524"/>
            <a:ext cx="10232571" cy="38904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5. Entrevistas individuales: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• Conocer las necesidades específicas de cada familia y ofrecer orientación personalizada.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6. Materiales digitales: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   • Infografías, </a:t>
            </a:r>
            <a:r>
              <a:rPr lang="es-ES" sz="2800" dirty="0" err="1">
                <a:latin typeface="Arial" panose="020B0604020202020204" pitchFamily="34" charset="0"/>
                <a:cs typeface="Arial" panose="020B0604020202020204" pitchFamily="34" charset="0"/>
              </a:rPr>
              <a:t>podcasts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, grupos de mensajería con ideas semanales.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711201" y="557044"/>
            <a:ext cx="10755086" cy="78862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para orientar a las familias (20 minutos)</a:t>
            </a:r>
          </a:p>
        </p:txBody>
      </p:sp>
    </p:spTree>
    <p:extLst>
      <p:ext uri="{BB962C8B-B14F-4D97-AF65-F5344CB8AC3E}">
        <p14:creationId xmlns:p14="http://schemas.microsoft.com/office/powerpoint/2010/main" val="29851790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711201" y="557044"/>
            <a:ext cx="10755086" cy="78862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Taller: Elaborar un folleto informativo para padres (25 minutos)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711201" y="1882700"/>
            <a:ext cx="1075508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En equipos, elaborar un folleto (puede ser en papel o en formato digital, según recursos) para orientar a las familias sobre cómo estimular un sentido específico en casa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El folleto debe incluir</a:t>
            </a:r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Título llamativo (ej. “Descubriendo el mundo a través del tacto”).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Breve introducción sobre la importancia de ese sentido.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3-5 ideas prácticas de actividades con materiales del hogar.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Consejos de seguridad.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Imágenes o dibujos sencillos (pueden ser hechos a mano).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Un mensaje final de ánimo.</a:t>
            </a:r>
          </a:p>
        </p:txBody>
      </p:sp>
    </p:spTree>
    <p:extLst>
      <p:ext uri="{BB962C8B-B14F-4D97-AF65-F5344CB8AC3E}">
        <p14:creationId xmlns:p14="http://schemas.microsoft.com/office/powerpoint/2010/main" val="149715299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365827" y="528016"/>
            <a:ext cx="6676573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Ejemplo de contenido para el tacto:</a:t>
            </a:r>
          </a:p>
        </p:txBody>
      </p:sp>
      <p:sp>
        <p:nvSpPr>
          <p:cNvPr id="3" name="Rectángulo 2"/>
          <p:cNvSpPr/>
          <p:nvPr/>
        </p:nvSpPr>
        <p:spPr>
          <a:xfrm>
            <a:off x="856343" y="1737809"/>
            <a:ext cx="10464800" cy="36009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“Masajes con diferentes texturas: usa una toalla suave, una esponja, un cepillo de cerdas suaves”.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“Caja de texturas: reúne retales de tela (terciopelo, lija, seda) y deja que el niño los explore”.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“Jugar con arena, agua, harina (siempre supervisado)”.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6069221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2648856" y="513501"/>
            <a:ext cx="6676573" cy="788628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Cierre de la clase (5 minutos)</a:t>
            </a:r>
          </a:p>
        </p:txBody>
      </p:sp>
      <p:sp>
        <p:nvSpPr>
          <p:cNvPr id="3" name="Rectángulo 2"/>
          <p:cNvSpPr/>
          <p:nvPr/>
        </p:nvSpPr>
        <p:spPr>
          <a:xfrm>
            <a:off x="841829" y="1556995"/>
            <a:ext cx="10290629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Síntesis: la preparación a la familia es una tarea esencial del educador. Requiere creatividad, empatía y conocimientos.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E</a:t>
            </a:r>
            <a:r>
              <a:rPr lang="es-ES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la próxima clase compartirán las experiencias de aplicar estos materiales con familias reales o simuladas.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86102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3" y="482385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3" y="1256797"/>
            <a:ext cx="1083675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Aplicación del folleto con una familia: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Entregar el folleto elaborado a una familia (puede ser un familiar, vecino o amigo con niños pequeños) y explicarle su contenido.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Si es posible, observar o preguntar cómo lo usaron.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Traer un breve informe de la experiencia (qué familia, cómo reaccionó, si puso en práctica alguna idea, dificultades encontradas).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Preparación para la Clase 19: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Reflexionar sobre la experiencia para compartirla en clase.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67468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1095232" y="602441"/>
            <a:ext cx="406703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JUEGO DE MOTIVACIÓN</a:t>
            </a:r>
          </a:p>
        </p:txBody>
      </p:sp>
      <p:sp>
        <p:nvSpPr>
          <p:cNvPr id="6" name="Rectángulo redondeado 5"/>
          <p:cNvSpPr/>
          <p:nvPr/>
        </p:nvSpPr>
        <p:spPr>
          <a:xfrm>
            <a:off x="6683989" y="602441"/>
            <a:ext cx="4245268" cy="82298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latin typeface="Arial" panose="020B0604020202020204" pitchFamily="34" charset="0"/>
                <a:cs typeface="Arial" panose="020B0604020202020204" pitchFamily="34" charset="0"/>
              </a:rPr>
              <a:t>“El hogar sensorial” (15 minutos)</a:t>
            </a:r>
          </a:p>
        </p:txBody>
      </p:sp>
      <p:sp>
        <p:nvSpPr>
          <p:cNvPr id="7" name="Rectángulo 6"/>
          <p:cNvSpPr/>
          <p:nvPr/>
        </p:nvSpPr>
        <p:spPr>
          <a:xfrm>
            <a:off x="551759" y="1461597"/>
            <a:ext cx="1104103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La profesora plantea una situación imaginaria: “Imaginen que son padres y madres de un niño de 2 años. Tienen una habitación en casa y quieren convertirla en un espacio que estimule los sentidos de su hijo, pero con recursos cotidianos y sin gastar dinero”.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51759" y="2979824"/>
            <a:ext cx="110410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800" b="1" dirty="0">
                <a:latin typeface="Arial" panose="020B0604020202020204" pitchFamily="34" charset="0"/>
                <a:cs typeface="Arial" panose="020B0604020202020204" pitchFamily="34" charset="0"/>
              </a:rPr>
              <a:t>Procedimiento</a:t>
            </a:r>
            <a:r>
              <a:rPr lang="es-E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  <a:endParaRPr lang="es-ES" sz="2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En equipos (o individualmente), las estudiantes tienen 5 minutos para pensar y anotar ideas.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• Luego, comparten sus ideas: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• Colgar móviles hechos con cucharas de madera.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• Poner una caja con telas de diferentes texturas.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• Llenar botellas con arroz o lentejas para hacer sonajeros.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• Colocar espejos a su altura.</a:t>
            </a:r>
          </a:p>
          <a:p>
            <a:pPr algn="just"/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• Usar ollas y cucharas como instrumentos musicales.</a:t>
            </a:r>
          </a:p>
        </p:txBody>
      </p:sp>
    </p:spTree>
    <p:extLst>
      <p:ext uri="{BB962C8B-B14F-4D97-AF65-F5344CB8AC3E}">
        <p14:creationId xmlns:p14="http://schemas.microsoft.com/office/powerpoint/2010/main" val="10761572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4213744" y="520554"/>
            <a:ext cx="3555243" cy="696036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“REFLEXIÓN” </a:t>
            </a:r>
            <a:endParaRPr lang="es-ES" sz="2400" b="1" kern="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832511" y="1564933"/>
            <a:ext cx="10317708" cy="3244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¿Qué recursos del hogar pueden transformarse en medios sensoriales?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¿Qué papel juega la creatividad de la familia?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¿Cómo podemos los educadores ayudar a las familias a ver estas posibilidades?</a:t>
            </a:r>
          </a:p>
        </p:txBody>
      </p:sp>
    </p:spTree>
    <p:extLst>
      <p:ext uri="{BB962C8B-B14F-4D97-AF65-F5344CB8AC3E}">
        <p14:creationId xmlns:p14="http://schemas.microsoft.com/office/powerpoint/2010/main" val="1401356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696036" y="2152724"/>
            <a:ext cx="10904560" cy="1077030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Contenido:</a:t>
            </a:r>
            <a:r>
              <a:rPr lang="es-ES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Práctica en la vía no institucional – Preparación a la familia</a:t>
            </a:r>
          </a:p>
        </p:txBody>
      </p:sp>
      <p:sp>
        <p:nvSpPr>
          <p:cNvPr id="3" name="Rectángulo redondeado 2"/>
          <p:cNvSpPr/>
          <p:nvPr/>
        </p:nvSpPr>
        <p:spPr>
          <a:xfrm>
            <a:off x="696035" y="722075"/>
            <a:ext cx="10904561" cy="746537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just"/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Tema III: </a:t>
            </a:r>
            <a:r>
              <a:rPr lang="es-ES" sz="24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Los medios didácticos y su importancia para el desarrollo de la Educación sensorial en la infancia temprana y preescolar ( 2 h/c). </a:t>
            </a:r>
            <a:endParaRPr lang="es-ES" sz="2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redondeado 3"/>
          <p:cNvSpPr/>
          <p:nvPr/>
        </p:nvSpPr>
        <p:spPr>
          <a:xfrm>
            <a:off x="696034" y="3913866"/>
            <a:ext cx="10904561" cy="1863254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r>
              <a:rPr lang="es-ES" sz="2400" b="1" dirty="0" smtClean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Objetivo: </a:t>
            </a: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Diseñar estrategias para preparar a las familias en la estimulación sensorial en el hogar, reconociendo su rol como principales agentes educativos en la vía no institucional.</a:t>
            </a:r>
            <a:endParaRPr lang="es-ES" sz="24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9628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3734393" y="482385"/>
            <a:ext cx="4954137" cy="621606"/>
          </a:xfrm>
          <a:prstGeom prst="roundRect">
            <a:avLst/>
          </a:prstGeom>
          <a:blipFill>
            <a:blip r:embed="rId2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>
              <a:spcAft>
                <a:spcPts val="1000"/>
              </a:spcAft>
            </a:pPr>
            <a:r>
              <a:rPr lang="es-ES" sz="24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ESTUDIO INDEPENDIENTE</a:t>
            </a:r>
            <a:endParaRPr lang="es-ES" sz="2000" b="1" dirty="0">
              <a:solidFill>
                <a:prstClr val="black"/>
              </a:solidFill>
              <a:latin typeface="Calibri" panose="020F050202020403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682387" y="1997839"/>
            <a:ext cx="10686197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8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793083" y="1256797"/>
            <a:ext cx="10836756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Elaboración de planificación con tecnología: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A partir de las ideas de clase, elaborar una planificación completa que incluya un recurso tecnológico para un contenido sensorial.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Traerla a la próxima clase para compartir.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Lectura previa para la Clase 18: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Leer materiales sobre el trabajo con la familia en educación sensorial (folletos del CELEP, apartados de González Guerra).</a:t>
            </a:r>
          </a:p>
          <a:p>
            <a:pPr algn="just"/>
            <a:endParaRPr lang="es-ES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63333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624115" y="478942"/>
            <a:ext cx="10914743" cy="8563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Importancia de la familia en el desarrollo sensorial (15 minutos)</a:t>
            </a:r>
            <a:endParaRPr lang="es-ES" sz="280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624114" y="1219201"/>
            <a:ext cx="10914743" cy="51831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La familia es el contexto natural donde el niño pasa la mayor parte del tiempo, especialmente en los primeros años.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Las interacciones cotidianas (baño, comida, juego) son oportunidades para la estimulación sensorial.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La familia conoce al niño en profundidad y puede ofrecer una atención personalizada.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latin typeface="Arial" panose="020B0604020202020204" pitchFamily="34" charset="0"/>
                <a:cs typeface="Arial" panose="020B0604020202020204" pitchFamily="34" charset="0"/>
              </a:rPr>
              <a:t>• Sin embargo, muchas familias no son conscientes de su rol o no saben cómo estimular.</a:t>
            </a:r>
          </a:p>
        </p:txBody>
      </p:sp>
    </p:spTree>
    <p:extLst>
      <p:ext uri="{BB962C8B-B14F-4D97-AF65-F5344CB8AC3E}">
        <p14:creationId xmlns:p14="http://schemas.microsoft.com/office/powerpoint/2010/main" val="14136253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redondeado 2"/>
          <p:cNvSpPr/>
          <p:nvPr/>
        </p:nvSpPr>
        <p:spPr>
          <a:xfrm>
            <a:off x="4209144" y="478942"/>
            <a:ext cx="3346434" cy="856372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Datos de interés:</a:t>
            </a:r>
          </a:p>
        </p:txBody>
      </p:sp>
      <p:sp>
        <p:nvSpPr>
          <p:cNvPr id="4" name="Rectángulo 3"/>
          <p:cNvSpPr/>
          <p:nvPr/>
        </p:nvSpPr>
        <p:spPr>
          <a:xfrm>
            <a:off x="872637" y="1843316"/>
            <a:ext cx="10564619" cy="32441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En la vía no institucional (atención a niños que no asisten a círculos infantiles), la preparación a la familia es la principal vía de influencia educativa.</a:t>
            </a:r>
          </a:p>
          <a:p>
            <a:pPr algn="just">
              <a:lnSpc>
                <a:spcPct val="150000"/>
              </a:lnSpc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• El III Perfeccionamiento enfatiza el trabajo conjunto con la familia.</a:t>
            </a:r>
          </a:p>
        </p:txBody>
      </p:sp>
    </p:spTree>
    <p:extLst>
      <p:ext uri="{BB962C8B-B14F-4D97-AF65-F5344CB8AC3E}">
        <p14:creationId xmlns:p14="http://schemas.microsoft.com/office/powerpoint/2010/main" val="3592603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redondeado 1"/>
          <p:cNvSpPr/>
          <p:nvPr/>
        </p:nvSpPr>
        <p:spPr>
          <a:xfrm>
            <a:off x="711201" y="557044"/>
            <a:ext cx="10755086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para orientar a las familias (20 minutos)</a:t>
            </a:r>
          </a:p>
        </p:txBody>
      </p:sp>
      <p:sp>
        <p:nvSpPr>
          <p:cNvPr id="4" name="Rectángulo 3"/>
          <p:cNvSpPr/>
          <p:nvPr/>
        </p:nvSpPr>
        <p:spPr>
          <a:xfrm>
            <a:off x="711201" y="1345672"/>
            <a:ext cx="10755086" cy="5009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1. Talleres participativos: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Reuniones donde las familias experimentan actividades sensoriales y aprenden a replicarlas en casa.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Ejemplo: taller de “Juguetes caseros” donde elaboran sonajeros con materiales reciclados.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2. Folletos y guías impresas: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Materiales breves, claros y visuales, con ideas prácticas.</a:t>
            </a:r>
          </a:p>
          <a:p>
            <a:pPr algn="just">
              <a:lnSpc>
                <a:spcPct val="150000"/>
              </a:lnSpc>
            </a:pPr>
            <a:r>
              <a:rPr lang="es-ES" sz="2400" dirty="0">
                <a:latin typeface="Arial" panose="020B0604020202020204" pitchFamily="34" charset="0"/>
                <a:cs typeface="Arial" panose="020B0604020202020204" pitchFamily="34" charset="0"/>
              </a:rPr>
              <a:t>   • Deben incluir: objetivos, materiales necesarios (comunes en el hogar), procedimiento, y variantes según edad.</a:t>
            </a:r>
          </a:p>
        </p:txBody>
      </p:sp>
    </p:spTree>
    <p:extLst>
      <p:ext uri="{BB962C8B-B14F-4D97-AF65-F5344CB8AC3E}">
        <p14:creationId xmlns:p14="http://schemas.microsoft.com/office/powerpoint/2010/main" val="4110232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878111" y="1345672"/>
            <a:ext cx="10189029" cy="51510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3. Visitas al hogar (cuando es posible):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Observar el entorno y sugerir adaptaciones concretas.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Ejemplo: “Aquí podrían colocar un espejo a la altura del niño para que se reconozca”.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4. Videos demostrativos: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Grabar actividades sencillas y compartirlas por WhatsApp o en reuniones.</a:t>
            </a:r>
          </a:p>
          <a:p>
            <a:pPr algn="just">
              <a:lnSpc>
                <a:spcPct val="115000"/>
              </a:lnSpc>
              <a:spcAft>
                <a:spcPts val="1000"/>
              </a:spcAft>
            </a:pPr>
            <a:r>
              <a:rPr lang="es-ES" sz="2800" dirty="0">
                <a:solidFill>
                  <a:prstClr val="black"/>
                </a:solidFill>
                <a:latin typeface="Arial" panose="020B0604020202020204" pitchFamily="34" charset="0"/>
                <a:ea typeface="SimSun" panose="02010600030101010101" pitchFamily="2" charset="-122"/>
                <a:cs typeface="Arial" panose="020B0604020202020204" pitchFamily="34" charset="0"/>
              </a:rPr>
              <a:t>   • Útiles para familias con poco tiempo o dificultades para asistir a talleres.</a:t>
            </a:r>
          </a:p>
        </p:txBody>
      </p:sp>
      <p:sp>
        <p:nvSpPr>
          <p:cNvPr id="4" name="Rectángulo redondeado 3"/>
          <p:cNvSpPr/>
          <p:nvPr/>
        </p:nvSpPr>
        <p:spPr>
          <a:xfrm>
            <a:off x="711201" y="557044"/>
            <a:ext cx="10755086" cy="788628"/>
          </a:xfrm>
          <a:prstGeom prst="roundRect">
            <a:avLst/>
          </a:prstGeom>
          <a:blipFill>
            <a:blip r:embed="rId3"/>
            <a:tile tx="0" ty="0" sx="100000" sy="100000" flip="none" algn="tl"/>
          </a:blipFill>
          <a:ln>
            <a:solidFill>
              <a:schemeClr val="accent1"/>
            </a:solidFill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p:spPr>
        <p:txBody>
          <a:bodyPr rtlCol="0" anchor="ctr"/>
          <a:lstStyle/>
          <a:p>
            <a:pPr algn="ctr"/>
            <a:r>
              <a:rPr lang="es-ES" sz="2800" b="1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Técnicas para orientar a las familias (20 minutos)</a:t>
            </a:r>
          </a:p>
        </p:txBody>
      </p:sp>
    </p:spTree>
    <p:extLst>
      <p:ext uri="{BB962C8B-B14F-4D97-AF65-F5344CB8AC3E}">
        <p14:creationId xmlns:p14="http://schemas.microsoft.com/office/powerpoint/2010/main" val="9930175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>
    <a:spDef>
      <a:spPr>
        <a:blipFill>
          <a:blip xmlns:r="http://schemas.openxmlformats.org/officeDocument/2006/relationships" r:embed="rId2"/>
          <a:tile tx="0" ty="0" sx="100000" sy="100000" flip="none" algn="tl"/>
        </a:blipFill>
        <a:ln>
          <a:solidFill>
            <a:schemeClr val="accent1"/>
          </a:solidFill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spPr>
      <a:bodyPr anchor="ctr"/>
      <a:lstStyle>
        <a:defPPr algn="ctr">
          <a:defRPr sz="2400" b="1" kern="0" dirty="0" smtClean="0">
            <a:latin typeface="Arial" panose="020B0604020202020204" pitchFamily="34" charset="0"/>
            <a:cs typeface="Arial" panose="020B0604020202020204" pitchFamily="34" charset="0"/>
          </a:defRPr>
        </a:defPPr>
      </a:lstStyle>
    </a:spDef>
  </a:objectDefaults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2508</TotalTime>
  <Words>1158</Words>
  <Application>Microsoft Office PowerPoint</Application>
  <PresentationFormat>Panorámica</PresentationFormat>
  <Paragraphs>109</Paragraphs>
  <Slides>14</Slides>
  <Notes>9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SimSun</vt:lpstr>
      <vt:lpstr>Arial</vt:lpstr>
      <vt:lpstr>Calibri</vt:lpstr>
      <vt:lpstr>Times New Roman</vt:lpstr>
      <vt:lpstr>Verdana</vt:lpstr>
      <vt:lpstr>Wingdings 2</vt:lpstr>
      <vt:lpstr>Aspecto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ANAY</dc:creator>
  <cp:lastModifiedBy>ANAY</cp:lastModifiedBy>
  <cp:revision>196</cp:revision>
  <dcterms:created xsi:type="dcterms:W3CDTF">2026-02-22T03:47:43Z</dcterms:created>
  <dcterms:modified xsi:type="dcterms:W3CDTF">2026-02-27T23:37:05Z</dcterms:modified>
</cp:coreProperties>
</file>