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60" r:id="rId3"/>
    <p:sldId id="261" r:id="rId4"/>
    <p:sldId id="270" r:id="rId5"/>
    <p:sldId id="324" r:id="rId6"/>
    <p:sldId id="325" r:id="rId7"/>
    <p:sldId id="301" r:id="rId8"/>
    <p:sldId id="311" r:id="rId9"/>
    <p:sldId id="323" r:id="rId10"/>
    <p:sldId id="265" r:id="rId1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330" autoAdjust="0"/>
  </p:normalViewPr>
  <p:slideViewPr>
    <p:cSldViewPr snapToGrid="0">
      <p:cViewPr varScale="1">
        <p:scale>
          <a:sx n="66" d="100"/>
          <a:sy n="66" d="100"/>
        </p:scale>
        <p:origin x="8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A13080-27E0-4CA1-9550-F3771A3ACE21}" type="datetimeFigureOut">
              <a:rPr lang="es-ES" smtClean="0"/>
              <a:t>28/02/2026</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E7CF66-0177-4844-8B56-EBBA613A1E59}" type="slidenum">
              <a:rPr lang="es-ES" smtClean="0"/>
              <a:t>‹Nº›</a:t>
            </a:fld>
            <a:endParaRPr lang="es-ES"/>
          </a:p>
        </p:txBody>
      </p:sp>
    </p:spTree>
    <p:extLst>
      <p:ext uri="{BB962C8B-B14F-4D97-AF65-F5344CB8AC3E}">
        <p14:creationId xmlns:p14="http://schemas.microsoft.com/office/powerpoint/2010/main" val="926836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6BDEEB55-A811-4647-86ED-32DF9B0113A7}" type="slidenum">
              <a:rPr lang="es-ES" smtClean="0">
                <a:solidFill>
                  <a:prstClr val="black"/>
                </a:solidFill>
              </a:rPr>
              <a:pPr/>
              <a:t>1</a:t>
            </a:fld>
            <a:endParaRPr lang="es-ES">
              <a:solidFill>
                <a:prstClr val="black"/>
              </a:solidFill>
            </a:endParaRPr>
          </a:p>
        </p:txBody>
      </p:sp>
    </p:spTree>
    <p:extLst>
      <p:ext uri="{BB962C8B-B14F-4D97-AF65-F5344CB8AC3E}">
        <p14:creationId xmlns:p14="http://schemas.microsoft.com/office/powerpoint/2010/main" val="3252139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Para dar inicio</a:t>
            </a:r>
            <a:r>
              <a:rPr lang="es-ES" baseline="0" dirty="0" smtClean="0"/>
              <a:t> a la clase se presenta un juego de motivación:</a:t>
            </a:r>
            <a:endParaRPr lang="es-ES" dirty="0"/>
          </a:p>
        </p:txBody>
      </p:sp>
      <p:sp>
        <p:nvSpPr>
          <p:cNvPr id="4" name="Marcador de número de diapositiva 3"/>
          <p:cNvSpPr>
            <a:spLocks noGrp="1"/>
          </p:cNvSpPr>
          <p:nvPr>
            <p:ph type="sldNum" sz="quarter" idx="10"/>
          </p:nvPr>
        </p:nvSpPr>
        <p:spPr/>
        <p:txBody>
          <a:bodyPr/>
          <a:lstStyle/>
          <a:p>
            <a:fld id="{F03BFE2C-68CD-4095-BA53-63FFD536E422}" type="slidenum">
              <a:rPr lang="es-ES" smtClean="0">
                <a:solidFill>
                  <a:prstClr val="black"/>
                </a:solidFill>
              </a:rPr>
              <a:pPr/>
              <a:t>2</a:t>
            </a:fld>
            <a:endParaRPr lang="es-ES">
              <a:solidFill>
                <a:prstClr val="black"/>
              </a:solidFill>
            </a:endParaRPr>
          </a:p>
        </p:txBody>
      </p:sp>
    </p:spTree>
    <p:extLst>
      <p:ext uri="{BB962C8B-B14F-4D97-AF65-F5344CB8AC3E}">
        <p14:creationId xmlns:p14="http://schemas.microsoft.com/office/powerpoint/2010/main" val="1635692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Se orienta el objetivo y se pasa al nuevo contenido</a:t>
            </a:r>
            <a:r>
              <a:rPr lang="es-ES" baseline="0" dirty="0" smtClean="0"/>
              <a:t>: </a:t>
            </a:r>
            <a:r>
              <a:rPr lang="es-ES" sz="1200" kern="1200" dirty="0" smtClean="0">
                <a:solidFill>
                  <a:schemeClr val="tx1"/>
                </a:solidFill>
                <a:effectLst/>
                <a:latin typeface="+mn-lt"/>
                <a:ea typeface="+mn-ea"/>
                <a:cs typeface="+mn-cs"/>
              </a:rPr>
              <a:t>“Compartir con las familias requiere comunicación clara y empática. Hoy vamos a escuchar las experiencias de cada una al llevar nuestras propuestas a las familias”.</a:t>
            </a:r>
          </a:p>
          <a:p>
            <a:r>
              <a:rPr lang="es-ES" sz="1200" kern="1200" dirty="0" smtClean="0">
                <a:solidFill>
                  <a:schemeClr val="tx1"/>
                </a:solidFill>
                <a:effectLst/>
                <a:latin typeface="+mn-lt"/>
                <a:ea typeface="+mn-ea"/>
                <a:cs typeface="+mn-cs"/>
              </a:rPr>
              <a:t> </a:t>
            </a:r>
            <a:endParaRPr lang="es-ES" sz="1200" kern="1200" dirty="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B17F076B-5F8B-4818-ADE3-D5491E9D6E38}" type="slidenum">
              <a:rPr lang="es-ES" smtClean="0">
                <a:solidFill>
                  <a:prstClr val="black"/>
                </a:solidFill>
              </a:rPr>
              <a:pPr/>
              <a:t>3</a:t>
            </a:fld>
            <a:endParaRPr lang="es-ES">
              <a:solidFill>
                <a:prstClr val="black"/>
              </a:solidFill>
            </a:endParaRPr>
          </a:p>
        </p:txBody>
      </p:sp>
    </p:spTree>
    <p:extLst>
      <p:ext uri="{BB962C8B-B14F-4D97-AF65-F5344CB8AC3E}">
        <p14:creationId xmlns:p14="http://schemas.microsoft.com/office/powerpoint/2010/main" val="758341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sz="1200" kern="1200" dirty="0" smtClean="0">
                <a:solidFill>
                  <a:schemeClr val="tx1"/>
                </a:solidFill>
                <a:effectLst/>
                <a:latin typeface="+mn-lt"/>
                <a:ea typeface="+mn-ea"/>
                <a:cs typeface="+mn-cs"/>
              </a:rPr>
              <a:t>Devolución de la PIS (20 minutos)</a:t>
            </a:r>
            <a:endParaRPr lang="es-ES" dirty="0"/>
          </a:p>
        </p:txBody>
      </p:sp>
      <p:sp>
        <p:nvSpPr>
          <p:cNvPr id="4" name="Marcador de número de diapositiva 3"/>
          <p:cNvSpPr>
            <a:spLocks noGrp="1"/>
          </p:cNvSpPr>
          <p:nvPr>
            <p:ph type="sldNum" sz="quarter" idx="10"/>
          </p:nvPr>
        </p:nvSpPr>
        <p:spPr/>
        <p:txBody>
          <a:bodyPr/>
          <a:lstStyle/>
          <a:p>
            <a:fld id="{3EE7CF66-0177-4844-8B56-EBBA613A1E59}" type="slidenum">
              <a:rPr lang="es-ES" smtClean="0">
                <a:solidFill>
                  <a:prstClr val="black"/>
                </a:solidFill>
              </a:rPr>
              <a:pPr/>
              <a:t>4</a:t>
            </a:fld>
            <a:endParaRPr lang="es-ES">
              <a:solidFill>
                <a:prstClr val="black"/>
              </a:solidFill>
            </a:endParaRPr>
          </a:p>
        </p:txBody>
      </p:sp>
    </p:spTree>
    <p:extLst>
      <p:ext uri="{BB962C8B-B14F-4D97-AF65-F5344CB8AC3E}">
        <p14:creationId xmlns:p14="http://schemas.microsoft.com/office/powerpoint/2010/main" val="827290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sz="1200" kern="1200" dirty="0" smtClean="0">
                <a:solidFill>
                  <a:schemeClr val="tx1"/>
                </a:solidFill>
                <a:effectLst/>
                <a:latin typeface="+mn-lt"/>
                <a:ea typeface="+mn-ea"/>
                <a:cs typeface="+mn-cs"/>
              </a:rPr>
              <a:t>Cada estudiante dispone de 6-8 minutos para compartir su experiencia:</a:t>
            </a:r>
          </a:p>
          <a:p>
            <a:r>
              <a:rPr lang="es-ES" sz="1200" kern="1200" dirty="0" smtClean="0">
                <a:solidFill>
                  <a:schemeClr val="tx1"/>
                </a:solidFill>
                <a:effectLst/>
                <a:latin typeface="+mn-lt"/>
                <a:ea typeface="+mn-ea"/>
                <a:cs typeface="+mn-cs"/>
              </a:rPr>
              <a:t> </a:t>
            </a:r>
          </a:p>
          <a:p>
            <a:r>
              <a:rPr lang="es-ES" sz="1200" kern="1200" dirty="0" smtClean="0">
                <a:solidFill>
                  <a:schemeClr val="tx1"/>
                </a:solidFill>
                <a:effectLst/>
                <a:latin typeface="+mn-lt"/>
                <a:ea typeface="+mn-ea"/>
                <a:cs typeface="+mn-cs"/>
              </a:rPr>
              <a:t>Debe incluir: · Características de la familia (edad del niño, contexto).</a:t>
            </a:r>
          </a:p>
          <a:p>
            <a:r>
              <a:rPr lang="es-ES" sz="1200" kern="1200" dirty="0" smtClean="0">
                <a:solidFill>
                  <a:schemeClr val="tx1"/>
                </a:solidFill>
                <a:effectLst/>
                <a:latin typeface="+mn-lt"/>
                <a:ea typeface="+mn-ea"/>
                <a:cs typeface="+mn-cs"/>
              </a:rPr>
              <a:t>· Folleto entregado y cómo se explicó.</a:t>
            </a:r>
          </a:p>
          <a:p>
            <a:r>
              <a:rPr lang="es-ES" sz="1200" kern="1200" dirty="0" smtClean="0">
                <a:solidFill>
                  <a:schemeClr val="tx1"/>
                </a:solidFill>
                <a:effectLst/>
                <a:latin typeface="+mn-lt"/>
                <a:ea typeface="+mn-ea"/>
                <a:cs typeface="+mn-cs"/>
              </a:rPr>
              <a:t>· Reacción de la familia (interés, dudas, sugerencias).</a:t>
            </a:r>
          </a:p>
          <a:p>
            <a:r>
              <a:rPr lang="es-ES" sz="1200" kern="1200" dirty="0" smtClean="0">
                <a:solidFill>
                  <a:schemeClr val="tx1"/>
                </a:solidFill>
                <a:effectLst/>
                <a:latin typeface="+mn-lt"/>
                <a:ea typeface="+mn-ea"/>
                <a:cs typeface="+mn-cs"/>
              </a:rPr>
              <a:t>· Actividades que la familia realizó (si las hubo).</a:t>
            </a:r>
          </a:p>
          <a:p>
            <a:r>
              <a:rPr lang="es-ES" sz="1200" kern="1200" dirty="0" smtClean="0">
                <a:solidFill>
                  <a:schemeClr val="tx1"/>
                </a:solidFill>
                <a:effectLst/>
                <a:latin typeface="+mn-lt"/>
                <a:ea typeface="+mn-ea"/>
                <a:cs typeface="+mn-cs"/>
              </a:rPr>
              <a:t>· Dificultades encontradas.</a:t>
            </a:r>
          </a:p>
          <a:p>
            <a:r>
              <a:rPr lang="es-ES" sz="1200" kern="1200" dirty="0" smtClean="0">
                <a:solidFill>
                  <a:schemeClr val="tx1"/>
                </a:solidFill>
                <a:effectLst/>
                <a:latin typeface="+mn-lt"/>
                <a:ea typeface="+mn-ea"/>
                <a:cs typeface="+mn-cs"/>
              </a:rPr>
              <a:t>· Aprendizajes personales.</a:t>
            </a:r>
          </a:p>
          <a:p>
            <a:endParaRPr lang="es-ES" dirty="0"/>
          </a:p>
        </p:txBody>
      </p:sp>
      <p:sp>
        <p:nvSpPr>
          <p:cNvPr id="4" name="Marcador de número de diapositiva 3"/>
          <p:cNvSpPr>
            <a:spLocks noGrp="1"/>
          </p:cNvSpPr>
          <p:nvPr>
            <p:ph type="sldNum" sz="quarter" idx="10"/>
          </p:nvPr>
        </p:nvSpPr>
        <p:spPr/>
        <p:txBody>
          <a:bodyPr/>
          <a:lstStyle/>
          <a:p>
            <a:fld id="{3EE7CF66-0177-4844-8B56-EBBA613A1E59}" type="slidenum">
              <a:rPr lang="es-ES" smtClean="0"/>
              <a:t>6</a:t>
            </a:fld>
            <a:endParaRPr lang="es-ES"/>
          </a:p>
        </p:txBody>
      </p:sp>
    </p:spTree>
    <p:extLst>
      <p:ext uri="{BB962C8B-B14F-4D97-AF65-F5344CB8AC3E}">
        <p14:creationId xmlns:p14="http://schemas.microsoft.com/office/powerpoint/2010/main" val="32821248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just" defTabSz="914400" rtl="0" eaLnBrk="1" fontAlgn="auto" latinLnBrk="0" hangingPunct="1">
              <a:lnSpc>
                <a:spcPct val="150000"/>
              </a:lnSpc>
              <a:spcBef>
                <a:spcPts val="0"/>
              </a:spcBef>
              <a:spcAft>
                <a:spcPts val="0"/>
              </a:spcAft>
              <a:buClrTx/>
              <a:buSzTx/>
              <a:buFontTx/>
              <a:buNone/>
              <a:tabLst/>
              <a:defRPr/>
            </a:pPr>
            <a:r>
              <a:rPr lang="es-ES" sz="1200" kern="1200" dirty="0" smtClean="0">
                <a:solidFill>
                  <a:schemeClr val="tx1"/>
                </a:solidFill>
                <a:effectLst/>
                <a:latin typeface="+mn-lt"/>
                <a:ea typeface="+mn-ea"/>
                <a:cs typeface="+mn-cs"/>
              </a:rPr>
              <a:t>La profesora guía un análisis colectivo:</a:t>
            </a:r>
          </a:p>
          <a:p>
            <a:pPr algn="just">
              <a:lnSpc>
                <a:spcPct val="150000"/>
              </a:lnSpc>
            </a:pPr>
            <a:endParaRPr lang="es-ES" sz="1200" b="0" dirty="0">
              <a:latin typeface="Arial" panose="020B0604020202020204" pitchFamily="34" charset="0"/>
              <a:cs typeface="Arial" panose="020B0604020202020204" pitchFamily="34" charset="0"/>
            </a:endParaRPr>
          </a:p>
        </p:txBody>
      </p:sp>
      <p:sp>
        <p:nvSpPr>
          <p:cNvPr id="4" name="Marcador de número de diapositiva 3"/>
          <p:cNvSpPr>
            <a:spLocks noGrp="1"/>
          </p:cNvSpPr>
          <p:nvPr>
            <p:ph type="sldNum" sz="quarter" idx="10"/>
          </p:nvPr>
        </p:nvSpPr>
        <p:spPr/>
        <p:txBody>
          <a:bodyPr/>
          <a:lstStyle/>
          <a:p>
            <a:fld id="{3EE7CF66-0177-4844-8B56-EBBA613A1E59}" type="slidenum">
              <a:rPr lang="es-ES" smtClean="0"/>
              <a:t>7</a:t>
            </a:fld>
            <a:endParaRPr lang="es-ES"/>
          </a:p>
        </p:txBody>
      </p:sp>
    </p:spTree>
    <p:extLst>
      <p:ext uri="{BB962C8B-B14F-4D97-AF65-F5344CB8AC3E}">
        <p14:creationId xmlns:p14="http://schemas.microsoft.com/office/powerpoint/2010/main" val="4097804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dirty="0" smtClean="0">
                <a:solidFill>
                  <a:schemeClr val="tx1"/>
                </a:solidFill>
                <a:effectLst/>
                <a:latin typeface="+mn-lt"/>
                <a:ea typeface="+mn-ea"/>
                <a:cs typeface="+mn-cs"/>
              </a:rPr>
              <a:t>En equipos, las estudiantes proponen mejoras para futuras intervenciones con familias, basándose en las experiencias compartidas.</a:t>
            </a:r>
          </a:p>
          <a:p>
            <a:endParaRPr lang="es-ES" sz="1200" kern="1200" dirty="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3EE7CF66-0177-4844-8B56-EBBA613A1E59}" type="slidenum">
              <a:rPr lang="es-ES" smtClean="0">
                <a:solidFill>
                  <a:prstClr val="black"/>
                </a:solidFill>
              </a:rPr>
              <a:pPr/>
              <a:t>8</a:t>
            </a:fld>
            <a:endParaRPr lang="es-ES">
              <a:solidFill>
                <a:prstClr val="black"/>
              </a:solidFill>
            </a:endParaRPr>
          </a:p>
        </p:txBody>
      </p:sp>
    </p:spTree>
    <p:extLst>
      <p:ext uri="{BB962C8B-B14F-4D97-AF65-F5344CB8AC3E}">
        <p14:creationId xmlns:p14="http://schemas.microsoft.com/office/powerpoint/2010/main" val="40898005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5" name="14 Rectángulo redondeado"/>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0" name="9 Rectángulo redondeado"/>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5" name="4 Título"/>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s-ES" smtClean="0"/>
              <a:t>Haga clic para modificar el estilo de título del patrón</a:t>
            </a:r>
            <a:endParaRPr kumimoji="0" lang="en-US"/>
          </a:p>
        </p:txBody>
      </p:sp>
      <p:sp>
        <p:nvSpPr>
          <p:cNvPr id="20" name="19 Subtítulo"/>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19" name="18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28/02/2026</a:t>
            </a:fld>
            <a:endParaRPr lang="es-ES">
              <a:solidFill>
                <a:prstClr val="black"/>
              </a:solidFill>
            </a:endParaRPr>
          </a:p>
        </p:txBody>
      </p:sp>
      <p:sp>
        <p:nvSpPr>
          <p:cNvPr id="8" name="7 Marcador de pie de página"/>
          <p:cNvSpPr>
            <a:spLocks noGrp="1"/>
          </p:cNvSpPr>
          <p:nvPr>
            <p:ph type="ftr" sz="quarter" idx="11"/>
          </p:nvPr>
        </p:nvSpPr>
        <p:spPr/>
        <p:txBody>
          <a:bodyPr/>
          <a:lstStyle>
            <a:extLst/>
          </a:lstStyle>
          <a:p>
            <a:endParaRPr lang="es-ES">
              <a:solidFill>
                <a:prstClr val="black"/>
              </a:solidFill>
            </a:endParaRPr>
          </a:p>
        </p:txBody>
      </p:sp>
      <p:sp>
        <p:nvSpPr>
          <p:cNvPr id="11" name="10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1042167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670560" y="4983480"/>
            <a:ext cx="10911840" cy="1051560"/>
          </a:xfrm>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70560" y="530352"/>
            <a:ext cx="10911840" cy="4187952"/>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28/02/2026</a:t>
            </a:fld>
            <a:endParaRPr lang="es-ES">
              <a:solidFill>
                <a:prstClr val="black"/>
              </a:solidFill>
            </a:endParaRPr>
          </a:p>
        </p:txBody>
      </p:sp>
      <p:sp>
        <p:nvSpPr>
          <p:cNvPr id="5" name="4 Marcador de pie de página"/>
          <p:cNvSpPr>
            <a:spLocks noGrp="1"/>
          </p:cNvSpPr>
          <p:nvPr>
            <p:ph type="ftr" sz="quarter" idx="11"/>
          </p:nvPr>
        </p:nvSpPr>
        <p:spPr/>
        <p:txBody>
          <a:bodyPr/>
          <a:lstStyle>
            <a:extLst/>
          </a:lstStyle>
          <a:p>
            <a:endParaRPr lang="es-ES">
              <a:solidFill>
                <a:prstClr val="black"/>
              </a:solidFill>
            </a:endParaRPr>
          </a:p>
        </p:txBody>
      </p:sp>
      <p:sp>
        <p:nvSpPr>
          <p:cNvPr id="6" name="5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70213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533405"/>
            <a:ext cx="2641600" cy="5257799"/>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711200" y="533403"/>
            <a:ext cx="7924800" cy="525780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28/02/2026</a:t>
            </a:fld>
            <a:endParaRPr lang="es-ES">
              <a:solidFill>
                <a:prstClr val="black"/>
              </a:solidFill>
            </a:endParaRPr>
          </a:p>
        </p:txBody>
      </p:sp>
      <p:sp>
        <p:nvSpPr>
          <p:cNvPr id="5" name="4 Marcador de pie de página"/>
          <p:cNvSpPr>
            <a:spLocks noGrp="1"/>
          </p:cNvSpPr>
          <p:nvPr>
            <p:ph type="ftr" sz="quarter" idx="11"/>
          </p:nvPr>
        </p:nvSpPr>
        <p:spPr/>
        <p:txBody>
          <a:bodyPr/>
          <a:lstStyle>
            <a:extLst/>
          </a:lstStyle>
          <a:p>
            <a:endParaRPr lang="es-ES">
              <a:solidFill>
                <a:prstClr val="black"/>
              </a:solidFill>
            </a:endParaRPr>
          </a:p>
        </p:txBody>
      </p:sp>
      <p:sp>
        <p:nvSpPr>
          <p:cNvPr id="6" name="5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719861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70560" y="4983480"/>
            <a:ext cx="10911840" cy="105156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670560" y="530352"/>
            <a:ext cx="10911840" cy="4187952"/>
          </a:xfrm>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28/02/2026</a:t>
            </a:fld>
            <a:endParaRPr lang="es-ES">
              <a:solidFill>
                <a:prstClr val="black"/>
              </a:solidFill>
            </a:endParaRPr>
          </a:p>
        </p:txBody>
      </p:sp>
      <p:sp>
        <p:nvSpPr>
          <p:cNvPr id="5" name="4 Marcador de pie de página"/>
          <p:cNvSpPr>
            <a:spLocks noGrp="1"/>
          </p:cNvSpPr>
          <p:nvPr>
            <p:ph type="ftr" sz="quarter" idx="11"/>
          </p:nvPr>
        </p:nvSpPr>
        <p:spPr/>
        <p:txBody>
          <a:bodyPr/>
          <a:lstStyle>
            <a:extLst/>
          </a:lstStyle>
          <a:p>
            <a:endParaRPr lang="es-ES">
              <a:solidFill>
                <a:prstClr val="black"/>
              </a:solidFill>
            </a:endParaRPr>
          </a:p>
        </p:txBody>
      </p:sp>
      <p:sp>
        <p:nvSpPr>
          <p:cNvPr id="6" name="5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3531167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Rectángulo redondeado"/>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10 Rectángulo redondeado"/>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1 Título"/>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28/02/2026</a:t>
            </a:fld>
            <a:endParaRPr lang="es-ES">
              <a:solidFill>
                <a:prstClr val="black"/>
              </a:solidFill>
            </a:endParaRPr>
          </a:p>
        </p:txBody>
      </p:sp>
      <p:sp>
        <p:nvSpPr>
          <p:cNvPr id="5" name="4 Marcador de pie de página"/>
          <p:cNvSpPr>
            <a:spLocks noGrp="1"/>
          </p:cNvSpPr>
          <p:nvPr>
            <p:ph type="ftr" sz="quarter" idx="11"/>
          </p:nvPr>
        </p:nvSpPr>
        <p:spPr/>
        <p:txBody>
          <a:bodyPr/>
          <a:lstStyle>
            <a:extLst/>
          </a:lstStyle>
          <a:p>
            <a:endParaRPr lang="es-ES">
              <a:solidFill>
                <a:prstClr val="black"/>
              </a:solidFill>
            </a:endParaRPr>
          </a:p>
        </p:txBody>
      </p:sp>
      <p:sp>
        <p:nvSpPr>
          <p:cNvPr id="6" name="5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2553833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28/02/2026</a:t>
            </a:fld>
            <a:endParaRPr lang="es-ES">
              <a:solidFill>
                <a:prstClr val="black"/>
              </a:solidFill>
            </a:endParaRPr>
          </a:p>
        </p:txBody>
      </p:sp>
      <p:sp>
        <p:nvSpPr>
          <p:cNvPr id="6" name="5 Marcador de pie de página"/>
          <p:cNvSpPr>
            <a:spLocks noGrp="1"/>
          </p:cNvSpPr>
          <p:nvPr>
            <p:ph type="ftr" sz="quarter" idx="11"/>
          </p:nvPr>
        </p:nvSpPr>
        <p:spPr/>
        <p:txBody>
          <a:bodyPr/>
          <a:lstStyle>
            <a:extLst/>
          </a:lstStyle>
          <a:p>
            <a:endParaRPr lang="es-ES">
              <a:solidFill>
                <a:prstClr val="black"/>
              </a:solidFill>
            </a:endParaRPr>
          </a:p>
        </p:txBody>
      </p:sp>
      <p:sp>
        <p:nvSpPr>
          <p:cNvPr id="7" name="6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1895865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70560" y="4983480"/>
            <a:ext cx="10911840" cy="1051560"/>
          </a:xfrm>
        </p:spPr>
        <p:txBody>
          <a:bodyPr anchor="b"/>
          <a:lstStyle>
            <a:lvl1pPr>
              <a:defRPr b="1"/>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28/02/2026</a:t>
            </a:fld>
            <a:endParaRPr lang="es-ES">
              <a:solidFill>
                <a:prstClr val="black"/>
              </a:solidFill>
            </a:endParaRPr>
          </a:p>
        </p:txBody>
      </p:sp>
      <p:sp>
        <p:nvSpPr>
          <p:cNvPr id="8" name="7 Marcador de pie de página"/>
          <p:cNvSpPr>
            <a:spLocks noGrp="1"/>
          </p:cNvSpPr>
          <p:nvPr>
            <p:ph type="ftr" sz="quarter" idx="11"/>
          </p:nvPr>
        </p:nvSpPr>
        <p:spPr/>
        <p:txBody>
          <a:bodyPr/>
          <a:lstStyle>
            <a:extLst/>
          </a:lstStyle>
          <a:p>
            <a:endParaRPr lang="es-ES">
              <a:solidFill>
                <a:prstClr val="black"/>
              </a:solidFill>
            </a:endParaRPr>
          </a:p>
        </p:txBody>
      </p:sp>
      <p:sp>
        <p:nvSpPr>
          <p:cNvPr id="9" name="8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794816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28/02/2026</a:t>
            </a:fld>
            <a:endParaRPr lang="es-ES">
              <a:solidFill>
                <a:prstClr val="black"/>
              </a:solidFill>
            </a:endParaRPr>
          </a:p>
        </p:txBody>
      </p:sp>
      <p:sp>
        <p:nvSpPr>
          <p:cNvPr id="4" name="3 Marcador de pie de página"/>
          <p:cNvSpPr>
            <a:spLocks noGrp="1"/>
          </p:cNvSpPr>
          <p:nvPr>
            <p:ph type="ftr" sz="quarter" idx="11"/>
          </p:nvPr>
        </p:nvSpPr>
        <p:spPr/>
        <p:txBody>
          <a:bodyPr/>
          <a:lstStyle>
            <a:extLst/>
          </a:lstStyle>
          <a:p>
            <a:endParaRPr lang="es-ES">
              <a:solidFill>
                <a:prstClr val="black"/>
              </a:solidFill>
            </a:endParaRPr>
          </a:p>
        </p:txBody>
      </p:sp>
      <p:sp>
        <p:nvSpPr>
          <p:cNvPr id="5" name="4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1320834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6 Rectángulo redondeado"/>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1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28/02/2026</a:t>
            </a:fld>
            <a:endParaRPr lang="es-ES">
              <a:solidFill>
                <a:prstClr val="black"/>
              </a:solidFill>
            </a:endParaRPr>
          </a:p>
        </p:txBody>
      </p:sp>
      <p:sp>
        <p:nvSpPr>
          <p:cNvPr id="3" name="2 Marcador de pie de página"/>
          <p:cNvSpPr>
            <a:spLocks noGrp="1"/>
          </p:cNvSpPr>
          <p:nvPr>
            <p:ph type="ftr" sz="quarter" idx="11"/>
          </p:nvPr>
        </p:nvSpPr>
        <p:spPr/>
        <p:txBody>
          <a:bodyPr/>
          <a:lstStyle>
            <a:extLst/>
          </a:lstStyle>
          <a:p>
            <a:endParaRPr lang="es-ES">
              <a:solidFill>
                <a:prstClr val="black"/>
              </a:solidFill>
            </a:endParaRPr>
          </a:p>
        </p:txBody>
      </p:sp>
      <p:sp>
        <p:nvSpPr>
          <p:cNvPr id="4" name="3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2644612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28/02/2026</a:t>
            </a:fld>
            <a:endParaRPr lang="es-ES">
              <a:solidFill>
                <a:prstClr val="black"/>
              </a:solidFill>
            </a:endParaRPr>
          </a:p>
        </p:txBody>
      </p:sp>
      <p:sp>
        <p:nvSpPr>
          <p:cNvPr id="6" name="5 Marcador de pie de página"/>
          <p:cNvSpPr>
            <a:spLocks noGrp="1"/>
          </p:cNvSpPr>
          <p:nvPr>
            <p:ph type="ftr" sz="quarter" idx="11"/>
          </p:nvPr>
        </p:nvSpPr>
        <p:spPr/>
        <p:txBody>
          <a:bodyPr/>
          <a:lstStyle>
            <a:extLst/>
          </a:lstStyle>
          <a:p>
            <a:endParaRPr lang="es-ES">
              <a:solidFill>
                <a:prstClr val="black"/>
              </a:solidFill>
            </a:endParaRPr>
          </a:p>
        </p:txBody>
      </p:sp>
      <p:sp>
        <p:nvSpPr>
          <p:cNvPr id="7" name="6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354031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5" name="14 Rectángulo redondeado"/>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10 Redondear rectángulo de esquina sencilla"/>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1 Título"/>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0618AB9-B2ED-4FBC-97FE-FC6DB955C913}" type="datetimeFigureOut">
              <a:rPr lang="es-ES" smtClean="0">
                <a:solidFill>
                  <a:prstClr val="black"/>
                </a:solidFill>
              </a:rPr>
              <a:pPr/>
              <a:t>28/02/2026</a:t>
            </a:fld>
            <a:endParaRPr lang="es-ES">
              <a:solidFill>
                <a:prstClr val="black"/>
              </a:solidFill>
            </a:endParaRPr>
          </a:p>
        </p:txBody>
      </p:sp>
      <p:sp>
        <p:nvSpPr>
          <p:cNvPr id="6" name="5 Marcador de pie de página"/>
          <p:cNvSpPr>
            <a:spLocks noGrp="1"/>
          </p:cNvSpPr>
          <p:nvPr>
            <p:ph type="ftr" sz="quarter" idx="11"/>
          </p:nvPr>
        </p:nvSpPr>
        <p:spPr/>
        <p:txBody>
          <a:bodyPr/>
          <a:lstStyle>
            <a:extLst/>
          </a:lstStyle>
          <a:p>
            <a:endParaRPr lang="es-ES">
              <a:solidFill>
                <a:prstClr val="black"/>
              </a:solidFill>
            </a:endParaRPr>
          </a:p>
        </p:txBody>
      </p:sp>
      <p:sp>
        <p:nvSpPr>
          <p:cNvPr id="7" name="6 Marcador de número de diapositiva"/>
          <p:cNvSpPr>
            <a:spLocks noGrp="1"/>
          </p:cNvSpPr>
          <p:nvPr>
            <p:ph type="sldNum" sz="quarter" idx="12"/>
          </p:nvPr>
        </p:nvSpPr>
        <p:spPr/>
        <p:txBody>
          <a:bodyPr/>
          <a:lstStyle>
            <a:extLst/>
          </a:lstStyle>
          <a:p>
            <a:fld id="{96AF632D-2E3E-46A6-9696-161CEB22E26B}" type="slidenum">
              <a:rPr lang="es-ES" smtClean="0">
                <a:solidFill>
                  <a:prstClr val="black"/>
                </a:solidFill>
              </a:rPr>
              <a:pPr/>
              <a:t>‹Nº›</a:t>
            </a:fld>
            <a:endParaRPr lang="es-ES">
              <a:solidFill>
                <a:prstClr val="black"/>
              </a:solidFill>
            </a:endParaRPr>
          </a:p>
        </p:txBody>
      </p:sp>
      <p:sp>
        <p:nvSpPr>
          <p:cNvPr id="3" name="2 Marcador de posición de imagen"/>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s-ES" smtClean="0"/>
              <a:t>Haga clic en el icono para agregar una imagen</a:t>
            </a:r>
            <a:endParaRPr kumimoji="0" lang="en-US"/>
          </a:p>
        </p:txBody>
      </p:sp>
    </p:spTree>
    <p:extLst>
      <p:ext uri="{BB962C8B-B14F-4D97-AF65-F5344CB8AC3E}">
        <p14:creationId xmlns:p14="http://schemas.microsoft.com/office/powerpoint/2010/main" val="2855332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7" name="6 Rectángulo redondeado"/>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8 Rectángulo redondeado"/>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3" name="12 Marcador de título"/>
          <p:cNvSpPr>
            <a:spLocks noGrp="1"/>
          </p:cNvSpPr>
          <p:nvPr>
            <p:ph type="title"/>
          </p:nvPr>
        </p:nvSpPr>
        <p:spPr>
          <a:xfrm>
            <a:off x="670560" y="4985590"/>
            <a:ext cx="10911840" cy="1051560"/>
          </a:xfrm>
          <a:prstGeom prst="rect">
            <a:avLst/>
          </a:prstGeom>
        </p:spPr>
        <p:txBody>
          <a:bodyPr vert="horz" anchor="b">
            <a:normAutofit/>
          </a:bodyPr>
          <a:lstStyle>
            <a:extLst/>
          </a:lstStyle>
          <a:p>
            <a:r>
              <a:rPr kumimoji="0" lang="es-ES" smtClean="0"/>
              <a:t>Haga clic para modificar el estilo de título del patrón</a:t>
            </a:r>
            <a:endParaRPr kumimoji="0" lang="en-US"/>
          </a:p>
        </p:txBody>
      </p:sp>
      <p:sp>
        <p:nvSpPr>
          <p:cNvPr id="4" name="3 Marcador de texto"/>
          <p:cNvSpPr>
            <a:spLocks noGrp="1"/>
          </p:cNvSpPr>
          <p:nvPr>
            <p:ph type="body" idx="1"/>
          </p:nvPr>
        </p:nvSpPr>
        <p:spPr>
          <a:xfrm>
            <a:off x="670560" y="530352"/>
            <a:ext cx="10911840" cy="4187952"/>
          </a:xfrm>
          <a:prstGeom prst="rect">
            <a:avLst/>
          </a:prstGeom>
        </p:spPr>
        <p:txBody>
          <a:bodyPr vert="horz" lIns="182880" tIns="9144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5" name="24 Marcador de fecha"/>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0618AB9-B2ED-4FBC-97FE-FC6DB955C913}" type="datetimeFigureOut">
              <a:rPr lang="es-ES" smtClean="0">
                <a:solidFill>
                  <a:prstClr val="black"/>
                </a:solidFill>
              </a:rPr>
              <a:pPr/>
              <a:t>28/02/2026</a:t>
            </a:fld>
            <a:endParaRPr lang="es-ES">
              <a:solidFill>
                <a:prstClr val="black"/>
              </a:solidFill>
            </a:endParaRPr>
          </a:p>
        </p:txBody>
      </p:sp>
      <p:sp>
        <p:nvSpPr>
          <p:cNvPr id="18" name="17 Marcador de pie de página"/>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s-ES">
              <a:solidFill>
                <a:prstClr val="black"/>
              </a:solidFill>
            </a:endParaRPr>
          </a:p>
        </p:txBody>
      </p:sp>
      <p:sp>
        <p:nvSpPr>
          <p:cNvPr id="5" name="4 Marcador de número de diapositiva"/>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6AF632D-2E3E-46A6-9696-161CEB22E26B}" type="slidenum">
              <a:rPr lang="es-ES" smtClean="0">
                <a:solidFill>
                  <a:prstClr val="black"/>
                </a:solidFill>
              </a:rPr>
              <a:pPr/>
              <a:t>‹Nº›</a:t>
            </a:fld>
            <a:endParaRPr lang="es-ES">
              <a:solidFill>
                <a:prstClr val="black"/>
              </a:solidFill>
            </a:endParaRPr>
          </a:p>
        </p:txBody>
      </p:sp>
    </p:spTree>
    <p:extLst>
      <p:ext uri="{BB962C8B-B14F-4D97-AF65-F5344CB8AC3E}">
        <p14:creationId xmlns:p14="http://schemas.microsoft.com/office/powerpoint/2010/main" val="13625176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4151" y="506307"/>
            <a:ext cx="10959152" cy="6063198"/>
          </a:xfrm>
          <a:prstGeom prst="rect">
            <a:avLst/>
          </a:prstGeom>
        </p:spPr>
        <p:txBody>
          <a:bodyPr wrap="square">
            <a:spAutoFit/>
          </a:bodyPr>
          <a:lstStyle/>
          <a:p>
            <a:pPr marL="899795" marR="899795" algn="ctr"/>
            <a:endParaRPr lang="es-ES" sz="2000" b="1" dirty="0">
              <a:solidFill>
                <a:srgbClr val="000000"/>
              </a:solidFill>
              <a:latin typeface="Arial" panose="020B0604020202020204" pitchFamily="34" charset="0"/>
              <a:ea typeface="Times New Roman" panose="02020603050405020304" pitchFamily="18" charset="0"/>
            </a:endParaRPr>
          </a:p>
          <a:p>
            <a:pPr marL="899795" marR="899795" algn="ctr"/>
            <a:endParaRPr lang="es-ES" sz="2000" b="1" dirty="0">
              <a:solidFill>
                <a:srgbClr val="000000"/>
              </a:solidFill>
              <a:latin typeface="Arial" panose="020B0604020202020204" pitchFamily="34" charset="0"/>
              <a:ea typeface="Times New Roman" panose="02020603050405020304" pitchFamily="18" charset="0"/>
            </a:endParaRPr>
          </a:p>
          <a:p>
            <a:pPr marL="899795" marR="899795" algn="ctr"/>
            <a:r>
              <a:rPr lang="es-ES" sz="2000" b="1" dirty="0">
                <a:solidFill>
                  <a:srgbClr val="000000"/>
                </a:solidFill>
                <a:latin typeface="Arial" panose="020B0604020202020204" pitchFamily="34" charset="0"/>
                <a:ea typeface="Times New Roman" panose="02020603050405020304" pitchFamily="18" charset="0"/>
              </a:rPr>
              <a:t>Universidad de Artemisa </a:t>
            </a:r>
            <a:r>
              <a:rPr lang="es-ES" sz="2000" b="1" dirty="0">
                <a:solidFill>
                  <a:prstClr val="black"/>
                </a:solidFill>
                <a:latin typeface="Arial" panose="020B0604020202020204" pitchFamily="34" charset="0"/>
                <a:cs typeface="Arial" panose="020B0604020202020204" pitchFamily="34" charset="0"/>
              </a:rPr>
              <a:t>“Julio Díaz González”</a:t>
            </a:r>
          </a:p>
          <a:p>
            <a:pPr marL="899795" marR="899795" algn="ctr"/>
            <a:r>
              <a:rPr lang="es-ES" sz="2000" b="1" dirty="0">
                <a:solidFill>
                  <a:srgbClr val="000000"/>
                </a:solidFill>
                <a:latin typeface="Arial" panose="020B0604020202020204" pitchFamily="34" charset="0"/>
                <a:ea typeface="Times New Roman" panose="02020603050405020304" pitchFamily="18" charset="0"/>
              </a:rPr>
              <a:t>Centro Universitario Municipal </a:t>
            </a:r>
          </a:p>
          <a:p>
            <a:pPr marL="899795" marR="899795" algn="ctr"/>
            <a:r>
              <a:rPr lang="es-ES" sz="2000" b="1" dirty="0">
                <a:solidFill>
                  <a:srgbClr val="000000"/>
                </a:solidFill>
                <a:latin typeface="Arial" panose="020B0604020202020204" pitchFamily="34" charset="0"/>
                <a:ea typeface="Times New Roman" panose="02020603050405020304" pitchFamily="18" charset="0"/>
              </a:rPr>
              <a:t>Guanajay</a:t>
            </a:r>
          </a:p>
          <a:p>
            <a:pPr marL="899795" marR="899795" algn="ctr"/>
            <a:endParaRPr lang="es-ES" sz="2000" b="1" dirty="0">
              <a:solidFill>
                <a:srgbClr val="000000"/>
              </a:solidFill>
              <a:latin typeface="Arial" panose="020B0604020202020204" pitchFamily="34" charset="0"/>
              <a:ea typeface="Times New Roman" panose="02020603050405020304" pitchFamily="18" charset="0"/>
            </a:endParaRPr>
          </a:p>
          <a:p>
            <a:pPr marL="899795" marR="899795" algn="ctr"/>
            <a:r>
              <a:rPr lang="es-ES" sz="2000" b="1" dirty="0">
                <a:solidFill>
                  <a:srgbClr val="000000"/>
                </a:solidFill>
                <a:latin typeface="Arial" panose="020B0604020202020204" pitchFamily="34" charset="0"/>
                <a:ea typeface="Times New Roman" panose="02020603050405020304" pitchFamily="18" charset="0"/>
              </a:rPr>
              <a:t>Facultad Ciencias de la Educación</a:t>
            </a:r>
          </a:p>
          <a:p>
            <a:pPr marL="899795" marR="899795" algn="ctr"/>
            <a:endParaRPr lang="es-ES" sz="2000" dirty="0">
              <a:solidFill>
                <a:prstClr val="black"/>
              </a:solidFill>
              <a:latin typeface="Times New Roman" panose="02020603050405020304" pitchFamily="18" charset="0"/>
              <a:ea typeface="Times New Roman" panose="02020603050405020304" pitchFamily="18" charset="0"/>
            </a:endParaRPr>
          </a:p>
          <a:p>
            <a:pPr marL="899795" marR="899795" algn="ctr"/>
            <a:r>
              <a:rPr lang="es-ES" sz="2000" b="1" dirty="0">
                <a:solidFill>
                  <a:srgbClr val="000000"/>
                </a:solidFill>
                <a:latin typeface="Arial" panose="020B0604020202020204" pitchFamily="34" charset="0"/>
                <a:ea typeface="Times New Roman" panose="02020603050405020304" pitchFamily="18" charset="0"/>
              </a:rPr>
              <a:t>Carrera Licenciatura en Educación Preescolar 5 Años</a:t>
            </a:r>
            <a:endParaRPr lang="es-ES" sz="2000" dirty="0">
              <a:solidFill>
                <a:prstClr val="black"/>
              </a:solidFill>
              <a:latin typeface="Times New Roman" panose="02020603050405020304" pitchFamily="18" charset="0"/>
              <a:ea typeface="Times New Roman" panose="02020603050405020304" pitchFamily="18" charset="0"/>
            </a:endParaRPr>
          </a:p>
          <a:p>
            <a:pPr marL="899795" marR="899795" algn="ctr"/>
            <a:endParaRPr lang="es-ES" sz="2000" b="1" dirty="0">
              <a:solidFill>
                <a:prstClr val="black"/>
              </a:solidFill>
              <a:latin typeface="Times New Roman" panose="02020603050405020304" pitchFamily="18" charset="0"/>
              <a:cs typeface="Arial" panose="020B0604020202020204" pitchFamily="34" charset="0"/>
            </a:endParaRPr>
          </a:p>
          <a:p>
            <a:pPr marL="899795" marR="899795" algn="ctr"/>
            <a:r>
              <a:rPr lang="es-ES" sz="2400" b="1" dirty="0">
                <a:solidFill>
                  <a:prstClr val="black"/>
                </a:solidFill>
                <a:latin typeface="Arial" panose="020B0604020202020204" pitchFamily="34" charset="0"/>
                <a:cs typeface="Arial" panose="020B0604020202020204" pitchFamily="34" charset="0"/>
              </a:rPr>
              <a:t>ASIGNATURA DIDÁCTICA DE LA DIMENSIÓN DE RELACIÓN CON EL ENTORNO II (EDUCACIÓN SENSORIAL)</a:t>
            </a:r>
            <a:endParaRPr lang="es-ES" sz="2000" dirty="0">
              <a:solidFill>
                <a:prstClr val="black"/>
              </a:solidFill>
            </a:endParaRPr>
          </a:p>
          <a:p>
            <a:pPr algn="just"/>
            <a:r>
              <a:rPr lang="es-ES" sz="2000" b="1" dirty="0">
                <a:solidFill>
                  <a:prstClr val="black"/>
                </a:solidFill>
                <a:latin typeface="Arial" panose="020B0604020202020204" pitchFamily="34" charset="0"/>
                <a:cs typeface="Arial" panose="020B0604020202020204" pitchFamily="34" charset="0"/>
              </a:rPr>
              <a:t>       </a:t>
            </a:r>
            <a:endParaRPr lang="es-ES" sz="2000" b="1" dirty="0">
              <a:solidFill>
                <a:prstClr val="black"/>
              </a:solidFill>
              <a:latin typeface="Arial" panose="020B0604020202020204" pitchFamily="34" charset="0"/>
              <a:ea typeface="Times New Roman" panose="02020603050405020304" pitchFamily="18" charset="0"/>
            </a:endParaRPr>
          </a:p>
          <a:p>
            <a:pPr marL="899795" marR="899795" algn="just">
              <a:lnSpc>
                <a:spcPct val="150000"/>
              </a:lnSpc>
            </a:pPr>
            <a:r>
              <a:rPr lang="es-ES" sz="2000" b="1" dirty="0">
                <a:solidFill>
                  <a:prstClr val="black"/>
                </a:solidFill>
                <a:latin typeface="Arial" panose="020B0604020202020204" pitchFamily="34" charset="0"/>
                <a:ea typeface="Times New Roman" panose="02020603050405020304" pitchFamily="18" charset="0"/>
              </a:rPr>
              <a:t>Profesora: M.Sc. Marinés Millán López.</a:t>
            </a:r>
          </a:p>
          <a:p>
            <a:pPr marL="899795" marR="899795" algn="just">
              <a:lnSpc>
                <a:spcPct val="150000"/>
              </a:lnSpc>
            </a:pPr>
            <a:r>
              <a:rPr lang="es-ES" sz="2000" b="1" dirty="0">
                <a:solidFill>
                  <a:prstClr val="black"/>
                </a:solidFill>
                <a:latin typeface="Arial" panose="020B0604020202020204" pitchFamily="34" charset="0"/>
                <a:ea typeface="Times New Roman" panose="02020603050405020304" pitchFamily="18" charset="0"/>
              </a:rPr>
              <a:t> Teléfono: 55803395</a:t>
            </a:r>
            <a:endParaRPr lang="es-ES" sz="2000" dirty="0">
              <a:solidFill>
                <a:prstClr val="black"/>
              </a:solidFill>
              <a:latin typeface="Times New Roman" panose="02020603050405020304" pitchFamily="18" charset="0"/>
              <a:ea typeface="Times New Roman" panose="02020603050405020304" pitchFamily="18" charset="0"/>
            </a:endParaRPr>
          </a:p>
          <a:p>
            <a:pPr marL="899795" marR="899795" algn="ctr"/>
            <a:r>
              <a:rPr lang="es-ES" sz="2000" b="1" dirty="0">
                <a:solidFill>
                  <a:srgbClr val="000000"/>
                </a:solidFill>
                <a:latin typeface="Arial" panose="020B0604020202020204" pitchFamily="34" charset="0"/>
                <a:ea typeface="Times New Roman" panose="02020603050405020304" pitchFamily="18" charset="0"/>
              </a:rPr>
              <a:t> </a:t>
            </a:r>
            <a:endParaRPr lang="es-ES" sz="2000" dirty="0">
              <a:solidFill>
                <a:prstClr val="black"/>
              </a:solidFill>
              <a:latin typeface="Times New Roman" panose="02020603050405020304" pitchFamily="18" charset="0"/>
              <a:ea typeface="Times New Roman" panose="02020603050405020304" pitchFamily="18" charset="0"/>
            </a:endParaRPr>
          </a:p>
          <a:p>
            <a:pPr marL="899795" marR="899795" algn="ctr"/>
            <a:r>
              <a:rPr lang="es-ES" sz="2000" b="1" dirty="0">
                <a:solidFill>
                  <a:srgbClr val="000000"/>
                </a:solidFill>
                <a:latin typeface="Arial" panose="020B0604020202020204" pitchFamily="34" charset="0"/>
                <a:ea typeface="Times New Roman" panose="02020603050405020304" pitchFamily="18" charset="0"/>
              </a:rPr>
              <a:t> </a:t>
            </a:r>
          </a:p>
          <a:p>
            <a:pPr marL="899795" marR="899795" algn="ctr"/>
            <a:endParaRPr lang="es-ES" sz="2000" dirty="0">
              <a:solidFill>
                <a:prstClr val="black"/>
              </a:solidFill>
              <a:latin typeface="Times New Roman" panose="02020603050405020304" pitchFamily="18" charset="0"/>
              <a:ea typeface="Times New Roman" panose="02020603050405020304"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51402" y="683729"/>
            <a:ext cx="1230831"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45605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734393" y="482385"/>
            <a:ext cx="4954137" cy="621606"/>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spcAft>
                <a:spcPts val="1000"/>
              </a:spcAft>
            </a:pPr>
            <a:r>
              <a:rPr lang="es-ES" sz="2400" b="1" dirty="0">
                <a:solidFill>
                  <a:prstClr val="black"/>
                </a:solidFill>
                <a:latin typeface="Arial" panose="020B0604020202020204" pitchFamily="34" charset="0"/>
                <a:ea typeface="SimSun" panose="02010600030101010101" pitchFamily="2" charset="-122"/>
                <a:cs typeface="Times New Roman" panose="02020603050405020304" pitchFamily="18" charset="0"/>
              </a:rPr>
              <a:t>ESTUDIO INDEPENDIENTE</a:t>
            </a:r>
            <a:endParaRPr lang="es-ES" sz="2000" b="1" dirty="0">
              <a:solidFill>
                <a:prstClr val="black"/>
              </a:solidFill>
              <a:latin typeface="Calibri" panose="020F0502020204030204" pitchFamily="34" charset="0"/>
              <a:ea typeface="SimSun" panose="02010600030101010101" pitchFamily="2" charset="-122"/>
              <a:cs typeface="Times New Roman" panose="02020603050405020304" pitchFamily="18" charset="0"/>
            </a:endParaRPr>
          </a:p>
        </p:txBody>
      </p:sp>
      <p:sp>
        <p:nvSpPr>
          <p:cNvPr id="3" name="Rectángulo 2"/>
          <p:cNvSpPr/>
          <p:nvPr/>
        </p:nvSpPr>
        <p:spPr>
          <a:xfrm>
            <a:off x="682387" y="1997839"/>
            <a:ext cx="10686197" cy="523220"/>
          </a:xfrm>
          <a:prstGeom prst="rect">
            <a:avLst/>
          </a:prstGeom>
        </p:spPr>
        <p:txBody>
          <a:bodyPr wrap="square">
            <a:spAutoFit/>
          </a:bodyPr>
          <a:lstStyle/>
          <a:p>
            <a:pPr algn="just"/>
            <a:endParaRPr lang="es-ES" sz="2800" dirty="0">
              <a:solidFill>
                <a:prstClr val="black"/>
              </a:solidFill>
              <a:latin typeface="Arial" panose="020B0604020202020204" pitchFamily="34" charset="0"/>
              <a:cs typeface="Arial" panose="020B0604020202020204" pitchFamily="34" charset="0"/>
            </a:endParaRPr>
          </a:p>
        </p:txBody>
      </p:sp>
      <p:sp>
        <p:nvSpPr>
          <p:cNvPr id="5" name="Rectángulo 4"/>
          <p:cNvSpPr/>
          <p:nvPr/>
        </p:nvSpPr>
        <p:spPr>
          <a:xfrm>
            <a:off x="793083" y="1256797"/>
            <a:ext cx="10836756" cy="4271169"/>
          </a:xfrm>
          <a:prstGeom prst="rect">
            <a:avLst/>
          </a:prstGeom>
        </p:spPr>
        <p:txBody>
          <a:bodyPr wrap="square">
            <a:spAutoFit/>
          </a:bodyPr>
          <a:lstStyle/>
          <a:p>
            <a:pPr algn="just"/>
            <a:endParaRPr lang="es-ES" sz="2400" dirty="0">
              <a:latin typeface="Arial" panose="020B0604020202020204" pitchFamily="34" charset="0"/>
              <a:cs typeface="Arial" panose="020B0604020202020204" pitchFamily="34" charset="0"/>
            </a:endParaRPr>
          </a:p>
          <a:p>
            <a:pPr algn="just">
              <a:lnSpc>
                <a:spcPct val="150000"/>
              </a:lnSpc>
            </a:pPr>
            <a:r>
              <a:rPr lang="es-ES" sz="2400" dirty="0">
                <a:latin typeface="Arial" panose="020B0604020202020204" pitchFamily="34" charset="0"/>
                <a:cs typeface="Arial" panose="020B0604020202020204" pitchFamily="34" charset="0"/>
              </a:rPr>
              <a:t>1. Informe escrito de la experiencia:</a:t>
            </a:r>
          </a:p>
          <a:p>
            <a:pPr algn="just">
              <a:lnSpc>
                <a:spcPct val="150000"/>
              </a:lnSpc>
            </a:pPr>
            <a:r>
              <a:rPr lang="es-ES" sz="2400" dirty="0">
                <a:latin typeface="Arial" panose="020B0604020202020204" pitchFamily="34" charset="0"/>
                <a:cs typeface="Arial" panose="020B0604020202020204" pitchFamily="34" charset="0"/>
              </a:rPr>
              <a:t>   • Entregar un informe más formal de la experiencia con la familia, que incluya los puntos compartidos en clase, más una reflexión personal sobre el rol del educador en la vía no institucional.</a:t>
            </a:r>
          </a:p>
          <a:p>
            <a:pPr algn="just">
              <a:lnSpc>
                <a:spcPct val="150000"/>
              </a:lnSpc>
            </a:pPr>
            <a:r>
              <a:rPr lang="es-ES" sz="2400" dirty="0">
                <a:latin typeface="Arial" panose="020B0604020202020204" pitchFamily="34" charset="0"/>
                <a:cs typeface="Arial" panose="020B0604020202020204" pitchFamily="34" charset="0"/>
              </a:rPr>
              <a:t>2. Revisión general de contenidos:</a:t>
            </a:r>
          </a:p>
          <a:p>
            <a:pPr algn="just">
              <a:lnSpc>
                <a:spcPct val="150000"/>
              </a:lnSpc>
            </a:pPr>
            <a:r>
              <a:rPr lang="es-ES" sz="2400" dirty="0">
                <a:latin typeface="Arial" panose="020B0604020202020204" pitchFamily="34" charset="0"/>
                <a:cs typeface="Arial" panose="020B0604020202020204" pitchFamily="34" charset="0"/>
              </a:rPr>
              <a:t>   • Repasar todos los temas para el examen final.</a:t>
            </a:r>
          </a:p>
          <a:p>
            <a:pPr algn="just">
              <a:lnSpc>
                <a:spcPct val="150000"/>
              </a:lnSpc>
            </a:pPr>
            <a:r>
              <a:rPr lang="es-ES" sz="2400" dirty="0">
                <a:latin typeface="Arial" panose="020B0604020202020204" pitchFamily="34" charset="0"/>
                <a:cs typeface="Arial" panose="020B0604020202020204" pitchFamily="34" charset="0"/>
              </a:rPr>
              <a:t>   • Hacer un esquema o resumen de cada tema.</a:t>
            </a:r>
          </a:p>
        </p:txBody>
      </p:sp>
    </p:spTree>
    <p:extLst>
      <p:ext uri="{BB962C8B-B14F-4D97-AF65-F5344CB8AC3E}">
        <p14:creationId xmlns:p14="http://schemas.microsoft.com/office/powerpoint/2010/main" val="2056746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1095232" y="602441"/>
            <a:ext cx="4067033" cy="69603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r>
              <a:rPr lang="es-ES" sz="2400" b="1" kern="0" dirty="0">
                <a:solidFill>
                  <a:prstClr val="black"/>
                </a:solidFill>
                <a:latin typeface="Arial" panose="020B0604020202020204" pitchFamily="34" charset="0"/>
                <a:cs typeface="Arial" panose="020B0604020202020204" pitchFamily="34" charset="0"/>
              </a:rPr>
              <a:t>JUEGO DE MOTIVACIÓN</a:t>
            </a:r>
          </a:p>
        </p:txBody>
      </p:sp>
      <p:sp>
        <p:nvSpPr>
          <p:cNvPr id="6" name="Rectángulo redondeado 5"/>
          <p:cNvSpPr/>
          <p:nvPr/>
        </p:nvSpPr>
        <p:spPr>
          <a:xfrm>
            <a:off x="6683989" y="602441"/>
            <a:ext cx="4245268" cy="822982"/>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r>
              <a:rPr lang="es-ES" sz="2400" b="1" dirty="0">
                <a:latin typeface="Arial" panose="020B0604020202020204" pitchFamily="34" charset="0"/>
                <a:cs typeface="Arial" panose="020B0604020202020204" pitchFamily="34" charset="0"/>
              </a:rPr>
              <a:t>“Teléfono descompuesto sensorial” (15 minutos)</a:t>
            </a:r>
          </a:p>
        </p:txBody>
      </p:sp>
      <p:sp>
        <p:nvSpPr>
          <p:cNvPr id="7" name="Rectángulo 6"/>
          <p:cNvSpPr/>
          <p:nvPr/>
        </p:nvSpPr>
        <p:spPr>
          <a:xfrm>
            <a:off x="551759" y="1461597"/>
            <a:ext cx="11041038" cy="1200329"/>
          </a:xfrm>
          <a:prstGeom prst="rect">
            <a:avLst/>
          </a:prstGeom>
        </p:spPr>
        <p:txBody>
          <a:bodyPr wrap="square">
            <a:spAutoFit/>
          </a:bodyPr>
          <a:lstStyle/>
          <a:p>
            <a:pPr algn="just"/>
            <a:r>
              <a:rPr lang="es-ES" sz="2400" dirty="0">
                <a:latin typeface="Arial" panose="020B0604020202020204" pitchFamily="34" charset="0"/>
                <a:cs typeface="Arial" panose="020B0604020202020204" pitchFamily="34" charset="0"/>
              </a:rPr>
              <a:t>La profesora prepara una frase o instrucción relacionada con una actividad sensorial (ej. “Pon la pelota roja dentro de la caja y luego sacude el sonajero”).</a:t>
            </a:r>
          </a:p>
          <a:p>
            <a:pPr algn="just"/>
            <a:endParaRPr lang="es-ES" sz="2400" dirty="0">
              <a:latin typeface="Arial" panose="020B0604020202020204" pitchFamily="34" charset="0"/>
              <a:cs typeface="Arial" panose="020B0604020202020204" pitchFamily="34" charset="0"/>
            </a:endParaRPr>
          </a:p>
        </p:txBody>
      </p:sp>
      <p:sp>
        <p:nvSpPr>
          <p:cNvPr id="5" name="Rectángulo 4"/>
          <p:cNvSpPr/>
          <p:nvPr/>
        </p:nvSpPr>
        <p:spPr>
          <a:xfrm>
            <a:off x="551759" y="2979824"/>
            <a:ext cx="11041038" cy="2369880"/>
          </a:xfrm>
          <a:prstGeom prst="rect">
            <a:avLst/>
          </a:prstGeom>
        </p:spPr>
        <p:txBody>
          <a:bodyPr wrap="square">
            <a:spAutoFit/>
          </a:bodyPr>
          <a:lstStyle/>
          <a:p>
            <a:r>
              <a:rPr lang="es-ES" sz="2800" b="1" dirty="0">
                <a:latin typeface="Arial" panose="020B0604020202020204" pitchFamily="34" charset="0"/>
                <a:cs typeface="Arial" panose="020B0604020202020204" pitchFamily="34" charset="0"/>
              </a:rPr>
              <a:t>Procedimiento</a:t>
            </a:r>
            <a:r>
              <a:rPr lang="es-ES" sz="2800" b="1" dirty="0" smtClean="0">
                <a:latin typeface="Arial" panose="020B0604020202020204" pitchFamily="34" charset="0"/>
                <a:cs typeface="Arial" panose="020B0604020202020204" pitchFamily="34" charset="0"/>
              </a:rPr>
              <a:t>:</a:t>
            </a:r>
            <a:endParaRPr lang="es-ES" sz="2800" dirty="0">
              <a:latin typeface="Arial" panose="020B0604020202020204" pitchFamily="34" charset="0"/>
              <a:cs typeface="Arial" panose="020B0604020202020204" pitchFamily="34" charset="0"/>
            </a:endParaRPr>
          </a:p>
          <a:p>
            <a:pPr algn="just"/>
            <a:r>
              <a:rPr lang="es-ES" sz="2400" dirty="0">
                <a:latin typeface="Arial" panose="020B0604020202020204" pitchFamily="34" charset="0"/>
                <a:cs typeface="Arial" panose="020B0604020202020204" pitchFamily="34" charset="0"/>
              </a:rPr>
              <a:t>• Las estudiantes se colocan en fila o en círculo.</a:t>
            </a:r>
          </a:p>
          <a:p>
            <a:pPr algn="just"/>
            <a:r>
              <a:rPr lang="es-ES" sz="2400" dirty="0">
                <a:latin typeface="Arial" panose="020B0604020202020204" pitchFamily="34" charset="0"/>
                <a:cs typeface="Arial" panose="020B0604020202020204" pitchFamily="34" charset="0"/>
              </a:rPr>
              <a:t>• La primera estudiante recibe la frase en secreto y debe transmitirla a la siguiente usando solo gestos y sonidos (no palabras).</a:t>
            </a:r>
          </a:p>
          <a:p>
            <a:pPr algn="just"/>
            <a:r>
              <a:rPr lang="es-ES" sz="2400" dirty="0">
                <a:latin typeface="Arial" panose="020B0604020202020204" pitchFamily="34" charset="0"/>
                <a:cs typeface="Arial" panose="020B0604020202020204" pitchFamily="34" charset="0"/>
              </a:rPr>
              <a:t>• La siguiente transmite a la otra, y así sucesivamente.</a:t>
            </a:r>
          </a:p>
          <a:p>
            <a:pPr algn="just"/>
            <a:r>
              <a:rPr lang="es-ES" sz="2400" dirty="0">
                <a:latin typeface="Arial" panose="020B0604020202020204" pitchFamily="34" charset="0"/>
                <a:cs typeface="Arial" panose="020B0604020202020204" pitchFamily="34" charset="0"/>
              </a:rPr>
              <a:t>• La última dice en voz alta lo que entendió, y se compara con la frase original.</a:t>
            </a:r>
          </a:p>
        </p:txBody>
      </p:sp>
    </p:spTree>
    <p:extLst>
      <p:ext uri="{BB962C8B-B14F-4D97-AF65-F5344CB8AC3E}">
        <p14:creationId xmlns:p14="http://schemas.microsoft.com/office/powerpoint/2010/main" val="10761572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4213744" y="520554"/>
            <a:ext cx="3555243" cy="696036"/>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r>
              <a:rPr lang="es-ES" sz="2400" b="1" dirty="0">
                <a:solidFill>
                  <a:prstClr val="black"/>
                </a:solidFill>
                <a:latin typeface="Arial" panose="020B0604020202020204" pitchFamily="34" charset="0"/>
                <a:cs typeface="Arial" panose="020B0604020202020204" pitchFamily="34" charset="0"/>
              </a:rPr>
              <a:t>“REFLEXIÓN” </a:t>
            </a:r>
            <a:endParaRPr lang="es-ES" sz="2400" b="1" kern="0" dirty="0">
              <a:solidFill>
                <a:prstClr val="black"/>
              </a:solidFill>
              <a:latin typeface="Arial" panose="020B0604020202020204" pitchFamily="34" charset="0"/>
              <a:cs typeface="Arial" panose="020B0604020202020204" pitchFamily="34" charset="0"/>
            </a:endParaRPr>
          </a:p>
        </p:txBody>
      </p:sp>
      <p:sp>
        <p:nvSpPr>
          <p:cNvPr id="3" name="Rectángulo 2"/>
          <p:cNvSpPr/>
          <p:nvPr/>
        </p:nvSpPr>
        <p:spPr>
          <a:xfrm>
            <a:off x="832511" y="1347218"/>
            <a:ext cx="10317708" cy="5183150"/>
          </a:xfrm>
          <a:prstGeom prst="rect">
            <a:avLst/>
          </a:prstGeom>
        </p:spPr>
        <p:txBody>
          <a:bodyPr wrap="square">
            <a:spAutoFit/>
          </a:bodyPr>
          <a:lstStyle/>
          <a:p>
            <a:pPr algn="just">
              <a:lnSpc>
                <a:spcPct val="150000"/>
              </a:lnSpc>
            </a:pPr>
            <a:r>
              <a:rPr lang="es-ES" sz="2800" dirty="0">
                <a:solidFill>
                  <a:prstClr val="black"/>
                </a:solidFill>
                <a:latin typeface="Arial" panose="020B0604020202020204" pitchFamily="34" charset="0"/>
                <a:cs typeface="Arial" panose="020B0604020202020204" pitchFamily="34" charset="0"/>
              </a:rPr>
              <a:t>• ¿Por qué se distorsionó el mensaje? (Falta de palabras, interpretación personal).</a:t>
            </a:r>
          </a:p>
          <a:p>
            <a:pPr algn="just">
              <a:lnSpc>
                <a:spcPct val="150000"/>
              </a:lnSpc>
            </a:pPr>
            <a:r>
              <a:rPr lang="es-ES" sz="2800" dirty="0">
                <a:solidFill>
                  <a:prstClr val="black"/>
                </a:solidFill>
                <a:latin typeface="Arial" panose="020B0604020202020204" pitchFamily="34" charset="0"/>
                <a:cs typeface="Arial" panose="020B0604020202020204" pitchFamily="34" charset="0"/>
              </a:rPr>
              <a:t>• ¿Cómo se relaciona esto con la comunicación con las familias? (A veces lo que queremos transmitir no llega igual; debemos asegurarnos de que el mensaje sea claro y adaptado).</a:t>
            </a:r>
          </a:p>
          <a:p>
            <a:pPr algn="just">
              <a:lnSpc>
                <a:spcPct val="150000"/>
              </a:lnSpc>
            </a:pPr>
            <a:r>
              <a:rPr lang="es-ES" sz="2800" dirty="0">
                <a:solidFill>
                  <a:prstClr val="black"/>
                </a:solidFill>
                <a:latin typeface="Arial" panose="020B0604020202020204" pitchFamily="34" charset="0"/>
                <a:cs typeface="Arial" panose="020B0604020202020204" pitchFamily="34" charset="0"/>
              </a:rPr>
              <a:t>• ¿Qué aprendemos de esta dinámica? (La importancia de la comunicación efectiva).</a:t>
            </a:r>
          </a:p>
        </p:txBody>
      </p:sp>
    </p:spTree>
    <p:extLst>
      <p:ext uri="{BB962C8B-B14F-4D97-AF65-F5344CB8AC3E}">
        <p14:creationId xmlns:p14="http://schemas.microsoft.com/office/powerpoint/2010/main" val="14013565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696036" y="2152724"/>
            <a:ext cx="10904560" cy="1077030"/>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dirty="0" smtClean="0">
                <a:latin typeface="Arial" panose="020B0604020202020204" pitchFamily="34" charset="0"/>
                <a:cs typeface="Arial" panose="020B0604020202020204" pitchFamily="34" charset="0"/>
              </a:rPr>
              <a:t>Contenido:</a:t>
            </a:r>
            <a:r>
              <a:rPr lang="es-ES" sz="2400" dirty="0" smtClean="0">
                <a:latin typeface="Arial" panose="020B0604020202020204" pitchFamily="34" charset="0"/>
                <a:cs typeface="Arial" panose="020B0604020202020204" pitchFamily="34" charset="0"/>
              </a:rPr>
              <a:t> </a:t>
            </a:r>
            <a:r>
              <a:rPr lang="es-ES" sz="2400" dirty="0">
                <a:latin typeface="Arial" panose="020B0604020202020204" pitchFamily="34" charset="0"/>
                <a:cs typeface="Arial" panose="020B0604020202020204" pitchFamily="34" charset="0"/>
              </a:rPr>
              <a:t>Socialización de experiencias con familias</a:t>
            </a:r>
          </a:p>
        </p:txBody>
      </p:sp>
      <p:sp>
        <p:nvSpPr>
          <p:cNvPr id="3" name="Rectángulo redondeado 2"/>
          <p:cNvSpPr/>
          <p:nvPr/>
        </p:nvSpPr>
        <p:spPr>
          <a:xfrm>
            <a:off x="696035" y="722075"/>
            <a:ext cx="10904561" cy="746537"/>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just"/>
            <a:r>
              <a:rPr lang="es-ES" sz="2400" b="1" dirty="0">
                <a:solidFill>
                  <a:prstClr val="black"/>
                </a:solidFill>
                <a:latin typeface="Arial" panose="020B0604020202020204" pitchFamily="34" charset="0"/>
                <a:cs typeface="Arial" panose="020B0604020202020204" pitchFamily="34" charset="0"/>
              </a:rPr>
              <a:t>Tema III: </a:t>
            </a:r>
            <a:r>
              <a:rPr lang="es-ES" sz="2400" dirty="0">
                <a:solidFill>
                  <a:prstClr val="black"/>
                </a:solidFill>
                <a:latin typeface="Arial" panose="020B0604020202020204" pitchFamily="34" charset="0"/>
                <a:cs typeface="Arial" panose="020B0604020202020204" pitchFamily="34" charset="0"/>
              </a:rPr>
              <a:t>Los medios didácticos y su importancia para el desarrollo de la Educación sensorial en la infancia temprana y preescolar ( 2 h/c). </a:t>
            </a:r>
            <a:endParaRPr lang="es-ES" sz="2400" dirty="0">
              <a:solidFill>
                <a:prstClr val="black"/>
              </a:solidFill>
              <a:latin typeface="Arial" panose="020B0604020202020204" pitchFamily="34" charset="0"/>
              <a:cs typeface="Arial" panose="020B0604020202020204" pitchFamily="34" charset="0"/>
            </a:endParaRPr>
          </a:p>
        </p:txBody>
      </p:sp>
      <p:sp>
        <p:nvSpPr>
          <p:cNvPr id="4" name="Rectángulo redondeado 3"/>
          <p:cNvSpPr/>
          <p:nvPr/>
        </p:nvSpPr>
        <p:spPr>
          <a:xfrm>
            <a:off x="696034" y="3913866"/>
            <a:ext cx="10904561" cy="1441905"/>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r>
              <a:rPr lang="es-ES" sz="2400" b="1" dirty="0" smtClean="0">
                <a:solidFill>
                  <a:prstClr val="black"/>
                </a:solidFill>
                <a:latin typeface="Arial" panose="020B0604020202020204" pitchFamily="34" charset="0"/>
                <a:cs typeface="Arial" panose="020B0604020202020204" pitchFamily="34" charset="0"/>
              </a:rPr>
              <a:t>Objetivo: </a:t>
            </a:r>
            <a:r>
              <a:rPr lang="es-ES" sz="2400" dirty="0">
                <a:latin typeface="Arial" panose="020B0604020202020204" pitchFamily="34" charset="0"/>
                <a:cs typeface="Arial" panose="020B0604020202020204" pitchFamily="34" charset="0"/>
              </a:rPr>
              <a:t>Compartir y reflexionar sobre las experiencias de trabajo con familias, identificando logros, dificultades y aprendizajes para mejorar futuras intervenciones.</a:t>
            </a:r>
          </a:p>
          <a:p>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96289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734393" y="482385"/>
            <a:ext cx="4954137" cy="621606"/>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spcAft>
                <a:spcPts val="1000"/>
              </a:spcAft>
            </a:pPr>
            <a:r>
              <a:rPr lang="es-ES" sz="2400" b="1" dirty="0">
                <a:solidFill>
                  <a:prstClr val="black"/>
                </a:solidFill>
                <a:latin typeface="Arial" panose="020B0604020202020204" pitchFamily="34" charset="0"/>
                <a:ea typeface="SimSun" panose="02010600030101010101" pitchFamily="2" charset="-122"/>
                <a:cs typeface="Times New Roman" panose="02020603050405020304" pitchFamily="18" charset="0"/>
              </a:rPr>
              <a:t>ESTUDIO INDEPENDIENTE</a:t>
            </a:r>
            <a:endParaRPr lang="es-ES" sz="2000" b="1" dirty="0">
              <a:solidFill>
                <a:prstClr val="black"/>
              </a:solidFill>
              <a:latin typeface="Calibri" panose="020F0502020204030204" pitchFamily="34" charset="0"/>
              <a:ea typeface="SimSun" panose="02010600030101010101" pitchFamily="2" charset="-122"/>
              <a:cs typeface="Times New Roman" panose="02020603050405020304" pitchFamily="18" charset="0"/>
            </a:endParaRPr>
          </a:p>
        </p:txBody>
      </p:sp>
      <p:sp>
        <p:nvSpPr>
          <p:cNvPr id="3" name="Rectángulo 2"/>
          <p:cNvSpPr/>
          <p:nvPr/>
        </p:nvSpPr>
        <p:spPr>
          <a:xfrm>
            <a:off x="682387" y="1997839"/>
            <a:ext cx="10686197" cy="523220"/>
          </a:xfrm>
          <a:prstGeom prst="rect">
            <a:avLst/>
          </a:prstGeom>
        </p:spPr>
        <p:txBody>
          <a:bodyPr wrap="square">
            <a:spAutoFit/>
          </a:bodyPr>
          <a:lstStyle/>
          <a:p>
            <a:pPr algn="just"/>
            <a:endParaRPr lang="es-ES" sz="2800" dirty="0">
              <a:solidFill>
                <a:prstClr val="black"/>
              </a:solidFill>
              <a:latin typeface="Arial" panose="020B0604020202020204" pitchFamily="34" charset="0"/>
              <a:cs typeface="Arial" panose="020B0604020202020204" pitchFamily="34" charset="0"/>
            </a:endParaRPr>
          </a:p>
        </p:txBody>
      </p:sp>
      <p:sp>
        <p:nvSpPr>
          <p:cNvPr id="5" name="Rectángulo 4"/>
          <p:cNvSpPr/>
          <p:nvPr/>
        </p:nvSpPr>
        <p:spPr>
          <a:xfrm>
            <a:off x="793083" y="1256797"/>
            <a:ext cx="10836756" cy="5262979"/>
          </a:xfrm>
          <a:prstGeom prst="rect">
            <a:avLst/>
          </a:prstGeom>
        </p:spPr>
        <p:txBody>
          <a:bodyPr wrap="square">
            <a:spAutoFit/>
          </a:bodyPr>
          <a:lstStyle/>
          <a:p>
            <a:pPr algn="just"/>
            <a:endParaRPr lang="es-ES" sz="2400" dirty="0">
              <a:latin typeface="Arial" panose="020B0604020202020204" pitchFamily="34" charset="0"/>
              <a:cs typeface="Arial" panose="020B0604020202020204" pitchFamily="34" charset="0"/>
            </a:endParaRPr>
          </a:p>
          <a:p>
            <a:pPr algn="just">
              <a:lnSpc>
                <a:spcPct val="150000"/>
              </a:lnSpc>
            </a:pPr>
            <a:r>
              <a:rPr lang="es-ES" sz="2400" dirty="0">
                <a:latin typeface="Arial" panose="020B0604020202020204" pitchFamily="34" charset="0"/>
                <a:cs typeface="Arial" panose="020B0604020202020204" pitchFamily="34" charset="0"/>
              </a:rPr>
              <a:t>1. Aplicación del folleto con una familia:</a:t>
            </a:r>
          </a:p>
          <a:p>
            <a:pPr algn="just">
              <a:lnSpc>
                <a:spcPct val="150000"/>
              </a:lnSpc>
            </a:pPr>
            <a:r>
              <a:rPr lang="es-ES" sz="2400" dirty="0">
                <a:latin typeface="Arial" panose="020B0604020202020204" pitchFamily="34" charset="0"/>
                <a:cs typeface="Arial" panose="020B0604020202020204" pitchFamily="34" charset="0"/>
              </a:rPr>
              <a:t>   • Entregar el folleto elaborado a una familia (puede ser un familiar, vecino o amigo con niños pequeños) y explicarle su contenido.</a:t>
            </a:r>
          </a:p>
          <a:p>
            <a:pPr algn="just">
              <a:lnSpc>
                <a:spcPct val="150000"/>
              </a:lnSpc>
            </a:pPr>
            <a:r>
              <a:rPr lang="es-ES" sz="2400" dirty="0">
                <a:latin typeface="Arial" panose="020B0604020202020204" pitchFamily="34" charset="0"/>
                <a:cs typeface="Arial" panose="020B0604020202020204" pitchFamily="34" charset="0"/>
              </a:rPr>
              <a:t>   • Si es posible, observar o preguntar cómo lo usaron.</a:t>
            </a:r>
          </a:p>
          <a:p>
            <a:pPr algn="just">
              <a:lnSpc>
                <a:spcPct val="150000"/>
              </a:lnSpc>
            </a:pPr>
            <a:r>
              <a:rPr lang="es-ES" sz="2400" dirty="0">
                <a:latin typeface="Arial" panose="020B0604020202020204" pitchFamily="34" charset="0"/>
                <a:cs typeface="Arial" panose="020B0604020202020204" pitchFamily="34" charset="0"/>
              </a:rPr>
              <a:t>   • Traer un breve informe de la experiencia (qué familia, cómo reaccionó, si puso en práctica alguna idea, dificultades encontradas).</a:t>
            </a:r>
          </a:p>
          <a:p>
            <a:pPr algn="just">
              <a:lnSpc>
                <a:spcPct val="150000"/>
              </a:lnSpc>
            </a:pPr>
            <a:r>
              <a:rPr lang="es-ES" sz="2400" dirty="0">
                <a:latin typeface="Arial" panose="020B0604020202020204" pitchFamily="34" charset="0"/>
                <a:cs typeface="Arial" panose="020B0604020202020204" pitchFamily="34" charset="0"/>
              </a:rPr>
              <a:t>2. Preparación para la Clase 19:</a:t>
            </a:r>
          </a:p>
          <a:p>
            <a:pPr algn="just">
              <a:lnSpc>
                <a:spcPct val="150000"/>
              </a:lnSpc>
            </a:pPr>
            <a:r>
              <a:rPr lang="es-ES" sz="2400" dirty="0">
                <a:latin typeface="Arial" panose="020B0604020202020204" pitchFamily="34" charset="0"/>
                <a:cs typeface="Arial" panose="020B0604020202020204" pitchFamily="34" charset="0"/>
              </a:rPr>
              <a:t>   • Reflexionar sobre la experiencia para compartirla en clase.</a:t>
            </a:r>
          </a:p>
          <a:p>
            <a:pPr algn="just"/>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6817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ube 1"/>
          <p:cNvSpPr/>
          <p:nvPr/>
        </p:nvSpPr>
        <p:spPr>
          <a:xfrm rot="20730157">
            <a:off x="1030515" y="1188415"/>
            <a:ext cx="10101942" cy="4775200"/>
          </a:xfrm>
          <a:prstGeom prst="cloud">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r>
              <a:rPr lang="es-ES" sz="3200" dirty="0">
                <a:latin typeface="Arial" panose="020B0604020202020204" pitchFamily="34" charset="0"/>
                <a:cs typeface="Arial" panose="020B0604020202020204" pitchFamily="34" charset="0"/>
              </a:rPr>
              <a:t>Exposición de las experiencias (40 minutos)</a:t>
            </a:r>
          </a:p>
        </p:txBody>
      </p:sp>
    </p:spTree>
    <p:extLst>
      <p:ext uri="{BB962C8B-B14F-4D97-AF65-F5344CB8AC3E}">
        <p14:creationId xmlns:p14="http://schemas.microsoft.com/office/powerpoint/2010/main" val="168145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redondeado 2"/>
          <p:cNvSpPr/>
          <p:nvPr/>
        </p:nvSpPr>
        <p:spPr>
          <a:xfrm>
            <a:off x="624115" y="478942"/>
            <a:ext cx="10914743" cy="856372"/>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r>
              <a:rPr lang="es-ES" sz="2800" dirty="0">
                <a:latin typeface="Arial" panose="020B0604020202020204" pitchFamily="34" charset="0"/>
                <a:cs typeface="Arial" panose="020B0604020202020204" pitchFamily="34" charset="0"/>
              </a:rPr>
              <a:t>Análisis de dificultades y logros (15 minutos)</a:t>
            </a:r>
            <a:endParaRPr lang="es-ES" sz="2800" dirty="0">
              <a:effectLst/>
              <a:latin typeface="Arial" panose="020B0604020202020204" pitchFamily="34" charset="0"/>
              <a:cs typeface="Arial" panose="020B0604020202020204" pitchFamily="34" charset="0"/>
            </a:endParaRPr>
          </a:p>
        </p:txBody>
      </p:sp>
      <p:sp>
        <p:nvSpPr>
          <p:cNvPr id="4" name="Rectángulo 3"/>
          <p:cNvSpPr/>
          <p:nvPr/>
        </p:nvSpPr>
        <p:spPr>
          <a:xfrm>
            <a:off x="624114" y="1727201"/>
            <a:ext cx="10914743" cy="3890489"/>
          </a:xfrm>
          <a:prstGeom prst="rect">
            <a:avLst/>
          </a:prstGeom>
        </p:spPr>
        <p:txBody>
          <a:bodyPr wrap="square">
            <a:spAutoFit/>
          </a:bodyPr>
          <a:lstStyle/>
          <a:p>
            <a:pPr algn="just">
              <a:lnSpc>
                <a:spcPct val="150000"/>
              </a:lnSpc>
            </a:pPr>
            <a:r>
              <a:rPr lang="es-ES" sz="2800" dirty="0">
                <a:latin typeface="Arial" panose="020B0604020202020204" pitchFamily="34" charset="0"/>
                <a:cs typeface="Arial" panose="020B0604020202020204" pitchFamily="34" charset="0"/>
              </a:rPr>
              <a:t>• ¿Qué dificultades fueron comunes? (Falta de tiempo, materiales, comprensión).</a:t>
            </a:r>
          </a:p>
          <a:p>
            <a:pPr algn="just">
              <a:lnSpc>
                <a:spcPct val="150000"/>
              </a:lnSpc>
            </a:pPr>
            <a:r>
              <a:rPr lang="es-ES" sz="2800" dirty="0">
                <a:latin typeface="Arial" panose="020B0604020202020204" pitchFamily="34" charset="0"/>
                <a:cs typeface="Arial" panose="020B0604020202020204" pitchFamily="34" charset="0"/>
              </a:rPr>
              <a:t>• ¿Qué estrategias funcionaron mejor? (Explicación personalizada, ejemplos concretos).</a:t>
            </a:r>
          </a:p>
          <a:p>
            <a:pPr algn="just">
              <a:lnSpc>
                <a:spcPct val="150000"/>
              </a:lnSpc>
            </a:pPr>
            <a:r>
              <a:rPr lang="es-ES" sz="2800" dirty="0">
                <a:latin typeface="Arial" panose="020B0604020202020204" pitchFamily="34" charset="0"/>
                <a:cs typeface="Arial" panose="020B0604020202020204" pitchFamily="34" charset="0"/>
              </a:rPr>
              <a:t>• ¿Cómo podríamos mejorar la orientación a las familias en el futuro? (Talleres prácticos, seguimiento, videos).</a:t>
            </a:r>
          </a:p>
        </p:txBody>
      </p:sp>
    </p:spTree>
    <p:extLst>
      <p:ext uri="{BB962C8B-B14F-4D97-AF65-F5344CB8AC3E}">
        <p14:creationId xmlns:p14="http://schemas.microsoft.com/office/powerpoint/2010/main" val="1413625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redondeado 2"/>
          <p:cNvSpPr/>
          <p:nvPr/>
        </p:nvSpPr>
        <p:spPr>
          <a:xfrm>
            <a:off x="2845689" y="522485"/>
            <a:ext cx="6618514" cy="856372"/>
          </a:xfrm>
          <a:prstGeom prst="roundRect">
            <a:avLst/>
          </a:prstGeom>
          <a:blipFill>
            <a:blip r:embed="rId3"/>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r>
              <a:rPr lang="es-ES" sz="2800" b="1" dirty="0">
                <a:solidFill>
                  <a:prstClr val="black"/>
                </a:solidFill>
                <a:latin typeface="Arial" panose="020B0604020202020204" pitchFamily="34" charset="0"/>
                <a:ea typeface="SimSun" panose="02010600030101010101" pitchFamily="2" charset="-122"/>
                <a:cs typeface="Arial" panose="020B0604020202020204" pitchFamily="34" charset="0"/>
              </a:rPr>
              <a:t>Propuestas de mejora (10 minutos)</a:t>
            </a:r>
          </a:p>
        </p:txBody>
      </p:sp>
      <p:sp>
        <p:nvSpPr>
          <p:cNvPr id="4" name="Rectángulo 3"/>
          <p:cNvSpPr/>
          <p:nvPr/>
        </p:nvSpPr>
        <p:spPr>
          <a:xfrm>
            <a:off x="872637" y="1843316"/>
            <a:ext cx="10564619" cy="3970318"/>
          </a:xfrm>
          <a:prstGeom prst="rect">
            <a:avLst/>
          </a:prstGeom>
        </p:spPr>
        <p:txBody>
          <a:bodyPr wrap="square">
            <a:spAutoFit/>
          </a:bodyPr>
          <a:lstStyle/>
          <a:p>
            <a:pPr algn="just">
              <a:lnSpc>
                <a:spcPct val="150000"/>
              </a:lnSpc>
            </a:pPr>
            <a:r>
              <a:rPr lang="es-ES" sz="2800" b="1" dirty="0">
                <a:solidFill>
                  <a:prstClr val="black"/>
                </a:solidFill>
                <a:latin typeface="Arial" panose="020B0604020202020204" pitchFamily="34" charset="0"/>
                <a:cs typeface="Arial" panose="020B0604020202020204" pitchFamily="34" charset="0"/>
              </a:rPr>
              <a:t>Ejemplos de propuestas</a:t>
            </a:r>
            <a:r>
              <a:rPr lang="es-ES" sz="2800" b="1" dirty="0" smtClean="0">
                <a:solidFill>
                  <a:prstClr val="black"/>
                </a:solidFill>
                <a:latin typeface="Arial" panose="020B0604020202020204" pitchFamily="34" charset="0"/>
                <a:cs typeface="Arial" panose="020B0604020202020204" pitchFamily="34" charset="0"/>
              </a:rPr>
              <a:t>:</a:t>
            </a:r>
            <a:endParaRPr lang="es-ES" sz="2800" b="1" dirty="0">
              <a:solidFill>
                <a:prstClr val="black"/>
              </a:solidFill>
              <a:latin typeface="Arial" panose="020B0604020202020204" pitchFamily="34" charset="0"/>
              <a:cs typeface="Arial" panose="020B0604020202020204" pitchFamily="34" charset="0"/>
            </a:endParaRPr>
          </a:p>
          <a:p>
            <a:pPr algn="just">
              <a:lnSpc>
                <a:spcPct val="150000"/>
              </a:lnSpc>
            </a:pPr>
            <a:r>
              <a:rPr lang="es-ES" sz="2800" dirty="0">
                <a:solidFill>
                  <a:prstClr val="black"/>
                </a:solidFill>
                <a:latin typeface="Arial" panose="020B0604020202020204" pitchFamily="34" charset="0"/>
                <a:cs typeface="Arial" panose="020B0604020202020204" pitchFamily="34" charset="0"/>
              </a:rPr>
              <a:t>• Incluir en los folletos un apartado de “preguntas frecuentes”.</a:t>
            </a:r>
          </a:p>
          <a:p>
            <a:pPr algn="just">
              <a:lnSpc>
                <a:spcPct val="150000"/>
              </a:lnSpc>
            </a:pPr>
            <a:r>
              <a:rPr lang="es-ES" sz="2800" dirty="0">
                <a:solidFill>
                  <a:prstClr val="black"/>
                </a:solidFill>
                <a:latin typeface="Arial" panose="020B0604020202020204" pitchFamily="34" charset="0"/>
                <a:cs typeface="Arial" panose="020B0604020202020204" pitchFamily="34" charset="0"/>
              </a:rPr>
              <a:t>• Hacer un video corto demostrativo de cada actividad.</a:t>
            </a:r>
          </a:p>
          <a:p>
            <a:pPr algn="just">
              <a:lnSpc>
                <a:spcPct val="150000"/>
              </a:lnSpc>
            </a:pPr>
            <a:r>
              <a:rPr lang="es-ES" sz="2800" dirty="0">
                <a:solidFill>
                  <a:prstClr val="black"/>
                </a:solidFill>
                <a:latin typeface="Arial" panose="020B0604020202020204" pitchFamily="34" charset="0"/>
                <a:cs typeface="Arial" panose="020B0604020202020204" pitchFamily="34" charset="0"/>
              </a:rPr>
              <a:t>• Crear un grupo de WhatsApp para compartir fotos de las actividades en casa.</a:t>
            </a:r>
          </a:p>
          <a:p>
            <a:pPr algn="just">
              <a:lnSpc>
                <a:spcPct val="150000"/>
              </a:lnSpc>
            </a:pPr>
            <a:r>
              <a:rPr lang="es-ES" sz="2800" dirty="0">
                <a:solidFill>
                  <a:prstClr val="black"/>
                </a:solidFill>
                <a:latin typeface="Arial" panose="020B0604020202020204" pitchFamily="34" charset="0"/>
                <a:cs typeface="Arial" panose="020B0604020202020204" pitchFamily="34" charset="0"/>
              </a:rPr>
              <a:t>• Programar una segunda visita para ver cómo </a:t>
            </a:r>
            <a:r>
              <a:rPr lang="es-ES" sz="2800" dirty="0" smtClean="0">
                <a:solidFill>
                  <a:prstClr val="black"/>
                </a:solidFill>
                <a:latin typeface="Arial" panose="020B0604020202020204" pitchFamily="34" charset="0"/>
                <a:cs typeface="Arial" panose="020B0604020202020204" pitchFamily="34" charset="0"/>
              </a:rPr>
              <a:t>van.</a:t>
            </a:r>
            <a:endParaRPr lang="es-ES" sz="28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2603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2648856" y="513501"/>
            <a:ext cx="6676573" cy="788628"/>
          </a:xfrm>
          <a:prstGeom prst="roundRect">
            <a:avLst/>
          </a:prstGeom>
          <a:blipFill>
            <a:blip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algn="ctr"/>
            <a:r>
              <a:rPr lang="es-ES" sz="2800" b="1" kern="0" dirty="0">
                <a:solidFill>
                  <a:prstClr val="black"/>
                </a:solidFill>
                <a:latin typeface="Arial" panose="020B0604020202020204" pitchFamily="34" charset="0"/>
                <a:cs typeface="Arial" panose="020B0604020202020204" pitchFamily="34" charset="0"/>
              </a:rPr>
              <a:t>Cierre de la clase (5 minutos)</a:t>
            </a:r>
          </a:p>
        </p:txBody>
      </p:sp>
      <p:sp>
        <p:nvSpPr>
          <p:cNvPr id="3" name="Rectángulo 2"/>
          <p:cNvSpPr/>
          <p:nvPr/>
        </p:nvSpPr>
        <p:spPr>
          <a:xfrm>
            <a:off x="841829" y="1556995"/>
            <a:ext cx="10290629" cy="2954655"/>
          </a:xfrm>
          <a:prstGeom prst="rect">
            <a:avLst/>
          </a:prstGeom>
        </p:spPr>
        <p:txBody>
          <a:bodyPr wrap="square">
            <a:spAutoFit/>
          </a:bodyPr>
          <a:lstStyle/>
          <a:p>
            <a:pPr algn="just">
              <a:lnSpc>
                <a:spcPct val="150000"/>
              </a:lnSpc>
            </a:pPr>
            <a:r>
              <a:rPr lang="es-ES" sz="2800" dirty="0">
                <a:latin typeface="Arial" panose="020B0604020202020204" pitchFamily="34" charset="0"/>
                <a:cs typeface="Arial" panose="020B0604020202020204" pitchFamily="34" charset="0"/>
              </a:rPr>
              <a:t>• Síntesis: la experiencia con familias es enriquecedora y nos ayuda a entender mejor la realidad de los niños.</a:t>
            </a:r>
          </a:p>
          <a:p>
            <a:pPr algn="just">
              <a:lnSpc>
                <a:spcPct val="150000"/>
              </a:lnSpc>
            </a:pPr>
            <a:r>
              <a:rPr lang="es-ES" sz="2800" dirty="0" smtClean="0">
                <a:latin typeface="Arial" panose="020B0604020202020204" pitchFamily="34" charset="0"/>
                <a:cs typeface="Arial" panose="020B0604020202020204" pitchFamily="34" charset="0"/>
              </a:rPr>
              <a:t>• En </a:t>
            </a:r>
            <a:r>
              <a:rPr lang="es-ES" sz="2800" dirty="0">
                <a:latin typeface="Arial" panose="020B0604020202020204" pitchFamily="34" charset="0"/>
                <a:cs typeface="Arial" panose="020B0604020202020204" pitchFamily="34" charset="0"/>
              </a:rPr>
              <a:t>la próxima clase se hará una síntesis general y preparación para el examen final.</a:t>
            </a:r>
          </a:p>
          <a:p>
            <a:endParaRPr lang="es-ES" dirty="0"/>
          </a:p>
        </p:txBody>
      </p:sp>
    </p:spTree>
    <p:extLst>
      <p:ext uri="{BB962C8B-B14F-4D97-AF65-F5344CB8AC3E}">
        <p14:creationId xmlns:p14="http://schemas.microsoft.com/office/powerpoint/2010/main" val="348610245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spect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spDef>
      <a:spPr>
        <a:blipFill>
          <a:blip xmlns:r="http://schemas.openxmlformats.org/officeDocument/2006/relationships" r:embed="rId2"/>
          <a:tile tx="0" ty="0" sx="100000" sy="100000" flip="none" algn="tl"/>
        </a:blipFill>
        <a:ln>
          <a:solidFill>
            <a:schemeClr val="accent1"/>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spPr>
      <a:bodyPr anchor="ctr"/>
      <a:lstStyle>
        <a:defPPr algn="ctr">
          <a:defRPr sz="2400" b="1" kern="0" dirty="0" smtClean="0">
            <a:latin typeface="Arial" panose="020B0604020202020204" pitchFamily="34" charset="0"/>
            <a:cs typeface="Arial" panose="020B0604020202020204" pitchFamily="34" charset="0"/>
          </a:defRPr>
        </a:defPPr>
      </a:lstStyle>
    </a:sp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2517</TotalTime>
  <Words>739</Words>
  <Application>Microsoft Office PowerPoint</Application>
  <PresentationFormat>Panorámica</PresentationFormat>
  <Paragraphs>81</Paragraphs>
  <Slides>10</Slides>
  <Notes>7</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SimSun</vt:lpstr>
      <vt:lpstr>Arial</vt:lpstr>
      <vt:lpstr>Calibri</vt:lpstr>
      <vt:lpstr>Times New Roman</vt:lpstr>
      <vt:lpstr>Verdana</vt:lpstr>
      <vt:lpstr>Wingdings 2</vt:lpstr>
      <vt:lpstr>Aspecto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ANAY</dc:creator>
  <cp:lastModifiedBy>ANAY</cp:lastModifiedBy>
  <cp:revision>199</cp:revision>
  <dcterms:created xsi:type="dcterms:W3CDTF">2026-02-22T03:47:43Z</dcterms:created>
  <dcterms:modified xsi:type="dcterms:W3CDTF">2026-02-27T23:37:41Z</dcterms:modified>
</cp:coreProperties>
</file>