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7" r:id="rId1"/>
  </p:sldMasterIdLst>
  <p:sldIdLst>
    <p:sldId id="256" r:id="rId2"/>
    <p:sldId id="259" r:id="rId3"/>
    <p:sldId id="285" r:id="rId4"/>
    <p:sldId id="290" r:id="rId5"/>
    <p:sldId id="291" r:id="rId6"/>
    <p:sldId id="287" r:id="rId7"/>
    <p:sldId id="288" r:id="rId8"/>
    <p:sldId id="289" r:id="rId9"/>
    <p:sldId id="262" r:id="rId10"/>
    <p:sldId id="275" r:id="rId11"/>
    <p:sldId id="268" r:id="rId12"/>
    <p:sldId id="257" r:id="rId13"/>
    <p:sldId id="260" r:id="rId14"/>
    <p:sldId id="261" r:id="rId15"/>
    <p:sldId id="267" r:id="rId16"/>
    <p:sldId id="283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ECA6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316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62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80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194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145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955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45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62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820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87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36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350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506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38225" y="60832"/>
            <a:ext cx="9751225" cy="1749861"/>
          </a:xfrm>
        </p:spPr>
        <p:txBody>
          <a:bodyPr>
            <a:noAutofit/>
          </a:bodyPr>
          <a:lstStyle/>
          <a:p>
            <a:pPr algn="ctr"/>
            <a:r>
              <a:rPr lang="es-ES" sz="2400" b="1" dirty="0"/>
              <a:t>Universidad de Artemisa</a:t>
            </a:r>
            <a:br>
              <a:rPr lang="es-ES" sz="2400" b="1" dirty="0"/>
            </a:br>
            <a:r>
              <a:rPr lang="es-ES" sz="2400" b="1" dirty="0"/>
              <a:t>Facultad de Ciencias Agropecuarias, Técnicas y Económicas</a:t>
            </a:r>
            <a:br>
              <a:rPr lang="es-ES" sz="2400" b="1" dirty="0"/>
            </a:br>
            <a:r>
              <a:rPr lang="es-ES" sz="2400" b="1" dirty="0"/>
              <a:t>Departamento de Ciencias Técnicas</a:t>
            </a:r>
            <a:br>
              <a:rPr lang="es-ES" sz="2400" b="1" dirty="0"/>
            </a:br>
            <a:r>
              <a:rPr lang="es-ES" sz="2400" b="1" dirty="0"/>
              <a:t>Centro Universitario Municipal Guanajay</a:t>
            </a:r>
            <a:br>
              <a:rPr lang="es-ES" sz="2400" b="1" dirty="0"/>
            </a:br>
            <a:endParaRPr lang="es-ES" sz="2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45691" y="2080929"/>
            <a:ext cx="10458235" cy="1551070"/>
          </a:xfrm>
        </p:spPr>
        <p:txBody>
          <a:bodyPr>
            <a:normAutofit/>
          </a:bodyPr>
          <a:lstStyle/>
          <a:p>
            <a:r>
              <a:rPr lang="es-MX" sz="3200" b="1" dirty="0" smtClean="0"/>
              <a:t>Seminario</a:t>
            </a:r>
          </a:p>
          <a:p>
            <a:r>
              <a:rPr lang="es-MX" sz="3200" b="1" dirty="0" smtClean="0"/>
              <a:t>Título: 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Sistema de gestión </a:t>
            </a:r>
            <a:r>
              <a:rPr lang="es-ES" sz="320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s-ES" sz="3200" smtClean="0">
                <a:latin typeface="Arial" panose="020B0604020202020204" pitchFamily="34" charset="0"/>
                <a:cs typeface="Arial" panose="020B0604020202020204" pitchFamily="34" charset="0"/>
              </a:rPr>
              <a:t>estatal</a:t>
            </a:r>
            <a:r>
              <a:rPr lang="es-MX" sz="3200" b="1" smtClean="0"/>
              <a:t>.</a:t>
            </a:r>
            <a:endParaRPr lang="es-MX" sz="3200" b="1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035" y="181667"/>
            <a:ext cx="1340607" cy="1764144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4748415" y="3902235"/>
            <a:ext cx="39308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Integrante</a:t>
            </a:r>
            <a:r>
              <a:rPr lang="es-ES" b="1" dirty="0"/>
              <a:t>:</a:t>
            </a:r>
          </a:p>
          <a:p>
            <a:pPr marL="228600" algn="just">
              <a:lnSpc>
                <a:spcPct val="150000"/>
              </a:lnSpc>
              <a:spcAft>
                <a:spcPts val="0"/>
              </a:spcAft>
            </a:pPr>
            <a:r>
              <a:rPr lang="es-MX" b="1" dirty="0">
                <a:latin typeface="Arial"/>
                <a:ea typeface="Arial"/>
                <a:cs typeface="Times New Roman"/>
              </a:rPr>
              <a:t>Dariel Sánchez Baños </a:t>
            </a:r>
          </a:p>
          <a:p>
            <a:pPr marL="228600" algn="just">
              <a:lnSpc>
                <a:spcPct val="150000"/>
              </a:lnSpc>
              <a:spcAft>
                <a:spcPts val="0"/>
              </a:spcAft>
            </a:pPr>
            <a:r>
              <a:rPr lang="es-MX" b="1" dirty="0">
                <a:latin typeface="Arial"/>
                <a:ea typeface="Arial"/>
                <a:cs typeface="Times New Roman"/>
              </a:rPr>
              <a:t>Angela Morales Castillo </a:t>
            </a:r>
          </a:p>
          <a:p>
            <a:pPr marL="228600" algn="just">
              <a:lnSpc>
                <a:spcPct val="150000"/>
              </a:lnSpc>
              <a:spcAft>
                <a:spcPts val="0"/>
              </a:spcAft>
            </a:pPr>
            <a:r>
              <a:rPr lang="es-MX" b="1" dirty="0">
                <a:latin typeface="Arial"/>
                <a:ea typeface="Arial"/>
                <a:cs typeface="Times New Roman"/>
              </a:rPr>
              <a:t>Osmany Esperón Miranda</a:t>
            </a:r>
          </a:p>
          <a:p>
            <a:pPr marL="228600" algn="just">
              <a:lnSpc>
                <a:spcPct val="150000"/>
              </a:lnSpc>
              <a:spcAft>
                <a:spcPts val="0"/>
              </a:spcAft>
            </a:pPr>
            <a:r>
              <a:rPr lang="es-MX" b="1" dirty="0">
                <a:latin typeface="Arial"/>
                <a:ea typeface="Arial"/>
                <a:cs typeface="Times New Roman"/>
              </a:rPr>
              <a:t>Daniel Calvo Moré</a:t>
            </a:r>
          </a:p>
          <a:p>
            <a:endParaRPr lang="es-ES" b="1" dirty="0"/>
          </a:p>
          <a:p>
            <a:endParaRPr lang="es-ES" b="1" dirty="0"/>
          </a:p>
          <a:p>
            <a:r>
              <a:rPr lang="es-ES" b="1" dirty="0" smtClean="0"/>
              <a:t>Enero, 2026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19194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="" xmlns:a16="http://schemas.microsoft.com/office/drawing/2014/main" id="{2BB4B348-E5CA-4125-BD1E-D481B800A0F5}"/>
              </a:ext>
            </a:extLst>
          </p:cNvPr>
          <p:cNvSpPr/>
          <p:nvPr/>
        </p:nvSpPr>
        <p:spPr>
          <a:xfrm>
            <a:off x="577712" y="75686"/>
            <a:ext cx="109225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b="1" dirty="0" smtClean="0">
                <a:latin typeface="Algerian" panose="04020705040A02060702" pitchFamily="82" charset="0"/>
              </a:rPr>
              <a:t>Por que </a:t>
            </a:r>
            <a:r>
              <a:rPr lang="es-MX" sz="2800" b="1" dirty="0">
                <a:latin typeface="Algerian" panose="04020705040A02060702" pitchFamily="82" charset="0"/>
              </a:rPr>
              <a:t>los propietarios de </a:t>
            </a:r>
            <a:r>
              <a:rPr lang="es-MX" sz="2800" b="1" dirty="0" err="1">
                <a:latin typeface="Algerian" panose="04020705040A02060702" pitchFamily="82" charset="0"/>
              </a:rPr>
              <a:t>MiPYMES</a:t>
            </a:r>
            <a:r>
              <a:rPr lang="es-MX" sz="2800" b="1" dirty="0">
                <a:latin typeface="Algerian" panose="04020705040A02060702" pitchFamily="82" charset="0"/>
              </a:rPr>
              <a:t> cubanas pueden comprar en otros países y el sector estatal </a:t>
            </a:r>
            <a:r>
              <a:rPr lang="es-MX" sz="2800" b="1" dirty="0" smtClean="0">
                <a:latin typeface="Algerian" panose="04020705040A02060702" pitchFamily="82" charset="0"/>
              </a:rPr>
              <a:t>no.</a:t>
            </a:r>
            <a:endParaRPr lang="es-MX" sz="2800" dirty="0">
              <a:latin typeface="Algerian" panose="04020705040A02060702" pitchFamily="82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="" xmlns:a16="http://schemas.microsoft.com/office/drawing/2014/main" id="{61946E14-1513-45FC-968D-79FB48483204}"/>
              </a:ext>
            </a:extLst>
          </p:cNvPr>
          <p:cNvSpPr/>
          <p:nvPr/>
        </p:nvSpPr>
        <p:spPr>
          <a:xfrm>
            <a:off x="217284" y="1354026"/>
            <a:ext cx="11796666" cy="5016758"/>
          </a:xfrm>
          <a:prstGeom prst="rect">
            <a:avLst/>
          </a:prstGeom>
          <a:ln w="38100"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MX" sz="2400" dirty="0" smtClean="0"/>
              <a:t>No </a:t>
            </a:r>
            <a:r>
              <a:rPr lang="es-MX" sz="2400" dirty="0"/>
              <a:t>es que el Estado no pueda legalmente, sino que en la práctica está mucho más limitado. </a:t>
            </a:r>
          </a:p>
          <a:p>
            <a:r>
              <a:rPr lang="es-MX" sz="2400" dirty="0"/>
              <a:t>Las razones principales son estas:</a:t>
            </a:r>
          </a:p>
          <a:p>
            <a:r>
              <a:rPr lang="es-MX" sz="2400" dirty="0"/>
              <a:t> </a:t>
            </a:r>
          </a:p>
          <a:p>
            <a:r>
              <a:rPr lang="es-MX" sz="2400" b="1" dirty="0"/>
              <a:t>1. Falta de divisas en el sector estatal</a:t>
            </a:r>
            <a:endParaRPr lang="es-MX" sz="2400" dirty="0"/>
          </a:p>
          <a:p>
            <a:r>
              <a:rPr lang="es-MX" sz="2400" dirty="0"/>
              <a:t> </a:t>
            </a:r>
          </a:p>
          <a:p>
            <a:r>
              <a:rPr lang="es-MX" sz="2400" b="1" dirty="0"/>
              <a:t>2. Menos trabas burocráticas</a:t>
            </a:r>
            <a:endParaRPr lang="es-MX" sz="2400" dirty="0"/>
          </a:p>
          <a:p>
            <a:r>
              <a:rPr lang="es-MX" sz="2400" dirty="0"/>
              <a:t> </a:t>
            </a:r>
          </a:p>
          <a:p>
            <a:r>
              <a:rPr lang="es-MX" sz="2400" b="1" dirty="0"/>
              <a:t>3. Sanciones y miedo de proveedores</a:t>
            </a:r>
            <a:endParaRPr lang="es-MX" sz="2400" dirty="0"/>
          </a:p>
          <a:p>
            <a:r>
              <a:rPr lang="es-MX" sz="2400" dirty="0"/>
              <a:t> </a:t>
            </a:r>
          </a:p>
          <a:p>
            <a:r>
              <a:rPr lang="es-MX" sz="2400" b="1" dirty="0"/>
              <a:t>4. Incentivos </a:t>
            </a:r>
            <a:r>
              <a:rPr lang="es-MX" sz="2400" b="1" dirty="0" smtClean="0"/>
              <a:t>reales</a:t>
            </a:r>
          </a:p>
          <a:p>
            <a:endParaRPr lang="es-MX" sz="2400" dirty="0"/>
          </a:p>
          <a:p>
            <a:r>
              <a:rPr lang="es-MX" sz="2400" b="1" dirty="0" smtClean="0"/>
              <a:t>5</a:t>
            </a:r>
            <a:r>
              <a:rPr lang="es-MX" sz="2400" b="1" dirty="0"/>
              <a:t>. Uso de intermediarios en el exterior</a:t>
            </a:r>
            <a:endParaRPr lang="es-MX" sz="2400" dirty="0"/>
          </a:p>
          <a:p>
            <a:endParaRPr lang="es-MX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102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5EF0967-FAA4-4307-9CEB-FC6BAF3DB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018" y="388815"/>
            <a:ext cx="4267678" cy="615772"/>
          </a:xfrm>
        </p:spPr>
        <p:txBody>
          <a:bodyPr>
            <a:noAutofit/>
          </a:bodyPr>
          <a:lstStyle/>
          <a:p>
            <a:pPr defTabSz="457200"/>
            <a:r>
              <a:rPr lang="es-MX" sz="27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lgerian" panose="04020705040A02060702" pitchFamily="82" charset="0"/>
                <a:ea typeface="Calibri" panose="020F0502020204030204" pitchFamily="34" charset="0"/>
              </a:rPr>
              <a:t>Que son las </a:t>
            </a:r>
            <a:r>
              <a:rPr lang="es-MX" sz="27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lgerian" panose="04020705040A02060702" pitchFamily="82" charset="0"/>
                <a:ea typeface="Calibri" panose="020F0502020204030204" pitchFamily="34" charset="0"/>
              </a:rPr>
              <a:t>Mypimes</a:t>
            </a:r>
            <a:r>
              <a:rPr lang="es-MX" sz="27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lgerian" panose="04020705040A02060702" pitchFamily="82" charset="0"/>
                <a:ea typeface="Calibri" panose="020F0502020204030204" pitchFamily="34" charset="0"/>
              </a:rPr>
              <a:t> </a:t>
            </a:r>
            <a:r>
              <a:rPr lang="es-ES" sz="27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lgerian" panose="04020705040A02060702" pitchFamily="82" charset="0"/>
                <a:ea typeface="Calibri" panose="020F0502020204030204" pitchFamily="34" charset="0"/>
              </a:rPr>
              <a:t>: </a:t>
            </a:r>
            <a:endParaRPr lang="es-MX" sz="2700" b="1" dirty="0">
              <a:solidFill>
                <a:schemeClr val="tx1">
                  <a:lumMod val="85000"/>
                  <a:lumOff val="15000"/>
                </a:schemeClr>
              </a:solidFill>
              <a:latin typeface="Algerian" panose="04020705040A02060702" pitchFamily="82" charset="0"/>
              <a:ea typeface="Calibri" panose="020F0502020204030204" pitchFamily="34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="" xmlns:a16="http://schemas.microsoft.com/office/drawing/2014/main" id="{BED83FA1-091C-41E2-A5EF-0B9BFB31A03D}"/>
              </a:ext>
            </a:extLst>
          </p:cNvPr>
          <p:cNvSpPr/>
          <p:nvPr/>
        </p:nvSpPr>
        <p:spPr>
          <a:xfrm>
            <a:off x="584018" y="1371879"/>
            <a:ext cx="11162908" cy="4893647"/>
          </a:xfrm>
          <a:prstGeom prst="rect">
            <a:avLst/>
          </a:prstGeom>
          <a:ln w="38100">
            <a:solidFill>
              <a:srgbClr val="FF66FF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sz="2400" dirty="0"/>
              <a:t>En Cuba, las </a:t>
            </a:r>
            <a:r>
              <a:rPr lang="es-MX" sz="2400" dirty="0" err="1"/>
              <a:t>MiPYMES</a:t>
            </a:r>
            <a:r>
              <a:rPr lang="es-MX" sz="2400" dirty="0"/>
              <a:t> (micro, pequeñas y medianas empresas) son formas de gestión </a:t>
            </a:r>
            <a:r>
              <a:rPr lang="es-MX" sz="2400" dirty="0" smtClean="0"/>
              <a:t>empresarial, </a:t>
            </a:r>
            <a:r>
              <a:rPr lang="es-MX" sz="2400" dirty="0"/>
              <a:t>fue impulsada por el Gobierno de Cuba, específicamente a través del Consejo de Ministros, como parte de la actualización del modelo económico </a:t>
            </a:r>
            <a:r>
              <a:rPr lang="es-MX" sz="2400" dirty="0" smtClean="0"/>
              <a:t>socialista, </a:t>
            </a:r>
            <a:r>
              <a:rPr lang="es-MX" sz="2400" dirty="0"/>
              <a:t>con personalidad jurídica propia, que pueden ser privadas, estatales o mixtas, dedicadas a la producción de bienes y a la prestación de servicios, con límites definidos de tamaño y bajo regulación estatal.</a:t>
            </a:r>
          </a:p>
          <a:p>
            <a:pPr algn="just"/>
            <a:r>
              <a:rPr lang="es-MX" sz="2400" dirty="0"/>
              <a:t> </a:t>
            </a:r>
          </a:p>
          <a:p>
            <a:pPr algn="just"/>
            <a:r>
              <a:rPr lang="es-MX" sz="2400" dirty="0"/>
              <a:t> </a:t>
            </a:r>
          </a:p>
          <a:p>
            <a:pPr algn="just"/>
            <a:r>
              <a:rPr lang="es-MX" sz="2400" dirty="0"/>
              <a:t>Las MIPYMES se aprobaron oficialmente en 2021 con la publicación del Decreto-Ley No. 46 de 2021, titulado “Sobre las micro, pequeñas y medianas empresas”. Esta norma fue publicada en la Gaceta Oficial de la República de Cuba No. 94 Ordinaria de 2021, el 19 de agosto de 2021 y entró en vigor formalmente ese año.</a:t>
            </a:r>
          </a:p>
          <a:p>
            <a:pPr algn="just"/>
            <a:r>
              <a:rPr lang="es-MX" sz="2400" dirty="0"/>
              <a:t>La creación de las </a:t>
            </a:r>
            <a:r>
              <a:rPr lang="es-MX" sz="2400" dirty="0" err="1" smtClean="0"/>
              <a:t>mipymes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471005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44031" y="479499"/>
            <a:ext cx="54682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dirty="0" smtClean="0">
                <a:latin typeface="Algerian" panose="04020705040A02060702" pitchFamily="82" charset="0"/>
                <a:ea typeface="Calibri"/>
              </a:rPr>
              <a:t>Los </a:t>
            </a:r>
            <a:r>
              <a:rPr lang="es-MX" sz="2800" b="1" dirty="0">
                <a:latin typeface="Algerian" panose="04020705040A02060702" pitchFamily="82" charset="0"/>
                <a:ea typeface="Calibri"/>
              </a:rPr>
              <a:t>objetivos principales </a:t>
            </a:r>
            <a:r>
              <a:rPr lang="es-ES" sz="2800" b="1" dirty="0" smtClean="0">
                <a:latin typeface="Algerian" panose="04020705040A02060702" pitchFamily="82" charset="0"/>
                <a:ea typeface="Calibri"/>
              </a:rPr>
              <a:t>: </a:t>
            </a:r>
            <a:endParaRPr lang="es-ES" sz="2800" b="1" dirty="0">
              <a:latin typeface="Algerian" panose="04020705040A02060702" pitchFamily="82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="" xmlns:a16="http://schemas.microsoft.com/office/drawing/2014/main" id="{ED887724-5082-4DEE-AECE-1B60291D8A02}"/>
              </a:ext>
            </a:extLst>
          </p:cNvPr>
          <p:cNvSpPr/>
          <p:nvPr/>
        </p:nvSpPr>
        <p:spPr>
          <a:xfrm>
            <a:off x="461726" y="1552215"/>
            <a:ext cx="11466136" cy="2862322"/>
          </a:xfrm>
          <a:prstGeom prst="rect">
            <a:avLst/>
          </a:prstGeom>
          <a:ln w="38100">
            <a:solidFill>
              <a:srgbClr val="FF66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Dinamizar la economía, muy afectada por la crisis interna y externa.</a:t>
            </a:r>
          </a:p>
          <a:p>
            <a:pPr lvl="0"/>
            <a:endParaRPr lang="es-MX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Aumentar la producción de bienes y servicios, especialmente los que el Estado no podía cubrir.</a:t>
            </a:r>
          </a:p>
          <a:p>
            <a:pPr lvl="0"/>
            <a:endParaRPr lang="es-MX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Generar empleo y absorber fuerza laboral excedente del sector estatal.</a:t>
            </a:r>
          </a:p>
          <a:p>
            <a:pPr lvl="0"/>
            <a:endParaRPr lang="es-MX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Reducir importaciones y fomentar encadenamientos productivos.</a:t>
            </a:r>
          </a:p>
          <a:p>
            <a:pPr lvl="0"/>
            <a:endParaRPr lang="es-MX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Legalizar y ordenar actividades privadas que ya existían de forma informal.</a:t>
            </a:r>
          </a:p>
          <a:p>
            <a:pPr lvl="0"/>
            <a:endParaRPr lang="es-MX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Aumentar ingresos fiscales para el Estado.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438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Rectángulo"/>
          <p:cNvSpPr/>
          <p:nvPr/>
        </p:nvSpPr>
        <p:spPr>
          <a:xfrm>
            <a:off x="464201" y="215836"/>
            <a:ext cx="64798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b="1" dirty="0" smtClean="0">
                <a:latin typeface="Algerian" panose="04020705040A02060702" pitchFamily="82" charset="0"/>
                <a:ea typeface="Calibri"/>
              </a:rPr>
              <a:t>Características principales </a:t>
            </a:r>
            <a:r>
              <a:rPr lang="es-ES" sz="2800" b="1" dirty="0" smtClean="0">
                <a:latin typeface="Algerian" panose="04020705040A02060702" pitchFamily="82" charset="0"/>
                <a:ea typeface="Calibri"/>
              </a:rPr>
              <a:t>: </a:t>
            </a:r>
            <a:endParaRPr lang="es-ES" sz="2800" b="1" dirty="0">
              <a:latin typeface="Algerian" panose="04020705040A02060702" pitchFamily="82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="" xmlns:a16="http://schemas.microsoft.com/office/drawing/2014/main" id="{ED887724-5082-4DEE-AECE-1B60291D8A02}"/>
              </a:ext>
            </a:extLst>
          </p:cNvPr>
          <p:cNvSpPr/>
          <p:nvPr/>
        </p:nvSpPr>
        <p:spPr>
          <a:xfrm>
            <a:off x="371400" y="1139263"/>
            <a:ext cx="11515043" cy="1384995"/>
          </a:xfrm>
          <a:prstGeom prst="rect">
            <a:avLst/>
          </a:prstGeom>
          <a:ln w="38100">
            <a:solidFill>
              <a:srgbClr val="FF66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s-MX" sz="2800" dirty="0" smtClean="0"/>
              <a:t>Personalidad </a:t>
            </a:r>
            <a:r>
              <a:rPr lang="es-MX" sz="2800" dirty="0"/>
              <a:t>jurídica (no son personas naturales como el </a:t>
            </a:r>
            <a:r>
              <a:rPr lang="es-MX" sz="2800" dirty="0" err="1"/>
              <a:t>cuentapropismo</a:t>
            </a:r>
            <a:r>
              <a:rPr lang="es-MX" sz="2800" dirty="0"/>
              <a:t>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MX" sz="2800" dirty="0"/>
              <a:t>Autonomía económica y financiera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MX" sz="2800" dirty="0"/>
              <a:t>Propiedad privada, estatal o </a:t>
            </a:r>
            <a:r>
              <a:rPr lang="es-MX" sz="2800" dirty="0" smtClean="0"/>
              <a:t>mixta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1 Rectángulo"/>
          <p:cNvSpPr/>
          <p:nvPr/>
        </p:nvSpPr>
        <p:spPr>
          <a:xfrm>
            <a:off x="464201" y="3340925"/>
            <a:ext cx="96304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b="1" dirty="0" smtClean="0">
                <a:latin typeface="Algerian" panose="04020705040A02060702" pitchFamily="82" charset="0"/>
                <a:ea typeface="Calibri"/>
              </a:rPr>
              <a:t>Las </a:t>
            </a:r>
            <a:r>
              <a:rPr lang="es-MX" sz="2800" b="1" dirty="0" err="1" smtClean="0">
                <a:latin typeface="Algerian" panose="04020705040A02060702" pitchFamily="82" charset="0"/>
                <a:ea typeface="Calibri"/>
              </a:rPr>
              <a:t>mipymes</a:t>
            </a:r>
            <a:r>
              <a:rPr lang="es-MX" sz="2800" b="1" dirty="0" smtClean="0">
                <a:latin typeface="Algerian" panose="04020705040A02060702" pitchFamily="82" charset="0"/>
                <a:ea typeface="Calibri"/>
              </a:rPr>
              <a:t> se regulan principalmente por:</a:t>
            </a:r>
            <a:r>
              <a:rPr lang="es-ES" sz="2800" b="1" dirty="0" smtClean="0">
                <a:latin typeface="Algerian" panose="04020705040A02060702" pitchFamily="82" charset="0"/>
                <a:ea typeface="Calibri"/>
              </a:rPr>
              <a:t> </a:t>
            </a:r>
            <a:endParaRPr lang="es-ES" sz="2800" b="1" dirty="0">
              <a:latin typeface="Algerian" panose="04020705040A02060702" pitchFamily="82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="" xmlns:a16="http://schemas.microsoft.com/office/drawing/2014/main" id="{ED887724-5082-4DEE-AECE-1B60291D8A02}"/>
              </a:ext>
            </a:extLst>
          </p:cNvPr>
          <p:cNvSpPr/>
          <p:nvPr/>
        </p:nvSpPr>
        <p:spPr>
          <a:xfrm>
            <a:off x="371400" y="4384956"/>
            <a:ext cx="11151395" cy="1815882"/>
          </a:xfrm>
          <a:prstGeom prst="rect">
            <a:avLst/>
          </a:prstGeom>
          <a:ln w="38100">
            <a:solidFill>
              <a:srgbClr val="FF66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s-MX" sz="2800" dirty="0" smtClean="0"/>
              <a:t>Decreto-Ley </a:t>
            </a:r>
            <a:r>
              <a:rPr lang="es-MX" sz="2800" dirty="0"/>
              <a:t>46/2021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MX" sz="2800" dirty="0"/>
              <a:t>Decreto 49/2021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MX" sz="2800" dirty="0"/>
              <a:t>Resoluciones del Ministerio de Economía y Planificación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3184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26 Rectángulo"/>
          <p:cNvSpPr/>
          <p:nvPr/>
        </p:nvSpPr>
        <p:spPr>
          <a:xfrm>
            <a:off x="684222" y="991245"/>
            <a:ext cx="8559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b="1" dirty="0">
                <a:latin typeface="Algerian" panose="04020705040A02060702" pitchFamily="82" charset="0"/>
              </a:rPr>
              <a:t>Diferencia clave con el </a:t>
            </a:r>
            <a:r>
              <a:rPr lang="es-MX" sz="2800" b="1" dirty="0" err="1">
                <a:latin typeface="Algerian" panose="04020705040A02060702" pitchFamily="82" charset="0"/>
              </a:rPr>
              <a:t>cuentapropismo</a:t>
            </a:r>
            <a:endParaRPr lang="es-MX" sz="2800" b="1" dirty="0">
              <a:latin typeface="Algerian" panose="04020705040A02060702" pitchFamily="82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="" xmlns:a16="http://schemas.microsoft.com/office/drawing/2014/main" id="{712D59B7-99A0-4344-92A9-2CC491C55517}"/>
              </a:ext>
            </a:extLst>
          </p:cNvPr>
          <p:cNvSpPr/>
          <p:nvPr/>
        </p:nvSpPr>
        <p:spPr>
          <a:xfrm>
            <a:off x="684222" y="2208263"/>
            <a:ext cx="10950803" cy="2308324"/>
          </a:xfrm>
          <a:prstGeom prst="rect">
            <a:avLst/>
          </a:prstGeom>
          <a:ln w="38100">
            <a:solidFill>
              <a:srgbClr val="FF66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s-MX" sz="2400" dirty="0"/>
          </a:p>
          <a:p>
            <a:r>
              <a:rPr lang="es-MX" sz="2400" b="1" u="sng" dirty="0" smtClean="0"/>
              <a:t>Cuentapropista</a:t>
            </a:r>
            <a:r>
              <a:rPr lang="es-MX" sz="2400" b="1" dirty="0"/>
              <a:t>	                                    </a:t>
            </a:r>
            <a:r>
              <a:rPr lang="es-MX" sz="2400" b="1" u="sng" dirty="0" err="1" smtClean="0"/>
              <a:t>MiPYME</a:t>
            </a:r>
            <a:endParaRPr lang="es-MX" sz="2400" b="1" u="sng" dirty="0" smtClean="0"/>
          </a:p>
          <a:p>
            <a:endParaRPr lang="es-MX" sz="2400" dirty="0"/>
          </a:p>
          <a:p>
            <a:r>
              <a:rPr lang="es-MX" sz="2400" dirty="0"/>
              <a:t>Persona natural	                                    Persona jurídica</a:t>
            </a:r>
          </a:p>
          <a:p>
            <a:r>
              <a:rPr lang="es-MX" sz="2400" dirty="0"/>
              <a:t>Escala limitada	                                    </a:t>
            </a:r>
            <a:r>
              <a:rPr lang="es-MX" sz="2400" dirty="0" smtClean="0"/>
              <a:t>       Mayor </a:t>
            </a:r>
            <a:r>
              <a:rPr lang="es-MX" sz="2400" dirty="0"/>
              <a:t>escala</a:t>
            </a:r>
          </a:p>
          <a:p>
            <a:r>
              <a:rPr lang="es-MX" sz="2400" dirty="0"/>
              <a:t>Poca capacidad de asociación	               </a:t>
            </a:r>
            <a:r>
              <a:rPr lang="es-MX" sz="2400" dirty="0" smtClean="0"/>
              <a:t> Puede </a:t>
            </a:r>
            <a:r>
              <a:rPr lang="es-MX" sz="2400" dirty="0"/>
              <a:t>contratar, asociarse e importar</a:t>
            </a:r>
          </a:p>
        </p:txBody>
      </p:sp>
    </p:spTree>
    <p:extLst>
      <p:ext uri="{BB962C8B-B14F-4D97-AF65-F5344CB8AC3E}">
        <p14:creationId xmlns:p14="http://schemas.microsoft.com/office/powerpoint/2010/main" val="461962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="" xmlns:a16="http://schemas.microsoft.com/office/drawing/2014/main" id="{A0E6D49B-64E0-4818-B187-ABC576CA426C}"/>
              </a:ext>
            </a:extLst>
          </p:cNvPr>
          <p:cNvSpPr/>
          <p:nvPr/>
        </p:nvSpPr>
        <p:spPr>
          <a:xfrm>
            <a:off x="5376732" y="449349"/>
            <a:ext cx="15491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>
                <a:latin typeface="Algerian" panose="04020705040A02060702" pitchFamily="82" charset="0"/>
                <a:cs typeface="Arial" panose="020B0604020202020204" pitchFamily="34" charset="0"/>
              </a:rPr>
              <a:t>Resumen </a:t>
            </a:r>
            <a:endParaRPr lang="es-MX" sz="2400" b="1" dirty="0">
              <a:latin typeface="Algerian" panose="04020705040A02060702" pitchFamily="82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="" xmlns:a16="http://schemas.microsoft.com/office/drawing/2014/main" id="{C863C6A7-4403-4B14-8AAE-44F2B0757760}"/>
              </a:ext>
            </a:extLst>
          </p:cNvPr>
          <p:cNvSpPr/>
          <p:nvPr/>
        </p:nvSpPr>
        <p:spPr>
          <a:xfrm>
            <a:off x="510494" y="1416608"/>
            <a:ext cx="11281645" cy="4893647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MX" sz="2400" dirty="0"/>
              <a:t>Las </a:t>
            </a:r>
            <a:r>
              <a:rPr lang="es-MX" sz="2400" b="1" dirty="0"/>
              <a:t>micro, pequeñas y medianas empresas (</a:t>
            </a:r>
            <a:r>
              <a:rPr lang="es-MX" sz="2400" b="1" dirty="0" err="1"/>
              <a:t>mipymes</a:t>
            </a:r>
            <a:r>
              <a:rPr lang="es-MX" sz="2400" b="1" dirty="0"/>
              <a:t>)</a:t>
            </a:r>
            <a:r>
              <a:rPr lang="es-MX" sz="2400" dirty="0"/>
              <a:t> son formas de gestión empresarial reconocidas en Cuba a partir del proceso de actualización del modelo económico. Pueden ser de carácter estatal, privado o mixto, y se clasifican según la cantidad de trabajadores que emplean.</a:t>
            </a:r>
          </a:p>
          <a:p>
            <a:r>
              <a:rPr lang="es-MX" sz="2400" dirty="0"/>
              <a:t>Las </a:t>
            </a:r>
            <a:r>
              <a:rPr lang="es-MX" sz="2400" dirty="0" err="1"/>
              <a:t>mipymes</a:t>
            </a:r>
            <a:r>
              <a:rPr lang="es-MX" sz="2400" dirty="0"/>
              <a:t> desempeñan un papel importante en la </a:t>
            </a:r>
            <a:r>
              <a:rPr lang="es-MX" sz="2400" b="1" dirty="0"/>
              <a:t>dinamización de la economía cubana</a:t>
            </a:r>
            <a:r>
              <a:rPr lang="es-MX" sz="2400" dirty="0"/>
              <a:t>, ya que contribuyen a la </a:t>
            </a:r>
            <a:r>
              <a:rPr lang="es-MX" sz="2400" b="1" dirty="0"/>
              <a:t>producción de bienes y servicios</a:t>
            </a:r>
            <a:r>
              <a:rPr lang="es-MX" sz="2400" dirty="0"/>
              <a:t>, la </a:t>
            </a:r>
            <a:r>
              <a:rPr lang="es-MX" sz="2400" b="1" dirty="0"/>
              <a:t>generación de empleo</a:t>
            </a:r>
            <a:r>
              <a:rPr lang="es-MX" sz="2400" dirty="0"/>
              <a:t> y el </a:t>
            </a:r>
            <a:r>
              <a:rPr lang="es-MX" sz="2400" b="1" dirty="0"/>
              <a:t>incremento de la oferta</a:t>
            </a:r>
            <a:r>
              <a:rPr lang="es-MX" sz="2400" dirty="0"/>
              <a:t> en sectores clave como el comercio, los servicios y la industria ligera. Además, favorecen el </a:t>
            </a:r>
            <a:r>
              <a:rPr lang="es-MX" sz="2400" b="1" dirty="0"/>
              <a:t>encadenamiento productivo</a:t>
            </a:r>
            <a:r>
              <a:rPr lang="es-MX" sz="2400" dirty="0"/>
              <a:t> con otras formas de gestión, tanto estatales como no estatales.</a:t>
            </a:r>
          </a:p>
          <a:p>
            <a:r>
              <a:rPr lang="es-MX" sz="2400" dirty="0"/>
              <a:t>Su desarrollo permite una mayor </a:t>
            </a:r>
            <a:r>
              <a:rPr lang="es-MX" sz="2400" b="1" dirty="0"/>
              <a:t>flexibilidad económica</a:t>
            </a:r>
            <a:r>
              <a:rPr lang="es-MX" sz="2400" dirty="0"/>
              <a:t>, impulsa la </a:t>
            </a:r>
            <a:r>
              <a:rPr lang="es-MX" sz="2400" b="1" dirty="0"/>
              <a:t>iniciativa empresarial</a:t>
            </a:r>
            <a:r>
              <a:rPr lang="es-MX" sz="2400" dirty="0"/>
              <a:t>, fortalece los ingresos al presupuesto del Estado mediante el pago de impuestos y contribuye al </a:t>
            </a:r>
            <a:r>
              <a:rPr lang="es-MX" sz="2400" b="1" dirty="0"/>
              <a:t>desarrollo local</a:t>
            </a:r>
            <a:r>
              <a:rPr lang="es-MX" sz="2400" dirty="0"/>
              <a:t>, satisfaciendo necesidades de la población y apoyando la actividad de trabajadores por cuenta propia.</a:t>
            </a:r>
          </a:p>
        </p:txBody>
      </p:sp>
    </p:spTree>
    <p:extLst>
      <p:ext uri="{BB962C8B-B14F-4D97-AF65-F5344CB8AC3E}">
        <p14:creationId xmlns:p14="http://schemas.microsoft.com/office/powerpoint/2010/main" val="14677514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56169" y="2148119"/>
            <a:ext cx="21041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 smtClean="0">
                <a:ln w="0"/>
                <a:solidFill>
                  <a:srgbClr val="FF66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Angela</a:t>
            </a:r>
            <a:endParaRPr lang="es-ES" sz="5400" b="0" cap="none" spc="0" dirty="0">
              <a:ln w="0"/>
              <a:solidFill>
                <a:srgbClr val="FF66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097867" y="666246"/>
            <a:ext cx="25265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Leyenda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401741" y="3130674"/>
            <a:ext cx="18469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Dariel</a:t>
            </a:r>
            <a:endParaRPr lang="es-ES" sz="5400" b="0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340827" y="5146201"/>
            <a:ext cx="24641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Osmany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340827" y="4108825"/>
            <a:ext cx="19688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Daniel</a:t>
            </a:r>
            <a:endParaRPr lang="es-ES" sz="5400" b="0" cap="none" spc="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169638" y="3361505"/>
            <a:ext cx="738511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 toca </a:t>
            </a:r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una</a:t>
            </a:r>
            <a:r>
              <a:rPr lang="es-ES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vez.</a:t>
            </a:r>
          </a:p>
          <a:p>
            <a:r>
              <a:rPr lang="es-ES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Igual y no te hagas el loco de faltar esta vez 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Flecha derecha 9"/>
          <p:cNvSpPr/>
          <p:nvPr/>
        </p:nvSpPr>
        <p:spPr>
          <a:xfrm rot="10800000">
            <a:off x="3535895" y="3415795"/>
            <a:ext cx="633743" cy="353085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28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30256" y="316871"/>
            <a:ext cx="6875890" cy="745477"/>
          </a:xfrm>
        </p:spPr>
        <p:txBody>
          <a:bodyPr>
            <a:noAutofit/>
          </a:bodyPr>
          <a:lstStyle/>
          <a:p>
            <a:r>
              <a:rPr lang="es-MX" sz="2800" b="1" dirty="0">
                <a:latin typeface="Algerian" panose="04020705040A02060702" pitchFamily="82" charset="0"/>
              </a:rPr>
              <a:t>Descripción general de la entidad</a:t>
            </a:r>
            <a:endParaRPr lang="es-MX" sz="2800" dirty="0">
              <a:latin typeface="Algerian" panose="04020705040A02060702" pitchFamily="82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="" xmlns:a16="http://schemas.microsoft.com/office/drawing/2014/main" id="{C435FDF2-FA42-492C-9C26-D2613D57792C}"/>
              </a:ext>
            </a:extLst>
          </p:cNvPr>
          <p:cNvSpPr/>
          <p:nvPr/>
        </p:nvSpPr>
        <p:spPr>
          <a:xfrm>
            <a:off x="430256" y="1062348"/>
            <a:ext cx="10669291" cy="4985980"/>
          </a:xfrm>
          <a:prstGeom prst="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Este trabajo se realizo en la entidad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El Bodegón de Mario” </a:t>
            </a:r>
          </a:p>
          <a:p>
            <a:pPr algn="just"/>
            <a:endParaRPr lang="es-ES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Ubicada en Ave 95ª % 78 y 80 Reparto la Granja, Guanajay.</a:t>
            </a:r>
          </a:p>
          <a:p>
            <a:pPr algn="just"/>
            <a:endParaRPr lang="es-ES" sz="2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dirty="0" smtClean="0"/>
              <a:t>Su actividad fundamental se basa en  </a:t>
            </a:r>
            <a:r>
              <a:rPr lang="es-MX" sz="2400" dirty="0"/>
              <a:t>la </a:t>
            </a:r>
            <a:r>
              <a:rPr lang="es-MX" sz="2400" b="1" dirty="0"/>
              <a:t>compra</a:t>
            </a:r>
            <a:r>
              <a:rPr lang="es-MX" sz="2400" dirty="0"/>
              <a:t>, </a:t>
            </a:r>
            <a:r>
              <a:rPr lang="es-MX" sz="2400" b="1" dirty="0"/>
              <a:t>almacenamiento</a:t>
            </a:r>
            <a:r>
              <a:rPr lang="es-MX" sz="2400" dirty="0"/>
              <a:t>, </a:t>
            </a:r>
            <a:r>
              <a:rPr lang="es-MX" sz="2400" b="1" dirty="0"/>
              <a:t>distribución</a:t>
            </a:r>
            <a:r>
              <a:rPr lang="es-MX" sz="2400" dirty="0"/>
              <a:t> y </a:t>
            </a:r>
            <a:r>
              <a:rPr lang="es-MX" sz="2400" b="1" dirty="0"/>
              <a:t>venta</a:t>
            </a:r>
            <a:r>
              <a:rPr lang="es-MX" sz="2400" dirty="0"/>
              <a:t> de productos </a:t>
            </a:r>
            <a:r>
              <a:rPr lang="es-MX" sz="2400" dirty="0" smtClean="0"/>
              <a:t>de </a:t>
            </a:r>
            <a:r>
              <a:rPr lang="es-MX" sz="2400" dirty="0"/>
              <a:t>alta </a:t>
            </a:r>
            <a:r>
              <a:rPr lang="es-MX" sz="2400" dirty="0" smtClean="0"/>
              <a:t>demanda, orientada </a:t>
            </a:r>
            <a:r>
              <a:rPr lang="es-MX" sz="2400" dirty="0"/>
              <a:t>tanto a la población como al abastecimiento de trabajadores por cuenta propia (TCP), cooperativas y otras formas de gestión no estatal</a:t>
            </a:r>
            <a:r>
              <a:rPr lang="es-MX" sz="2400" dirty="0" smtClean="0"/>
              <a:t>. </a:t>
            </a:r>
          </a:p>
          <a:p>
            <a:pPr algn="just"/>
            <a:endParaRPr lang="es-MX" sz="800" dirty="0" smtClean="0"/>
          </a:p>
          <a:p>
            <a:pPr algn="just"/>
            <a:endParaRPr lang="es-MX" sz="800" dirty="0" smtClean="0"/>
          </a:p>
          <a:p>
            <a:pPr algn="just"/>
            <a:r>
              <a:rPr lang="es-MX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Por lo que es de gran importancia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motor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económico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generador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empleo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dirty="0"/>
              <a:t>La empresa cuenta con un </a:t>
            </a:r>
            <a:r>
              <a:rPr lang="es-MX" sz="2400" b="1" dirty="0"/>
              <a:t>punto de venta principal</a:t>
            </a:r>
            <a:r>
              <a:rPr lang="es-MX" sz="2400" dirty="0"/>
              <a:t> </a:t>
            </a:r>
            <a:r>
              <a:rPr lang="es-MX" sz="2400"/>
              <a:t>y </a:t>
            </a:r>
            <a:r>
              <a:rPr lang="es-MX" sz="2400" b="1" smtClean="0"/>
              <a:t>dos </a:t>
            </a:r>
            <a:r>
              <a:rPr lang="es-MX" sz="2400" b="1" dirty="0"/>
              <a:t>puntos de venta adicionales</a:t>
            </a:r>
            <a:r>
              <a:rPr lang="es-MX" sz="2400" dirty="0"/>
              <a:t> ubicados en la misma localidad, lo que permite ampliar su alcance comercial y garantizar mayor estabilidad en el suministro de mercancías.</a:t>
            </a:r>
          </a:p>
        </p:txBody>
      </p:sp>
    </p:spTree>
    <p:extLst>
      <p:ext uri="{BB962C8B-B14F-4D97-AF65-F5344CB8AC3E}">
        <p14:creationId xmlns:p14="http://schemas.microsoft.com/office/powerpoint/2010/main" val="221758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49599" y="105105"/>
            <a:ext cx="6264999" cy="510531"/>
          </a:xfrm>
        </p:spPr>
        <p:txBody>
          <a:bodyPr>
            <a:noAutofit/>
          </a:bodyPr>
          <a:lstStyle/>
          <a:p>
            <a:r>
              <a:rPr lang="es-ES" sz="2800" b="1" dirty="0" smtClean="0">
                <a:latin typeface="Algerian" panose="04020705040A02060702" pitchFamily="82" charset="0"/>
                <a:cs typeface="Arial" panose="020B0604020202020204" pitchFamily="34" charset="0"/>
              </a:rPr>
              <a:t>Sistema de gestión </a:t>
            </a:r>
            <a:r>
              <a:rPr lang="es-ES" sz="2800" b="1" dirty="0">
                <a:latin typeface="Algerian" panose="04020705040A02060702" pitchFamily="82" charset="0"/>
                <a:cs typeface="Arial" panose="020B0604020202020204" pitchFamily="34" charset="0"/>
              </a:rPr>
              <a:t>No Estatal</a:t>
            </a:r>
            <a:endParaRPr lang="es-ES" sz="2800" b="1" dirty="0">
              <a:latin typeface="Algerian" panose="04020705040A02060702" pitchFamily="82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="" xmlns:a16="http://schemas.microsoft.com/office/drawing/2014/main" id="{C435FDF2-FA42-492C-9C26-D2613D57792C}"/>
              </a:ext>
            </a:extLst>
          </p:cNvPr>
          <p:cNvSpPr/>
          <p:nvPr/>
        </p:nvSpPr>
        <p:spPr>
          <a:xfrm>
            <a:off x="683752" y="3753279"/>
            <a:ext cx="10669291" cy="2446824"/>
          </a:xfrm>
          <a:prstGeom prst="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sz="2400" b="1" u="sng" dirty="0"/>
              <a:t>Impacto económico y </a:t>
            </a:r>
            <a:r>
              <a:rPr lang="es-MX" sz="2400" b="1" u="sng" dirty="0" smtClean="0"/>
              <a:t>social</a:t>
            </a:r>
          </a:p>
          <a:p>
            <a:pPr algn="just"/>
            <a:endParaRPr lang="es-MX" sz="100" b="1" u="sng" dirty="0"/>
          </a:p>
          <a:p>
            <a:pPr algn="just"/>
            <a:endParaRPr lang="es-MX" sz="100" b="1" u="sng" dirty="0" smtClean="0"/>
          </a:p>
          <a:p>
            <a:pPr algn="just"/>
            <a:endParaRPr lang="es-MX" sz="100" b="1" u="sng" dirty="0"/>
          </a:p>
          <a:p>
            <a:pPr algn="just"/>
            <a:endParaRPr lang="es-MX" sz="100" b="1" u="sng" dirty="0" smtClean="0"/>
          </a:p>
          <a:p>
            <a:pPr algn="just"/>
            <a:endParaRPr lang="es-MX" sz="100" b="1" u="sng" dirty="0"/>
          </a:p>
          <a:p>
            <a:pPr algn="just"/>
            <a:endParaRPr lang="es-MX" sz="100" u="sng" dirty="0" smtClean="0"/>
          </a:p>
          <a:p>
            <a:pPr algn="just"/>
            <a:r>
              <a:rPr lang="es-MX" sz="2400" dirty="0" smtClean="0"/>
              <a:t>Contribuye </a:t>
            </a:r>
            <a:r>
              <a:rPr lang="es-MX" sz="2400" dirty="0"/>
              <a:t>al desarrollo económico local mediante</a:t>
            </a:r>
            <a:r>
              <a:rPr lang="es-MX" sz="2400" dirty="0" smtClean="0"/>
              <a:t>:</a:t>
            </a:r>
          </a:p>
          <a:p>
            <a:pPr algn="just"/>
            <a:endParaRPr lang="es-MX" sz="100" dirty="0"/>
          </a:p>
          <a:p>
            <a:pPr algn="just"/>
            <a:endParaRPr lang="es-MX" sz="100" dirty="0" smtClean="0"/>
          </a:p>
          <a:p>
            <a:pPr algn="just"/>
            <a:endParaRPr lang="es-MX" sz="100" dirty="0"/>
          </a:p>
          <a:p>
            <a:pPr algn="just"/>
            <a:endParaRPr lang="es-MX" sz="100" dirty="0"/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s-MX" sz="2400" dirty="0"/>
              <a:t>Generación de empleo.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s-MX" sz="2400" dirty="0"/>
              <a:t>Estabilidad en el abastecimiento de productos de alta demanda.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s-MX" sz="2400" dirty="0"/>
              <a:t>Apoyo al sector no estatal mediante el suministro a cuentapropistas.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s-MX" sz="2400" dirty="0"/>
              <a:t>Incremento de la oferta comercial en la localidad.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="" xmlns:a16="http://schemas.microsoft.com/office/drawing/2014/main" id="{C435FDF2-FA42-492C-9C26-D2613D57792C}"/>
              </a:ext>
            </a:extLst>
          </p:cNvPr>
          <p:cNvSpPr/>
          <p:nvPr/>
        </p:nvSpPr>
        <p:spPr>
          <a:xfrm>
            <a:off x="683752" y="755095"/>
            <a:ext cx="10669291" cy="2046714"/>
          </a:xfrm>
          <a:prstGeom prst="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sz="2400" b="1" u="sng" dirty="0"/>
              <a:t>Objeto </a:t>
            </a:r>
            <a:r>
              <a:rPr lang="es-MX" sz="2400" b="1" u="sng" dirty="0" smtClean="0"/>
              <a:t>social</a:t>
            </a:r>
          </a:p>
          <a:p>
            <a:pPr algn="just"/>
            <a:endParaRPr lang="es-MX" sz="100" u="sng" dirty="0" smtClean="0"/>
          </a:p>
          <a:p>
            <a:pPr algn="just"/>
            <a:endParaRPr lang="es-MX" sz="100" u="sng" dirty="0"/>
          </a:p>
          <a:p>
            <a:pPr algn="just"/>
            <a:endParaRPr lang="es-MX" sz="100" u="sng" dirty="0" smtClean="0"/>
          </a:p>
          <a:p>
            <a:pPr algn="just"/>
            <a:endParaRPr lang="es-MX" sz="100" u="sng" dirty="0"/>
          </a:p>
          <a:p>
            <a:pPr algn="just"/>
            <a:endParaRPr lang="es-MX" sz="100" u="sng" dirty="0" smtClean="0"/>
          </a:p>
          <a:p>
            <a:pPr algn="just"/>
            <a:endParaRPr lang="es-MX" sz="100" u="sng" dirty="0"/>
          </a:p>
          <a:p>
            <a:pPr algn="just"/>
            <a:endParaRPr lang="es-MX" sz="100" u="sng" dirty="0"/>
          </a:p>
          <a:p>
            <a:pPr algn="just"/>
            <a:r>
              <a:rPr lang="es-MX" sz="2400" dirty="0"/>
              <a:t>Comercializar de forma mayorista y minorista </a:t>
            </a:r>
            <a:r>
              <a:rPr lang="es-MX" sz="2400" dirty="0" smtClean="0"/>
              <a:t>además de suministrar </a:t>
            </a:r>
            <a:r>
              <a:rPr lang="es-MX" sz="2400" dirty="0"/>
              <a:t>mercancías a trabajadores por cuenta propia, cumpliendo las normas sanitarias, comerciales, laborales y tributarias vigentes en Cuba.</a:t>
            </a:r>
          </a:p>
          <a:p>
            <a:pPr algn="just"/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36630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30256" y="316871"/>
            <a:ext cx="6875890" cy="745477"/>
          </a:xfrm>
        </p:spPr>
        <p:txBody>
          <a:bodyPr>
            <a:noAutofit/>
          </a:bodyPr>
          <a:lstStyle/>
          <a:p>
            <a:r>
              <a:rPr lang="es-MX" sz="2800" b="1" dirty="0">
                <a:latin typeface="Algerian" panose="04020705040A02060702" pitchFamily="82" charset="0"/>
              </a:rPr>
              <a:t>Cantidad de trabajadores</a:t>
            </a:r>
            <a:endParaRPr lang="es-MX" sz="2800" dirty="0">
              <a:latin typeface="Algerian" panose="04020705040A02060702" pitchFamily="82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="" xmlns:a16="http://schemas.microsoft.com/office/drawing/2014/main" id="{C435FDF2-FA42-492C-9C26-D2613D57792C}"/>
              </a:ext>
            </a:extLst>
          </p:cNvPr>
          <p:cNvSpPr/>
          <p:nvPr/>
        </p:nvSpPr>
        <p:spPr>
          <a:xfrm>
            <a:off x="430256" y="1270577"/>
            <a:ext cx="10669291" cy="4893647"/>
          </a:xfrm>
          <a:prstGeom prst="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MX" sz="2400" dirty="0" smtClean="0"/>
              <a:t>La entidad </a:t>
            </a:r>
            <a:r>
              <a:rPr lang="es-MX" sz="2400" dirty="0"/>
              <a:t>cuenta con </a:t>
            </a:r>
            <a:r>
              <a:rPr lang="es-MX" sz="2400" b="1" dirty="0" smtClean="0"/>
              <a:t>12 </a:t>
            </a:r>
            <a:r>
              <a:rPr lang="es-MX" sz="2400" b="1" dirty="0"/>
              <a:t>trabajadores</a:t>
            </a:r>
            <a:r>
              <a:rPr lang="es-MX" sz="2400" dirty="0"/>
              <a:t>, distribuidos de la siguiente forma</a:t>
            </a:r>
            <a:r>
              <a:rPr lang="es-MX" sz="2400" dirty="0" smtClean="0"/>
              <a:t>:</a:t>
            </a:r>
          </a:p>
          <a:p>
            <a:endParaRPr lang="es-MX" sz="2400" dirty="0"/>
          </a:p>
          <a:p>
            <a:pPr lvl="0"/>
            <a:r>
              <a:rPr lang="es-MX" sz="2400" dirty="0"/>
              <a:t>1 Director general</a:t>
            </a:r>
          </a:p>
          <a:p>
            <a:pPr lvl="0"/>
            <a:r>
              <a:rPr lang="es-MX" sz="2400" dirty="0"/>
              <a:t>1 Administrador</a:t>
            </a:r>
          </a:p>
          <a:p>
            <a:pPr lvl="0"/>
            <a:r>
              <a:rPr lang="es-MX" sz="2400" dirty="0"/>
              <a:t>1 Contador</a:t>
            </a:r>
          </a:p>
          <a:p>
            <a:pPr lvl="0"/>
            <a:r>
              <a:rPr lang="es-MX" sz="2400" dirty="0"/>
              <a:t>1 Responsable de logística y almacén</a:t>
            </a:r>
          </a:p>
          <a:p>
            <a:pPr lvl="0"/>
            <a:r>
              <a:rPr lang="es-MX" sz="2400" dirty="0"/>
              <a:t>2</a:t>
            </a:r>
            <a:r>
              <a:rPr lang="es-MX" sz="2400" dirty="0" smtClean="0"/>
              <a:t> </a:t>
            </a:r>
            <a:r>
              <a:rPr lang="es-MX" sz="2400" dirty="0"/>
              <a:t>Dependientes del punto de venta principal</a:t>
            </a:r>
          </a:p>
          <a:p>
            <a:pPr lvl="0"/>
            <a:r>
              <a:rPr lang="es-MX" sz="2400" dirty="0"/>
              <a:t>2</a:t>
            </a:r>
            <a:r>
              <a:rPr lang="es-MX" sz="2400" dirty="0" smtClean="0"/>
              <a:t> </a:t>
            </a:r>
            <a:r>
              <a:rPr lang="es-MX" sz="2400" dirty="0"/>
              <a:t>Dependientes </a:t>
            </a:r>
            <a:r>
              <a:rPr lang="es-MX" sz="2400" dirty="0" smtClean="0"/>
              <a:t>(uno </a:t>
            </a:r>
            <a:r>
              <a:rPr lang="es-MX" sz="2400" dirty="0"/>
              <a:t>por cada punto de venta adicional)</a:t>
            </a:r>
          </a:p>
          <a:p>
            <a:pPr lvl="0"/>
            <a:r>
              <a:rPr lang="es-MX" sz="2400" dirty="0"/>
              <a:t>2 Auxiliares de almacén</a:t>
            </a:r>
          </a:p>
          <a:p>
            <a:pPr lvl="0"/>
            <a:r>
              <a:rPr lang="es-MX" sz="2400" dirty="0"/>
              <a:t>2 Transportistas / </a:t>
            </a:r>
            <a:r>
              <a:rPr lang="es-MX" sz="2400" dirty="0" smtClean="0"/>
              <a:t>distribuidores</a:t>
            </a:r>
          </a:p>
          <a:p>
            <a:pPr lvl="0"/>
            <a:endParaRPr lang="es-MX" sz="2400" dirty="0"/>
          </a:p>
          <a:p>
            <a:r>
              <a:rPr lang="es-MX" sz="2400" dirty="0"/>
              <a:t>Todos los trabajadores están contratados legalmente, inscritos en la ONAT y amparados por la legislación laboral vigente.</a:t>
            </a:r>
          </a:p>
        </p:txBody>
      </p:sp>
    </p:spTree>
    <p:extLst>
      <p:ext uri="{BB962C8B-B14F-4D97-AF65-F5344CB8AC3E}">
        <p14:creationId xmlns:p14="http://schemas.microsoft.com/office/powerpoint/2010/main" val="425089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="" xmlns:a16="http://schemas.microsoft.com/office/drawing/2014/main" id="{C435FDF2-FA42-492C-9C26-D2613D57792C}"/>
              </a:ext>
            </a:extLst>
          </p:cNvPr>
          <p:cNvSpPr/>
          <p:nvPr/>
        </p:nvSpPr>
        <p:spPr>
          <a:xfrm>
            <a:off x="285400" y="180252"/>
            <a:ext cx="9139256" cy="2677656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MX" sz="2400" b="1" dirty="0"/>
              <a:t>1. Actividades comerciales minoristas</a:t>
            </a:r>
            <a:endParaRPr lang="es-MX" sz="2400" dirty="0"/>
          </a:p>
          <a:p>
            <a:pPr lvl="0"/>
            <a:r>
              <a:rPr lang="es-MX" sz="2400" dirty="0"/>
              <a:t>Venta de cervezas nacionales e importadas.</a:t>
            </a:r>
          </a:p>
          <a:p>
            <a:pPr lvl="0"/>
            <a:r>
              <a:rPr lang="es-MX" sz="2400" dirty="0"/>
              <a:t>Comercialización de refrescos y bebidas no alcohólicas de varios tipos.</a:t>
            </a:r>
          </a:p>
          <a:p>
            <a:pPr lvl="0"/>
            <a:r>
              <a:rPr lang="es-MX" sz="2400" dirty="0"/>
              <a:t>Venta de cajas de pollo congelado.</a:t>
            </a:r>
          </a:p>
          <a:p>
            <a:pPr lvl="0"/>
            <a:r>
              <a:rPr lang="es-MX" sz="2400" dirty="0"/>
              <a:t>Comercialización de confituras (galletas, dulces, caramelos).</a:t>
            </a:r>
          </a:p>
          <a:p>
            <a:pPr lvl="0"/>
            <a:r>
              <a:rPr lang="es-MX" sz="2400" dirty="0"/>
              <a:t>Venta de bolsas de arroz y otros granos autorizados.</a:t>
            </a:r>
          </a:p>
          <a:p>
            <a:pPr lvl="0"/>
            <a:r>
              <a:rPr lang="es-MX" sz="2400" dirty="0"/>
              <a:t>Atención directa a la población en los cuatro puntos de venta</a:t>
            </a:r>
            <a:r>
              <a:rPr lang="es-MX" sz="2400" dirty="0" smtClean="0"/>
              <a:t>.</a:t>
            </a:r>
            <a:endParaRPr lang="es-MX" sz="2400" dirty="0"/>
          </a:p>
        </p:txBody>
      </p:sp>
      <p:sp>
        <p:nvSpPr>
          <p:cNvPr id="5" name="Rectángulo 4">
            <a:extLst>
              <a:ext uri="{FF2B5EF4-FFF2-40B4-BE49-F238E27FC236}">
                <a16:creationId xmlns="" xmlns:a16="http://schemas.microsoft.com/office/drawing/2014/main" id="{C435FDF2-FA42-492C-9C26-D2613D57792C}"/>
              </a:ext>
            </a:extLst>
          </p:cNvPr>
          <p:cNvSpPr/>
          <p:nvPr/>
        </p:nvSpPr>
        <p:spPr>
          <a:xfrm>
            <a:off x="330178" y="5155797"/>
            <a:ext cx="10669291" cy="156966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MX" sz="2400" b="1" dirty="0"/>
              <a:t>3. Actividades de logística y distribución</a:t>
            </a:r>
            <a:endParaRPr lang="es-MX" sz="2400" dirty="0"/>
          </a:p>
          <a:p>
            <a:pPr lvl="0"/>
            <a:r>
              <a:rPr lang="es-MX" sz="2400" dirty="0"/>
              <a:t>Almacenamiento de productos cumpliendo normas sanitarias y de conservación.</a:t>
            </a:r>
          </a:p>
          <a:p>
            <a:pPr lvl="0"/>
            <a:r>
              <a:rPr lang="es-MX" sz="2400" dirty="0"/>
              <a:t>Distribución de mercancías a los distintos puntos de venta.</a:t>
            </a:r>
          </a:p>
          <a:p>
            <a:pPr lvl="0"/>
            <a:r>
              <a:rPr lang="es-MX" sz="2400" dirty="0"/>
              <a:t>Transporte de productos a clientes mayoristas dentro del territorio autorizado</a:t>
            </a:r>
            <a:r>
              <a:rPr lang="es-MX" sz="2400" dirty="0" smtClean="0"/>
              <a:t>.</a:t>
            </a:r>
            <a:endParaRPr lang="es-MX" sz="2400" dirty="0"/>
          </a:p>
        </p:txBody>
      </p:sp>
      <p:sp>
        <p:nvSpPr>
          <p:cNvPr id="6" name="Rectángulo 5">
            <a:extLst>
              <a:ext uri="{FF2B5EF4-FFF2-40B4-BE49-F238E27FC236}">
                <a16:creationId xmlns="" xmlns:a16="http://schemas.microsoft.com/office/drawing/2014/main" id="{C435FDF2-FA42-492C-9C26-D2613D57792C}"/>
              </a:ext>
            </a:extLst>
          </p:cNvPr>
          <p:cNvSpPr/>
          <p:nvPr/>
        </p:nvSpPr>
        <p:spPr>
          <a:xfrm>
            <a:off x="2393352" y="3204619"/>
            <a:ext cx="9548170" cy="156966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MX" sz="2400" b="1" dirty="0" smtClean="0"/>
              <a:t>2</a:t>
            </a:r>
            <a:r>
              <a:rPr lang="es-MX" sz="2400" b="1" dirty="0"/>
              <a:t>. Actividades comerciales mayoristas</a:t>
            </a:r>
            <a:endParaRPr lang="es-MX" sz="2400" dirty="0"/>
          </a:p>
          <a:p>
            <a:pPr lvl="0"/>
            <a:r>
              <a:rPr lang="es-MX" sz="2400" dirty="0"/>
              <a:t>Suministro de mercancías a trabajadores por cuenta propia.</a:t>
            </a:r>
          </a:p>
          <a:p>
            <a:pPr lvl="0"/>
            <a:r>
              <a:rPr lang="es-MX" sz="2400" dirty="0"/>
              <a:t>Venta al por mayor a cafeterías, bares, paladares y otros negocios privados.</a:t>
            </a:r>
          </a:p>
          <a:p>
            <a:pPr lvl="0"/>
            <a:r>
              <a:rPr lang="es-MX" sz="2400" dirty="0"/>
              <a:t>Contratación económica </a:t>
            </a:r>
            <a:r>
              <a:rPr lang="es-MX" sz="2400" dirty="0" smtClean="0"/>
              <a:t>con </a:t>
            </a:r>
            <a:r>
              <a:rPr lang="es-MX" sz="2400" dirty="0" err="1"/>
              <a:t>mipymes</a:t>
            </a:r>
            <a:r>
              <a:rPr lang="es-MX" sz="2400" dirty="0"/>
              <a:t> y cooperativas</a:t>
            </a:r>
            <a:r>
              <a:rPr lang="es-MX" sz="2400" dirty="0" smtClean="0"/>
              <a:t>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17025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30256" y="316871"/>
            <a:ext cx="6875890" cy="745477"/>
          </a:xfrm>
        </p:spPr>
        <p:txBody>
          <a:bodyPr>
            <a:noAutofit/>
          </a:bodyPr>
          <a:lstStyle/>
          <a:p>
            <a:r>
              <a:rPr lang="es-MX" sz="2800" b="1" dirty="0">
                <a:latin typeface="Algerian" panose="04020705040A02060702" pitchFamily="82" charset="0"/>
              </a:rPr>
              <a:t>Descripción general de la entidad</a:t>
            </a:r>
            <a:endParaRPr lang="es-MX" sz="2800" dirty="0">
              <a:latin typeface="Algerian" panose="04020705040A02060702" pitchFamily="82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="" xmlns:a16="http://schemas.microsoft.com/office/drawing/2014/main" id="{C435FDF2-FA42-492C-9C26-D2613D57792C}"/>
              </a:ext>
            </a:extLst>
          </p:cNvPr>
          <p:cNvSpPr/>
          <p:nvPr/>
        </p:nvSpPr>
        <p:spPr>
          <a:xfrm>
            <a:off x="656593" y="1460701"/>
            <a:ext cx="10524437" cy="341632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MX" sz="2400" b="1" u="sng" dirty="0"/>
              <a:t>Cumplimiento de las regulaciones </a:t>
            </a:r>
            <a:r>
              <a:rPr lang="es-MX" sz="2400" b="1" u="sng" dirty="0" smtClean="0"/>
              <a:t>vigentes</a:t>
            </a:r>
          </a:p>
          <a:p>
            <a:endParaRPr lang="es-MX" sz="2400" u="sng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s-MX" sz="2400" dirty="0" smtClean="0"/>
              <a:t>Normas </a:t>
            </a:r>
            <a:r>
              <a:rPr lang="es-MX" sz="2400" dirty="0"/>
              <a:t>higiénico-sanitarias del MINSAP, especialmente para productos congelados y bebidas.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s-MX" sz="2400" dirty="0"/>
              <a:t>Regulaciones del comercio interior.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s-MX" sz="2400" dirty="0"/>
              <a:t>Legislación laboral y de seguridad social.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s-MX" sz="2400" dirty="0"/>
              <a:t>Normas tributarias establecidas por la ONAT.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s-MX" sz="2400" dirty="0"/>
              <a:t>Regulaciones de precios y márgenes comerciales cuando corresponda.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s-MX" sz="2400" dirty="0"/>
              <a:t>Prohibición de comercializar productos o realizar actividades no autorizadas.</a:t>
            </a:r>
          </a:p>
        </p:txBody>
      </p:sp>
    </p:spTree>
    <p:extLst>
      <p:ext uri="{BB962C8B-B14F-4D97-AF65-F5344CB8AC3E}">
        <p14:creationId xmlns:p14="http://schemas.microsoft.com/office/powerpoint/2010/main" val="326286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30256" y="316871"/>
            <a:ext cx="6875890" cy="745477"/>
          </a:xfrm>
        </p:spPr>
        <p:txBody>
          <a:bodyPr>
            <a:noAutofit/>
          </a:bodyPr>
          <a:lstStyle/>
          <a:p>
            <a:r>
              <a:rPr lang="es-MX" sz="2800" b="1" dirty="0">
                <a:latin typeface="Algerian" panose="04020705040A02060702" pitchFamily="82" charset="0"/>
              </a:rPr>
              <a:t>Descripción general de la entidad</a:t>
            </a:r>
            <a:endParaRPr lang="es-MX" sz="2800" dirty="0">
              <a:latin typeface="Algerian" panose="04020705040A02060702" pitchFamily="82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="" xmlns:a16="http://schemas.microsoft.com/office/drawing/2014/main" id="{C435FDF2-FA42-492C-9C26-D2613D57792C}"/>
              </a:ext>
            </a:extLst>
          </p:cNvPr>
          <p:cNvSpPr/>
          <p:nvPr/>
        </p:nvSpPr>
        <p:spPr>
          <a:xfrm>
            <a:off x="430256" y="1062348"/>
            <a:ext cx="10669291" cy="55092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MX" sz="2400" b="1" u="sng" dirty="0"/>
              <a:t>Clasificación por número de trabajadores </a:t>
            </a:r>
            <a:r>
              <a:rPr lang="es-MX" sz="2400" b="1" u="sng" dirty="0" smtClean="0"/>
              <a:t>en </a:t>
            </a:r>
            <a:r>
              <a:rPr lang="es-MX" sz="2400" b="1" u="sng" dirty="0"/>
              <a:t>una </a:t>
            </a:r>
            <a:r>
              <a:rPr lang="es-MX" sz="2400" b="1" u="sng" dirty="0" err="1"/>
              <a:t>mipyme</a:t>
            </a:r>
            <a:r>
              <a:rPr lang="es-MX" sz="2400" b="1" u="sng" dirty="0" smtClean="0"/>
              <a:t>:</a:t>
            </a:r>
          </a:p>
          <a:p>
            <a:endParaRPr lang="es-MX" sz="2400" dirty="0"/>
          </a:p>
          <a:p>
            <a:pPr lvl="0"/>
            <a:r>
              <a:rPr lang="es-MX" sz="2400" b="1" dirty="0"/>
              <a:t>Microempresa:</a:t>
            </a:r>
            <a:r>
              <a:rPr lang="es-MX" sz="2400" dirty="0"/>
              <a:t> de </a:t>
            </a:r>
            <a:r>
              <a:rPr lang="es-MX" sz="2400" b="1" dirty="0"/>
              <a:t>1 a 10 trabajadores</a:t>
            </a:r>
            <a:r>
              <a:rPr lang="es-MX" sz="2400" dirty="0"/>
              <a:t>. </a:t>
            </a:r>
            <a:endParaRPr lang="es-MX" sz="2400" dirty="0" smtClean="0"/>
          </a:p>
          <a:p>
            <a:pPr lvl="0"/>
            <a:endParaRPr lang="es-MX" sz="800" dirty="0"/>
          </a:p>
          <a:p>
            <a:pPr lvl="0"/>
            <a:r>
              <a:rPr lang="es-MX" sz="2400" b="1" dirty="0"/>
              <a:t>Pequeña empresa:</a:t>
            </a:r>
            <a:r>
              <a:rPr lang="es-MX" sz="2400" dirty="0"/>
              <a:t> de </a:t>
            </a:r>
            <a:r>
              <a:rPr lang="es-MX" sz="2400" b="1" dirty="0"/>
              <a:t>11 a 35 trabajadores</a:t>
            </a:r>
            <a:r>
              <a:rPr lang="es-MX" sz="2400" dirty="0"/>
              <a:t>. </a:t>
            </a:r>
            <a:endParaRPr lang="es-MX" sz="2400" dirty="0" smtClean="0"/>
          </a:p>
          <a:p>
            <a:pPr lvl="0"/>
            <a:endParaRPr lang="es-MX" sz="800" dirty="0"/>
          </a:p>
          <a:p>
            <a:pPr lvl="0"/>
            <a:r>
              <a:rPr lang="es-MX" sz="2400" b="1" dirty="0"/>
              <a:t>Mediana empresa:</a:t>
            </a:r>
            <a:r>
              <a:rPr lang="es-MX" sz="2400" dirty="0"/>
              <a:t> de </a:t>
            </a:r>
            <a:r>
              <a:rPr lang="es-MX" sz="2400" b="1" dirty="0"/>
              <a:t>36 a 100 trabajadores</a:t>
            </a:r>
            <a:r>
              <a:rPr lang="es-MX" sz="2400" dirty="0"/>
              <a:t>. </a:t>
            </a:r>
            <a:endParaRPr lang="es-MX" sz="2400" dirty="0" smtClean="0"/>
          </a:p>
          <a:p>
            <a:pPr lvl="0"/>
            <a:endParaRPr lang="es-MX" sz="2400" dirty="0"/>
          </a:p>
          <a:p>
            <a:r>
              <a:rPr lang="es-MX" sz="2400" dirty="0"/>
              <a:t>Esto significa que, bajo la regulación actual, </a:t>
            </a:r>
            <a:r>
              <a:rPr lang="es-MX" sz="2400" b="1" dirty="0"/>
              <a:t>una </a:t>
            </a:r>
            <a:r>
              <a:rPr lang="es-MX" sz="2400" b="1" dirty="0" err="1"/>
              <a:t>mipyme</a:t>
            </a:r>
            <a:r>
              <a:rPr lang="es-MX" sz="2400" b="1" dirty="0"/>
              <a:t> en Cuba puede tener desde 1 hasta 100 trabajadores</a:t>
            </a:r>
            <a:r>
              <a:rPr lang="es-MX" sz="2400" dirty="0"/>
              <a:t>, dependiendo del tamaño en el que esté clasificada dentro de estas tres categorías. </a:t>
            </a:r>
            <a:endParaRPr lang="es-MX" sz="2400" dirty="0" smtClean="0"/>
          </a:p>
          <a:p>
            <a:endParaRPr lang="es-MX" sz="2400" dirty="0"/>
          </a:p>
          <a:p>
            <a:r>
              <a:rPr lang="es-MX" sz="2400" dirty="0"/>
              <a:t>Fuera de este rango, si una empresa supera los 100 trabajadores, dejaría de ser considerada una </a:t>
            </a:r>
            <a:r>
              <a:rPr lang="es-MX" sz="2400" dirty="0" err="1"/>
              <a:t>mipyme</a:t>
            </a:r>
            <a:r>
              <a:rPr lang="es-MX" sz="2400" dirty="0"/>
              <a:t> según la normativa cubana y debería pertenecer a otra forma de organización legal o régimen empresarial diferente. </a:t>
            </a:r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02105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="" xmlns:a16="http://schemas.microsoft.com/office/drawing/2014/main" id="{C435FDF2-FA42-492C-9C26-D2613D57792C}"/>
              </a:ext>
            </a:extLst>
          </p:cNvPr>
          <p:cNvSpPr/>
          <p:nvPr/>
        </p:nvSpPr>
        <p:spPr>
          <a:xfrm>
            <a:off x="1860704" y="410499"/>
            <a:ext cx="8514568" cy="461665"/>
          </a:xfrm>
          <a:prstGeom prst="rect">
            <a:avLst/>
          </a:prstGeom>
          <a:ln w="38100">
            <a:solidFill>
              <a:schemeClr val="accent5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¿En qué Forma de Gestión no Estatal se identifica usted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s-MX" sz="2400" dirty="0"/>
          </a:p>
        </p:txBody>
      </p:sp>
      <p:sp>
        <p:nvSpPr>
          <p:cNvPr id="8" name="Rectángulo 7">
            <a:extLst>
              <a:ext uri="{FF2B5EF4-FFF2-40B4-BE49-F238E27FC236}">
                <a16:creationId xmlns="" xmlns:a16="http://schemas.microsoft.com/office/drawing/2014/main" id="{C435FDF2-FA42-492C-9C26-D2613D57792C}"/>
              </a:ext>
            </a:extLst>
          </p:cNvPr>
          <p:cNvSpPr/>
          <p:nvPr/>
        </p:nvSpPr>
        <p:spPr>
          <a:xfrm>
            <a:off x="783342" y="2559806"/>
            <a:ext cx="10669291" cy="2677656"/>
          </a:xfrm>
          <a:prstGeom prst="rect">
            <a:avLst/>
          </a:prstGeom>
          <a:ln w="38100">
            <a:solidFill>
              <a:schemeClr val="accent5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Teniendo en cuenta que su actividad fundamental se basa en la venta de gran variedad de productos alimenticios y artículos de primera necesidad, enfatizando su importancia como motor económico y generando ofertas de trabajo a dependientes y distribuidores en los varios puntos de la localidad donde se ofertan sus productos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la forma de gestión no estatal que se identifica es en una </a:t>
            </a:r>
            <a:r>
              <a:rPr lang="es-E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Mipyme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 una clasificación de (pequeña empresa) teniendo en cuenta la cantidad de trabajadores.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63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Rectángulo"/>
          <p:cNvSpPr/>
          <p:nvPr/>
        </p:nvSpPr>
        <p:spPr>
          <a:xfrm>
            <a:off x="423739" y="226132"/>
            <a:ext cx="111707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b="1" dirty="0">
                <a:latin typeface="Algerian" panose="04020705040A02060702" pitchFamily="82" charset="0"/>
              </a:rPr>
              <a:t>La información más reciente </a:t>
            </a:r>
            <a:r>
              <a:rPr lang="es-MX" sz="2800" b="1" dirty="0" smtClean="0">
                <a:latin typeface="Algerian" panose="04020705040A02060702" pitchFamily="82" charset="0"/>
              </a:rPr>
              <a:t>sobre </a:t>
            </a:r>
            <a:r>
              <a:rPr lang="es-MX" sz="2800" b="1" dirty="0">
                <a:latin typeface="Algerian" panose="04020705040A02060702" pitchFamily="82" charset="0"/>
              </a:rPr>
              <a:t>el número de </a:t>
            </a:r>
            <a:r>
              <a:rPr lang="es-MX" sz="2800" b="1" dirty="0" err="1">
                <a:latin typeface="Algerian" panose="04020705040A02060702" pitchFamily="82" charset="0"/>
              </a:rPr>
              <a:t>MiPYMES</a:t>
            </a:r>
            <a:r>
              <a:rPr lang="es-MX" sz="2800" b="1" dirty="0">
                <a:latin typeface="Algerian" panose="04020705040A02060702" pitchFamily="82" charset="0"/>
              </a:rPr>
              <a:t> registradas en Cuba indica lo siguiente:</a:t>
            </a:r>
            <a:endParaRPr lang="es-MX" sz="2800" dirty="0">
              <a:latin typeface="Algerian" panose="04020705040A02060702" pitchFamily="82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="" xmlns:a16="http://schemas.microsoft.com/office/drawing/2014/main" id="{EB99D97A-A85C-4EE6-B6DC-69DAE95748B3}"/>
              </a:ext>
            </a:extLst>
          </p:cNvPr>
          <p:cNvSpPr/>
          <p:nvPr/>
        </p:nvSpPr>
        <p:spPr>
          <a:xfrm>
            <a:off x="333204" y="1433889"/>
            <a:ext cx="10576221" cy="5032147"/>
          </a:xfrm>
          <a:prstGeom prst="rect">
            <a:avLst/>
          </a:prstGeom>
          <a:ln w="28575">
            <a:solidFill>
              <a:schemeClr val="accent5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sz="2400" dirty="0"/>
              <a:t>Según </a:t>
            </a:r>
            <a:r>
              <a:rPr lang="es-MX" sz="2400" dirty="0" smtClean="0"/>
              <a:t>el </a:t>
            </a:r>
            <a:r>
              <a:rPr lang="es-MX" sz="2400" dirty="0"/>
              <a:t>Ministerio de Economía y Planificación (MEP), desde su legalización en 2021 hasta el primer semestre de 2024 se aprobaron alrededor de 11 046 </a:t>
            </a:r>
            <a:r>
              <a:rPr lang="es-MX" sz="2400" dirty="0" err="1"/>
              <a:t>MiPYMES</a:t>
            </a:r>
            <a:r>
              <a:rPr lang="es-MX" sz="2400" dirty="0"/>
              <a:t> privadas en Cuba</a:t>
            </a:r>
            <a:r>
              <a:rPr lang="es-MX" sz="2400" dirty="0" smtClean="0"/>
              <a:t>.</a:t>
            </a:r>
          </a:p>
          <a:p>
            <a:pPr algn="just"/>
            <a:endParaRPr lang="es-MX" sz="100" dirty="0"/>
          </a:p>
          <a:p>
            <a:pPr algn="just"/>
            <a:endParaRPr lang="es-MX" sz="100" dirty="0" smtClean="0"/>
          </a:p>
          <a:p>
            <a:pPr algn="just"/>
            <a:endParaRPr lang="es-MX" sz="100" dirty="0"/>
          </a:p>
          <a:p>
            <a:pPr algn="just"/>
            <a:endParaRPr lang="es-MX" sz="100" dirty="0" smtClean="0"/>
          </a:p>
          <a:p>
            <a:pPr algn="just"/>
            <a:endParaRPr lang="es-MX" sz="100" dirty="0"/>
          </a:p>
          <a:p>
            <a:pPr algn="just"/>
            <a:endParaRPr lang="es-MX" sz="100" dirty="0" smtClean="0"/>
          </a:p>
          <a:p>
            <a:pPr algn="just"/>
            <a:endParaRPr lang="es-MX" sz="100" dirty="0"/>
          </a:p>
          <a:p>
            <a:pPr algn="just"/>
            <a:endParaRPr lang="es-MX" sz="100" dirty="0" smtClean="0"/>
          </a:p>
          <a:p>
            <a:pPr algn="just"/>
            <a:endParaRPr lang="es-MX" sz="100" dirty="0"/>
          </a:p>
          <a:p>
            <a:pPr algn="just"/>
            <a:endParaRPr lang="es-MX" sz="100" dirty="0" smtClean="0"/>
          </a:p>
          <a:p>
            <a:pPr algn="just"/>
            <a:endParaRPr lang="es-MX" sz="100" dirty="0" smtClean="0"/>
          </a:p>
          <a:p>
            <a:pPr algn="just"/>
            <a:r>
              <a:rPr lang="es-MX" sz="2400" dirty="0"/>
              <a:t>Sin embargo, los registros trimestrales más recientes de la Oficina Nacional de Información y Estadística (ONEI) muestran cifras distintas según el tipo de conteo:</a:t>
            </a:r>
          </a:p>
          <a:p>
            <a:pPr algn="just"/>
            <a:r>
              <a:rPr lang="es-MX" sz="2400" dirty="0"/>
              <a:t>A finales de diciembre de 2024, había 9 236 </a:t>
            </a:r>
            <a:r>
              <a:rPr lang="es-MX" sz="2400" dirty="0" err="1"/>
              <a:t>MiPYMES</a:t>
            </a:r>
            <a:r>
              <a:rPr lang="es-MX" sz="2400" dirty="0"/>
              <a:t> privadas inscritas en el Registro Mercantil.</a:t>
            </a:r>
          </a:p>
          <a:p>
            <a:pPr algn="just"/>
            <a:r>
              <a:rPr lang="es-MX" sz="2400" dirty="0"/>
              <a:t> </a:t>
            </a:r>
          </a:p>
          <a:p>
            <a:pPr algn="just"/>
            <a:r>
              <a:rPr lang="es-MX" sz="2400" dirty="0"/>
              <a:t>A finales de marzo de 2025, esa cifra subió a aproximadamente 9 550 </a:t>
            </a:r>
            <a:r>
              <a:rPr lang="es-MX" sz="2400" dirty="0" err="1"/>
              <a:t>MiPYMES</a:t>
            </a:r>
            <a:r>
              <a:rPr lang="es-MX" sz="2400" dirty="0"/>
              <a:t> privadas.</a:t>
            </a:r>
          </a:p>
          <a:p>
            <a:pPr algn="just"/>
            <a:r>
              <a:rPr lang="es-MX" sz="2400" dirty="0"/>
              <a:t>La diferencia entre cifras como 11 046 y 9 236 – 9 550 se debe a que:</a:t>
            </a:r>
          </a:p>
          <a:p>
            <a:pPr algn="just"/>
            <a:r>
              <a:rPr lang="es-MX" sz="2400" dirty="0"/>
              <a:t>Un dato (11 046) se refiere al total de aprobaciones realizadas </a:t>
            </a:r>
            <a:r>
              <a:rPr lang="es-MX" sz="2400" dirty="0" smtClean="0"/>
              <a:t>incluso </a:t>
            </a:r>
            <a:r>
              <a:rPr lang="es-MX" sz="2400" dirty="0"/>
              <a:t>si algunas ya no operan, el otro dato   de 9 236 – 9 550) refleja las </a:t>
            </a:r>
            <a:r>
              <a:rPr lang="es-MX" sz="2400" dirty="0" err="1"/>
              <a:t>MiPYMES</a:t>
            </a:r>
            <a:r>
              <a:rPr lang="es-MX" sz="2400" dirty="0"/>
              <a:t> </a:t>
            </a:r>
            <a:r>
              <a:rPr lang="es-MX" sz="2400" dirty="0" smtClean="0"/>
              <a:t>activas.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833124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4049</TotalTime>
  <Words>1244</Words>
  <Application>Microsoft Office PowerPoint</Application>
  <PresentationFormat>Panorámica</PresentationFormat>
  <Paragraphs>176</Paragraphs>
  <Slides>16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3" baseType="lpstr">
      <vt:lpstr>Algerian</vt:lpstr>
      <vt:lpstr>Arial</vt:lpstr>
      <vt:lpstr>Calibri</vt:lpstr>
      <vt:lpstr>Calibri Light</vt:lpstr>
      <vt:lpstr>Times New Roman</vt:lpstr>
      <vt:lpstr>Wingdings</vt:lpstr>
      <vt:lpstr>Office Theme</vt:lpstr>
      <vt:lpstr>Universidad de Artemisa Facultad de Ciencias Agropecuarias, Técnicas y Económicas Departamento de Ciencias Técnicas Centro Universitario Municipal Guanajay </vt:lpstr>
      <vt:lpstr>Descripción general de la entidad</vt:lpstr>
      <vt:lpstr>Sistema de gestión No Estatal</vt:lpstr>
      <vt:lpstr>Cantidad de trabajadores</vt:lpstr>
      <vt:lpstr>Presentación de PowerPoint</vt:lpstr>
      <vt:lpstr>Descripción general de la entidad</vt:lpstr>
      <vt:lpstr>Descripción general de la entidad</vt:lpstr>
      <vt:lpstr>Presentación de PowerPoint</vt:lpstr>
      <vt:lpstr>Presentación de PowerPoint</vt:lpstr>
      <vt:lpstr>Presentación de PowerPoint</vt:lpstr>
      <vt:lpstr>Que son las Mypimes :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 de Artemisa Facultad de Ciencias Agropecuarias, Técnicas y Económicas Departamento de Ciencias Técnicas Centro Universitario Municipal Guanajay</dc:title>
  <dc:creator>Osmany</dc:creator>
  <cp:lastModifiedBy>Daniel</cp:lastModifiedBy>
  <cp:revision>273</cp:revision>
  <dcterms:created xsi:type="dcterms:W3CDTF">2024-08-08T20:55:07Z</dcterms:created>
  <dcterms:modified xsi:type="dcterms:W3CDTF">2026-02-08T15:06:10Z</dcterms:modified>
</cp:coreProperties>
</file>