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59" r:id="rId8"/>
    <p:sldId id="260" r:id="rId9"/>
    <p:sldId id="261" r:id="rId10"/>
    <p:sldId id="262" r:id="rId11"/>
    <p:sldId id="263" r:id="rId12"/>
    <p:sldId id="265" r:id="rId13"/>
    <p:sldId id="271" r:id="rId14"/>
    <p:sldId id="272" r:id="rId15"/>
    <p:sldId id="266" r:id="rId1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3567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6296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20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91325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77274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193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87554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7895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21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5596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5293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6016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649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1502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6297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8026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B6614-F490-4075-B5D1-D10119647AE1}" type="datetimeFigureOut">
              <a:rPr lang="es-ES" smtClean="0"/>
              <a:t>07/02/2026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EA2329-B2A5-46FC-98DE-ED5433C1A7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47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Archivo:UART - Logo Institucional de la Universidad de Artemis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648" y="135556"/>
            <a:ext cx="2772410" cy="16459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ángulo 4"/>
          <p:cNvSpPr/>
          <p:nvPr/>
        </p:nvSpPr>
        <p:spPr>
          <a:xfrm>
            <a:off x="3256547" y="439827"/>
            <a:ext cx="6288506" cy="1723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Universidad de Artemisa</a:t>
            </a:r>
          </a:p>
          <a:p>
            <a:pPr algn="ctr"/>
            <a:r>
              <a:rPr lang="es-E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Facultad de Ciencias Económicas e Ingeniería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CUM-Guanajay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2026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256547" y="2480193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Seminario No.1 </a:t>
            </a:r>
          </a:p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SISTEMA DE GESTIÓN NO ESTATAL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782003" y="4088734"/>
            <a:ext cx="6096000" cy="19807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Equipo : </a:t>
            </a: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Jessica Mayol Bersach</a:t>
            </a:r>
            <a:endParaRPr lang="es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</a:t>
            </a:r>
            <a:r>
              <a:rPr lang="es-ES" sz="2400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Rosmery</a:t>
            </a: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Zabala Pérez</a:t>
            </a:r>
            <a:endParaRPr lang="es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Osdailis Cruz Pérez</a:t>
            </a:r>
            <a:endParaRPr lang="es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</a:t>
            </a:r>
            <a:r>
              <a:rPr lang="es-ES" sz="2400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Liber</a:t>
            </a: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</a:t>
            </a: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Abad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592317" y="883116"/>
            <a:ext cx="10294883" cy="445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2-  </a:t>
            </a:r>
            <a:r>
              <a:rPr lang="es-ES" sz="2400" b="1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Ley de Empresas (Ley No. 160/2023)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Aunque aplica a todas las empresas, es fundamental porque establece el régimen jurídico general de las empresas en Cuba (incluidas las MIPYMES) en cuanto a su constitución, formas organizativas, gestión, fusiones, escisiones y disolución.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3-  </a:t>
            </a:r>
            <a:r>
              <a:rPr lang="es-ES" sz="2400" b="1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Ley de Inversión Extranjera (Ley No. 118/2014 y su Reglamento)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Define las reglas para que una MIPYME pueda constituirse como empresa mixta con capital extranjero o para recibir inversión foránea. El proceso es más complejo y requiere la aprobación de la cartera de inversiones</a:t>
            </a:r>
            <a:r>
              <a:rPr lang="es-ES" sz="2400" dirty="0" smtClean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.</a:t>
            </a:r>
            <a:endParaRPr lang="es-ES" sz="2400" dirty="0">
              <a:latin typeface="Arial" panose="020B0604020202020204" pitchFamily="34" charset="0"/>
              <a:ea typeface="NanumGothic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0335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18896" y="1212737"/>
            <a:ext cx="10468303" cy="4849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4- </a:t>
            </a:r>
            <a:r>
              <a:rPr lang="es-ES" sz="2400" b="1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Normativas Laborales: Decreto-Ley 56/2021 “Del Trabajo”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Regula las relaciones laborales. Las MIPYMES contratan a trabajadores mediante contratos de trabajo, y deben cumplir con el Código de Trabajo en materia de salario mínimo, jornada laboral, vacaciones, seguridad social, etc</a:t>
            </a:r>
            <a:r>
              <a:rPr lang="es-ES" sz="2400" dirty="0" smtClean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ES" sz="2400" dirty="0">
              <a:latin typeface="Arial" panose="020B0604020202020204" pitchFamily="34" charset="0"/>
              <a:ea typeface="NanumGothic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5- </a:t>
            </a:r>
            <a:r>
              <a:rPr lang="es-ES" sz="2400" b="1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Normativas Sectoriales Específicas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Dependiendo de la actividad (por ej., producción de alimentos, software, turismo), las MIPYMES deben cumplir con regulaciones técnicas, sanitarias, ambientales y de calidad emitidas por los organismos correspondientes (MINCIN, MINSAP, CITMA, etc.).</a:t>
            </a:r>
            <a:endParaRPr lang="es-ES" sz="2400" dirty="0">
              <a:effectLst/>
              <a:latin typeface="Arial" panose="020B0604020202020204" pitchFamily="34" charset="0"/>
              <a:ea typeface="NanumGothic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677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92773" y="313123"/>
            <a:ext cx="5470636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Retos y Consideraciones </a:t>
            </a:r>
            <a:r>
              <a:rPr lang="es-ES" sz="2400" b="1" dirty="0" smtClean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Actuales</a:t>
            </a:r>
            <a:endParaRPr lang="es-ES" sz="2400" b="1" dirty="0">
              <a:latin typeface="Arial" panose="020B0604020202020204" pitchFamily="34" charset="0"/>
              <a:ea typeface="NanumGothic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844566" y="800629"/>
            <a:ext cx="10152993" cy="1182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772160" algn="l"/>
              </a:tabLst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marco regulatorio es amplio y complejo, combinando leyes generales con decretos específicos.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772160" algn="l"/>
              </a:tabLst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Algunas de las complejidades que pueden presentar son las siguientes: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742247"/>
              </p:ext>
            </p:extLst>
          </p:nvPr>
        </p:nvGraphicFramePr>
        <p:xfrm>
          <a:off x="1497725" y="2273285"/>
          <a:ext cx="10216055" cy="4239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89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6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51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Complejidad y cambios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 marco legal es relativamente nuevo y está evolucionando, con ajustes frecuentes.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69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Acceso a materias primas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Una de las mayores dificultades es el acceso a las materias e insumos necesarios, en un contexto de escasez y dualidad monetaria.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Bancarización y crédito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Aunque existe, el acceso al crédito puede ser limitado y con tasas de interés altas.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0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Sector Estatal vs. No Estatal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Persisten asimetrías en el acceso a ciertos recursos y divisas.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2160" algn="l"/>
                        </a:tabLs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3649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560786" y="94097"/>
            <a:ext cx="10452537" cy="676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Caracterización </a:t>
            </a:r>
            <a:r>
              <a:rPr lang="es-ES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Mipyme</a:t>
            </a: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MERAYO MANTTO. S.U.R.L</a:t>
            </a:r>
            <a:r>
              <a:rPr lang="es-E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ACTIVIDAD PRINCIPAL: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Brindar servicios reparación y mantenimiento de maquinarias y equipos, limpieza de inmuebles y oficinas.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OTRAS ACTIVIDADES A DESARROLLAR: 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Brindar servicios de reparación y mantenimiento de maquinarias y equipos. (3320)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Brindar servicios de instalación, reparación y mantenimiento de equipos eléctricos. (3314)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Brindar servicios de reparación de productos elaborados de metal, excepto armas de fuego, municiones e insignias militares. (3311)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Brindar servicios de instalación, reparación y mantenimiento de equipos electrónicos (eléctricos). (3313) 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Brindar servicios de instalación, mantenimiento y reparación de instalaciones eléctricas, de fontanería, y aire acondicionado, así como de otras instalaciones para obras de construcción. (4321, 4322 y 4329)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Brindar servicios de reparación y mantenimiento de ordenadores, equipos periféricos y de comunicaciones. (9511 y 9512)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Brindar servicios de limpieza de inmuebles, oficinas, áreas verdes. (9521, 9522, 9523, 9524 y 9529)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913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849820" y="355108"/>
            <a:ext cx="10053145" cy="1841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Consta de un total de </a:t>
            </a: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60 trabajadores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cumpliendo con el código de trabajo en materia de salario mínimo, jornada laboral, vacaciones, seguridad social, etc.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S.R.L </a:t>
            </a: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posee nacionalidad cubana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y el </a:t>
            </a: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domicilio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establece en Calle 80 / ave 1ra y ave 3ra Edif. 102, Apto. 4, Poblado La Boca, Municipio Mariel, Provincia Artemisa, República de Cuba.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4" descr="E:\5to año\SISTEMA DE GESTIÓN NO ESTATAL\IMG-20260203-WA0044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7" t="21089" r="13523" b="22128"/>
          <a:stretch/>
        </p:blipFill>
        <p:spPr bwMode="auto">
          <a:xfrm>
            <a:off x="4083367" y="2490951"/>
            <a:ext cx="4025265" cy="406750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23343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34207" y="548203"/>
            <a:ext cx="9648495" cy="4430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b="1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Conclusión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El marco regulatorio de las MIPYMES en Cuba es amplio y complejo, combinando leyes generales con decretos específicos. Su creación legalizó y potenció un sector económico que antes operaba principalmente a nivel de trabajador por cuenta propia (TCP). Cualquier emprendedor debe estudiar cuidadosamente, preferiblemente con asesoría legal especializada, las normativas tributarias, laborales y sectoriales antes de iniciar su proyecto.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Recomendación: Para información oficial y actualizada, se debe consultar el sitio web de la Oficina Nacional de Administración Tributaria (ONAT) y la Gaceta Oficial de la República de Cuba, donde se publican todas las normas jurídicas.</a:t>
            </a:r>
            <a:endParaRPr lang="es-ES" sz="2000" dirty="0">
              <a:effectLst/>
              <a:latin typeface="Arial" panose="020B0604020202020204" pitchFamily="34" charset="0"/>
              <a:ea typeface="NanumGothic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797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287331" y="466952"/>
            <a:ext cx="2917786" cy="45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Surgimiento FGNE</a:t>
            </a:r>
            <a:endParaRPr lang="es-E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798592" y="2818945"/>
            <a:ext cx="60821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limitaciones </a:t>
            </a:r>
            <a:r>
              <a:rPr lang="es-E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estructurales, </a:t>
            </a:r>
            <a:r>
              <a:rPr lang="es-E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crisis </a:t>
            </a:r>
            <a:r>
              <a:rPr lang="es-E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financiera y </a:t>
            </a:r>
            <a:r>
              <a:rPr lang="es-E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cambios </a:t>
            </a:r>
            <a:r>
              <a:rPr lang="es-E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el contexto internacional.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062401" y="4619438"/>
            <a:ext cx="108386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E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trabajo por cuenta propia</a:t>
            </a:r>
            <a:r>
              <a:rPr lang="es-E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comenzó a tomar mayor relevancia a partir de la década de los años 90, especialmente en el llamado Período Especial.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Flecha abajo 4"/>
          <p:cNvSpPr/>
          <p:nvPr/>
        </p:nvSpPr>
        <p:spPr>
          <a:xfrm>
            <a:off x="5530114" y="925732"/>
            <a:ext cx="619104" cy="7643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4077963" y="1779531"/>
            <a:ext cx="4142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Transformaciones económicas</a:t>
            </a:r>
            <a:endParaRPr lang="en-US" b="1" dirty="0"/>
          </a:p>
        </p:txBody>
      </p:sp>
      <p:sp>
        <p:nvSpPr>
          <p:cNvPr id="7" name="Abrir llave 6"/>
          <p:cNvSpPr/>
          <p:nvPr/>
        </p:nvSpPr>
        <p:spPr>
          <a:xfrm rot="5400000">
            <a:off x="5355735" y="-566714"/>
            <a:ext cx="967860" cy="6538851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598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467148" y="1324696"/>
            <a:ext cx="10121462" cy="4175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Más recientemente, como parte </a:t>
            </a:r>
            <a:r>
              <a:rPr lang="es-ES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proceso de actualización del modelo económico cubano</a:t>
            </a:r>
            <a:r>
              <a:rPr lang="es-E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surgen las micro, pequeñas y medianas empresas, conocidas como </a:t>
            </a:r>
            <a:r>
              <a:rPr lang="es-E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Mipymes</a:t>
            </a:r>
            <a:r>
              <a:rPr lang="es-E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reconocidas legalmente a partir del año 2021</a:t>
            </a:r>
            <a:r>
              <a:rPr lang="es-E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es-E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 aparición responde a la necesidad de contar con formas organizativas más eficientes, con mayor autonomía económica y capacidad productiva. </a:t>
            </a:r>
            <a:endParaRPr lang="es-E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64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590251"/>
              </p:ext>
            </p:extLst>
          </p:nvPr>
        </p:nvGraphicFramePr>
        <p:xfrm>
          <a:off x="332510" y="244360"/>
          <a:ext cx="11597685" cy="62811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9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5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663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ASPECTOS</a:t>
                      </a:r>
                      <a:endParaRPr lang="es-E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TRABAJADOR POR CUENTA PROPIA</a:t>
                      </a:r>
                      <a:endParaRPr lang="es-E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MIPYMES</a:t>
                      </a:r>
                      <a:endParaRPr lang="es-E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1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 de gestión</a:t>
                      </a:r>
                      <a:endParaRPr lang="es-E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Individual o familiar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Empresarial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1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Personalidad Jurídica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posee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Sí posee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1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Año de mayor impulso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Década de 1990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Año 2021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1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Escala de actividad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Pequeña y limitada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Micro, pequeña o mediana escala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63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Cantidad de trabajadores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Reducida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Puede contratar mayor cantidad de trabajadores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663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 de Actividades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Servicios y </a:t>
                      </a:r>
                      <a:r>
                        <a:rPr lang="es-E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producciones sencillas</a:t>
                      </a:r>
                      <a:endParaRPr lang="es-E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Producción, servicios y actividades más complejas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663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Accesos a contratos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Más restringido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Puede establecer contratos con entidades estatales y no estatales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31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Relación con el Estado</a:t>
                      </a:r>
                      <a:endParaRPr lang="es-E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Regulada y controlada</a:t>
                      </a:r>
                      <a:endParaRPr lang="es-E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Regulada, pero con mayor flexibilidad operativa</a:t>
                      </a:r>
                      <a:endParaRPr lang="es-E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337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473625" y="211167"/>
            <a:ext cx="3411511" cy="5866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Motivo de su impulso.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939640" y="2002961"/>
            <a:ext cx="3860376" cy="13234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/>
          <p:cNvSpPr/>
          <p:nvPr/>
        </p:nvSpPr>
        <p:spPr>
          <a:xfrm>
            <a:off x="5970164" y="320535"/>
            <a:ext cx="3521599" cy="5877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/>
        </p:nvSpPr>
        <p:spPr>
          <a:xfrm>
            <a:off x="5230348" y="1713870"/>
            <a:ext cx="5038683" cy="6699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/>
          <p:cNvSpPr txBox="1"/>
          <p:nvPr/>
        </p:nvSpPr>
        <p:spPr>
          <a:xfrm>
            <a:off x="939640" y="2024617"/>
            <a:ext cx="37736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Generar empleos ya que el Estado no podía seguir asumiendo la fuerza laboral disponible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5296696" y="1848227"/>
            <a:ext cx="47596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Insuficiencia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</a:rPr>
              <a:t>oferta de bienes y servicios</a:t>
            </a:r>
            <a:endParaRPr lang="es-ES" sz="2000" dirty="0"/>
          </a:p>
        </p:txBody>
      </p:sp>
      <p:sp>
        <p:nvSpPr>
          <p:cNvPr id="10" name="Rectángulo 9"/>
          <p:cNvSpPr/>
          <p:nvPr/>
        </p:nvSpPr>
        <p:spPr>
          <a:xfrm>
            <a:off x="6075193" y="414379"/>
            <a:ext cx="33489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Mayor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</a:rPr>
              <a:t>eficiencia económica</a:t>
            </a:r>
            <a:endParaRPr lang="es-ES" sz="2000" dirty="0"/>
          </a:p>
        </p:txBody>
      </p:sp>
      <p:sp>
        <p:nvSpPr>
          <p:cNvPr id="11" name="Flecha abajo 10"/>
          <p:cNvSpPr/>
          <p:nvPr/>
        </p:nvSpPr>
        <p:spPr>
          <a:xfrm>
            <a:off x="2560276" y="1155998"/>
            <a:ext cx="619104" cy="7643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 abajo 11"/>
          <p:cNvSpPr/>
          <p:nvPr/>
        </p:nvSpPr>
        <p:spPr>
          <a:xfrm rot="19422907">
            <a:off x="4436868" y="880267"/>
            <a:ext cx="619104" cy="10163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Flecha abajo 12"/>
          <p:cNvSpPr/>
          <p:nvPr/>
        </p:nvSpPr>
        <p:spPr>
          <a:xfrm rot="16200000">
            <a:off x="5092592" y="187741"/>
            <a:ext cx="619104" cy="822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Abrir llave 13"/>
          <p:cNvSpPr/>
          <p:nvPr/>
        </p:nvSpPr>
        <p:spPr>
          <a:xfrm rot="16200000">
            <a:off x="5953325" y="623516"/>
            <a:ext cx="967860" cy="6538851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/>
          <p:cNvSpPr/>
          <p:nvPr/>
        </p:nvSpPr>
        <p:spPr>
          <a:xfrm>
            <a:off x="1868970" y="4351554"/>
            <a:ext cx="981327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Responden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la </a:t>
            </a: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necesidad de dinamizar la economía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el desarrollo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1868970" y="4872538"/>
            <a:ext cx="1019165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Obtención </a:t>
            </a: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ingresos para el Estado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través del pago de impuestos y contribuciones, lo que fortalece el presupuesto público.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1868970" y="5909050"/>
            <a:ext cx="101916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-  Proceso </a:t>
            </a: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</a:rPr>
              <a:t>de actualización del modelo económico </a:t>
            </a:r>
            <a:r>
              <a:rPr lang="es-ES" sz="2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cubano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para complementar la economía estatal sin renunciar a los principios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14235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622397" y="353057"/>
            <a:ext cx="5825634" cy="5043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Aspectos Críticos para su diseño y operación.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040524" y="1046548"/>
            <a:ext cx="10909738" cy="4657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Marco regulatorio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(claro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estable y coherente, evitando cambios frecuentes que generen incertidumbres en su correcto funcionamiento.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Acceso </a:t>
            </a: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insumos, financiamiento y mercados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afectan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directamente la sostenibilidad y el crecimiento de estas formas de gestión.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Sistema </a:t>
            </a: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tributario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que debe ser equilibrado,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afectar la viabilidad económica de los actores no estatales.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Capacitación </a:t>
            </a: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gestión empresarial y contable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ES" sz="2000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Adecuada </a:t>
            </a: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articulación con el sector estatal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promoviendo encadenamientos productivos y evitando la competencia desleal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039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418896" y="0"/>
            <a:ext cx="10773103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dirty="0" smtClean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1. Decreto-Ley 46/2021: “De las Micro, Pequeñas y Medianas Empresas (MIPYMES)”. Es la piedra angular de la regulación, establece:</a:t>
            </a:r>
            <a:endParaRPr lang="es-ES" sz="2400" dirty="0">
              <a:effectLst/>
              <a:latin typeface="Arial" panose="020B0604020202020204" pitchFamily="34" charset="0"/>
              <a:ea typeface="NanumGothic"/>
              <a:cs typeface="Arial" panose="020B0604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72104"/>
              </p:ext>
            </p:extLst>
          </p:nvPr>
        </p:nvGraphicFramePr>
        <p:xfrm>
          <a:off x="220717" y="882678"/>
          <a:ext cx="11855670" cy="58721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8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26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8944">
                <a:tc>
                  <a:txBody>
                    <a:bodyPr/>
                    <a:lstStyle/>
                    <a:p>
                      <a:pPr marL="457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Definición </a:t>
                      </a:r>
                      <a:r>
                        <a:rPr lang="es-E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categorización</a:t>
                      </a:r>
                      <a:endParaRPr lang="es-E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64" marR="4626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Establece los criterios (número de empleados y volumen de ventas anuales), para definir una micro, pequeña o mediana empresa.</a:t>
                      </a:r>
                      <a:endParaRPr lang="es-E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64" marR="4626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341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Tipos de </a:t>
                      </a:r>
                      <a:r>
                        <a:rPr lang="es-E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Mipymes</a:t>
                      </a:r>
                      <a:endParaRPr lang="es-E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64" marR="4626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Permite la constitución de las </a:t>
                      </a:r>
                      <a:r>
                        <a:rPr lang="es-ES" sz="20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Mipymes</a:t>
                      </a:r>
                      <a:r>
                        <a:rPr lang="es-E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privadas (por persona natural cubana), estatales (subordinadas a una entidad presupuestada o empresa estatal) y mixtas (capital estatal y privado)</a:t>
                      </a:r>
                      <a:endParaRPr lang="es-E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64" marR="4626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236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 Permitidas</a:t>
                      </a:r>
                      <a:endParaRPr lang="es-E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64" marR="4626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Lista las actividades económicas en las que pueden operar.</a:t>
                      </a:r>
                    </a:p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Existe una lista negra (actividades prohibidas como salud pública, educación, medios de comunicación, industria </a:t>
                      </a:r>
                      <a:r>
                        <a:rPr lang="es-E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biofarmacéutica</a:t>
                      </a: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etc</a:t>
                      </a: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,) </a:t>
                      </a:r>
                    </a:p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una lista de alta significación (requiere autorización especial, como algunas formas de producción de alimentos, software, servicios técnicos)</a:t>
                      </a:r>
                      <a:endParaRPr lang="es-E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64" marR="4626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024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Principios Generales</a:t>
                      </a:r>
                      <a:endParaRPr lang="es-E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64" marR="4626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Establece que son entidades con personalidad jurídica, responsabilidad limitada y que operan en un régimen de contratación y tributación especifico</a:t>
                      </a:r>
                      <a:r>
                        <a:rPr lang="es-E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s-E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264" marR="4626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7247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13945" y="1449220"/>
            <a:ext cx="10641724" cy="21707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2. Decreto 47/2021: “Del Registro de las MIPYMES”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Reglamenta el procedimiento para la inscripción en el Registro Mercantil Único, gestionado por la Oficina Nacional de Administración Tributaria (ONAT). Define los requisitos documentales, plazos y el procedimiento para la constitución, modificación o extinción.</a:t>
            </a:r>
            <a:endParaRPr lang="es-ES" sz="2400" dirty="0">
              <a:effectLst/>
              <a:latin typeface="Arial" panose="020B0604020202020204" pitchFamily="34" charset="0"/>
              <a:ea typeface="NanumGothic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88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05613" y="286500"/>
            <a:ext cx="4188967" cy="45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Normativa </a:t>
            </a:r>
            <a:r>
              <a:rPr lang="es-ES" sz="2400" b="1" dirty="0" smtClean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Complementaria</a:t>
            </a:r>
            <a:endParaRPr lang="es-ES" sz="2400" b="1" dirty="0">
              <a:effectLst/>
              <a:latin typeface="Arial" panose="020B0604020202020204" pitchFamily="34" charset="0"/>
              <a:ea typeface="NanumGothic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305612" y="1079182"/>
            <a:ext cx="10581587" cy="5428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Marco </a:t>
            </a:r>
            <a:r>
              <a:rPr lang="es-ES" sz="2400" b="1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Tributario (Esencial para su operación)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Las MIPYMES están sujetas a un sistema tributario que incluye</a:t>
            </a:r>
            <a:r>
              <a:rPr lang="es-ES" sz="2400" b="1" dirty="0" smtClean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:</a:t>
            </a:r>
            <a:endParaRPr lang="es-ES" dirty="0">
              <a:latin typeface="Arial" panose="020B0604020202020204" pitchFamily="34" charset="0"/>
              <a:ea typeface="NanumGothic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 </a:t>
            </a:r>
            <a:r>
              <a:rPr lang="es-ES" sz="2000" dirty="0" smtClean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  1- </a:t>
            </a:r>
            <a:r>
              <a:rPr lang="es-ES" sz="2000" b="1" dirty="0" smtClean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Ley </a:t>
            </a:r>
            <a:r>
              <a:rPr lang="es-ES" sz="2000" b="1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No. 113 “Del Sistema Tributario” </a:t>
            </a:r>
            <a:r>
              <a:rPr lang="es-ES" sz="20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(actualizada en 2023): Establece los impuestos generales</a:t>
            </a:r>
            <a:r>
              <a:rPr lang="es-ES" sz="2000" dirty="0" smtClean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.</a:t>
            </a:r>
            <a:endParaRPr lang="es-ES" sz="2000" dirty="0">
              <a:latin typeface="Arial" panose="020B0604020202020204" pitchFamily="34" charset="0"/>
              <a:ea typeface="NanumGothic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b="1" dirty="0" smtClean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Principales </a:t>
            </a:r>
            <a:r>
              <a:rPr lang="es-ES" sz="2000" b="1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impuestos aplicables: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  · Impuesto sobre las Utilidades (ISU): Tasa general del 35%.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  · Impuesto sobre las Ventas y los Servicios (ISVS): Similar al IVA, con tasas que varían (10%, 5% o 0%).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  · Impuesto sobre los Ingresos Personales (para los socios/trabajadores).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  · Contribución a la Seguridad Social (tanto la parte del empleador como la del empleado).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  · Impuesto por la Utilización de la Fuerza de Trabajo.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dirty="0">
                <a:latin typeface="Arial" panose="020B0604020202020204" pitchFamily="34" charset="0"/>
                <a:ea typeface="NanumGothic"/>
                <a:cs typeface="Arial" panose="020B0604020202020204" pitchFamily="34" charset="0"/>
              </a:rPr>
              <a:t>· Existen estímulos fiscales temporales para nuevas MIPYMES en sus primeros años de operación (por ejemplo, reducciones del ISU).</a:t>
            </a:r>
            <a:endParaRPr lang="es-ES" sz="2000" dirty="0">
              <a:effectLst/>
              <a:latin typeface="Arial" panose="020B0604020202020204" pitchFamily="34" charset="0"/>
              <a:ea typeface="NanumGothic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35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126</TotalTime>
  <Words>1234</Words>
  <Application>Microsoft Office PowerPoint</Application>
  <PresentationFormat>Panorámica</PresentationFormat>
  <Paragraphs>132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NanumGothic</vt:lpstr>
      <vt:lpstr>Times New Roman</vt:lpstr>
      <vt:lpstr>Wingdings 3</vt:lpstr>
      <vt:lpstr>Espiral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Osdailis Cruz Pérez</dc:creator>
  <cp:lastModifiedBy>Jessica</cp:lastModifiedBy>
  <cp:revision>14</cp:revision>
  <dcterms:created xsi:type="dcterms:W3CDTF">2025-10-10T16:29:38Z</dcterms:created>
  <dcterms:modified xsi:type="dcterms:W3CDTF">2026-02-07T02:58:24Z</dcterms:modified>
</cp:coreProperties>
</file>