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2"/>
  </p:notesMasterIdLst>
  <p:sldIdLst>
    <p:sldId id="305" r:id="rId2"/>
    <p:sldId id="327" r:id="rId3"/>
    <p:sldId id="313" r:id="rId4"/>
    <p:sldId id="322" r:id="rId5"/>
    <p:sldId id="316" r:id="rId6"/>
    <p:sldId id="257" r:id="rId7"/>
    <p:sldId id="258" r:id="rId8"/>
    <p:sldId id="259" r:id="rId9"/>
    <p:sldId id="260" r:id="rId10"/>
    <p:sldId id="264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2" r:id="rId24"/>
    <p:sldId id="283" r:id="rId25"/>
    <p:sldId id="284" r:id="rId26"/>
    <p:sldId id="285" r:id="rId27"/>
    <p:sldId id="286" r:id="rId28"/>
    <p:sldId id="320" r:id="rId29"/>
    <p:sldId id="328" r:id="rId30"/>
    <p:sldId id="330" r:id="rId3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C89EF-5D42-431D-B0D5-F256105AB6E1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03C6-0C98-4A0B-B516-ADF0AA773E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5840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03C6-0C98-4A0B-B516-ADF0AA773E65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374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73C1CF-5262-45D6-BA90-AAF64C819F56}" type="slidenum">
              <a:rPr lang="es-MX"/>
              <a:pPr/>
              <a:t>24</a:t>
            </a:fld>
            <a:endParaRPr lang="es-MX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571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63827-4106-48C7-85A0-D7CD8B09E5F2}" type="slidenum">
              <a:rPr lang="es-MX"/>
              <a:pPr/>
              <a:t>25</a:t>
            </a:fld>
            <a:endParaRPr lang="es-MX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5399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2C3A65-69DD-454F-809B-BD287038D8DC}" type="slidenum">
              <a:rPr lang="es-MX"/>
              <a:pPr/>
              <a:t>26</a:t>
            </a:fld>
            <a:endParaRPr lang="es-MX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2211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EFB297-581C-4C61-BB23-509BA239F7C8}" type="slidenum">
              <a:rPr lang="es-MX"/>
              <a:pPr/>
              <a:t>27</a:t>
            </a:fld>
            <a:endParaRPr lang="es-MX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4026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7186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514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82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4370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8595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0724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890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66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3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45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684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91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6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0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171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916B-5BFB-462F-8850-E0EC861E3447}" type="datetimeFigureOut">
              <a:rPr lang="es-ES" smtClean="0"/>
              <a:pPr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E27663-BE82-4D34-B02D-3AE80829CD5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92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428653"/>
            <a:ext cx="4493141" cy="58526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b="28718"/>
          <a:stretch/>
        </p:blipFill>
        <p:spPr>
          <a:xfrm>
            <a:off x="971600" y="270656"/>
            <a:ext cx="1115116" cy="99810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1538321" y="3339312"/>
            <a:ext cx="6096000" cy="1303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Ingeniería Industrial</a:t>
            </a:r>
            <a:endParaRPr lang="es-MX" sz="2400" dirty="0">
              <a:solidFill>
                <a:prstClr val="black"/>
              </a:solidFill>
              <a:latin typeface="Trebuchet MS" panose="020B0603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Primer año</a:t>
            </a:r>
            <a:endParaRPr lang="es-MX" sz="2400" dirty="0">
              <a:solidFill>
                <a:prstClr val="black"/>
              </a:solidFill>
              <a:latin typeface="Trebuchet MS" panose="020B060302020202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806484" y="1585504"/>
            <a:ext cx="75596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sz="40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Introducción a la Ingeniería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971600" y="5229200"/>
            <a:ext cx="63248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Prof. Instructor. Ing. Marcial de la Cruz Pérez</a:t>
            </a:r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70" y="3335070"/>
            <a:ext cx="1701701" cy="1311823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698628" y="6042339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2025</a:t>
            </a:r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1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2060848"/>
            <a:ext cx="6540182" cy="1756792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buFontTx/>
              <a:buNone/>
            </a:pPr>
            <a:r>
              <a:rPr lang="es-ES_trad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objeto es trasladado de un lugar a </a:t>
            </a:r>
            <a:r>
              <a:rPr lang="es-ES_trad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otro</a:t>
            </a:r>
            <a:endParaRPr lang="es-ES_trad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80000"/>
              </a:lnSpc>
              <a:buFontTx/>
              <a:buNone/>
            </a:pPr>
            <a:endParaRPr lang="es-ES_trad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es-ES_trad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se considera transporte cuando el traslado forma parte de la operación y lo realizan los mismos </a:t>
            </a:r>
            <a:r>
              <a:rPr lang="es-ES_trad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operarios</a:t>
            </a:r>
            <a:endParaRPr lang="es-ES_trad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1555" name="AutoShape 3"/>
          <p:cNvSpPr>
            <a:spLocks noChangeArrowheads="1"/>
          </p:cNvSpPr>
          <p:nvPr/>
        </p:nvSpPr>
        <p:spPr bwMode="auto">
          <a:xfrm>
            <a:off x="1619672" y="523209"/>
            <a:ext cx="762000" cy="685800"/>
          </a:xfrm>
          <a:prstGeom prst="rightArrow">
            <a:avLst>
              <a:gd name="adj1" fmla="val 50000"/>
              <a:gd name="adj2" fmla="val 27778"/>
            </a:avLst>
          </a:prstGeom>
          <a:noFill/>
          <a:ln w="762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3200400" y="746125"/>
            <a:ext cx="37353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TRANSPORTE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1268760"/>
            <a:ext cx="6696744" cy="1728787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es-ES_trad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Cuando las condiciones no permitan o requieran la ejecución de la actividad </a:t>
            </a:r>
            <a:r>
              <a:rPr lang="es-ES_tradn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siguiente</a:t>
            </a:r>
            <a:endParaRPr lang="es-ES_trad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es-ES_tradn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También </a:t>
            </a:r>
            <a:r>
              <a:rPr lang="es-ES_trad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le llama almacenamiento </a:t>
            </a:r>
            <a:r>
              <a:rPr lang="es-ES_tradn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temporal</a:t>
            </a:r>
            <a:endParaRPr lang="es-ES_trad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3603" name="AutoShape 3"/>
          <p:cNvSpPr>
            <a:spLocks noChangeArrowheads="1"/>
          </p:cNvSpPr>
          <p:nvPr/>
        </p:nvSpPr>
        <p:spPr bwMode="auto">
          <a:xfrm>
            <a:off x="1187624" y="393700"/>
            <a:ext cx="609600" cy="533400"/>
          </a:xfrm>
          <a:prstGeom prst="flowChartDelay">
            <a:avLst/>
          </a:prstGeom>
          <a:noFill/>
          <a:ln w="762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3200400" y="2807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s-ES"/>
            </a:defPPr>
            <a:lvl1pPr eaLnBrk="0" hangingPunct="0">
              <a:defRPr sz="3600" b="1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_tradnl" dirty="0"/>
              <a:t>DEMORA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67744" y="3717032"/>
            <a:ext cx="52325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ALMACENAMIENTO</a:t>
            </a: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1111424" y="3603104"/>
            <a:ext cx="762000" cy="762000"/>
          </a:xfrm>
          <a:prstGeom prst="flowChartExtract">
            <a:avLst/>
          </a:prstGeom>
          <a:noFill/>
          <a:ln w="762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467544" y="4653136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Cuando el objeto es guardado y protegido contra el traslado no </a:t>
            </a:r>
            <a:r>
              <a:rPr lang="es-ES_tradn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autorizado</a:t>
            </a:r>
            <a:endParaRPr lang="es-ES_trad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idx="1"/>
          </p:nvPr>
        </p:nvSpPr>
        <p:spPr>
          <a:xfrm>
            <a:off x="733421" y="2348880"/>
            <a:ext cx="6406480" cy="25202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FontTx/>
              <a:buNone/>
            </a:pPr>
            <a:r>
              <a:rPr lang="es-ES_tradnl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Cuando varias actividades son ejecutadas al mismo tiempo o por el mismo operario en el mismo lugar de trabajo, se combinan los símbolos de tales 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actividades</a:t>
            </a:r>
            <a:endParaRPr lang="es-ES_tradnl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1979712" y="428535"/>
            <a:ext cx="391389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ACTIVIDADES </a:t>
            </a:r>
            <a:endParaRPr lang="es-ES_tradnl" sz="3600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 eaLnBrk="0" hangingPunct="0"/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COMBINADAS</a:t>
            </a:r>
            <a:endParaRPr lang="es-ES_tradnl" sz="3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607210" y="647700"/>
            <a:ext cx="762000" cy="7620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7701" name="Oval 5"/>
          <p:cNvSpPr>
            <a:spLocks noChangeArrowheads="1"/>
          </p:cNvSpPr>
          <p:nvPr/>
        </p:nvSpPr>
        <p:spPr bwMode="auto">
          <a:xfrm>
            <a:off x="645310" y="685800"/>
            <a:ext cx="685800" cy="685800"/>
          </a:xfrm>
          <a:prstGeom prst="ellips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63554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447800" y="2087563"/>
            <a:ext cx="6234113" cy="3322637"/>
            <a:chOff x="1447800" y="2087563"/>
            <a:chExt cx="6234113" cy="3322637"/>
          </a:xfrm>
        </p:grpSpPr>
        <p:sp>
          <p:nvSpPr>
            <p:cNvPr id="184323" name="Line 3"/>
            <p:cNvSpPr>
              <a:spLocks noChangeShapeType="1"/>
            </p:cNvSpPr>
            <p:nvPr/>
          </p:nvSpPr>
          <p:spPr bwMode="auto">
            <a:xfrm>
              <a:off x="4572000" y="2819400"/>
              <a:ext cx="0" cy="2590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4324" name="Line 4"/>
            <p:cNvSpPr>
              <a:spLocks noChangeShapeType="1"/>
            </p:cNvSpPr>
            <p:nvPr/>
          </p:nvSpPr>
          <p:spPr bwMode="auto">
            <a:xfrm>
              <a:off x="2819400" y="4114800"/>
              <a:ext cx="1752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4325" name="Text Box 5"/>
            <p:cNvSpPr txBox="1">
              <a:spLocks noChangeArrowheads="1"/>
            </p:cNvSpPr>
            <p:nvPr/>
          </p:nvSpPr>
          <p:spPr bwMode="auto">
            <a:xfrm>
              <a:off x="1447800" y="2087563"/>
              <a:ext cx="6234113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3200" b="1" dirty="0">
                  <a:latin typeface="Arial" charset="0"/>
                </a:rPr>
                <a:t>INTRODUCCIÓN DE MATERIAL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6715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395536" y="1628800"/>
            <a:ext cx="6934200" cy="5133206"/>
            <a:chOff x="330667" y="1528986"/>
            <a:chExt cx="6934200" cy="5133206"/>
          </a:xfrm>
        </p:grpSpPr>
        <p:sp>
          <p:nvSpPr>
            <p:cNvPr id="185347" name="Oval 3"/>
            <p:cNvSpPr>
              <a:spLocks noChangeArrowheads="1"/>
            </p:cNvSpPr>
            <p:nvPr/>
          </p:nvSpPr>
          <p:spPr bwMode="auto">
            <a:xfrm>
              <a:off x="4235917" y="2775992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s-ES" sz="2800" b="1">
                <a:latin typeface="Arial" charset="0"/>
              </a:endParaRPr>
            </a:p>
          </p:txBody>
        </p:sp>
        <p:sp>
          <p:nvSpPr>
            <p:cNvPr id="185348" name="Text Box 4"/>
            <p:cNvSpPr txBox="1">
              <a:spLocks noChangeArrowheads="1"/>
            </p:cNvSpPr>
            <p:nvPr/>
          </p:nvSpPr>
          <p:spPr bwMode="auto">
            <a:xfrm>
              <a:off x="330667" y="1528986"/>
              <a:ext cx="67056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s-ES_tradnl" sz="3200" b="1" dirty="0">
                  <a:latin typeface="Arial" charset="0"/>
                </a:rPr>
                <a:t>Línea principal y secundarias</a:t>
              </a:r>
            </a:p>
          </p:txBody>
        </p:sp>
        <p:sp>
          <p:nvSpPr>
            <p:cNvPr id="185349" name="Line 5"/>
            <p:cNvSpPr>
              <a:spLocks noChangeShapeType="1"/>
            </p:cNvSpPr>
            <p:nvPr/>
          </p:nvSpPr>
          <p:spPr bwMode="auto">
            <a:xfrm>
              <a:off x="4597867" y="3461792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50" name="Line 6"/>
            <p:cNvSpPr>
              <a:spLocks noChangeShapeType="1"/>
            </p:cNvSpPr>
            <p:nvPr/>
          </p:nvSpPr>
          <p:spPr bwMode="auto">
            <a:xfrm>
              <a:off x="4597867" y="2242592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51" name="Oval 7"/>
            <p:cNvSpPr>
              <a:spLocks noChangeArrowheads="1"/>
            </p:cNvSpPr>
            <p:nvPr/>
          </p:nvSpPr>
          <p:spPr bwMode="auto">
            <a:xfrm>
              <a:off x="4245442" y="3995192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s-ES" sz="2800" b="1">
                <a:latin typeface="Arial" charset="0"/>
              </a:endParaRPr>
            </a:p>
          </p:txBody>
        </p:sp>
        <p:sp>
          <p:nvSpPr>
            <p:cNvPr id="185352" name="Line 8"/>
            <p:cNvSpPr>
              <a:spLocks noChangeShapeType="1"/>
            </p:cNvSpPr>
            <p:nvPr/>
          </p:nvSpPr>
          <p:spPr bwMode="auto">
            <a:xfrm>
              <a:off x="4607392" y="4728617"/>
              <a:ext cx="0" cy="71913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53" name="Oval 9"/>
            <p:cNvSpPr>
              <a:spLocks noChangeArrowheads="1"/>
            </p:cNvSpPr>
            <p:nvPr/>
          </p:nvSpPr>
          <p:spPr bwMode="auto">
            <a:xfrm>
              <a:off x="4264492" y="5442992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s-ES" sz="2800" b="1">
                <a:latin typeface="Arial" charset="0"/>
              </a:endParaRPr>
            </a:p>
          </p:txBody>
        </p:sp>
        <p:sp>
          <p:nvSpPr>
            <p:cNvPr id="185354" name="Line 10"/>
            <p:cNvSpPr>
              <a:spLocks noChangeShapeType="1"/>
            </p:cNvSpPr>
            <p:nvPr/>
          </p:nvSpPr>
          <p:spPr bwMode="auto">
            <a:xfrm>
              <a:off x="4626442" y="6122442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55" name="Rectangle 11"/>
            <p:cNvSpPr>
              <a:spLocks noChangeArrowheads="1"/>
            </p:cNvSpPr>
            <p:nvPr/>
          </p:nvSpPr>
          <p:spPr bwMode="auto">
            <a:xfrm>
              <a:off x="2692867" y="2775992"/>
              <a:ext cx="609600" cy="6096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s-ES" sz="2800" b="1">
                <a:latin typeface="Arial" charset="0"/>
              </a:endParaRPr>
            </a:p>
          </p:txBody>
        </p:sp>
        <p:sp>
          <p:nvSpPr>
            <p:cNvPr id="185356" name="Line 12"/>
            <p:cNvSpPr>
              <a:spLocks noChangeShapeType="1"/>
            </p:cNvSpPr>
            <p:nvPr/>
          </p:nvSpPr>
          <p:spPr bwMode="auto">
            <a:xfrm>
              <a:off x="2997667" y="2242592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57" name="Line 13"/>
            <p:cNvSpPr>
              <a:spLocks noChangeShapeType="1"/>
            </p:cNvSpPr>
            <p:nvPr/>
          </p:nvSpPr>
          <p:spPr bwMode="auto">
            <a:xfrm>
              <a:off x="2997667" y="3385592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58" name="Oval 14"/>
            <p:cNvSpPr>
              <a:spLocks noChangeArrowheads="1"/>
            </p:cNvSpPr>
            <p:nvPr/>
          </p:nvSpPr>
          <p:spPr bwMode="auto">
            <a:xfrm>
              <a:off x="2645242" y="3918992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s-ES" sz="2800" b="1">
                <a:latin typeface="Arial" charset="0"/>
              </a:endParaRPr>
            </a:p>
          </p:txBody>
        </p:sp>
        <p:sp>
          <p:nvSpPr>
            <p:cNvPr id="185359" name="Line 15"/>
            <p:cNvSpPr>
              <a:spLocks noChangeShapeType="1"/>
            </p:cNvSpPr>
            <p:nvPr/>
          </p:nvSpPr>
          <p:spPr bwMode="auto">
            <a:xfrm>
              <a:off x="2997667" y="4613920"/>
              <a:ext cx="0" cy="431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60" name="Line 16"/>
            <p:cNvSpPr>
              <a:spLocks noChangeShapeType="1"/>
            </p:cNvSpPr>
            <p:nvPr/>
          </p:nvSpPr>
          <p:spPr bwMode="auto">
            <a:xfrm>
              <a:off x="2997667" y="5018672"/>
              <a:ext cx="1600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5361" name="Rectangle 17"/>
            <p:cNvSpPr>
              <a:spLocks noChangeArrowheads="1"/>
            </p:cNvSpPr>
            <p:nvPr/>
          </p:nvSpPr>
          <p:spPr bwMode="auto">
            <a:xfrm flipV="1">
              <a:off x="5131267" y="2699792"/>
              <a:ext cx="2133600" cy="1143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0" hangingPunct="0"/>
              <a:r>
                <a:rPr lang="es-MX" sz="2400" b="1">
                  <a:latin typeface="Times New Roman" pitchFamily="18" charset="0"/>
                </a:rPr>
                <a:t>Componente</a:t>
              </a:r>
            </a:p>
            <a:p>
              <a:pPr algn="ctr" eaLnBrk="0" hangingPunct="0"/>
              <a:r>
                <a:rPr lang="es-MX" sz="2400" b="1">
                  <a:latin typeface="Times New Roman" pitchFamily="18" charset="0"/>
                </a:rPr>
                <a:t>principal</a:t>
              </a:r>
              <a:endParaRPr lang="es-ES" sz="2400" b="1">
                <a:latin typeface="Times New Roman" pitchFamily="18" charset="0"/>
              </a:endParaRPr>
            </a:p>
          </p:txBody>
        </p:sp>
        <p:sp>
          <p:nvSpPr>
            <p:cNvPr id="185362" name="Rectangle 18"/>
            <p:cNvSpPr>
              <a:spLocks noChangeArrowheads="1"/>
            </p:cNvSpPr>
            <p:nvPr/>
          </p:nvSpPr>
          <p:spPr bwMode="auto">
            <a:xfrm>
              <a:off x="330667" y="2699792"/>
              <a:ext cx="1905000" cy="1143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MX" sz="2400" b="1" dirty="0">
                  <a:latin typeface="Times New Roman" pitchFamily="18" charset="0"/>
                </a:rPr>
                <a:t>Componente</a:t>
              </a:r>
            </a:p>
            <a:p>
              <a:pPr algn="ctr" eaLnBrk="0" hangingPunct="0"/>
              <a:r>
                <a:rPr lang="es-MX" sz="2400" b="1" dirty="0">
                  <a:latin typeface="Times New Roman" pitchFamily="18" charset="0"/>
                </a:rPr>
                <a:t> secundario</a:t>
              </a:r>
              <a:endParaRPr lang="es-ES" sz="2400" b="1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65714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2915816" y="1412776"/>
            <a:ext cx="3012363" cy="5103087"/>
            <a:chOff x="2123728" y="1526313"/>
            <a:chExt cx="3012363" cy="5103087"/>
          </a:xfrm>
        </p:grpSpPr>
        <p:sp>
          <p:nvSpPr>
            <p:cNvPr id="186371" name="Oval 3"/>
            <p:cNvSpPr>
              <a:spLocks noChangeArrowheads="1"/>
            </p:cNvSpPr>
            <p:nvPr/>
          </p:nvSpPr>
          <p:spPr bwMode="auto">
            <a:xfrm>
              <a:off x="4210050" y="27432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800" b="1">
                  <a:latin typeface="Arial" charset="0"/>
                </a:rPr>
                <a:t>1</a:t>
              </a:r>
            </a:p>
          </p:txBody>
        </p:sp>
        <p:sp>
          <p:nvSpPr>
            <p:cNvPr id="186372" name="Text Box 4"/>
            <p:cNvSpPr txBox="1">
              <a:spLocks noChangeArrowheads="1"/>
            </p:cNvSpPr>
            <p:nvPr/>
          </p:nvSpPr>
          <p:spPr bwMode="auto">
            <a:xfrm>
              <a:off x="2123728" y="1526313"/>
              <a:ext cx="3012363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s-ES_tradnl" sz="3200" b="1" dirty="0" smtClean="0">
                  <a:latin typeface="Arial" charset="0"/>
                </a:rPr>
                <a:t>NUMERACIÓN</a:t>
              </a:r>
              <a:endParaRPr lang="es-ES_tradnl" sz="3200" b="1" dirty="0">
                <a:latin typeface="Arial" charset="0"/>
              </a:endParaRPr>
            </a:p>
          </p:txBody>
        </p:sp>
        <p:sp>
          <p:nvSpPr>
            <p:cNvPr id="186373" name="Line 5"/>
            <p:cNvSpPr>
              <a:spLocks noChangeShapeType="1"/>
            </p:cNvSpPr>
            <p:nvPr/>
          </p:nvSpPr>
          <p:spPr bwMode="auto">
            <a:xfrm>
              <a:off x="4572000" y="3429000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74" name="Line 6"/>
            <p:cNvSpPr>
              <a:spLocks noChangeShapeType="1"/>
            </p:cNvSpPr>
            <p:nvPr/>
          </p:nvSpPr>
          <p:spPr bwMode="auto">
            <a:xfrm>
              <a:off x="4572000" y="2209800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75" name="Oval 7"/>
            <p:cNvSpPr>
              <a:spLocks noChangeArrowheads="1"/>
            </p:cNvSpPr>
            <p:nvPr/>
          </p:nvSpPr>
          <p:spPr bwMode="auto">
            <a:xfrm>
              <a:off x="4219575" y="39624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800" b="1">
                  <a:latin typeface="Arial" charset="0"/>
                </a:rPr>
                <a:t>2</a:t>
              </a:r>
            </a:p>
          </p:txBody>
        </p:sp>
        <p:sp>
          <p:nvSpPr>
            <p:cNvPr id="186376" name="Line 8"/>
            <p:cNvSpPr>
              <a:spLocks noChangeShapeType="1"/>
            </p:cNvSpPr>
            <p:nvPr/>
          </p:nvSpPr>
          <p:spPr bwMode="auto">
            <a:xfrm>
              <a:off x="4581525" y="4695825"/>
              <a:ext cx="0" cy="71913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77" name="Oval 9"/>
            <p:cNvSpPr>
              <a:spLocks noChangeArrowheads="1"/>
            </p:cNvSpPr>
            <p:nvPr/>
          </p:nvSpPr>
          <p:spPr bwMode="auto">
            <a:xfrm>
              <a:off x="4238625" y="54102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800" b="1">
                  <a:latin typeface="Arial" charset="0"/>
                </a:rPr>
                <a:t>4</a:t>
              </a:r>
            </a:p>
          </p:txBody>
        </p:sp>
        <p:sp>
          <p:nvSpPr>
            <p:cNvPr id="186378" name="Line 10"/>
            <p:cNvSpPr>
              <a:spLocks noChangeShapeType="1"/>
            </p:cNvSpPr>
            <p:nvPr/>
          </p:nvSpPr>
          <p:spPr bwMode="auto">
            <a:xfrm>
              <a:off x="4600575" y="6089650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79" name="Rectangle 11"/>
            <p:cNvSpPr>
              <a:spLocks noChangeArrowheads="1"/>
            </p:cNvSpPr>
            <p:nvPr/>
          </p:nvSpPr>
          <p:spPr bwMode="auto">
            <a:xfrm>
              <a:off x="2667000" y="2743200"/>
              <a:ext cx="609600" cy="6096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800" b="1">
                  <a:latin typeface="Arial" charset="0"/>
                </a:rPr>
                <a:t>1</a:t>
              </a:r>
            </a:p>
          </p:txBody>
        </p:sp>
        <p:sp>
          <p:nvSpPr>
            <p:cNvPr id="186380" name="Line 12"/>
            <p:cNvSpPr>
              <a:spLocks noChangeShapeType="1"/>
            </p:cNvSpPr>
            <p:nvPr/>
          </p:nvSpPr>
          <p:spPr bwMode="auto">
            <a:xfrm>
              <a:off x="2971800" y="2209800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81" name="Line 13"/>
            <p:cNvSpPr>
              <a:spLocks noChangeShapeType="1"/>
            </p:cNvSpPr>
            <p:nvPr/>
          </p:nvSpPr>
          <p:spPr bwMode="auto">
            <a:xfrm>
              <a:off x="2971800" y="3352800"/>
              <a:ext cx="0" cy="539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82" name="Oval 14"/>
            <p:cNvSpPr>
              <a:spLocks noChangeArrowheads="1"/>
            </p:cNvSpPr>
            <p:nvPr/>
          </p:nvSpPr>
          <p:spPr bwMode="auto">
            <a:xfrm>
              <a:off x="2619375" y="38862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800" b="1">
                  <a:latin typeface="Arial" charset="0"/>
                </a:rPr>
                <a:t>3</a:t>
              </a:r>
            </a:p>
          </p:txBody>
        </p:sp>
        <p:sp>
          <p:nvSpPr>
            <p:cNvPr id="186383" name="Line 15"/>
            <p:cNvSpPr>
              <a:spLocks noChangeShapeType="1"/>
            </p:cNvSpPr>
            <p:nvPr/>
          </p:nvSpPr>
          <p:spPr bwMode="auto">
            <a:xfrm>
              <a:off x="2971800" y="4581128"/>
              <a:ext cx="0" cy="431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6384" name="Line 16"/>
            <p:cNvSpPr>
              <a:spLocks noChangeShapeType="1"/>
            </p:cNvSpPr>
            <p:nvPr/>
          </p:nvSpPr>
          <p:spPr bwMode="auto">
            <a:xfrm>
              <a:off x="2971800" y="4985880"/>
              <a:ext cx="1600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64274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611560" y="1569175"/>
            <a:ext cx="62592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 dirty="0" smtClean="0">
                <a:latin typeface="Arial" charset="0"/>
              </a:rPr>
              <a:t>REPETICIÓN </a:t>
            </a:r>
            <a:r>
              <a:rPr lang="es-ES_tradnl" sz="3200" b="1" dirty="0">
                <a:latin typeface="Arial" charset="0"/>
              </a:rPr>
              <a:t>DE ACTIVIDADES</a:t>
            </a:r>
          </a:p>
        </p:txBody>
      </p:sp>
      <p:grpSp>
        <p:nvGrpSpPr>
          <p:cNvPr id="2" name="1 Grupo"/>
          <p:cNvGrpSpPr/>
          <p:nvPr/>
        </p:nvGrpSpPr>
        <p:grpSpPr>
          <a:xfrm>
            <a:off x="2195736" y="2166924"/>
            <a:ext cx="3505200" cy="4572000"/>
            <a:chOff x="2971800" y="2286000"/>
            <a:chExt cx="3505200" cy="4572000"/>
          </a:xfrm>
        </p:grpSpPr>
        <p:sp>
          <p:nvSpPr>
            <p:cNvPr id="187395" name="Oval 3"/>
            <p:cNvSpPr>
              <a:spLocks noChangeArrowheads="1"/>
            </p:cNvSpPr>
            <p:nvPr/>
          </p:nvSpPr>
          <p:spPr bwMode="auto">
            <a:xfrm>
              <a:off x="4191000" y="28194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4</a:t>
              </a:r>
            </a:p>
          </p:txBody>
        </p:sp>
        <p:cxnSp>
          <p:nvCxnSpPr>
            <p:cNvPr id="187396" name="AutoShape 4"/>
            <p:cNvCxnSpPr>
              <a:cxnSpLocks noChangeShapeType="1"/>
              <a:endCxn id="187405" idx="0"/>
            </p:cNvCxnSpPr>
            <p:nvPr/>
          </p:nvCxnSpPr>
          <p:spPr bwMode="auto">
            <a:xfrm>
              <a:off x="4533900" y="3505200"/>
              <a:ext cx="0" cy="45720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87397" name="Line 5"/>
            <p:cNvSpPr>
              <a:spLocks noChangeShapeType="1"/>
            </p:cNvSpPr>
            <p:nvPr/>
          </p:nvSpPr>
          <p:spPr bwMode="auto">
            <a:xfrm>
              <a:off x="4572000" y="2286000"/>
              <a:ext cx="0" cy="533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398" name="Line 6"/>
            <p:cNvSpPr>
              <a:spLocks noChangeShapeType="1"/>
            </p:cNvSpPr>
            <p:nvPr/>
          </p:nvSpPr>
          <p:spPr bwMode="auto">
            <a:xfrm>
              <a:off x="4572000" y="4668980"/>
              <a:ext cx="0" cy="4572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399" name="Line 7"/>
            <p:cNvSpPr>
              <a:spLocks noChangeShapeType="1"/>
            </p:cNvSpPr>
            <p:nvPr/>
          </p:nvSpPr>
          <p:spPr bwMode="auto">
            <a:xfrm flipH="1">
              <a:off x="3509956" y="5140035"/>
              <a:ext cx="2590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400" name="Line 8"/>
            <p:cNvSpPr>
              <a:spLocks noChangeShapeType="1"/>
            </p:cNvSpPr>
            <p:nvPr/>
          </p:nvSpPr>
          <p:spPr bwMode="auto">
            <a:xfrm flipV="1">
              <a:off x="3553690" y="2590800"/>
              <a:ext cx="0" cy="2514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401" name="Line 9"/>
            <p:cNvSpPr>
              <a:spLocks noChangeShapeType="1"/>
            </p:cNvSpPr>
            <p:nvPr/>
          </p:nvSpPr>
          <p:spPr bwMode="auto">
            <a:xfrm>
              <a:off x="3505200" y="25908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402" name="Line 10"/>
            <p:cNvSpPr>
              <a:spLocks noChangeShapeType="1"/>
            </p:cNvSpPr>
            <p:nvPr/>
          </p:nvSpPr>
          <p:spPr bwMode="auto">
            <a:xfrm flipH="1">
              <a:off x="3429000" y="5562600"/>
              <a:ext cx="2743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403" name="Text Box 11"/>
            <p:cNvSpPr txBox="1">
              <a:spLocks noChangeArrowheads="1"/>
            </p:cNvSpPr>
            <p:nvPr/>
          </p:nvSpPr>
          <p:spPr bwMode="auto">
            <a:xfrm>
              <a:off x="2971800" y="5181600"/>
              <a:ext cx="35052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2000" b="1">
                  <a:latin typeface="Arial" charset="0"/>
                </a:rPr>
                <a:t>   REPETIR 3 VECES  MÁS  </a:t>
              </a:r>
            </a:p>
          </p:txBody>
        </p:sp>
        <p:sp>
          <p:nvSpPr>
            <p:cNvPr id="187405" name="Oval 13"/>
            <p:cNvSpPr>
              <a:spLocks noChangeArrowheads="1"/>
            </p:cNvSpPr>
            <p:nvPr/>
          </p:nvSpPr>
          <p:spPr bwMode="auto">
            <a:xfrm>
              <a:off x="4191000" y="39624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87406" name="Oval 14"/>
            <p:cNvSpPr>
              <a:spLocks noChangeArrowheads="1"/>
            </p:cNvSpPr>
            <p:nvPr/>
          </p:nvSpPr>
          <p:spPr bwMode="auto">
            <a:xfrm>
              <a:off x="4191000" y="5867400"/>
              <a:ext cx="609600" cy="6096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187407" name="Line 15"/>
            <p:cNvSpPr>
              <a:spLocks noChangeShapeType="1"/>
            </p:cNvSpPr>
            <p:nvPr/>
          </p:nvSpPr>
          <p:spPr bwMode="auto">
            <a:xfrm flipH="1">
              <a:off x="4495800" y="5562600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7408" name="Line 16"/>
            <p:cNvSpPr>
              <a:spLocks noChangeShapeType="1"/>
            </p:cNvSpPr>
            <p:nvPr/>
          </p:nvSpPr>
          <p:spPr bwMode="auto">
            <a:xfrm flipH="1">
              <a:off x="4495800" y="647700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1026"/>
          <p:cNvSpPr txBox="1">
            <a:spLocks noChangeArrowheads="1"/>
          </p:cNvSpPr>
          <p:nvPr/>
        </p:nvSpPr>
        <p:spPr bwMode="auto">
          <a:xfrm>
            <a:off x="304800" y="228600"/>
            <a:ext cx="64274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sp>
        <p:nvSpPr>
          <p:cNvPr id="188426" name="Text Box 1034"/>
          <p:cNvSpPr txBox="1">
            <a:spLocks noChangeArrowheads="1"/>
          </p:cNvSpPr>
          <p:nvPr/>
        </p:nvSpPr>
        <p:spPr bwMode="auto">
          <a:xfrm>
            <a:off x="2137395" y="1747066"/>
            <a:ext cx="3143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 dirty="0">
                <a:latin typeface="Arial" charset="0"/>
              </a:rPr>
              <a:t>RE - PROCESO</a:t>
            </a:r>
          </a:p>
        </p:txBody>
      </p:sp>
      <p:grpSp>
        <p:nvGrpSpPr>
          <p:cNvPr id="2" name="1 Grupo"/>
          <p:cNvGrpSpPr/>
          <p:nvPr/>
        </p:nvGrpSpPr>
        <p:grpSpPr>
          <a:xfrm>
            <a:off x="2794620" y="2810570"/>
            <a:ext cx="1447800" cy="3732634"/>
            <a:chOff x="4191000" y="2514600"/>
            <a:chExt cx="1447800" cy="3732634"/>
          </a:xfrm>
        </p:grpSpPr>
        <p:sp>
          <p:nvSpPr>
            <p:cNvPr id="188419" name="Oval 1027"/>
            <p:cNvSpPr>
              <a:spLocks noChangeArrowheads="1"/>
            </p:cNvSpPr>
            <p:nvPr/>
          </p:nvSpPr>
          <p:spPr bwMode="auto">
            <a:xfrm>
              <a:off x="4191000" y="32766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8420" name="Rectangle 1028"/>
            <p:cNvSpPr>
              <a:spLocks noChangeArrowheads="1"/>
            </p:cNvSpPr>
            <p:nvPr/>
          </p:nvSpPr>
          <p:spPr bwMode="auto">
            <a:xfrm>
              <a:off x="4267200" y="4509120"/>
              <a:ext cx="609600" cy="6096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2</a:t>
              </a:r>
            </a:p>
          </p:txBody>
        </p:sp>
        <p:cxnSp>
          <p:nvCxnSpPr>
            <p:cNvPr id="188421" name="AutoShape 1029"/>
            <p:cNvCxnSpPr>
              <a:cxnSpLocks noChangeShapeType="1"/>
            </p:cNvCxnSpPr>
            <p:nvPr/>
          </p:nvCxnSpPr>
          <p:spPr bwMode="auto">
            <a:xfrm>
              <a:off x="4572000" y="3933056"/>
              <a:ext cx="0" cy="53340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88422" name="Line 1030"/>
            <p:cNvSpPr>
              <a:spLocks noChangeShapeType="1"/>
            </p:cNvSpPr>
            <p:nvPr/>
          </p:nvSpPr>
          <p:spPr bwMode="auto">
            <a:xfrm>
              <a:off x="4572000" y="2514600"/>
              <a:ext cx="0" cy="762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8423" name="Line 1031"/>
            <p:cNvSpPr>
              <a:spLocks noChangeShapeType="1"/>
            </p:cNvSpPr>
            <p:nvPr/>
          </p:nvSpPr>
          <p:spPr bwMode="auto">
            <a:xfrm>
              <a:off x="4572000" y="5104234"/>
              <a:ext cx="0" cy="1143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8424" name="Line 1032"/>
            <p:cNvSpPr>
              <a:spLocks noChangeShapeType="1"/>
            </p:cNvSpPr>
            <p:nvPr/>
          </p:nvSpPr>
          <p:spPr bwMode="auto">
            <a:xfrm flipV="1">
              <a:off x="5638800" y="2819400"/>
              <a:ext cx="0" cy="3048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8425" name="Line 1033"/>
            <p:cNvSpPr>
              <a:spLocks noChangeShapeType="1"/>
            </p:cNvSpPr>
            <p:nvPr/>
          </p:nvSpPr>
          <p:spPr bwMode="auto">
            <a:xfrm>
              <a:off x="4572000" y="28194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8427" name="Line 1035"/>
            <p:cNvSpPr>
              <a:spLocks noChangeShapeType="1"/>
            </p:cNvSpPr>
            <p:nvPr/>
          </p:nvSpPr>
          <p:spPr bwMode="auto">
            <a:xfrm>
              <a:off x="4572000" y="58674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1026"/>
          <p:cNvSpPr txBox="1">
            <a:spLocks noChangeArrowheads="1"/>
          </p:cNvSpPr>
          <p:nvPr/>
        </p:nvSpPr>
        <p:spPr bwMode="auto">
          <a:xfrm>
            <a:off x="304800" y="228600"/>
            <a:ext cx="64274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sp>
        <p:nvSpPr>
          <p:cNvPr id="189446" name="Text Box 1030"/>
          <p:cNvSpPr txBox="1">
            <a:spLocks noChangeArrowheads="1"/>
          </p:cNvSpPr>
          <p:nvPr/>
        </p:nvSpPr>
        <p:spPr bwMode="auto">
          <a:xfrm>
            <a:off x="1403648" y="1734790"/>
            <a:ext cx="4586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 dirty="0">
                <a:latin typeface="Arial" charset="0"/>
              </a:rPr>
              <a:t>SALIDA DE MATERIAL</a:t>
            </a:r>
          </a:p>
        </p:txBody>
      </p:sp>
      <p:grpSp>
        <p:nvGrpSpPr>
          <p:cNvPr id="2" name="1 Grupo"/>
          <p:cNvGrpSpPr/>
          <p:nvPr/>
        </p:nvGrpSpPr>
        <p:grpSpPr>
          <a:xfrm>
            <a:off x="3010992" y="2743200"/>
            <a:ext cx="1371600" cy="2935288"/>
            <a:chOff x="4267200" y="2743200"/>
            <a:chExt cx="1371600" cy="2935288"/>
          </a:xfrm>
        </p:grpSpPr>
        <p:sp>
          <p:nvSpPr>
            <p:cNvPr id="189443" name="Rectangle 1027"/>
            <p:cNvSpPr>
              <a:spLocks noChangeArrowheads="1"/>
            </p:cNvSpPr>
            <p:nvPr/>
          </p:nvSpPr>
          <p:spPr bwMode="auto">
            <a:xfrm>
              <a:off x="4267200" y="3810000"/>
              <a:ext cx="609600" cy="6096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3</a:t>
              </a:r>
            </a:p>
          </p:txBody>
        </p:sp>
        <p:cxnSp>
          <p:nvCxnSpPr>
            <p:cNvPr id="189444" name="AutoShape 1028"/>
            <p:cNvCxnSpPr>
              <a:cxnSpLocks noChangeShapeType="1"/>
              <a:endCxn id="189443" idx="0"/>
            </p:cNvCxnSpPr>
            <p:nvPr/>
          </p:nvCxnSpPr>
          <p:spPr bwMode="auto">
            <a:xfrm>
              <a:off x="4572000" y="2743200"/>
              <a:ext cx="0" cy="102870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89445" name="Line 1029"/>
            <p:cNvSpPr>
              <a:spLocks noChangeShapeType="1"/>
            </p:cNvSpPr>
            <p:nvPr/>
          </p:nvSpPr>
          <p:spPr bwMode="auto">
            <a:xfrm>
              <a:off x="4572000" y="4419600"/>
              <a:ext cx="0" cy="12588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89447" name="Line 1031"/>
            <p:cNvSpPr>
              <a:spLocks noChangeShapeType="1"/>
            </p:cNvSpPr>
            <p:nvPr/>
          </p:nvSpPr>
          <p:spPr bwMode="auto">
            <a:xfrm>
              <a:off x="4572000" y="50292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1026"/>
          <p:cNvSpPr txBox="1">
            <a:spLocks noChangeArrowheads="1"/>
          </p:cNvSpPr>
          <p:nvPr/>
        </p:nvSpPr>
        <p:spPr bwMode="auto">
          <a:xfrm>
            <a:off x="304800" y="228600"/>
            <a:ext cx="6553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sp>
        <p:nvSpPr>
          <p:cNvPr id="190470" name="Text Box 1030"/>
          <p:cNvSpPr txBox="1">
            <a:spLocks noChangeArrowheads="1"/>
          </p:cNvSpPr>
          <p:nvPr/>
        </p:nvSpPr>
        <p:spPr bwMode="auto">
          <a:xfrm>
            <a:off x="1066799" y="1542274"/>
            <a:ext cx="61435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s-ES_tradnl" sz="2800" b="1" dirty="0">
                <a:latin typeface="Arial" charset="0"/>
              </a:rPr>
              <a:t>Procesos alternativos: Selecciones independientes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761999" y="2924944"/>
            <a:ext cx="5638800" cy="2951163"/>
            <a:chOff x="1905000" y="2514600"/>
            <a:chExt cx="5638800" cy="2951163"/>
          </a:xfrm>
        </p:grpSpPr>
        <p:sp>
          <p:nvSpPr>
            <p:cNvPr id="190467" name="Rectangle 1027"/>
            <p:cNvSpPr>
              <a:spLocks noChangeArrowheads="1"/>
            </p:cNvSpPr>
            <p:nvPr/>
          </p:nvSpPr>
          <p:spPr bwMode="auto">
            <a:xfrm>
              <a:off x="4267200" y="3048000"/>
              <a:ext cx="609600" cy="6096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 dirty="0">
                  <a:latin typeface="Times New Roman" pitchFamily="18" charset="0"/>
                </a:rPr>
                <a:t>2</a:t>
              </a:r>
            </a:p>
          </p:txBody>
        </p:sp>
        <p:cxnSp>
          <p:nvCxnSpPr>
            <p:cNvPr id="190468" name="AutoShape 1028"/>
            <p:cNvCxnSpPr>
              <a:cxnSpLocks noChangeShapeType="1"/>
            </p:cNvCxnSpPr>
            <p:nvPr/>
          </p:nvCxnSpPr>
          <p:spPr bwMode="auto">
            <a:xfrm>
              <a:off x="4572000" y="2514600"/>
              <a:ext cx="1588" cy="53340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90469" name="Line 1029"/>
            <p:cNvSpPr>
              <a:spLocks noChangeShapeType="1"/>
            </p:cNvSpPr>
            <p:nvPr/>
          </p:nvSpPr>
          <p:spPr bwMode="auto">
            <a:xfrm>
              <a:off x="4572000" y="3657600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0471" name="Line 1031"/>
            <p:cNvSpPr>
              <a:spLocks noChangeShapeType="1"/>
            </p:cNvSpPr>
            <p:nvPr/>
          </p:nvSpPr>
          <p:spPr bwMode="auto">
            <a:xfrm>
              <a:off x="2209800" y="4038600"/>
              <a:ext cx="495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0472" name="Line 1032"/>
            <p:cNvSpPr>
              <a:spLocks noChangeShapeType="1"/>
            </p:cNvSpPr>
            <p:nvPr/>
          </p:nvSpPr>
          <p:spPr bwMode="auto">
            <a:xfrm>
              <a:off x="2209800" y="4038600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0473" name="Line 1033"/>
            <p:cNvSpPr>
              <a:spLocks noChangeShapeType="1"/>
            </p:cNvSpPr>
            <p:nvPr/>
          </p:nvSpPr>
          <p:spPr bwMode="auto">
            <a:xfrm>
              <a:off x="7162800" y="4038600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0474" name="Oval 1034"/>
            <p:cNvSpPr>
              <a:spLocks noChangeArrowheads="1"/>
            </p:cNvSpPr>
            <p:nvPr/>
          </p:nvSpPr>
          <p:spPr bwMode="auto">
            <a:xfrm>
              <a:off x="1905000" y="44196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90475" name="Oval 1035"/>
            <p:cNvSpPr>
              <a:spLocks noChangeArrowheads="1"/>
            </p:cNvSpPr>
            <p:nvPr/>
          </p:nvSpPr>
          <p:spPr bwMode="auto">
            <a:xfrm>
              <a:off x="6858000" y="44196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90476" name="Line 1036"/>
            <p:cNvSpPr>
              <a:spLocks noChangeShapeType="1"/>
            </p:cNvSpPr>
            <p:nvPr/>
          </p:nvSpPr>
          <p:spPr bwMode="auto">
            <a:xfrm>
              <a:off x="2286000" y="5105400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0477" name="Line 1037"/>
            <p:cNvSpPr>
              <a:spLocks noChangeShapeType="1"/>
            </p:cNvSpPr>
            <p:nvPr/>
          </p:nvSpPr>
          <p:spPr bwMode="auto">
            <a:xfrm>
              <a:off x="7239000" y="5105400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188640"/>
            <a:ext cx="8136904" cy="2605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Conferencia 4</a:t>
            </a:r>
            <a:r>
              <a:rPr lang="es-E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Sumario: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 (como caja negra).  Modelación de los procesos a partir del OTIDA y el OPERIN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1.1 Modelación de los procesos a partir de diagramas como  OTIDA y </a:t>
            </a: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OPERIN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23528" y="3356992"/>
            <a:ext cx="813690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Bibliografía</a:t>
            </a:r>
            <a:endParaRPr lang="es-E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Acevedo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y Gómez. “Introducción a la Ingeniería”. Ed. Pueblo y Educación, La Habana, 2013, pp. 1-37; 114-120.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Marsán et al. Organización del Trabajo. Tomo 1. Ingeniería de Métodos. Editorial Félix Varela. La Habana Cuba.2009.</a:t>
            </a:r>
          </a:p>
        </p:txBody>
      </p:sp>
    </p:spTree>
    <p:extLst>
      <p:ext uri="{BB962C8B-B14F-4D97-AF65-F5344CB8AC3E}">
        <p14:creationId xmlns:p14="http://schemas.microsoft.com/office/powerpoint/2010/main" val="87863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ext Box 1026"/>
          <p:cNvSpPr txBox="1">
            <a:spLocks noChangeArrowheads="1"/>
          </p:cNvSpPr>
          <p:nvPr/>
        </p:nvSpPr>
        <p:spPr bwMode="auto">
          <a:xfrm>
            <a:off x="304800" y="228600"/>
            <a:ext cx="6499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sp>
        <p:nvSpPr>
          <p:cNvPr id="191494" name="Text Box 1030"/>
          <p:cNvSpPr txBox="1">
            <a:spLocks noChangeArrowheads="1"/>
          </p:cNvSpPr>
          <p:nvPr/>
        </p:nvSpPr>
        <p:spPr bwMode="auto">
          <a:xfrm>
            <a:off x="1213178" y="1402520"/>
            <a:ext cx="46826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800" b="1" dirty="0">
                <a:latin typeface="Arial" charset="0"/>
              </a:rPr>
              <a:t>Procesos alternativos: </a:t>
            </a:r>
            <a:endParaRPr lang="es-ES_tradnl" sz="2800" b="1" dirty="0" smtClean="0">
              <a:latin typeface="Arial" charset="0"/>
            </a:endParaRPr>
          </a:p>
          <a:p>
            <a:pPr eaLnBrk="0" hangingPunct="0"/>
            <a:r>
              <a:rPr lang="es-ES_tradnl" sz="2800" b="1" dirty="0" smtClean="0">
                <a:latin typeface="Arial" charset="0"/>
              </a:rPr>
              <a:t>Selecciones </a:t>
            </a:r>
            <a:r>
              <a:rPr lang="es-ES_tradnl" sz="2800" b="1" dirty="0">
                <a:latin typeface="Arial" charset="0"/>
              </a:rPr>
              <a:t>dependientes</a:t>
            </a:r>
          </a:p>
        </p:txBody>
      </p:sp>
      <p:grpSp>
        <p:nvGrpSpPr>
          <p:cNvPr id="2" name="1 Grupo"/>
          <p:cNvGrpSpPr/>
          <p:nvPr/>
        </p:nvGrpSpPr>
        <p:grpSpPr>
          <a:xfrm>
            <a:off x="1475656" y="2500155"/>
            <a:ext cx="4343400" cy="4343400"/>
            <a:chOff x="2286000" y="2514600"/>
            <a:chExt cx="4343400" cy="4343400"/>
          </a:xfrm>
        </p:grpSpPr>
        <p:sp>
          <p:nvSpPr>
            <p:cNvPr id="191491" name="Rectangle 1027"/>
            <p:cNvSpPr>
              <a:spLocks noChangeArrowheads="1"/>
            </p:cNvSpPr>
            <p:nvPr/>
          </p:nvSpPr>
          <p:spPr bwMode="auto">
            <a:xfrm>
              <a:off x="4191000" y="2895600"/>
              <a:ext cx="609600" cy="6096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3</a:t>
              </a:r>
            </a:p>
          </p:txBody>
        </p:sp>
        <p:cxnSp>
          <p:nvCxnSpPr>
            <p:cNvPr id="191492" name="AutoShape 1028"/>
            <p:cNvCxnSpPr>
              <a:cxnSpLocks noChangeShapeType="1"/>
            </p:cNvCxnSpPr>
            <p:nvPr/>
          </p:nvCxnSpPr>
          <p:spPr bwMode="auto">
            <a:xfrm>
              <a:off x="4495800" y="2514600"/>
              <a:ext cx="1588" cy="38100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91493" name="Line 1029"/>
            <p:cNvSpPr>
              <a:spLocks noChangeShapeType="1"/>
            </p:cNvSpPr>
            <p:nvPr/>
          </p:nvSpPr>
          <p:spPr bwMode="auto">
            <a:xfrm>
              <a:off x="4543425" y="3522663"/>
              <a:ext cx="0" cy="3603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495" name="Line 1031"/>
            <p:cNvSpPr>
              <a:spLocks noChangeShapeType="1"/>
            </p:cNvSpPr>
            <p:nvPr/>
          </p:nvSpPr>
          <p:spPr bwMode="auto">
            <a:xfrm>
              <a:off x="2667000" y="3886200"/>
              <a:ext cx="3581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496" name="Line 1032"/>
            <p:cNvSpPr>
              <a:spLocks noChangeShapeType="1"/>
            </p:cNvSpPr>
            <p:nvPr/>
          </p:nvSpPr>
          <p:spPr bwMode="auto">
            <a:xfrm>
              <a:off x="2667000" y="3886200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497" name="Line 1033"/>
            <p:cNvSpPr>
              <a:spLocks noChangeShapeType="1"/>
            </p:cNvSpPr>
            <p:nvPr/>
          </p:nvSpPr>
          <p:spPr bwMode="auto">
            <a:xfrm>
              <a:off x="6238875" y="3844925"/>
              <a:ext cx="0" cy="360363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498" name="Oval 1034"/>
            <p:cNvSpPr>
              <a:spLocks noChangeArrowheads="1"/>
            </p:cNvSpPr>
            <p:nvPr/>
          </p:nvSpPr>
          <p:spPr bwMode="auto">
            <a:xfrm>
              <a:off x="2305050" y="4213225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499" name="Oval 1035"/>
            <p:cNvSpPr>
              <a:spLocks noChangeArrowheads="1"/>
            </p:cNvSpPr>
            <p:nvPr/>
          </p:nvSpPr>
          <p:spPr bwMode="auto">
            <a:xfrm>
              <a:off x="5867400" y="4213225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500" name="Line 1036"/>
            <p:cNvSpPr>
              <a:spLocks noChangeShapeType="1"/>
            </p:cNvSpPr>
            <p:nvPr/>
          </p:nvSpPr>
          <p:spPr bwMode="auto">
            <a:xfrm>
              <a:off x="2667000" y="487680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501" name="Line 1037"/>
            <p:cNvSpPr>
              <a:spLocks noChangeShapeType="1"/>
            </p:cNvSpPr>
            <p:nvPr/>
          </p:nvSpPr>
          <p:spPr bwMode="auto">
            <a:xfrm>
              <a:off x="6248400" y="4953000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502" name="Line 1038"/>
            <p:cNvSpPr>
              <a:spLocks noChangeShapeType="1"/>
            </p:cNvSpPr>
            <p:nvPr/>
          </p:nvSpPr>
          <p:spPr bwMode="auto">
            <a:xfrm>
              <a:off x="2667000" y="5257800"/>
              <a:ext cx="3598863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503" name="Line 1039"/>
            <p:cNvSpPr>
              <a:spLocks noChangeShapeType="1"/>
            </p:cNvSpPr>
            <p:nvPr/>
          </p:nvSpPr>
          <p:spPr bwMode="auto">
            <a:xfrm>
              <a:off x="4495800" y="5249863"/>
              <a:ext cx="0" cy="3603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504" name="Oval 1040"/>
            <p:cNvSpPr>
              <a:spLocks noChangeArrowheads="1"/>
            </p:cNvSpPr>
            <p:nvPr/>
          </p:nvSpPr>
          <p:spPr bwMode="auto">
            <a:xfrm>
              <a:off x="4191000" y="56388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91505" name="Line 1041"/>
            <p:cNvSpPr>
              <a:spLocks noChangeShapeType="1"/>
            </p:cNvSpPr>
            <p:nvPr/>
          </p:nvSpPr>
          <p:spPr bwMode="auto">
            <a:xfrm>
              <a:off x="4572000" y="6324600"/>
              <a:ext cx="0" cy="533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1506" name="Rectangle 1042"/>
            <p:cNvSpPr>
              <a:spLocks noChangeArrowheads="1"/>
            </p:cNvSpPr>
            <p:nvPr/>
          </p:nvSpPr>
          <p:spPr bwMode="auto">
            <a:xfrm>
              <a:off x="2286000" y="4191000"/>
              <a:ext cx="762000" cy="7620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6-5</a:t>
              </a:r>
            </a:p>
          </p:txBody>
        </p:sp>
        <p:sp>
          <p:nvSpPr>
            <p:cNvPr id="191507" name="Rectangle 1043"/>
            <p:cNvSpPr>
              <a:spLocks noChangeArrowheads="1"/>
            </p:cNvSpPr>
            <p:nvPr/>
          </p:nvSpPr>
          <p:spPr bwMode="auto">
            <a:xfrm>
              <a:off x="5867400" y="4191000"/>
              <a:ext cx="762000" cy="762000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5-4</a:t>
              </a:r>
            </a:p>
          </p:txBody>
        </p:sp>
      </p:grpSp>
      <p:sp>
        <p:nvSpPr>
          <p:cNvPr id="191508" name="Text Box 1044"/>
          <p:cNvSpPr txBox="1">
            <a:spLocks noChangeArrowheads="1"/>
          </p:cNvSpPr>
          <p:nvPr/>
        </p:nvSpPr>
        <p:spPr bwMode="auto">
          <a:xfrm>
            <a:off x="6934200" y="38862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endParaRPr lang="es-ES" sz="2800" b="1">
              <a:latin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1026"/>
          <p:cNvSpPr txBox="1">
            <a:spLocks noChangeArrowheads="1"/>
          </p:cNvSpPr>
          <p:nvPr/>
        </p:nvSpPr>
        <p:spPr bwMode="auto">
          <a:xfrm>
            <a:off x="304800" y="228600"/>
            <a:ext cx="6499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Signos utilizados en la construcción de diagramas</a:t>
            </a:r>
          </a:p>
        </p:txBody>
      </p:sp>
      <p:sp>
        <p:nvSpPr>
          <p:cNvPr id="192518" name="Text Box 1030"/>
          <p:cNvSpPr txBox="1">
            <a:spLocks noChangeArrowheads="1"/>
          </p:cNvSpPr>
          <p:nvPr/>
        </p:nvSpPr>
        <p:spPr bwMode="auto">
          <a:xfrm>
            <a:off x="2362200" y="1676400"/>
            <a:ext cx="4316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 dirty="0">
                <a:latin typeface="Arial" charset="0"/>
              </a:rPr>
              <a:t>CAMBIO DE ESTADO</a:t>
            </a:r>
          </a:p>
        </p:txBody>
      </p:sp>
      <p:sp>
        <p:nvSpPr>
          <p:cNvPr id="192524" name="Text Box 1036"/>
          <p:cNvSpPr txBox="1">
            <a:spLocks noChangeArrowheads="1"/>
          </p:cNvSpPr>
          <p:nvPr/>
        </p:nvSpPr>
        <p:spPr bwMode="auto">
          <a:xfrm>
            <a:off x="3529954" y="2618399"/>
            <a:ext cx="4162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2800" b="1" dirty="0">
                <a:latin typeface="Arial" charset="0"/>
              </a:rPr>
              <a:t>Envasado de compotas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329554" y="2420888"/>
            <a:ext cx="5334000" cy="4245584"/>
            <a:chOff x="1752600" y="2362200"/>
            <a:chExt cx="5334000" cy="4245584"/>
          </a:xfrm>
        </p:grpSpPr>
        <p:sp>
          <p:nvSpPr>
            <p:cNvPr id="192515" name="Oval 1027"/>
            <p:cNvSpPr>
              <a:spLocks noChangeArrowheads="1"/>
            </p:cNvSpPr>
            <p:nvPr/>
          </p:nvSpPr>
          <p:spPr bwMode="auto">
            <a:xfrm>
              <a:off x="4038600" y="3124200"/>
              <a:ext cx="685800" cy="6858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 dirty="0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92516" name="Line 1028"/>
            <p:cNvSpPr>
              <a:spLocks noChangeShapeType="1"/>
            </p:cNvSpPr>
            <p:nvPr/>
          </p:nvSpPr>
          <p:spPr bwMode="auto">
            <a:xfrm>
              <a:off x="4343400" y="2362200"/>
              <a:ext cx="0" cy="762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2517" name="Line 1029"/>
            <p:cNvSpPr>
              <a:spLocks noChangeShapeType="1"/>
            </p:cNvSpPr>
            <p:nvPr/>
          </p:nvSpPr>
          <p:spPr bwMode="auto">
            <a:xfrm>
              <a:off x="4419600" y="4869160"/>
              <a:ext cx="0" cy="685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2519" name="Line 1031"/>
            <p:cNvSpPr>
              <a:spLocks noChangeShapeType="1"/>
            </p:cNvSpPr>
            <p:nvPr/>
          </p:nvSpPr>
          <p:spPr bwMode="auto">
            <a:xfrm>
              <a:off x="1752600" y="4343400"/>
              <a:ext cx="5334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2520" name="Text Box 1032"/>
            <p:cNvSpPr txBox="1">
              <a:spLocks noChangeArrowheads="1"/>
            </p:cNvSpPr>
            <p:nvPr/>
          </p:nvSpPr>
          <p:spPr bwMode="auto">
            <a:xfrm>
              <a:off x="2590800" y="4343400"/>
              <a:ext cx="3657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2800" b="1">
                  <a:latin typeface="Arial" charset="0"/>
                </a:rPr>
                <a:t>Compotas en latas  </a:t>
              </a:r>
            </a:p>
          </p:txBody>
        </p:sp>
        <p:sp>
          <p:nvSpPr>
            <p:cNvPr id="192521" name="Line 1033"/>
            <p:cNvSpPr>
              <a:spLocks noChangeShapeType="1"/>
            </p:cNvSpPr>
            <p:nvPr/>
          </p:nvSpPr>
          <p:spPr bwMode="auto">
            <a:xfrm>
              <a:off x="1752600" y="4876800"/>
              <a:ext cx="5334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2522" name="AutoShape 1034"/>
            <p:cNvSpPr>
              <a:spLocks noChangeArrowheads="1"/>
            </p:cNvSpPr>
            <p:nvPr/>
          </p:nvSpPr>
          <p:spPr bwMode="auto">
            <a:xfrm>
              <a:off x="4191000" y="5373216"/>
              <a:ext cx="762000" cy="685800"/>
            </a:xfrm>
            <a:prstGeom prst="rightArrow">
              <a:avLst>
                <a:gd name="adj1" fmla="val 50000"/>
                <a:gd name="adj2" fmla="val 27778"/>
              </a:avLst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 sz="2400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92523" name="Line 1035"/>
            <p:cNvSpPr>
              <a:spLocks noChangeShapeType="1"/>
            </p:cNvSpPr>
            <p:nvPr/>
          </p:nvSpPr>
          <p:spPr bwMode="auto">
            <a:xfrm>
              <a:off x="4419600" y="5921984"/>
              <a:ext cx="0" cy="685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2525" name="Line 1037"/>
            <p:cNvSpPr>
              <a:spLocks noChangeShapeType="1"/>
            </p:cNvSpPr>
            <p:nvPr/>
          </p:nvSpPr>
          <p:spPr bwMode="auto">
            <a:xfrm>
              <a:off x="4419600" y="3810000"/>
              <a:ext cx="0" cy="533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13164" y="188640"/>
            <a:ext cx="7772400" cy="1143000"/>
          </a:xfrm>
        </p:spPr>
        <p:txBody>
          <a:bodyPr>
            <a:noAutofit/>
          </a:bodyPr>
          <a:lstStyle/>
          <a:p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elaborar el diagrama de análisis del proceso debe: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255960" y="1988840"/>
            <a:ext cx="6908328" cy="4114800"/>
          </a:xfrm>
        </p:spPr>
        <p:txBody>
          <a:bodyPr>
            <a:normAutofit fontScale="92500" lnSpcReduction="10000"/>
          </a:bodyPr>
          <a:lstStyle/>
          <a:p>
            <a:pPr marL="490538" indent="-490538" algn="just"/>
            <a:r>
              <a:rPr lang="es-ES_trad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Obtener por observación directa los detalles del diagrama. No hacerlo de memoria ni por lo que nos </a:t>
            </a:r>
            <a:r>
              <a:rPr lang="es-ES_trad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digan</a:t>
            </a:r>
          </a:p>
          <a:p>
            <a:pPr marL="490538" indent="-490538" algn="just"/>
            <a:endParaRPr lang="es-ES_trad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es-ES_tradnl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90538" indent="-490538" algn="just"/>
            <a:r>
              <a:rPr lang="es-ES_trad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Definir claramente el producto, pieza o material que va a seguir su proceso o si es un operario o un equipo, para que luego no haya cambios </a:t>
            </a:r>
            <a:r>
              <a:rPr lang="es-ES_trad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involuntarios</a:t>
            </a:r>
          </a:p>
          <a:p>
            <a:pPr marL="490538" indent="-490538" algn="just"/>
            <a:endParaRPr lang="es-ES_tradnl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6480720" cy="1143000"/>
          </a:xfrm>
        </p:spPr>
        <p:txBody>
          <a:bodyPr>
            <a:normAutofit/>
          </a:bodyPr>
          <a:lstStyle/>
          <a:p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elaborar el diagrama de análisis del proceso debe: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4114800"/>
          </a:xfrm>
        </p:spPr>
        <p:txBody>
          <a:bodyPr>
            <a:normAutofit/>
          </a:bodyPr>
          <a:lstStyle/>
          <a:p>
            <a:pPr marL="490538" indent="-490538" algn="just"/>
            <a:r>
              <a:rPr lang="es-ES_tradnl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Obtener </a:t>
            </a:r>
            <a:r>
              <a:rPr lang="es-ES_tradnl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la mayor cantidad posible de información para el análisis posterior de cada actividad que se </a:t>
            </a:r>
            <a:r>
              <a:rPr lang="es-ES_tradnl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registre</a:t>
            </a:r>
          </a:p>
          <a:p>
            <a:pPr marL="490538" indent="-490538" algn="just"/>
            <a:endParaRPr lang="es-ES_tradnl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es-ES_tradnl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90538" indent="-490538" algn="just"/>
            <a:r>
              <a:rPr lang="es-ES_tradnl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Definir bien el comienzo y final del proceso o la parte de este que se va a </a:t>
            </a:r>
            <a:r>
              <a:rPr lang="es-ES_tradnl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analizar</a:t>
            </a:r>
            <a:endParaRPr lang="es-ES_tradnl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90538" indent="-490538" algn="just"/>
            <a:endParaRPr lang="es-ES_tradnl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672" y="1196752"/>
            <a:ext cx="4896544" cy="3459832"/>
          </a:xfrm>
          <a:noFill/>
          <a:ln/>
        </p:spPr>
        <p:txBody>
          <a:bodyPr anchor="b">
            <a:noAutofit/>
          </a:bodyPr>
          <a:lstStyle/>
          <a:p>
            <a:pPr algn="ctr"/>
            <a:r>
              <a:rPr lang="es-ES_tradnl" sz="5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EJEMPLO DE</a:t>
            </a:r>
            <a:br>
              <a:rPr lang="es-ES_tradnl" sz="5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ES_tradnl" sz="5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DE OTIDA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304800" y="381000"/>
            <a:ext cx="8443664" cy="6321425"/>
            <a:chOff x="304800" y="381000"/>
            <a:chExt cx="7967663" cy="6321425"/>
          </a:xfrm>
        </p:grpSpPr>
        <p:sp>
          <p:nvSpPr>
            <p:cNvPr id="268290" name="Line 2"/>
            <p:cNvSpPr>
              <a:spLocks noChangeShapeType="1"/>
            </p:cNvSpPr>
            <p:nvPr/>
          </p:nvSpPr>
          <p:spPr bwMode="auto">
            <a:xfrm>
              <a:off x="4800600" y="6096000"/>
              <a:ext cx="0" cy="349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291" name="Line 3"/>
            <p:cNvSpPr>
              <a:spLocks noChangeShapeType="1"/>
            </p:cNvSpPr>
            <p:nvPr/>
          </p:nvSpPr>
          <p:spPr bwMode="auto">
            <a:xfrm>
              <a:off x="4822825" y="5095875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292" name="Line 4"/>
            <p:cNvSpPr>
              <a:spLocks noChangeShapeType="1"/>
            </p:cNvSpPr>
            <p:nvPr/>
          </p:nvSpPr>
          <p:spPr bwMode="auto">
            <a:xfrm>
              <a:off x="6553200" y="5073650"/>
              <a:ext cx="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2" name="Group 5"/>
            <p:cNvGrpSpPr>
              <a:grpSpLocks/>
            </p:cNvGrpSpPr>
            <p:nvPr/>
          </p:nvGrpSpPr>
          <p:grpSpPr bwMode="auto">
            <a:xfrm>
              <a:off x="3276600" y="1143000"/>
              <a:ext cx="2133600" cy="1439863"/>
              <a:chOff x="2064" y="720"/>
              <a:chExt cx="1344" cy="907"/>
            </a:xfrm>
          </p:grpSpPr>
          <p:sp>
            <p:nvSpPr>
              <p:cNvPr id="268294" name="Line 6"/>
              <p:cNvSpPr>
                <a:spLocks noChangeShapeType="1"/>
              </p:cNvSpPr>
              <p:nvPr/>
            </p:nvSpPr>
            <p:spPr bwMode="auto">
              <a:xfrm>
                <a:off x="2880" y="1291"/>
                <a:ext cx="432" cy="336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295" name="Text Box 7"/>
              <p:cNvSpPr txBox="1">
                <a:spLocks noChangeArrowheads="1"/>
              </p:cNvSpPr>
              <p:nvPr/>
            </p:nvSpPr>
            <p:spPr bwMode="auto">
              <a:xfrm>
                <a:off x="2064" y="720"/>
                <a:ext cx="1344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 dirty="0">
                    <a:solidFill>
                      <a:srgbClr val="990000"/>
                    </a:solidFill>
                    <a:latin typeface="Arial" charset="0"/>
                  </a:rPr>
                  <a:t>Aquí se indica un cambio de tamaño o estado</a:t>
                </a:r>
              </a:p>
            </p:txBody>
          </p:sp>
        </p:grp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955132" y="2643188"/>
              <a:ext cx="1841500" cy="1371600"/>
              <a:chOff x="2016" y="1680"/>
              <a:chExt cx="1160" cy="864"/>
            </a:xfrm>
          </p:grpSpPr>
          <p:sp>
            <p:nvSpPr>
              <p:cNvPr id="268297" name="Line 9"/>
              <p:cNvSpPr>
                <a:spLocks noChangeShapeType="1"/>
              </p:cNvSpPr>
              <p:nvPr/>
            </p:nvSpPr>
            <p:spPr bwMode="auto">
              <a:xfrm>
                <a:off x="2984" y="2112"/>
                <a:ext cx="192" cy="432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298" name="Text Box 10"/>
              <p:cNvSpPr txBox="1">
                <a:spLocks noChangeArrowheads="1"/>
              </p:cNvSpPr>
              <p:nvPr/>
            </p:nvSpPr>
            <p:spPr bwMode="auto">
              <a:xfrm>
                <a:off x="2016" y="1680"/>
                <a:ext cx="1152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 dirty="0">
                    <a:solidFill>
                      <a:srgbClr val="990000"/>
                    </a:solidFill>
                    <a:latin typeface="Arial" charset="0"/>
                  </a:rPr>
                  <a:t>Así se indican las repeticiones</a:t>
                </a:r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2300288" y="4572000"/>
              <a:ext cx="2514600" cy="641350"/>
              <a:chOff x="1728" y="2928"/>
              <a:chExt cx="1584" cy="404"/>
            </a:xfrm>
          </p:grpSpPr>
          <p:sp>
            <p:nvSpPr>
              <p:cNvPr id="268300" name="Text Box 12"/>
              <p:cNvSpPr txBox="1">
                <a:spLocks noChangeArrowheads="1"/>
              </p:cNvSpPr>
              <p:nvPr/>
            </p:nvSpPr>
            <p:spPr bwMode="auto">
              <a:xfrm>
                <a:off x="1728" y="2928"/>
                <a:ext cx="105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rgbClr val="990000"/>
                    </a:solidFill>
                    <a:latin typeface="Arial" charset="0"/>
                  </a:rPr>
                  <a:t>Opción entre dos trayectos</a:t>
                </a:r>
              </a:p>
            </p:txBody>
          </p:sp>
          <p:sp>
            <p:nvSpPr>
              <p:cNvPr id="268301" name="Line 13"/>
              <p:cNvSpPr>
                <a:spLocks noChangeShapeType="1"/>
              </p:cNvSpPr>
              <p:nvPr/>
            </p:nvSpPr>
            <p:spPr bwMode="auto">
              <a:xfrm>
                <a:off x="2688" y="3168"/>
                <a:ext cx="624" cy="96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268302" name="Line 14"/>
            <p:cNvSpPr>
              <a:spLocks noChangeShapeType="1"/>
            </p:cNvSpPr>
            <p:nvPr/>
          </p:nvSpPr>
          <p:spPr bwMode="auto">
            <a:xfrm>
              <a:off x="2546350" y="1152525"/>
              <a:ext cx="0" cy="1473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03" name="Line 15"/>
            <p:cNvSpPr>
              <a:spLocks noChangeShapeType="1"/>
            </p:cNvSpPr>
            <p:nvPr/>
          </p:nvSpPr>
          <p:spPr bwMode="auto">
            <a:xfrm>
              <a:off x="5740400" y="4032250"/>
              <a:ext cx="0" cy="141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04" name="Line 16"/>
            <p:cNvSpPr>
              <a:spLocks noChangeShapeType="1"/>
            </p:cNvSpPr>
            <p:nvPr/>
          </p:nvSpPr>
          <p:spPr bwMode="auto">
            <a:xfrm>
              <a:off x="5730875" y="4465638"/>
              <a:ext cx="0" cy="13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05" name="Line 17"/>
            <p:cNvSpPr>
              <a:spLocks noChangeShapeType="1"/>
            </p:cNvSpPr>
            <p:nvPr/>
          </p:nvSpPr>
          <p:spPr bwMode="auto">
            <a:xfrm>
              <a:off x="5740400" y="3062288"/>
              <a:ext cx="0" cy="912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06" name="Line 18"/>
            <p:cNvSpPr>
              <a:spLocks noChangeShapeType="1"/>
            </p:cNvSpPr>
            <p:nvPr/>
          </p:nvSpPr>
          <p:spPr bwMode="auto">
            <a:xfrm>
              <a:off x="5740400" y="1279525"/>
              <a:ext cx="0" cy="1473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07" name="Oval 19"/>
            <p:cNvSpPr>
              <a:spLocks noChangeArrowheads="1"/>
            </p:cNvSpPr>
            <p:nvPr/>
          </p:nvSpPr>
          <p:spPr bwMode="auto">
            <a:xfrm>
              <a:off x="5518150" y="858838"/>
              <a:ext cx="446088" cy="4206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08" name="Rectangle 20"/>
            <p:cNvSpPr>
              <a:spLocks noChangeArrowheads="1"/>
            </p:cNvSpPr>
            <p:nvPr/>
          </p:nvSpPr>
          <p:spPr bwMode="auto">
            <a:xfrm>
              <a:off x="5518150" y="1490663"/>
              <a:ext cx="446088" cy="3508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09" name="Oval 21"/>
            <p:cNvSpPr>
              <a:spLocks noChangeArrowheads="1"/>
            </p:cNvSpPr>
            <p:nvPr/>
          </p:nvSpPr>
          <p:spPr bwMode="auto">
            <a:xfrm>
              <a:off x="5527675" y="2051050"/>
              <a:ext cx="446088" cy="4206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0" name="Line 22"/>
            <p:cNvSpPr>
              <a:spLocks noChangeShapeType="1"/>
            </p:cNvSpPr>
            <p:nvPr/>
          </p:nvSpPr>
          <p:spPr bwMode="auto">
            <a:xfrm>
              <a:off x="5072063" y="2752725"/>
              <a:ext cx="14112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11" name="Line 23"/>
            <p:cNvSpPr>
              <a:spLocks noChangeShapeType="1"/>
            </p:cNvSpPr>
            <p:nvPr/>
          </p:nvSpPr>
          <p:spPr bwMode="auto">
            <a:xfrm>
              <a:off x="5072063" y="3044825"/>
              <a:ext cx="14112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12" name="Oval 24"/>
            <p:cNvSpPr>
              <a:spLocks noChangeArrowheads="1"/>
            </p:cNvSpPr>
            <p:nvPr/>
          </p:nvSpPr>
          <p:spPr bwMode="auto">
            <a:xfrm>
              <a:off x="5518150" y="3173413"/>
              <a:ext cx="446088" cy="4206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3" name="Oval 25"/>
            <p:cNvSpPr>
              <a:spLocks noChangeArrowheads="1"/>
            </p:cNvSpPr>
            <p:nvPr/>
          </p:nvSpPr>
          <p:spPr bwMode="auto">
            <a:xfrm>
              <a:off x="5518150" y="3644900"/>
              <a:ext cx="446088" cy="4206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4" name="Oval 26"/>
            <p:cNvSpPr>
              <a:spLocks noChangeArrowheads="1"/>
            </p:cNvSpPr>
            <p:nvPr/>
          </p:nvSpPr>
          <p:spPr bwMode="auto">
            <a:xfrm>
              <a:off x="5495925" y="4573588"/>
              <a:ext cx="446088" cy="4206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5" name="Oval 27"/>
            <p:cNvSpPr>
              <a:spLocks noChangeArrowheads="1"/>
            </p:cNvSpPr>
            <p:nvPr/>
          </p:nvSpPr>
          <p:spPr bwMode="auto">
            <a:xfrm>
              <a:off x="4618038" y="5275263"/>
              <a:ext cx="444500" cy="4206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6" name="Oval 28"/>
            <p:cNvSpPr>
              <a:spLocks noChangeArrowheads="1"/>
            </p:cNvSpPr>
            <p:nvPr/>
          </p:nvSpPr>
          <p:spPr bwMode="auto">
            <a:xfrm>
              <a:off x="4618038" y="5737225"/>
              <a:ext cx="444500" cy="4206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7" name="Oval 29"/>
            <p:cNvSpPr>
              <a:spLocks noChangeArrowheads="1"/>
            </p:cNvSpPr>
            <p:nvPr/>
          </p:nvSpPr>
          <p:spPr bwMode="auto">
            <a:xfrm>
              <a:off x="6326188" y="5275263"/>
              <a:ext cx="446087" cy="4206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8" name="Rectangle 30"/>
            <p:cNvSpPr>
              <a:spLocks noChangeArrowheads="1"/>
            </p:cNvSpPr>
            <p:nvPr/>
          </p:nvSpPr>
          <p:spPr bwMode="auto">
            <a:xfrm>
              <a:off x="6316663" y="5737225"/>
              <a:ext cx="446087" cy="3508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19" name="Line 31"/>
            <p:cNvSpPr>
              <a:spLocks noChangeShapeType="1"/>
            </p:cNvSpPr>
            <p:nvPr/>
          </p:nvSpPr>
          <p:spPr bwMode="auto">
            <a:xfrm>
              <a:off x="4840288" y="5064125"/>
              <a:ext cx="1708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20" name="Line 32"/>
            <p:cNvSpPr>
              <a:spLocks noChangeShapeType="1"/>
            </p:cNvSpPr>
            <p:nvPr/>
          </p:nvSpPr>
          <p:spPr bwMode="auto">
            <a:xfrm>
              <a:off x="5740400" y="4994275"/>
              <a:ext cx="0" cy="698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21" name="Line 33"/>
            <p:cNvSpPr>
              <a:spLocks noChangeShapeType="1"/>
            </p:cNvSpPr>
            <p:nvPr/>
          </p:nvSpPr>
          <p:spPr bwMode="auto">
            <a:xfrm>
              <a:off x="4997450" y="4173538"/>
              <a:ext cx="1411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22" name="Line 34"/>
            <p:cNvSpPr>
              <a:spLocks noChangeShapeType="1"/>
            </p:cNvSpPr>
            <p:nvPr/>
          </p:nvSpPr>
          <p:spPr bwMode="auto">
            <a:xfrm>
              <a:off x="4997450" y="4465638"/>
              <a:ext cx="1411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23" name="Text Box 35"/>
            <p:cNvSpPr txBox="1">
              <a:spLocks noChangeArrowheads="1"/>
            </p:cNvSpPr>
            <p:nvPr/>
          </p:nvSpPr>
          <p:spPr bwMode="auto">
            <a:xfrm>
              <a:off x="5368925" y="790575"/>
              <a:ext cx="7429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s-ES" sz="1800" b="1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268324" name="Text Box 36"/>
            <p:cNvSpPr txBox="1">
              <a:spLocks noChangeArrowheads="1"/>
            </p:cNvSpPr>
            <p:nvPr/>
          </p:nvSpPr>
          <p:spPr bwMode="auto">
            <a:xfrm>
              <a:off x="5578475" y="1490663"/>
              <a:ext cx="3714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68325" name="Text Box 37"/>
            <p:cNvSpPr txBox="1">
              <a:spLocks noChangeArrowheads="1"/>
            </p:cNvSpPr>
            <p:nvPr/>
          </p:nvSpPr>
          <p:spPr bwMode="auto">
            <a:xfrm>
              <a:off x="5592763" y="2120900"/>
              <a:ext cx="37147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8326" name="Text Box 38"/>
            <p:cNvSpPr txBox="1">
              <a:spLocks noChangeArrowheads="1"/>
            </p:cNvSpPr>
            <p:nvPr/>
          </p:nvSpPr>
          <p:spPr bwMode="auto">
            <a:xfrm>
              <a:off x="5592763" y="3211513"/>
              <a:ext cx="3714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68327" name="Text Box 39"/>
            <p:cNvSpPr txBox="1">
              <a:spLocks noChangeArrowheads="1"/>
            </p:cNvSpPr>
            <p:nvPr/>
          </p:nvSpPr>
          <p:spPr bwMode="auto">
            <a:xfrm>
              <a:off x="5592763" y="3663950"/>
              <a:ext cx="37147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68328" name="Text Box 40"/>
            <p:cNvSpPr txBox="1">
              <a:spLocks noChangeArrowheads="1"/>
            </p:cNvSpPr>
            <p:nvPr/>
          </p:nvSpPr>
          <p:spPr bwMode="auto">
            <a:xfrm>
              <a:off x="5592763" y="928688"/>
              <a:ext cx="3714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68329" name="Oval 41"/>
            <p:cNvSpPr>
              <a:spLocks noChangeArrowheads="1"/>
            </p:cNvSpPr>
            <p:nvPr/>
          </p:nvSpPr>
          <p:spPr bwMode="auto">
            <a:xfrm>
              <a:off x="2324100" y="887413"/>
              <a:ext cx="446088" cy="42227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30" name="Oval 42"/>
            <p:cNvSpPr>
              <a:spLocks noChangeArrowheads="1"/>
            </p:cNvSpPr>
            <p:nvPr/>
          </p:nvSpPr>
          <p:spPr bwMode="auto">
            <a:xfrm>
              <a:off x="2324100" y="1560513"/>
              <a:ext cx="446088" cy="4206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31" name="Rectangle 43"/>
            <p:cNvSpPr>
              <a:spLocks noChangeArrowheads="1"/>
            </p:cNvSpPr>
            <p:nvPr/>
          </p:nvSpPr>
          <p:spPr bwMode="auto">
            <a:xfrm>
              <a:off x="2324100" y="2332038"/>
              <a:ext cx="446088" cy="3508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8332" name="Text Box 44"/>
            <p:cNvSpPr txBox="1">
              <a:spLocks noChangeArrowheads="1"/>
            </p:cNvSpPr>
            <p:nvPr/>
          </p:nvSpPr>
          <p:spPr bwMode="auto">
            <a:xfrm>
              <a:off x="2339975" y="928688"/>
              <a:ext cx="58261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268333" name="Line 45"/>
            <p:cNvSpPr>
              <a:spLocks noChangeShapeType="1"/>
            </p:cNvSpPr>
            <p:nvPr/>
          </p:nvSpPr>
          <p:spPr bwMode="auto">
            <a:xfrm>
              <a:off x="2527300" y="2682875"/>
              <a:ext cx="0" cy="1824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34" name="Line 46"/>
            <p:cNvSpPr>
              <a:spLocks noChangeShapeType="1"/>
            </p:cNvSpPr>
            <p:nvPr/>
          </p:nvSpPr>
          <p:spPr bwMode="auto">
            <a:xfrm>
              <a:off x="2527300" y="4518025"/>
              <a:ext cx="31940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35" name="Text Box 47"/>
            <p:cNvSpPr txBox="1">
              <a:spLocks noChangeArrowheads="1"/>
            </p:cNvSpPr>
            <p:nvPr/>
          </p:nvSpPr>
          <p:spPr bwMode="auto">
            <a:xfrm>
              <a:off x="2363788" y="2332038"/>
              <a:ext cx="3714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8336" name="Text Box 48"/>
            <p:cNvSpPr txBox="1">
              <a:spLocks noChangeArrowheads="1"/>
            </p:cNvSpPr>
            <p:nvPr/>
          </p:nvSpPr>
          <p:spPr bwMode="auto">
            <a:xfrm>
              <a:off x="2339975" y="1579563"/>
              <a:ext cx="5889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268337" name="Text Box 49"/>
            <p:cNvSpPr txBox="1">
              <a:spLocks noChangeArrowheads="1"/>
            </p:cNvSpPr>
            <p:nvPr/>
          </p:nvSpPr>
          <p:spPr bwMode="auto">
            <a:xfrm>
              <a:off x="5527675" y="4614863"/>
              <a:ext cx="628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268338" name="Text Box 50"/>
            <p:cNvSpPr txBox="1">
              <a:spLocks noChangeArrowheads="1"/>
            </p:cNvSpPr>
            <p:nvPr/>
          </p:nvSpPr>
          <p:spPr bwMode="auto">
            <a:xfrm>
              <a:off x="6329363" y="5289550"/>
              <a:ext cx="762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268339" name="Text Box 51"/>
            <p:cNvSpPr txBox="1">
              <a:spLocks noChangeArrowheads="1"/>
            </p:cNvSpPr>
            <p:nvPr/>
          </p:nvSpPr>
          <p:spPr bwMode="auto">
            <a:xfrm>
              <a:off x="6396038" y="5718175"/>
              <a:ext cx="37147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68340" name="Text Box 52"/>
            <p:cNvSpPr txBox="1">
              <a:spLocks noChangeArrowheads="1"/>
            </p:cNvSpPr>
            <p:nvPr/>
          </p:nvSpPr>
          <p:spPr bwMode="auto">
            <a:xfrm>
              <a:off x="4621213" y="5335588"/>
              <a:ext cx="4445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268341" name="Text Box 53"/>
            <p:cNvSpPr txBox="1">
              <a:spLocks noChangeArrowheads="1"/>
            </p:cNvSpPr>
            <p:nvPr/>
          </p:nvSpPr>
          <p:spPr bwMode="auto">
            <a:xfrm>
              <a:off x="4646613" y="5788025"/>
              <a:ext cx="533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16</a:t>
              </a:r>
            </a:p>
          </p:txBody>
        </p:sp>
        <p:sp>
          <p:nvSpPr>
            <p:cNvPr id="268342" name="Text Box 54"/>
            <p:cNvSpPr txBox="1">
              <a:spLocks noChangeArrowheads="1"/>
            </p:cNvSpPr>
            <p:nvPr/>
          </p:nvSpPr>
          <p:spPr bwMode="auto">
            <a:xfrm>
              <a:off x="5076825" y="2682875"/>
              <a:ext cx="2006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Ensamblado</a:t>
              </a:r>
            </a:p>
          </p:txBody>
        </p:sp>
        <p:sp>
          <p:nvSpPr>
            <p:cNvPr id="268343" name="Text Box 55"/>
            <p:cNvSpPr txBox="1">
              <a:spLocks noChangeArrowheads="1"/>
            </p:cNvSpPr>
            <p:nvPr/>
          </p:nvSpPr>
          <p:spPr bwMode="auto">
            <a:xfrm>
              <a:off x="4497388" y="4137025"/>
              <a:ext cx="2741612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Repetir tres veces más</a:t>
              </a:r>
            </a:p>
          </p:txBody>
        </p:sp>
        <p:sp>
          <p:nvSpPr>
            <p:cNvPr id="268344" name="Line 56"/>
            <p:cNvSpPr>
              <a:spLocks noChangeShapeType="1"/>
            </p:cNvSpPr>
            <p:nvPr/>
          </p:nvSpPr>
          <p:spPr bwMode="auto">
            <a:xfrm>
              <a:off x="2546350" y="604838"/>
              <a:ext cx="0" cy="280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45" name="Line 57"/>
            <p:cNvSpPr>
              <a:spLocks noChangeShapeType="1"/>
            </p:cNvSpPr>
            <p:nvPr/>
          </p:nvSpPr>
          <p:spPr bwMode="auto">
            <a:xfrm>
              <a:off x="5734050" y="571500"/>
              <a:ext cx="0" cy="279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46" name="Line 58"/>
            <p:cNvSpPr>
              <a:spLocks noChangeShapeType="1"/>
            </p:cNvSpPr>
            <p:nvPr/>
          </p:nvSpPr>
          <p:spPr bwMode="auto">
            <a:xfrm>
              <a:off x="1060450" y="719138"/>
              <a:ext cx="1485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47" name="Line 59"/>
            <p:cNvSpPr>
              <a:spLocks noChangeShapeType="1"/>
            </p:cNvSpPr>
            <p:nvPr/>
          </p:nvSpPr>
          <p:spPr bwMode="auto">
            <a:xfrm>
              <a:off x="4329113" y="647700"/>
              <a:ext cx="14112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48" name="Text Box 60"/>
            <p:cNvSpPr txBox="1">
              <a:spLocks noChangeArrowheads="1"/>
            </p:cNvSpPr>
            <p:nvPr/>
          </p:nvSpPr>
          <p:spPr bwMode="auto">
            <a:xfrm>
              <a:off x="838200" y="381000"/>
              <a:ext cx="14859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Material secundario</a:t>
              </a:r>
            </a:p>
          </p:txBody>
        </p:sp>
        <p:sp>
          <p:nvSpPr>
            <p:cNvPr id="268349" name="Text Box 61"/>
            <p:cNvSpPr txBox="1">
              <a:spLocks noChangeArrowheads="1"/>
            </p:cNvSpPr>
            <p:nvPr/>
          </p:nvSpPr>
          <p:spPr bwMode="auto">
            <a:xfrm>
              <a:off x="3957638" y="381000"/>
              <a:ext cx="126365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 b="1">
                  <a:solidFill>
                    <a:srgbClr val="000066"/>
                  </a:solidFill>
                  <a:latin typeface="Arial" charset="0"/>
                </a:rPr>
                <a:t>Material Principal</a:t>
              </a:r>
            </a:p>
          </p:txBody>
        </p:sp>
        <p:grpSp>
          <p:nvGrpSpPr>
            <p:cNvPr id="5" name="Group 62"/>
            <p:cNvGrpSpPr>
              <a:grpSpLocks/>
            </p:cNvGrpSpPr>
            <p:nvPr/>
          </p:nvGrpSpPr>
          <p:grpSpPr bwMode="auto">
            <a:xfrm>
              <a:off x="304800" y="2286000"/>
              <a:ext cx="1676400" cy="1676400"/>
              <a:chOff x="0" y="1440"/>
              <a:chExt cx="1056" cy="1056"/>
            </a:xfrm>
          </p:grpSpPr>
          <p:sp>
            <p:nvSpPr>
              <p:cNvPr id="268351" name="Rectangle 63"/>
              <p:cNvSpPr>
                <a:spLocks noChangeArrowheads="1"/>
              </p:cNvSpPr>
              <p:nvPr/>
            </p:nvSpPr>
            <p:spPr bwMode="auto">
              <a:xfrm>
                <a:off x="576" y="2208"/>
                <a:ext cx="384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99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352" name="Oval 64"/>
              <p:cNvSpPr>
                <a:spLocks noChangeArrowheads="1"/>
              </p:cNvSpPr>
              <p:nvPr/>
            </p:nvSpPr>
            <p:spPr bwMode="auto">
              <a:xfrm>
                <a:off x="576" y="2208"/>
                <a:ext cx="384" cy="2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353" name="Line 65"/>
              <p:cNvSpPr>
                <a:spLocks noChangeShapeType="1"/>
              </p:cNvSpPr>
              <p:nvPr/>
            </p:nvSpPr>
            <p:spPr bwMode="auto">
              <a:xfrm flipH="1" flipV="1">
                <a:off x="528" y="1872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54" name="Text Box 66"/>
              <p:cNvSpPr txBox="1">
                <a:spLocks noChangeArrowheads="1"/>
              </p:cNvSpPr>
              <p:nvPr/>
            </p:nvSpPr>
            <p:spPr bwMode="auto">
              <a:xfrm>
                <a:off x="0" y="1440"/>
                <a:ext cx="105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rgbClr val="990000"/>
                    </a:solidFill>
                    <a:latin typeface="Arial" charset="0"/>
                  </a:rPr>
                  <a:t>Actividades combinadas</a:t>
                </a:r>
              </a:p>
            </p:txBody>
          </p:sp>
        </p:grpSp>
        <p:grpSp>
          <p:nvGrpSpPr>
            <p:cNvPr id="6" name="Group 67"/>
            <p:cNvGrpSpPr>
              <a:grpSpLocks/>
            </p:cNvGrpSpPr>
            <p:nvPr/>
          </p:nvGrpSpPr>
          <p:grpSpPr bwMode="auto">
            <a:xfrm>
              <a:off x="6019800" y="685800"/>
              <a:ext cx="2252663" cy="623888"/>
              <a:chOff x="3779" y="420"/>
              <a:chExt cx="1419" cy="393"/>
            </a:xfrm>
          </p:grpSpPr>
          <p:sp>
            <p:nvSpPr>
              <p:cNvPr id="268356" name="Text Box 68"/>
              <p:cNvSpPr txBox="1">
                <a:spLocks noChangeArrowheads="1"/>
              </p:cNvSpPr>
              <p:nvPr/>
            </p:nvSpPr>
            <p:spPr bwMode="auto">
              <a:xfrm>
                <a:off x="3779" y="446"/>
                <a:ext cx="720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s-ES" sz="1600" b="1">
                    <a:solidFill>
                      <a:srgbClr val="990000"/>
                    </a:solidFill>
                    <a:latin typeface="Arial" charset="0"/>
                  </a:rPr>
                  <a:t>Cepillar </a:t>
                </a:r>
              </a:p>
              <a:p>
                <a:pPr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s-ES" sz="1600" b="1">
                    <a:solidFill>
                      <a:srgbClr val="990000"/>
                    </a:solidFill>
                    <a:latin typeface="Arial" charset="0"/>
                  </a:rPr>
                  <a:t>la pieza </a:t>
                </a:r>
              </a:p>
            </p:txBody>
          </p:sp>
          <p:sp>
            <p:nvSpPr>
              <p:cNvPr id="268357" name="Text Box 69"/>
              <p:cNvSpPr txBox="1">
                <a:spLocks noChangeArrowheads="1"/>
              </p:cNvSpPr>
              <p:nvPr/>
            </p:nvSpPr>
            <p:spPr bwMode="auto">
              <a:xfrm>
                <a:off x="4334" y="420"/>
                <a:ext cx="864" cy="3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400" b="1">
                    <a:solidFill>
                      <a:srgbClr val="990000"/>
                    </a:solidFill>
                    <a:latin typeface="Arial" charset="0"/>
                  </a:rPr>
                  <a:t>Nt=15min/p</a:t>
                </a:r>
              </a:p>
              <a:p>
                <a:pPr>
                  <a:spcBef>
                    <a:spcPct val="50000"/>
                  </a:spcBef>
                </a:pPr>
                <a:r>
                  <a:rPr lang="es-ES" sz="1400" b="1">
                    <a:solidFill>
                      <a:srgbClr val="990000"/>
                    </a:solidFill>
                    <a:latin typeface="Arial" charset="0"/>
                  </a:rPr>
                  <a:t>No=1</a:t>
                </a:r>
              </a:p>
            </p:txBody>
          </p:sp>
        </p:grpSp>
        <p:sp>
          <p:nvSpPr>
            <p:cNvPr id="268358" name="Line 70"/>
            <p:cNvSpPr>
              <a:spLocks noChangeShapeType="1"/>
            </p:cNvSpPr>
            <p:nvPr/>
          </p:nvSpPr>
          <p:spPr bwMode="auto">
            <a:xfrm flipV="1">
              <a:off x="5029200" y="3124200"/>
              <a:ext cx="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59" name="Line 71"/>
            <p:cNvSpPr>
              <a:spLocks noChangeShapeType="1"/>
            </p:cNvSpPr>
            <p:nvPr/>
          </p:nvSpPr>
          <p:spPr bwMode="auto">
            <a:xfrm>
              <a:off x="5029200" y="3089275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grpSp>
          <p:nvGrpSpPr>
            <p:cNvPr id="7" name="Group 72"/>
            <p:cNvGrpSpPr>
              <a:grpSpLocks/>
            </p:cNvGrpSpPr>
            <p:nvPr/>
          </p:nvGrpSpPr>
          <p:grpSpPr bwMode="auto">
            <a:xfrm>
              <a:off x="6762750" y="1473650"/>
              <a:ext cx="1447800" cy="2587303"/>
              <a:chOff x="4656" y="1392"/>
              <a:chExt cx="912" cy="2007"/>
            </a:xfrm>
          </p:grpSpPr>
          <p:sp>
            <p:nvSpPr>
              <p:cNvPr id="268361" name="Line 73"/>
              <p:cNvSpPr>
                <a:spLocks noChangeShapeType="1"/>
              </p:cNvSpPr>
              <p:nvPr/>
            </p:nvSpPr>
            <p:spPr bwMode="auto">
              <a:xfrm>
                <a:off x="5040" y="1392"/>
                <a:ext cx="0" cy="1344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62" name="Oval 74"/>
              <p:cNvSpPr>
                <a:spLocks noChangeArrowheads="1"/>
              </p:cNvSpPr>
              <p:nvPr/>
            </p:nvSpPr>
            <p:spPr bwMode="auto">
              <a:xfrm>
                <a:off x="4896" y="1680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363" name="Line 75"/>
              <p:cNvSpPr>
                <a:spLocks noChangeShapeType="1"/>
              </p:cNvSpPr>
              <p:nvPr/>
            </p:nvSpPr>
            <p:spPr bwMode="auto">
              <a:xfrm>
                <a:off x="5040" y="1968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64" name="Rectangle 76"/>
              <p:cNvSpPr>
                <a:spLocks noChangeArrowheads="1"/>
              </p:cNvSpPr>
              <p:nvPr/>
            </p:nvSpPr>
            <p:spPr bwMode="auto">
              <a:xfrm>
                <a:off x="4936" y="2180"/>
                <a:ext cx="240" cy="24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99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68365" name="Line 77"/>
              <p:cNvSpPr>
                <a:spLocks noChangeShapeType="1"/>
              </p:cNvSpPr>
              <p:nvPr/>
            </p:nvSpPr>
            <p:spPr bwMode="auto">
              <a:xfrm>
                <a:off x="5040" y="2592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66" name="Line 78"/>
              <p:cNvSpPr>
                <a:spLocks noChangeShapeType="1"/>
              </p:cNvSpPr>
              <p:nvPr/>
            </p:nvSpPr>
            <p:spPr bwMode="auto">
              <a:xfrm>
                <a:off x="5040" y="1536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 type="stealth" w="med" len="med"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67" name="Line 79"/>
              <p:cNvSpPr>
                <a:spLocks noChangeShapeType="1"/>
              </p:cNvSpPr>
              <p:nvPr/>
            </p:nvSpPr>
            <p:spPr bwMode="auto">
              <a:xfrm>
                <a:off x="5328" y="1536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68" name="Line 80"/>
              <p:cNvSpPr>
                <a:spLocks noChangeShapeType="1"/>
              </p:cNvSpPr>
              <p:nvPr/>
            </p:nvSpPr>
            <p:spPr bwMode="auto">
              <a:xfrm flipH="1">
                <a:off x="4896" y="2736"/>
                <a:ext cx="288" cy="432"/>
              </a:xfrm>
              <a:prstGeom prst="line">
                <a:avLst/>
              </a:prstGeom>
              <a:noFill/>
              <a:ln w="9525">
                <a:solidFill>
                  <a:srgbClr val="99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68369" name="Text Box 81"/>
              <p:cNvSpPr txBox="1">
                <a:spLocks noChangeArrowheads="1"/>
              </p:cNvSpPr>
              <p:nvPr/>
            </p:nvSpPr>
            <p:spPr bwMode="auto">
              <a:xfrm>
                <a:off x="4656" y="3168"/>
                <a:ext cx="9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rgbClr val="990000"/>
                    </a:solidFill>
                    <a:latin typeface="Arial" charset="0"/>
                  </a:rPr>
                  <a:t>Retroceso</a:t>
                </a:r>
              </a:p>
            </p:txBody>
          </p:sp>
        </p:grpSp>
        <p:sp>
          <p:nvSpPr>
            <p:cNvPr id="268370" name="Line 82"/>
            <p:cNvSpPr>
              <a:spLocks noChangeShapeType="1"/>
            </p:cNvSpPr>
            <p:nvPr/>
          </p:nvSpPr>
          <p:spPr bwMode="auto">
            <a:xfrm>
              <a:off x="4800600" y="6477000"/>
              <a:ext cx="1752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71" name="Line 83"/>
            <p:cNvSpPr>
              <a:spLocks noChangeShapeType="1"/>
            </p:cNvSpPr>
            <p:nvPr/>
          </p:nvSpPr>
          <p:spPr bwMode="auto">
            <a:xfrm>
              <a:off x="6553200" y="6096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72" name="Line 84"/>
            <p:cNvSpPr>
              <a:spLocks noChangeShapeType="1"/>
            </p:cNvSpPr>
            <p:nvPr/>
          </p:nvSpPr>
          <p:spPr bwMode="auto">
            <a:xfrm>
              <a:off x="5715000" y="64738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73" name="Line 85"/>
            <p:cNvSpPr>
              <a:spLocks noChangeShapeType="1"/>
            </p:cNvSpPr>
            <p:nvPr/>
          </p:nvSpPr>
          <p:spPr bwMode="auto">
            <a:xfrm>
              <a:off x="5715000" y="65913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68374" name="Text Box 86"/>
            <p:cNvSpPr txBox="1">
              <a:spLocks noChangeArrowheads="1"/>
            </p:cNvSpPr>
            <p:nvPr/>
          </p:nvSpPr>
          <p:spPr bwMode="auto">
            <a:xfrm>
              <a:off x="6858000" y="6305550"/>
              <a:ext cx="12192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800">
                  <a:latin typeface="Arial" charset="0"/>
                </a:rPr>
                <a:t>Salida</a:t>
              </a:r>
            </a:p>
          </p:txBody>
        </p:sp>
      </p:grp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338" name="Picture 2" descr="fig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6" y="457200"/>
            <a:ext cx="6836818" cy="1143000"/>
          </a:xfrm>
        </p:spPr>
        <p:txBody>
          <a:bodyPr>
            <a:noAutofit/>
          </a:bodyPr>
          <a:lstStyle/>
          <a:p>
            <a:pPr defTabSz="873125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</a:t>
            </a:r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SINÓPTICO </a:t>
            </a:r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PROCESO (OPERIN)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>
          <a:xfrm>
            <a:off x="721543" y="2492896"/>
            <a:ext cx="6336704" cy="2461101"/>
          </a:xfrm>
        </p:spPr>
        <p:txBody>
          <a:bodyPr>
            <a:noAutofit/>
          </a:bodyPr>
          <a:lstStyle/>
          <a:p>
            <a:pPr marL="0" indent="0" algn="just">
              <a:buFontTx/>
              <a:buNone/>
            </a:pPr>
            <a:r>
              <a:rPr lang="es-ES_trad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que representa un cuadro general de </a:t>
            </a:r>
            <a:r>
              <a:rPr lang="es-ES_trad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cómo suceden </a:t>
            </a:r>
            <a:r>
              <a:rPr lang="es-ES_trad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 principales operaciones e inspecciones del </a:t>
            </a:r>
            <a:r>
              <a:rPr lang="es-ES_trad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</a:t>
            </a:r>
            <a:endParaRPr lang="es-ES_trad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188640"/>
            <a:ext cx="55194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Conclusiones 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5318" y="1105379"/>
            <a:ext cx="709499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Para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análisis del proceso existen varias técnicas de registro que nos permite buscar soluciones que optimicen el proceso.</a:t>
            </a: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El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de análisis del proceso utiliza los 5 símbolos OTIDA, en el mismo se indican las diversas actividades a que da lugar un trabajo o un producto y puede referirse a un material o a un operario.</a:t>
            </a:r>
          </a:p>
          <a:p>
            <a:pPr algn="just">
              <a:lnSpc>
                <a:spcPct val="150000"/>
              </a:lnSpc>
            </a:pPr>
            <a:r>
              <a:rPr lang="es-ES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El </a:t>
            </a: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de operaciones e inspecciones o cursograma sinóptico OPERIN se utiliza solo para representar operaciones e inspecciones de un proceso.</a:t>
            </a:r>
          </a:p>
        </p:txBody>
      </p:sp>
    </p:spTree>
    <p:extLst>
      <p:ext uri="{BB962C8B-B14F-4D97-AF65-F5344CB8AC3E}">
        <p14:creationId xmlns:p14="http://schemas.microsoft.com/office/powerpoint/2010/main" val="257559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80528" y="116632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Orientación de la actividad del próximo encuentro</a:t>
            </a:r>
            <a:endParaRPr lang="es-E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5536" y="1412776"/>
            <a:ext cx="67587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Seleccionar un proceso de producción o servicio, caracterizarlo y diseñar el diagrama </a:t>
            </a: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OTIDA</a:t>
            </a:r>
          </a:p>
          <a:p>
            <a:pPr algn="just"/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s-ES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Nota: </a:t>
            </a:r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entregar, no lleva introducción, desarrollo y conclusiones, solo responder la pregunta.</a:t>
            </a:r>
          </a:p>
          <a:p>
            <a:pPr algn="just"/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Tratar de desarrollar la tarea en la empresa donde se van a realizar los proyectos finales.</a:t>
            </a:r>
          </a:p>
          <a:p>
            <a:pPr algn="just"/>
            <a:r>
              <a:rPr lang="es-E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Apoyarse de los ejemplos que se encuentran en el material entregado.</a:t>
            </a:r>
            <a:endParaRPr lang="es-E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95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5688632" cy="147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584684" y="2852936"/>
            <a:ext cx="629157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procesos son posiblemente el elemento más importante y más extendido en la gestión de las empresas innovadoras. Este interés por los procesos ha permitido desarrollar una serie de técnicas relacionadas con ellos. </a:t>
            </a:r>
            <a:endParaRPr lang="es-ES" sz="20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428653"/>
            <a:ext cx="4493141" cy="58526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b="28718"/>
          <a:stretch/>
        </p:blipFill>
        <p:spPr>
          <a:xfrm>
            <a:off x="971600" y="270656"/>
            <a:ext cx="1115116" cy="99810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1538321" y="3339312"/>
            <a:ext cx="6096000" cy="1303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Ingeniería Industrial</a:t>
            </a:r>
            <a:endParaRPr lang="es-MX" sz="2400" dirty="0">
              <a:solidFill>
                <a:prstClr val="black"/>
              </a:solidFill>
              <a:latin typeface="Trebuchet MS" panose="020B0603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es-ES" sz="2400" b="1" dirty="0">
                <a:solidFill>
                  <a:prstClr val="black"/>
                </a:solidFill>
                <a:latin typeface="Trebuchet MS" panose="020B0603020202020204"/>
                <a:ea typeface="Calibri" panose="020F0502020204030204" pitchFamily="34" charset="0"/>
                <a:cs typeface="Times New Roman" panose="02020603050405020304" pitchFamily="18" charset="0"/>
              </a:rPr>
              <a:t>Primer año</a:t>
            </a:r>
            <a:endParaRPr lang="es-MX" sz="2400" dirty="0">
              <a:solidFill>
                <a:prstClr val="black"/>
              </a:solidFill>
              <a:latin typeface="Trebuchet MS" panose="020B060302020202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806484" y="1585504"/>
            <a:ext cx="75596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sz="40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Introducción a la Ingeniería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971600" y="5229200"/>
            <a:ext cx="63248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Prof. Instructor. Ing. Marcial de la Cruz Pérez</a:t>
            </a:r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70" y="3335070"/>
            <a:ext cx="1701701" cy="1311823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698628" y="6042339"/>
            <a:ext cx="870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2025</a:t>
            </a:r>
            <a:endParaRPr lang="en-US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9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1124744"/>
            <a:ext cx="61206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sz="2400" dirty="0"/>
          </a:p>
          <a:p>
            <a:pPr algn="ctr">
              <a:lnSpc>
                <a:spcPct val="150000"/>
              </a:lnSpc>
            </a:pPr>
            <a:r>
              <a:rPr lang="es-ES" sz="5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¿Cómo se elabora el pan?</a:t>
            </a:r>
            <a:endParaRPr lang="es-ES" sz="5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18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32192" y="5517232"/>
            <a:ext cx="89203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¿Cómo puede se  puede ver el proceso de elaboración del pan más </a:t>
            </a:r>
            <a:r>
              <a:rPr lang="es-E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organizado?</a:t>
            </a:r>
            <a:endParaRPr lang="es-MX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50" name="Picture 2" descr="F:\Para categoría docente\elaboracin-del-pan-3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020931" cy="518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2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7961340" cy="1571635"/>
          </a:xfrm>
        </p:spPr>
        <p:txBody>
          <a:bodyPr>
            <a:noAutofit/>
          </a:bodyPr>
          <a:lstStyle/>
          <a:p>
            <a:pPr defTabSz="873125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TÉCNICAS DE REGISTRO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56792"/>
            <a:ext cx="7094022" cy="439261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ES_tradnl" sz="3200" dirty="0" smtClean="0">
                <a:latin typeface="+mj-lt"/>
              </a:rPr>
              <a:t> 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</a:t>
            </a:r>
            <a:r>
              <a:rPr lang="es-ES_tradnl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análisis del 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 (OTIDA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0" indent="0">
              <a:buNone/>
            </a:pPr>
            <a:endParaRPr lang="es-ES_tradnl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s-ES_tradnl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Diagrama </a:t>
            </a:r>
            <a:r>
              <a:rPr lang="es-ES_tradnl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Sinóptico del 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 (OPERIN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endParaRPr lang="es-ES_tradnl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s-ES_tradnl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s-ES_tradnl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6376222" cy="1428760"/>
          </a:xfrm>
        </p:spPr>
        <p:txBody>
          <a:bodyPr>
            <a:noAutofit/>
          </a:bodyPr>
          <a:lstStyle/>
          <a:p>
            <a:pPr algn="ctr" defTabSz="873125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DIAGRAMA DE </a:t>
            </a:r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ANÁLISIS </a:t>
            </a:r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 PROCESO (OTIDA)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87788" y="2708920"/>
            <a:ext cx="6516216" cy="3094829"/>
          </a:xfrm>
        </p:spPr>
        <p:txBody>
          <a:bodyPr>
            <a:noAutofit/>
          </a:bodyPr>
          <a:lstStyle/>
          <a:p>
            <a:pPr marL="0" indent="0" algn="ctr">
              <a:buFontTx/>
              <a:buNone/>
            </a:pPr>
            <a:r>
              <a:rPr lang="es-ES_tradnl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Muestra la trayectoria de un producto o procedimiento señalando todos los hechos  mediante el símbolo que </a:t>
            </a:r>
            <a:r>
              <a:rPr lang="es-ES_tradnl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corresponda</a:t>
            </a:r>
            <a:endParaRPr lang="es-ES_tradnl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FontTx/>
              <a:buNone/>
            </a:pPr>
            <a:endParaRPr lang="es-ES_tradnl" sz="4800" b="1" dirty="0">
              <a:latin typeface="Verdana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447078" y="208497"/>
            <a:ext cx="63898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SÍMBOLOS UTILIZADOS</a:t>
            </a:r>
          </a:p>
        </p:txBody>
      </p:sp>
      <p:sp>
        <p:nvSpPr>
          <p:cNvPr id="141323" name="Text Box 11"/>
          <p:cNvSpPr txBox="1">
            <a:spLocks noChangeArrowheads="1"/>
          </p:cNvSpPr>
          <p:nvPr/>
        </p:nvSpPr>
        <p:spPr bwMode="auto">
          <a:xfrm>
            <a:off x="1219200" y="4221163"/>
            <a:ext cx="69484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_tradnl" sz="3600" b="1" dirty="0"/>
              <a:t>DEMORA o </a:t>
            </a:r>
          </a:p>
          <a:p>
            <a:pPr eaLnBrk="0" hangingPunct="0"/>
            <a:r>
              <a:rPr lang="es-ES_tradnl" sz="3600" b="1" dirty="0"/>
              <a:t>Almacenamiento temporal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381000" y="1196975"/>
            <a:ext cx="6423248" cy="4968875"/>
            <a:chOff x="381000" y="1196975"/>
            <a:chExt cx="6423248" cy="4968875"/>
          </a:xfrm>
        </p:grpSpPr>
        <p:sp>
          <p:nvSpPr>
            <p:cNvPr id="141315" name="Oval 3"/>
            <p:cNvSpPr>
              <a:spLocks noChangeArrowheads="1"/>
            </p:cNvSpPr>
            <p:nvPr/>
          </p:nvSpPr>
          <p:spPr bwMode="auto">
            <a:xfrm>
              <a:off x="468313" y="1268413"/>
              <a:ext cx="647700" cy="6477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1316" name="Rectangle 4"/>
            <p:cNvSpPr>
              <a:spLocks noChangeArrowheads="1"/>
            </p:cNvSpPr>
            <p:nvPr/>
          </p:nvSpPr>
          <p:spPr bwMode="auto">
            <a:xfrm>
              <a:off x="487363" y="3422648"/>
              <a:ext cx="609600" cy="576263"/>
            </a:xfrm>
            <a:prstGeom prst="re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1317" name="AutoShape 5"/>
            <p:cNvSpPr>
              <a:spLocks noChangeArrowheads="1"/>
            </p:cNvSpPr>
            <p:nvPr/>
          </p:nvSpPr>
          <p:spPr bwMode="auto">
            <a:xfrm>
              <a:off x="452414" y="2309018"/>
              <a:ext cx="762000" cy="720725"/>
            </a:xfrm>
            <a:prstGeom prst="rightArrow">
              <a:avLst>
                <a:gd name="adj1" fmla="val 50000"/>
                <a:gd name="adj2" fmla="val 26432"/>
              </a:avLst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1318" name="AutoShape 6"/>
            <p:cNvSpPr>
              <a:spLocks noChangeArrowheads="1"/>
            </p:cNvSpPr>
            <p:nvPr/>
          </p:nvSpPr>
          <p:spPr bwMode="auto">
            <a:xfrm>
              <a:off x="468313" y="4437063"/>
              <a:ext cx="609600" cy="647700"/>
            </a:xfrm>
            <a:prstGeom prst="flowChartDelay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1319" name="AutoShape 7"/>
            <p:cNvSpPr>
              <a:spLocks noChangeArrowheads="1"/>
            </p:cNvSpPr>
            <p:nvPr/>
          </p:nvSpPr>
          <p:spPr bwMode="auto">
            <a:xfrm>
              <a:off x="381000" y="5373688"/>
              <a:ext cx="762000" cy="792162"/>
            </a:xfrm>
            <a:prstGeom prst="flowChartExtract">
              <a:avLst/>
            </a:prstGeom>
            <a:noFill/>
            <a:ln w="762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41320" name="Text Box 8"/>
            <p:cNvSpPr txBox="1">
              <a:spLocks noChangeArrowheads="1"/>
            </p:cNvSpPr>
            <p:nvPr/>
          </p:nvSpPr>
          <p:spPr bwMode="auto">
            <a:xfrm>
              <a:off x="1187450" y="1196975"/>
              <a:ext cx="3888606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s-ES_tradnl" sz="3600" b="1" dirty="0"/>
                <a:t>OPERACIÓN</a:t>
              </a:r>
            </a:p>
          </p:txBody>
        </p:sp>
        <p:sp>
          <p:nvSpPr>
            <p:cNvPr id="141321" name="Text Box 9"/>
            <p:cNvSpPr txBox="1">
              <a:spLocks noChangeArrowheads="1"/>
            </p:cNvSpPr>
            <p:nvPr/>
          </p:nvSpPr>
          <p:spPr bwMode="auto">
            <a:xfrm>
              <a:off x="1214414" y="3284934"/>
              <a:ext cx="34798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_tradnl" sz="3600" b="1" dirty="0"/>
                <a:t>INSPECCIÓN</a:t>
              </a:r>
            </a:p>
          </p:txBody>
        </p:sp>
        <p:sp>
          <p:nvSpPr>
            <p:cNvPr id="141322" name="Text Box 10"/>
            <p:cNvSpPr txBox="1">
              <a:spLocks noChangeArrowheads="1"/>
            </p:cNvSpPr>
            <p:nvPr/>
          </p:nvSpPr>
          <p:spPr bwMode="auto">
            <a:xfrm>
              <a:off x="1214414" y="2348705"/>
              <a:ext cx="407288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s-ES_tradnl" sz="3600" b="1" dirty="0"/>
                <a:t>TRANSPORTE</a:t>
              </a:r>
            </a:p>
          </p:txBody>
        </p:sp>
        <p:sp>
          <p:nvSpPr>
            <p:cNvPr id="141324" name="Text Box 12"/>
            <p:cNvSpPr txBox="1">
              <a:spLocks noChangeArrowheads="1"/>
            </p:cNvSpPr>
            <p:nvPr/>
          </p:nvSpPr>
          <p:spPr bwMode="auto">
            <a:xfrm>
              <a:off x="1219200" y="5516563"/>
              <a:ext cx="5585048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es-ES_tradnl" sz="3600" b="1" dirty="0"/>
                <a:t>ALMACENAMIENTO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idx="1"/>
          </p:nvPr>
        </p:nvSpPr>
        <p:spPr>
          <a:xfrm>
            <a:off x="35496" y="1202030"/>
            <a:ext cx="6504798" cy="1290866"/>
          </a:xfrm>
        </p:spPr>
        <p:txBody>
          <a:bodyPr>
            <a:noAutofit/>
          </a:bodyPr>
          <a:lstStyle/>
          <a:p>
            <a:pPr marL="374650" indent="-374650" algn="just">
              <a:buFontTx/>
              <a:buNone/>
            </a:pP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</a:t>
            </a: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modifica cualquier característica física o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química de un </a:t>
            </a: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objeto, se monta o se desmonta en relación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 </a:t>
            </a:r>
            <a:r>
              <a:rPr lang="es-ES_tradnl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otro, se prepara para otra operación, se da o se recibe información o se hacen cálculos o </a:t>
            </a:r>
            <a:r>
              <a:rPr lang="es-ES_tradnl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planes</a:t>
            </a:r>
            <a:endParaRPr lang="es-ES_tradnl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7459" name="Oval 3"/>
          <p:cNvSpPr>
            <a:spLocks noChangeArrowheads="1"/>
          </p:cNvSpPr>
          <p:nvPr/>
        </p:nvSpPr>
        <p:spPr bwMode="auto">
          <a:xfrm>
            <a:off x="1547664" y="246259"/>
            <a:ext cx="685800" cy="6858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s-MX" sz="5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2915816" y="265993"/>
            <a:ext cx="33329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OPERACIÓN</a:t>
            </a:r>
            <a:endParaRPr lang="es-ES_tradnl" sz="3600" b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915816" y="4096874"/>
            <a:ext cx="3512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INSPECCIÓN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66" y="5013176"/>
            <a:ext cx="6072750" cy="1304657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83668" y="4132007"/>
            <a:ext cx="613792" cy="576064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681</TotalTime>
  <Words>841</Words>
  <Application>Microsoft Office PowerPoint</Application>
  <PresentationFormat>Presentación en pantalla (4:3)</PresentationFormat>
  <Paragraphs>151</Paragraphs>
  <Slides>30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9" baseType="lpstr">
      <vt:lpstr>Arial</vt:lpstr>
      <vt:lpstr>Arial Black</vt:lpstr>
      <vt:lpstr>Calibri</vt:lpstr>
      <vt:lpstr>Times New Roman</vt:lpstr>
      <vt:lpstr>Trebuchet MS</vt:lpstr>
      <vt:lpstr>Verdana</vt:lpstr>
      <vt:lpstr>Wingdings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TÉCNICAS DE REGISTRO</vt:lpstr>
      <vt:lpstr>DIAGRAMA DE ANÁLISIS DEL PROCESO (OTIDA)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 elaborar el diagrama de análisis del proceso debe:</vt:lpstr>
      <vt:lpstr>Al elaborar el diagrama de análisis del proceso debe:</vt:lpstr>
      <vt:lpstr>EJEMPLO DE DIAGRAMA DE OTIDA</vt:lpstr>
      <vt:lpstr>Presentación de PowerPoint</vt:lpstr>
      <vt:lpstr>Presentación de PowerPoint</vt:lpstr>
      <vt:lpstr>DIAGRAMA SINÓPTICO DEL PROCESO (OPERIN)</vt:lpstr>
      <vt:lpstr>Presentación de PowerPoint</vt:lpstr>
      <vt:lpstr>Presentación de PowerPoint</vt:lpstr>
      <vt:lpstr>Presentación de PowerPoint</vt:lpstr>
    </vt:vector>
  </TitlesOfParts>
  <Company>CUJAE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DE REGISTRO</dc:title>
  <dc:creator>Industrial</dc:creator>
  <cp:lastModifiedBy>Marcial de la Cruz Pérez</cp:lastModifiedBy>
  <cp:revision>70</cp:revision>
  <dcterms:created xsi:type="dcterms:W3CDTF">2012-10-29T09:08:59Z</dcterms:created>
  <dcterms:modified xsi:type="dcterms:W3CDTF">2025-11-14T16:53:20Z</dcterms:modified>
</cp:coreProperties>
</file>