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type="screen4x3" cy="6858000" cx="9144000"/>
  <p:notesSz cx="6858000" cy="9144000"/>
  <p:defaultTextStyle>
    <a:defPPr>
      <a:defRPr lang="es-E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tableStyles" Target="tableStyle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2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4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1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3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9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9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591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9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7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4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52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3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4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5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09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10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1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12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3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14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5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7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28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59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97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58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9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60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61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62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6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48637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63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4FDEB-4A16-438F-907E-A92D66E37F88}" type="datetimeFigureOut">
              <a:rPr lang="es-ES" smtClean="0"/>
              <a:t>19/10/2025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33E59-3901-4E7B-8870-C1E06EB9008D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dirty="0" lang="es-ES" smtClean="0"/>
              <a:t>El desarrollo del Capitalismo en el siglo XX</a:t>
            </a:r>
            <a:endParaRPr dirty="0" lang="es-ES"/>
          </a:p>
        </p:txBody>
      </p:sp>
      <p:sp>
        <p:nvSpPr>
          <p:cNvPr id="1048587" name="2 Subtítulo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dirty="0" lang="es-ES" smtClean="0">
                <a:solidFill>
                  <a:schemeClr val="tx1"/>
                </a:solidFill>
              </a:rPr>
              <a:t>La teoría leninista del imperialismo</a:t>
            </a:r>
            <a:endParaRPr b="1" dirty="0" lang="es-E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s-ES" smtClean="0"/>
              <a:t>Estudio independiente</a:t>
            </a:r>
            <a:endParaRPr dirty="0" lang="es-ES"/>
          </a:p>
        </p:txBody>
      </p:sp>
      <p:sp>
        <p:nvSpPr>
          <p:cNvPr id="1048625" name="6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endParaRPr dirty="0" lang="es-ES" smtClean="0"/>
          </a:p>
          <a:p>
            <a:r>
              <a:rPr altLang="es-US" dirty="0" lang="en-US" smtClean="0"/>
              <a:t>I</a:t>
            </a:r>
            <a:r>
              <a:rPr altLang="es-US" dirty="0" lang="en-US" smtClean="0"/>
              <a:t>n</a:t>
            </a:r>
            <a:r>
              <a:rPr altLang="es-US" dirty="0" lang="en-US" smtClean="0"/>
              <a:t>v</a:t>
            </a:r>
            <a:r>
              <a:rPr altLang="es-US" dirty="0" lang="en-US" smtClean="0"/>
              <a:t>e</a:t>
            </a:r>
            <a:r>
              <a:rPr altLang="es-US" dirty="0" lang="en-US" smtClean="0"/>
              <a:t>s</a:t>
            </a:r>
            <a:r>
              <a:rPr altLang="es-US" dirty="0" lang="en-US" smtClean="0"/>
              <a:t>t</a:t>
            </a:r>
            <a:r>
              <a:rPr altLang="es-US" dirty="0" lang="en-US" smtClean="0"/>
              <a:t>i</a:t>
            </a:r>
            <a:r>
              <a:rPr altLang="es-US" dirty="0" lang="en-US" smtClean="0"/>
              <a:t>g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v</a:t>
            </a:r>
            <a:r>
              <a:rPr altLang="es-US" dirty="0" lang="en-US" smtClean="0"/>
              <a:t>i</a:t>
            </a:r>
            <a:r>
              <a:rPr altLang="es-US" dirty="0" lang="en-US" smtClean="0"/>
              <a:t>g</a:t>
            </a:r>
            <a:r>
              <a:rPr altLang="es-US" dirty="0" lang="en-US" smtClean="0"/>
              <a:t>e</a:t>
            </a:r>
            <a:r>
              <a:rPr altLang="es-US" dirty="0" lang="en-US" smtClean="0"/>
              <a:t>ncia</a:t>
            </a:r>
            <a:r>
              <a:rPr altLang="es-US" dirty="0" lang="en-US" smtClean="0"/>
              <a:t> </a:t>
            </a:r>
            <a:r>
              <a:rPr dirty="0" lang="es-ES" smtClean="0"/>
              <a:t>que </a:t>
            </a:r>
            <a:r>
              <a:rPr altLang="es-US" dirty="0" lang="en-US" smtClean="0"/>
              <a:t>t</a:t>
            </a:r>
            <a:r>
              <a:rPr altLang="es-US" dirty="0" lang="en-US" smtClean="0"/>
              <a:t>i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dirty="0" lang="es-ES" smtClean="0"/>
              <a:t>en </a:t>
            </a:r>
            <a:r>
              <a:rPr dirty="0" lang="es-ES" smtClean="0"/>
              <a:t>la actualidad </a:t>
            </a:r>
            <a:r>
              <a:rPr dirty="0" lang="es-ES" smtClean="0"/>
              <a:t>el reparto económico del </a:t>
            </a:r>
            <a:r>
              <a:rPr dirty="0" lang="es-ES" smtClean="0"/>
              <a:t>mundo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t</a:t>
            </a:r>
            <a:r>
              <a:rPr altLang="es-US" dirty="0" lang="en-US" smtClean="0"/>
              <a:t>r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o</a:t>
            </a:r>
            <a:r>
              <a:rPr altLang="es-US" dirty="0" lang="en-US" smtClean="0"/>
              <a:t>s</a:t>
            </a:r>
            <a:r>
              <a:rPr altLang="es-US" dirty="0" lang="en-US" smtClean="0"/>
              <a:t> </a:t>
            </a:r>
            <a:r>
              <a:rPr altLang="es-US" dirty="0" lang="en-US" smtClean="0"/>
              <a:t>g</a:t>
            </a:r>
            <a:r>
              <a:rPr altLang="es-US" dirty="0" lang="en-US" smtClean="0"/>
              <a:t>r</a:t>
            </a:r>
            <a:r>
              <a:rPr altLang="es-US" dirty="0" lang="en-US" smtClean="0"/>
              <a:t>a</a:t>
            </a:r>
            <a:r>
              <a:rPr altLang="es-US" dirty="0" lang="en-US" smtClean="0"/>
              <a:t>n</a:t>
            </a:r>
            <a:r>
              <a:rPr altLang="es-US" dirty="0" lang="en-US" smtClean="0"/>
              <a:t>des</a:t>
            </a:r>
            <a:r>
              <a:rPr altLang="es-US" dirty="0" lang="en-US" smtClean="0"/>
              <a:t> </a:t>
            </a:r>
            <a:r>
              <a:rPr altLang="es-US" dirty="0" lang="en-US" smtClean="0"/>
              <a:t>monopolios</a:t>
            </a:r>
            <a:r>
              <a:rPr altLang="es-US" dirty="0" lang="en-US" smtClean="0"/>
              <a:t> </a:t>
            </a:r>
            <a:r>
              <a:rPr dirty="0" lang="es-ES" smtClean="0"/>
              <a:t> </a:t>
            </a:r>
            <a:endParaRPr dirty="0" lang="es-ES"/>
          </a:p>
          <a:p>
            <a:pPr indent="0" marL="0">
              <a:buNone/>
            </a:pPr>
            <a:endParaRPr dirty="0"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7727"/>
          </a:bodyPr>
          <a:p>
            <a:r>
              <a:rPr dirty="0" lang="es-ES" smtClean="0"/>
              <a:t>El siglo XX abre una nueva época:</a:t>
            </a:r>
            <a:endParaRPr dirty="0" lang="es-ES"/>
          </a:p>
        </p:txBody>
      </p:sp>
      <p:sp>
        <p:nvSpPr>
          <p:cNvPr id="1048594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072098"/>
          </a:xfrm>
          <a:ln>
            <a:solidFill>
              <a:schemeClr val="tx2"/>
            </a:solidFill>
          </a:ln>
        </p:spPr>
        <p:txBody>
          <a:bodyPr>
            <a:normAutofit/>
          </a:bodyPr>
          <a:p>
            <a:pPr>
              <a:buFont typeface="Wingdings" pitchFamily="2" charset="2"/>
              <a:buChar char="Ø"/>
            </a:pPr>
            <a:r>
              <a:rPr dirty="0" lang="es-ES" smtClean="0"/>
              <a:t>Guerras de carácter mundial (1ra GM, 2da GM…¿3ra GM?)</a:t>
            </a:r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Grandes </a:t>
            </a:r>
            <a:r>
              <a:rPr dirty="0" lang="es-ES" smtClean="0"/>
              <a:t>revoluciones civiles: </a:t>
            </a:r>
            <a:r>
              <a:rPr dirty="0" lang="es-ES" smtClean="0"/>
              <a:t>culturales, </a:t>
            </a:r>
            <a:r>
              <a:rPr dirty="0" lang="es-ES" smtClean="0"/>
              <a:t>sexuales.</a:t>
            </a:r>
            <a:endParaRPr dirty="0" lang="es-ES" smtClean="0"/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Surge el socialismo como un sistema mundial </a:t>
            </a:r>
            <a:r>
              <a:rPr dirty="0" lang="es-ES" smtClean="0"/>
              <a:t>diferente.</a:t>
            </a:r>
            <a:endParaRPr dirty="0" lang="es-ES" smtClean="0"/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El mundo bipolar. Conflicto  </a:t>
            </a:r>
            <a:r>
              <a:rPr dirty="0" lang="es-ES" smtClean="0"/>
              <a:t>entre </a:t>
            </a:r>
            <a:r>
              <a:rPr dirty="0" lang="es-ES" smtClean="0"/>
              <a:t>los dos sistemas (Guerra fría)</a:t>
            </a:r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Se profundiza el desarrollo desigual.</a:t>
            </a:r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 </a:t>
            </a:r>
            <a:r>
              <a:rPr dirty="0" lang="es-ES" smtClean="0"/>
              <a:t>Avanza la revolución </a:t>
            </a:r>
            <a:r>
              <a:rPr dirty="0" lang="es-ES" smtClean="0"/>
              <a:t>industrial (electrónica, energía atómica, nuclear) </a:t>
            </a:r>
          </a:p>
          <a:p>
            <a:pPr>
              <a:buNone/>
            </a:pPr>
            <a:endParaRPr dirty="0" lang="es-ES" smtClean="0"/>
          </a:p>
          <a:p>
            <a:pPr>
              <a:buFont typeface="Wingdings" pitchFamily="2" charset="2"/>
              <a:buChar char="Ø"/>
            </a:pPr>
            <a:endParaRPr dirty="0" lang="es-ES" smtClean="0"/>
          </a:p>
          <a:p>
            <a:endParaRPr dirty="0" lang="es-ES" smtClean="0"/>
          </a:p>
          <a:p>
            <a:endParaRPr dirty="0" lang="es-ES" smtClean="0"/>
          </a:p>
          <a:p>
            <a:endParaRPr dirty="0"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p>
            <a:r>
              <a:rPr dirty="0" lang="es-ES" smtClean="0"/>
              <a:t>Nueva etapa de desarrollo del capitalismo</a:t>
            </a:r>
            <a:endParaRPr dirty="0" lang="es-ES"/>
          </a:p>
        </p:txBody>
      </p:sp>
      <p:sp>
        <p:nvSpPr>
          <p:cNvPr id="1048599" name="3 Marcador de contenido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>
            <a:normAutofit/>
          </a:bodyPr>
          <a:p>
            <a:r>
              <a:rPr dirty="0" sz="3600" lang="es-ES" smtClean="0"/>
              <a:t>Capitalismo monopolista o imperialismo</a:t>
            </a:r>
            <a:endParaRPr dirty="0" sz="3600" lang="es-ES"/>
          </a:p>
        </p:txBody>
      </p:sp>
      <p:pic>
        <p:nvPicPr>
          <p:cNvPr id="2097152" name="Picture 2" descr="F:\carpeta metodológica\5.-CLASES\Imperialismo\clases imperialismo curso 2018-19\clase 2\clase rasgos del Imperialismo (1)\b.JPG"/>
          <p:cNvPicPr>
            <a:picLocks noChangeAspect="1" noGrp="1" noChangeArrowheads="1"/>
          </p:cNvPicPr>
          <p:nvPr>
            <p:ph sz="quarter" idx="4294967295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4572001" y="1828800"/>
            <a:ext cx="4104166" cy="4100513"/>
          </a:xfrm>
          <a:prstGeom prst="rect"/>
          <a:noFill/>
          <a:ln>
            <a:solidFill>
              <a:schemeClr val="tx2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s-ES" smtClean="0"/>
              <a:t>Rasgos económicos del imperialismo:</a:t>
            </a:r>
            <a:endParaRPr dirty="0" lang="es-ES"/>
          </a:p>
        </p:txBody>
      </p:sp>
      <p:sp>
        <p:nvSpPr>
          <p:cNvPr id="1048601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p>
            <a:r>
              <a:rPr dirty="0" lang="es-ES" smtClean="0"/>
              <a:t>Surgimiento de </a:t>
            </a:r>
            <a:r>
              <a:rPr b="1" dirty="0" lang="es-ES" smtClean="0"/>
              <a:t>grandes </a:t>
            </a:r>
            <a:r>
              <a:rPr b="1" dirty="0" lang="es-ES" smtClean="0"/>
              <a:t>monopolios</a:t>
            </a:r>
            <a:r>
              <a:rPr dirty="0" lang="es-ES" smtClean="0"/>
              <a:t>.</a:t>
            </a:r>
          </a:p>
          <a:p>
            <a:r>
              <a:rPr dirty="0" lang="es-ES" smtClean="0"/>
              <a:t>Surgimiento del </a:t>
            </a:r>
            <a:r>
              <a:rPr b="1" dirty="0" lang="es-ES" smtClean="0"/>
              <a:t>capital financiero </a:t>
            </a:r>
            <a:r>
              <a:rPr dirty="0" lang="es-ES" smtClean="0"/>
              <a:t> (Fusión del capital industrial y el capital bancario)</a:t>
            </a:r>
          </a:p>
          <a:p>
            <a:r>
              <a:rPr b="1" dirty="0" lang="es-ES" smtClean="0"/>
              <a:t>Exportación de capitales</a:t>
            </a:r>
            <a:r>
              <a:rPr dirty="0" lang="es-ES" smtClean="0"/>
              <a:t> (en sustitución de la exportación de mercancías) </a:t>
            </a:r>
          </a:p>
          <a:p>
            <a:r>
              <a:rPr b="1" dirty="0" lang="es-ES" smtClean="0"/>
              <a:t>Reparto económico </a:t>
            </a:r>
            <a:r>
              <a:rPr dirty="0" lang="es-ES" smtClean="0"/>
              <a:t>del mundo (en sustitución del reparto territorial)</a:t>
            </a:r>
            <a:endParaRPr dirty="0"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p>
            <a:r>
              <a:rPr dirty="0" sz="4000" lang="es-ES" smtClean="0"/>
              <a:t> Los monopolios </a:t>
            </a:r>
            <a:r>
              <a:rPr dirty="0" sz="4000" lang="es-ES" smtClean="0"/>
              <a:t>: </a:t>
            </a:r>
            <a:endParaRPr dirty="0" sz="4000" lang="es-ES" smtClean="0"/>
          </a:p>
        </p:txBody>
      </p:sp>
      <p:sp>
        <p:nvSpPr>
          <p:cNvPr id="104860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6875"/>
          </a:bodyPr>
          <a:p>
            <a:r>
              <a:rPr dirty="0" lang="es-ES" smtClean="0"/>
              <a:t>Son grandes </a:t>
            </a:r>
            <a:r>
              <a:rPr dirty="0" lang="es-ES" smtClean="0"/>
              <a:t>empresas </a:t>
            </a:r>
            <a:r>
              <a:rPr dirty="0" lang="es-ES" smtClean="0"/>
              <a:t>que surgen de la fusión forzada o por acuerdos concertados.</a:t>
            </a:r>
          </a:p>
          <a:p>
            <a:r>
              <a:rPr dirty="0" lang="es-ES" smtClean="0"/>
              <a:t>Significan el paso de la libre competencia a la competencia monopolista.</a:t>
            </a:r>
            <a:endParaRPr dirty="0" lang="es-ES" smtClean="0"/>
          </a:p>
          <a:p>
            <a:r>
              <a:rPr dirty="0" lang="es-ES" smtClean="0"/>
              <a:t>Concentran </a:t>
            </a:r>
            <a:r>
              <a:rPr dirty="0" lang="es-ES" smtClean="0"/>
              <a:t>en sus </a:t>
            </a:r>
            <a:r>
              <a:rPr dirty="0" lang="es-ES" smtClean="0"/>
              <a:t>manos </a:t>
            </a:r>
            <a:r>
              <a:rPr dirty="0" lang="es-ES" smtClean="0"/>
              <a:t>el capital de los sectores económicos más importantes.</a:t>
            </a:r>
          </a:p>
          <a:p>
            <a:r>
              <a:rPr dirty="0" lang="es-ES" smtClean="0"/>
              <a:t>Dominan los mercados (la producción, los precios, </a:t>
            </a:r>
            <a:r>
              <a:rPr dirty="0" lang="es-ES" smtClean="0"/>
              <a:t>la competencia, </a:t>
            </a:r>
            <a:r>
              <a:rPr dirty="0" lang="es-ES" err="1" smtClean="0"/>
              <a:t>etc</a:t>
            </a:r>
            <a:r>
              <a:rPr dirty="0" lang="es-ES" smtClean="0"/>
              <a:t>).</a:t>
            </a:r>
          </a:p>
          <a:p>
            <a:r>
              <a:rPr dirty="0" lang="es-ES" smtClean="0"/>
              <a:t>Obtienen la </a:t>
            </a:r>
            <a:r>
              <a:rPr dirty="0" lang="es-ES" err="1" smtClean="0"/>
              <a:t>super</a:t>
            </a:r>
            <a:r>
              <a:rPr dirty="0" lang="es-ES" smtClean="0"/>
              <a:t>-ganancia </a:t>
            </a:r>
            <a:r>
              <a:rPr dirty="0" lang="es-ES" smtClean="0"/>
              <a:t>monopolista</a:t>
            </a:r>
            <a:r>
              <a:rPr dirty="0" lang="es-ES" smtClean="0"/>
              <a:t>.</a:t>
            </a:r>
          </a:p>
          <a:p>
            <a:endParaRPr dirty="0"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s-ES"/>
          </a:p>
        </p:txBody>
      </p:sp>
      <p:sp>
        <p:nvSpPr>
          <p:cNvPr id="1048605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s-ES" smtClean="0"/>
              <a:t>Influyen en todas las esferas sociales (deciden elecciones, políticas públicas, decisiones gubernamentales, conflictos bélicos, </a:t>
            </a:r>
            <a:r>
              <a:rPr dirty="0" lang="es-ES" err="1" smtClean="0"/>
              <a:t>etc</a:t>
            </a:r>
            <a:r>
              <a:rPr dirty="0" lang="es-ES" smtClean="0"/>
              <a:t>)</a:t>
            </a:r>
          </a:p>
          <a:p>
            <a:endParaRPr dirty="0"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s-ES" smtClean="0"/>
              <a:t>Principales esferas de influencias en la actualidad:</a:t>
            </a:r>
            <a:endParaRPr dirty="0" lang="es-ES"/>
          </a:p>
        </p:txBody>
      </p:sp>
      <p:sp>
        <p:nvSpPr>
          <p:cNvPr id="1048607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b="1" dirty="0" lang="es-ES" smtClean="0"/>
              <a:t>Tecnología digital: </a:t>
            </a:r>
            <a:r>
              <a:rPr dirty="0" lang="es-ES" smtClean="0"/>
              <a:t>Controlan la publicidad, la navegación, los sistemas operativos</a:t>
            </a:r>
            <a:r>
              <a:rPr lang="es-ES" smtClean="0"/>
              <a:t>, creación de </a:t>
            </a:r>
            <a:r>
              <a:rPr dirty="0" lang="es-ES" smtClean="0"/>
              <a:t>tendencias. </a:t>
            </a:r>
            <a:r>
              <a:rPr b="1" dirty="0" lang="es-ES" smtClean="0"/>
              <a:t>Ejemplos</a:t>
            </a:r>
          </a:p>
          <a:p>
            <a:r>
              <a:rPr b="1" dirty="0" lang="es-ES" smtClean="0"/>
              <a:t>Farmacéutica:</a:t>
            </a:r>
            <a:r>
              <a:rPr dirty="0" lang="es-ES" smtClean="0"/>
              <a:t> controlan la producción y el mercado de medicamentos, la compra de patentes. </a:t>
            </a:r>
            <a:r>
              <a:rPr b="1" dirty="0" lang="es-ES" smtClean="0"/>
              <a:t>Ejemplos</a:t>
            </a:r>
          </a:p>
          <a:p>
            <a:r>
              <a:rPr b="1" dirty="0" lang="es-ES" smtClean="0"/>
              <a:t>Medios de comunicació</a:t>
            </a:r>
            <a:r>
              <a:rPr dirty="0" lang="es-ES" smtClean="0"/>
              <a:t>n: plataformas de TV, cine, prensa. </a:t>
            </a:r>
            <a:r>
              <a:rPr b="1" dirty="0" lang="es-ES" smtClean="0"/>
              <a:t>Ejemplos</a:t>
            </a:r>
            <a:endParaRPr b="1" dirty="0" lang="es-ES" smtClean="0"/>
          </a:p>
          <a:p>
            <a:endParaRPr dirty="0"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s-ES" smtClean="0"/>
              <a:t>Tipos de monopolios:</a:t>
            </a:r>
            <a:endParaRPr dirty="0" lang="es-ES"/>
          </a:p>
        </p:txBody>
      </p:sp>
      <p:sp>
        <p:nvSpPr>
          <p:cNvPr id="1048617" name="4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036631"/>
          </a:xfrm>
        </p:spPr>
        <p:txBody>
          <a:bodyPr>
            <a:noAutofit/>
          </a:bodyPr>
          <a:p>
            <a:r>
              <a:rPr dirty="0" sz="3200" lang="es-ES" smtClean="0"/>
              <a:t>Según la forma de organización:</a:t>
            </a:r>
            <a:endParaRPr dirty="0" sz="3200" lang="es-ES"/>
          </a:p>
        </p:txBody>
      </p:sp>
      <p:sp>
        <p:nvSpPr>
          <p:cNvPr id="1048618" name="2 Marcador de contenido"/>
          <p:cNvSpPr>
            <a:spLocks noGrp="1"/>
          </p:cNvSpPr>
          <p:nvPr>
            <p:ph sz="half" idx="2"/>
          </p:nvPr>
        </p:nvSpPr>
        <p:spPr>
          <a:xfrm>
            <a:off x="457200" y="3143248"/>
            <a:ext cx="3829048" cy="2982914"/>
          </a:xfrm>
          <a:ln>
            <a:solidFill>
              <a:schemeClr val="tx2"/>
            </a:solidFill>
          </a:ln>
        </p:spPr>
        <p:txBody>
          <a:bodyPr>
            <a:normAutofit/>
          </a:bodyPr>
          <a:p>
            <a:r>
              <a:rPr dirty="0" lang="es-ES" smtClean="0"/>
              <a:t>Consorcio</a:t>
            </a:r>
          </a:p>
          <a:p>
            <a:r>
              <a:rPr dirty="0" lang="es-ES" smtClean="0"/>
              <a:t>Trust </a:t>
            </a:r>
          </a:p>
          <a:p>
            <a:r>
              <a:rPr dirty="0" lang="es-ES" smtClean="0"/>
              <a:t>Cartel </a:t>
            </a:r>
            <a:endParaRPr dirty="0"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p>
            <a:r>
              <a:rPr dirty="0" lang="es-ES" smtClean="0"/>
              <a:t>Tipos de monopolios</a:t>
            </a:r>
            <a:endParaRPr dirty="0" lang="es-ES"/>
          </a:p>
        </p:txBody>
      </p:sp>
      <p:sp>
        <p:nvSpPr>
          <p:cNvPr id="1048620" name="4 Marcador de texto"/>
          <p:cNvSpPr>
            <a:spLocks noGrp="1"/>
          </p:cNvSpPr>
          <p:nvPr>
            <p:ph type="body" idx="4294967295"/>
          </p:nvPr>
        </p:nvSpPr>
        <p:spPr>
          <a:xfrm>
            <a:off x="0" y="1357313"/>
            <a:ext cx="4040188" cy="500062"/>
          </a:xfrm>
        </p:spPr>
        <p:txBody>
          <a:bodyPr>
            <a:normAutofit fontScale="96875" lnSpcReduction="20000"/>
          </a:bodyPr>
          <a:p>
            <a:r>
              <a:rPr dirty="0" sz="3500" lang="es-ES" smtClean="0"/>
              <a:t>Transnacionales</a:t>
            </a:r>
            <a:r>
              <a:rPr dirty="0" lang="es-ES" smtClean="0"/>
              <a:t> </a:t>
            </a:r>
            <a:endParaRPr dirty="0" lang="es-ES"/>
          </a:p>
        </p:txBody>
      </p:sp>
      <p:sp>
        <p:nvSpPr>
          <p:cNvPr id="1048621" name="6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5102225" y="1214438"/>
            <a:ext cx="4041775" cy="642926"/>
          </a:xfrm>
        </p:spPr>
        <p:txBody>
          <a:bodyPr>
            <a:normAutofit/>
          </a:bodyPr>
          <a:p>
            <a:r>
              <a:rPr dirty="0" lang="es-ES" smtClean="0"/>
              <a:t>Multinacionales </a:t>
            </a:r>
            <a:endParaRPr dirty="0" lang="es-ES"/>
          </a:p>
        </p:txBody>
      </p:sp>
      <p:sp>
        <p:nvSpPr>
          <p:cNvPr id="1048622" name="8 Elipse"/>
          <p:cNvSpPr/>
          <p:nvPr/>
        </p:nvSpPr>
        <p:spPr>
          <a:xfrm>
            <a:off x="0" y="1928802"/>
            <a:ext cx="4357686" cy="4643470"/>
          </a:xfrm>
          <a:prstGeom prst="ellipse"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p>
            <a:r>
              <a:rPr dirty="0" sz="2000" lang="es-ES" smtClean="0"/>
              <a:t>Empresa internacional </a:t>
            </a:r>
            <a:r>
              <a:rPr dirty="0" sz="2000" lang="es-ES" smtClean="0"/>
              <a:t>que cuentan con filiales en diferentes países, pero </a:t>
            </a:r>
            <a:r>
              <a:rPr dirty="0" sz="2000" lang="es-ES" smtClean="0"/>
              <a:t>una sola matriz. </a:t>
            </a:r>
            <a:r>
              <a:rPr dirty="0" sz="2000" lang="es-ES" smtClean="0"/>
              <a:t>Las políticas provienen de </a:t>
            </a:r>
            <a:r>
              <a:rPr dirty="0" sz="2000" lang="es-ES" smtClean="0"/>
              <a:t>esa </a:t>
            </a:r>
            <a:r>
              <a:rPr dirty="0" sz="2000" lang="es-ES" smtClean="0"/>
              <a:t>matriz</a:t>
            </a:r>
            <a:endParaRPr dirty="0" sz="2000" lang="es-ES"/>
          </a:p>
        </p:txBody>
      </p:sp>
      <p:sp>
        <p:nvSpPr>
          <p:cNvPr id="1048623" name="9 Elipse"/>
          <p:cNvSpPr/>
          <p:nvPr/>
        </p:nvSpPr>
        <p:spPr>
          <a:xfrm>
            <a:off x="4714876" y="2000240"/>
            <a:ext cx="4429124" cy="4500594"/>
          </a:xfrm>
          <a:prstGeom prst="ellipse"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p>
            <a:r>
              <a:rPr dirty="0" sz="2000" lang="es-ES" smtClean="0"/>
              <a:t>Empresa internacional </a:t>
            </a:r>
            <a:r>
              <a:rPr dirty="0" sz="2000" lang="es-ES" smtClean="0"/>
              <a:t>con filiales en diferentes países, donde cada filial mantiene relativa independencia en sus políticas de gestión   </a:t>
            </a:r>
            <a:endParaRPr dirty="0" sz="2000"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Capitalismo monopolista o imperialismo</dc:title>
  <dc:creator>marxismo5</dc:creator>
  <cp:lastModifiedBy>FAMILIA</cp:lastModifiedBy>
  <dcterms:created xsi:type="dcterms:W3CDTF">2009-01-01T20:03:42Z</dcterms:created>
  <dcterms:modified xsi:type="dcterms:W3CDTF">2025-12-02T23:29:42Z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85430a1b27754cf09712c7bc6c657740</vt:lpwstr>
  </property>
</Properties>
</file>