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3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2806-187A-4D1A-92F2-CB682E96611F}" type="datetimeFigureOut">
              <a:rPr lang="es-ES" smtClean="0"/>
              <a:pPr/>
              <a:t>08/03/2026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D4C23-CA85-434E-B5B8-56BC992AA9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L</a:t>
            </a:r>
            <a:r>
              <a:rPr lang="es-ES" dirty="0" smtClean="0"/>
              <a:t>a crisis general del capitalismo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Evidencias de la crisis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285720" y="642918"/>
            <a:ext cx="8858280" cy="5857895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El capitalismo actual ha dejado de ser un sistema revolucionario.</a:t>
            </a:r>
          </a:p>
          <a:p>
            <a:r>
              <a:rPr lang="es-ES" dirty="0" smtClean="0"/>
              <a:t>Presenta una crisis que afecta a todo el sistema (sistémica), donde los intereses del capital son incompatibles con la reproducción de la vida humana.</a:t>
            </a:r>
          </a:p>
          <a:p>
            <a:r>
              <a:rPr lang="es-ES" dirty="0" smtClean="0"/>
              <a:t> Hoy la Humanidad enfrenta una terrible dicotomía:</a:t>
            </a:r>
          </a:p>
          <a:p>
            <a:r>
              <a:rPr lang="es-ES" dirty="0" smtClean="0"/>
              <a:t>1.-o se sigue </a:t>
            </a:r>
            <a:r>
              <a:rPr lang="es-ES" dirty="0"/>
              <a:t>otorgando primacía a los intereses del </a:t>
            </a:r>
            <a:r>
              <a:rPr lang="es-ES" dirty="0" smtClean="0"/>
              <a:t>capital</a:t>
            </a:r>
          </a:p>
          <a:p>
            <a:r>
              <a:rPr lang="es-ES" dirty="0" smtClean="0"/>
              <a:t>2.- </a:t>
            </a:r>
            <a:r>
              <a:rPr lang="es-ES" dirty="0"/>
              <a:t>o </a:t>
            </a:r>
            <a:r>
              <a:rPr lang="es-ES" dirty="0" smtClean="0"/>
              <a:t>se garantizan </a:t>
            </a:r>
            <a:r>
              <a:rPr lang="es-ES" dirty="0"/>
              <a:t>las condiciones de vida </a:t>
            </a:r>
            <a:r>
              <a:rPr lang="es-ES" dirty="0" smtClean="0"/>
              <a:t>que permitan la reproducción del planeta.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es-ES" dirty="0" smtClean="0"/>
              <a:t>La globalización neoliberal: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500702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Economía mundial configurada por grandes  </a:t>
            </a:r>
            <a:r>
              <a:rPr lang="es-ES" dirty="0"/>
              <a:t>cadenas globales de producción </a:t>
            </a:r>
            <a:r>
              <a:rPr lang="es-ES" dirty="0" smtClean="0"/>
              <a:t>dominadas por los grandes monopolios.</a:t>
            </a:r>
          </a:p>
          <a:p>
            <a:r>
              <a:rPr lang="es-ES" dirty="0" smtClean="0"/>
              <a:t>La privatización de sectores económicos estratégicos (</a:t>
            </a:r>
            <a:r>
              <a:rPr lang="es-ES" dirty="0"/>
              <a:t>producción industrial, </a:t>
            </a:r>
            <a:r>
              <a:rPr lang="es-ES" dirty="0" smtClean="0"/>
              <a:t>agricultura </a:t>
            </a:r>
            <a:r>
              <a:rPr lang="es-ES" dirty="0"/>
              <a:t>y </a:t>
            </a:r>
            <a:r>
              <a:rPr lang="es-ES" dirty="0" smtClean="0"/>
              <a:t>servicios)</a:t>
            </a:r>
          </a:p>
          <a:p>
            <a:r>
              <a:rPr lang="es-ES" dirty="0" smtClean="0"/>
              <a:t>La privatización del conocimiento.</a:t>
            </a:r>
          </a:p>
          <a:p>
            <a:r>
              <a:rPr lang="es-ES" dirty="0" smtClean="0"/>
              <a:t>Sobreexplotación de  la mayoría de los recursos naturales del planeta en interés del capital.</a:t>
            </a:r>
          </a:p>
          <a:p>
            <a:r>
              <a:rPr lang="es-ES" dirty="0" smtClean="0"/>
              <a:t>Incremento de la migración forzada, generando una desbordante sobrepoblación y su sobreexplotación como </a:t>
            </a:r>
            <a:r>
              <a:rPr lang="es-ES" dirty="0"/>
              <a:t>fuerza de trabajo </a:t>
            </a:r>
            <a:r>
              <a:rPr lang="es-ES" dirty="0" smtClean="0"/>
              <a:t>barata.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Crisis geopolítica: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Derrumbe </a:t>
            </a:r>
            <a:r>
              <a:rPr lang="es-ES" dirty="0"/>
              <a:t>de </a:t>
            </a:r>
            <a:r>
              <a:rPr lang="es-ES" dirty="0" smtClean="0"/>
              <a:t>Estados Unidos </a:t>
            </a:r>
            <a:r>
              <a:rPr lang="es-ES" dirty="0"/>
              <a:t>como potencia hegemónica mundial </a:t>
            </a:r>
            <a:r>
              <a:rPr lang="es-ES" dirty="0" smtClean="0"/>
              <a:t>y Advenimiento de una nueva </a:t>
            </a:r>
            <a:r>
              <a:rPr lang="es-ES" dirty="0"/>
              <a:t>era </a:t>
            </a:r>
            <a:r>
              <a:rPr lang="es-ES" dirty="0" err="1" smtClean="0"/>
              <a:t>multipolar</a:t>
            </a:r>
            <a:r>
              <a:rPr lang="es-ES" dirty="0" smtClean="0"/>
              <a:t>.</a:t>
            </a:r>
          </a:p>
          <a:p>
            <a:r>
              <a:rPr lang="es-ES" dirty="0" smtClean="0"/>
              <a:t>Fracaso </a:t>
            </a:r>
            <a:r>
              <a:rPr lang="es-ES" dirty="0"/>
              <a:t>de las políticas </a:t>
            </a:r>
            <a:r>
              <a:rPr lang="es-ES" dirty="0" smtClean="0"/>
              <a:t>de las grandes instituciones capitalistas (FMI</a:t>
            </a:r>
            <a:r>
              <a:rPr lang="es-ES" dirty="0"/>
              <a:t>, BM y </a:t>
            </a:r>
            <a:r>
              <a:rPr lang="es-ES" dirty="0" smtClean="0"/>
              <a:t>OMC) </a:t>
            </a:r>
            <a:endParaRPr lang="es-ES" dirty="0"/>
          </a:p>
          <a:p>
            <a:r>
              <a:rPr lang="es-ES" dirty="0" smtClean="0"/>
              <a:t>Surgimiento de </a:t>
            </a:r>
            <a:r>
              <a:rPr lang="es-ES" dirty="0"/>
              <a:t>gobiernos que </a:t>
            </a:r>
            <a:r>
              <a:rPr lang="es-ES" dirty="0" smtClean="0"/>
              <a:t>se resisten al </a:t>
            </a:r>
            <a:r>
              <a:rPr lang="es-ES" dirty="0"/>
              <a:t>neoliberalismo y </a:t>
            </a:r>
            <a:r>
              <a:rPr lang="es-ES" dirty="0" smtClean="0"/>
              <a:t>ejecutan políticas  nacionalistas. 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Crisis civilizatoria: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85720" y="1600200"/>
            <a:ext cx="4210080" cy="4525963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El modelo neoliberal </a:t>
            </a:r>
            <a:r>
              <a:rPr lang="es-ES" dirty="0" smtClean="0"/>
              <a:t> genera </a:t>
            </a:r>
            <a:r>
              <a:rPr lang="es-ES" dirty="0" smtClean="0"/>
              <a:t>crecimiento económico, pero no desarrollo humano. </a:t>
            </a:r>
            <a:endParaRPr lang="es-ES" dirty="0" smtClean="0"/>
          </a:p>
          <a:p>
            <a:r>
              <a:rPr lang="es-ES" dirty="0" smtClean="0"/>
              <a:t>H</a:t>
            </a:r>
            <a:r>
              <a:rPr lang="es-ES" dirty="0" smtClean="0"/>
              <a:t>a </a:t>
            </a:r>
            <a:r>
              <a:rPr lang="es-ES" dirty="0" smtClean="0"/>
              <a:t>profundizado las desigualdades y las asimetrías entre países. </a:t>
            </a:r>
          </a:p>
          <a:p>
            <a:r>
              <a:rPr lang="es-ES" dirty="0" smtClean="0"/>
              <a:t>P</a:t>
            </a:r>
            <a:r>
              <a:rPr lang="es-ES" dirty="0" smtClean="0"/>
              <a:t>one </a:t>
            </a:r>
            <a:r>
              <a:rPr lang="es-ES" dirty="0" smtClean="0"/>
              <a:t>en riesgo el metabolismo social hombre-naturaleza.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Crisis laboral</a:t>
            </a:r>
          </a:p>
          <a:p>
            <a:r>
              <a:rPr lang="es-ES" dirty="0" smtClean="0"/>
              <a:t>Crisis alimentaria</a:t>
            </a:r>
          </a:p>
          <a:p>
            <a:r>
              <a:rPr lang="es-ES" dirty="0" smtClean="0"/>
              <a:t>Crisis de subsistencia</a:t>
            </a:r>
          </a:p>
          <a:p>
            <a:r>
              <a:rPr lang="es-ES" dirty="0" smtClean="0"/>
              <a:t>Crisis ambiental</a:t>
            </a:r>
          </a:p>
          <a:p>
            <a:r>
              <a:rPr lang="es-ES" dirty="0" smtClean="0"/>
              <a:t>Crisis energética</a:t>
            </a:r>
          </a:p>
          <a:p>
            <a:r>
              <a:rPr lang="es-ES" dirty="0" smtClean="0"/>
              <a:t>Crisis migratoria</a:t>
            </a:r>
          </a:p>
          <a:p>
            <a:r>
              <a:rPr lang="es-ES" dirty="0" smtClean="0"/>
              <a:t>Crisis cultural</a:t>
            </a:r>
          </a:p>
          <a:p>
            <a:r>
              <a:rPr lang="es-ES" dirty="0" smtClean="0"/>
              <a:t>Crisis del </a:t>
            </a:r>
            <a:r>
              <a:rPr lang="es-ES" dirty="0" smtClean="0"/>
              <a:t>conocimiento</a:t>
            </a:r>
            <a:endParaRPr lang="es-E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La solución</a:t>
            </a:r>
            <a:r>
              <a:rPr lang="es-ES" dirty="0" smtClean="0"/>
              <a:t> </a:t>
            </a:r>
            <a:r>
              <a:rPr lang="es-ES" dirty="0" smtClean="0"/>
              <a:t>a la crisis general del </a:t>
            </a:r>
            <a:r>
              <a:rPr lang="es-ES" dirty="0" smtClean="0"/>
              <a:t>capitalismo sigue siendo: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endParaRPr lang="es-ES" sz="6000" dirty="0" smtClean="0"/>
          </a:p>
          <a:p>
            <a:pPr algn="ctr"/>
            <a:r>
              <a:rPr lang="es-ES" sz="6000" dirty="0" smtClean="0"/>
              <a:t>La lucha de clases</a:t>
            </a:r>
            <a:endParaRPr lang="es-ES" sz="6000" dirty="0"/>
          </a:p>
        </p:txBody>
      </p:sp>
      <p:pic>
        <p:nvPicPr>
          <p:cNvPr id="2050" name="Picture 2" descr="G:\carpeta metodológica\fotos p clases\personalidades\marx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29257" y="1857364"/>
            <a:ext cx="3000396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270</Words>
  <Application>Microsoft Office PowerPoint</Application>
  <PresentationFormat>Presentación en pantalla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La crisis general del capitalismo</vt:lpstr>
      <vt:lpstr>Diapositiva 2</vt:lpstr>
      <vt:lpstr>La globalización neoliberal:</vt:lpstr>
      <vt:lpstr>Crisis geopolítica:</vt:lpstr>
      <vt:lpstr>Crisis civilizatoria:</vt:lpstr>
      <vt:lpstr>La solución a la crisis general del capitalismo sigue siendo: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Evidencias de la crisis general del capitalismo</dc:title>
  <dc:creator>FAMILIA</dc:creator>
  <cp:lastModifiedBy>FAMILIA</cp:lastModifiedBy>
  <cp:revision>26</cp:revision>
  <dcterms:created xsi:type="dcterms:W3CDTF">2025-04-27T16:16:44Z</dcterms:created>
  <dcterms:modified xsi:type="dcterms:W3CDTF">2026-03-08T11:07:46Z</dcterms:modified>
</cp:coreProperties>
</file>