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8" r:id="rId3"/>
    <p:sldId id="269" r:id="rId4"/>
    <p:sldId id="279" r:id="rId5"/>
    <p:sldId id="258" r:id="rId6"/>
    <p:sldId id="280" r:id="rId7"/>
    <p:sldId id="259" r:id="rId8"/>
    <p:sldId id="276" r:id="rId9"/>
    <p:sldId id="273" r:id="rId10"/>
    <p:sldId id="260" r:id="rId11"/>
    <p:sldId id="261" r:id="rId12"/>
    <p:sldId id="281" r:id="rId13"/>
    <p:sldId id="284" r:id="rId14"/>
    <p:sldId id="283" r:id="rId15"/>
    <p:sldId id="274" r:id="rId16"/>
    <p:sldId id="295" r:id="rId17"/>
    <p:sldId id="285" r:id="rId18"/>
    <p:sldId id="286" r:id="rId19"/>
    <p:sldId id="287" r:id="rId20"/>
    <p:sldId id="262" r:id="rId21"/>
    <p:sldId id="263" r:id="rId22"/>
    <p:sldId id="288" r:id="rId23"/>
    <p:sldId id="296" r:id="rId24"/>
    <p:sldId id="291" r:id="rId25"/>
    <p:sldId id="264" r:id="rId26"/>
    <p:sldId id="290" r:id="rId27"/>
    <p:sldId id="289" r:id="rId28"/>
    <p:sldId id="265" r:id="rId29"/>
    <p:sldId id="275" r:id="rId30"/>
    <p:sldId id="292" r:id="rId31"/>
    <p:sldId id="293" r:id="rId32"/>
    <p:sldId id="294" r:id="rId33"/>
    <p:sldId id="267" r:id="rId34"/>
    <p:sldId id="268" r:id="rId3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zaro E. Grueiro Muñoz" initials="LEG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5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#8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#6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#7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5DD137-C526-4EDA-A8EB-1EDE0DA0A4B8}" type="doc">
      <dgm:prSet loTypeId="urn:microsoft.com/office/officeart/2005/8/layout/radial4" loCatId="relationship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s-ES"/>
        </a:p>
      </dgm:t>
    </dgm:pt>
    <dgm:pt modelId="{8195CA11-5710-4BBE-ACEF-B4BFC45CDAD1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Responsabilidad</a:t>
          </a:r>
        </a:p>
        <a:p>
          <a:r>
            <a:rPr lang="es-E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Penal</a:t>
          </a:r>
        </a:p>
        <a:p>
          <a:r>
            <a:rPr lang="es-ES" dirty="0" smtClean="0">
              <a:latin typeface="Arial" pitchFamily="34" charset="0"/>
              <a:cs typeface="Arial" pitchFamily="34" charset="0"/>
            </a:rPr>
            <a:t>Art 17. Ley 151/22</a:t>
          </a:r>
          <a:endParaRPr lang="es-ES" dirty="0">
            <a:latin typeface="Arial" pitchFamily="34" charset="0"/>
            <a:cs typeface="Arial" pitchFamily="34" charset="0"/>
          </a:endParaRPr>
        </a:p>
      </dgm:t>
    </dgm:pt>
    <dgm:pt modelId="{ED1FC108-F89A-4FFE-9871-121F9B317D2B}" type="parTrans" cxnId="{9D5AB844-BF5D-4903-AF47-1E98136BB38A}">
      <dgm:prSet/>
      <dgm:spPr/>
      <dgm:t>
        <a:bodyPr/>
        <a:lstStyle/>
        <a:p>
          <a:endParaRPr lang="es-ES"/>
        </a:p>
      </dgm:t>
    </dgm:pt>
    <dgm:pt modelId="{8E0DD852-20D0-4FA0-8241-EF229A36AEBF}" type="sibTrans" cxnId="{9D5AB844-BF5D-4903-AF47-1E98136BB38A}">
      <dgm:prSet/>
      <dgm:spPr/>
      <dgm:t>
        <a:bodyPr/>
        <a:lstStyle/>
        <a:p>
          <a:endParaRPr lang="es-ES"/>
        </a:p>
      </dgm:t>
    </dgm:pt>
    <dgm:pt modelId="{995F4B0D-485E-4A86-A318-E0CCBA3F8256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Personas naturales.</a:t>
          </a:r>
        </a:p>
        <a:p>
          <a:r>
            <a:rPr lang="es-ES" dirty="0" smtClean="0">
              <a:latin typeface="Arial" pitchFamily="34" charset="0"/>
              <a:cs typeface="Arial" pitchFamily="34" charset="0"/>
            </a:rPr>
            <a:t>Art 18.1.2.3.4 . </a:t>
          </a:r>
          <a:endParaRPr lang="es-ES" dirty="0">
            <a:latin typeface="Arial" pitchFamily="34" charset="0"/>
            <a:cs typeface="Arial" pitchFamily="34" charset="0"/>
          </a:endParaRPr>
        </a:p>
      </dgm:t>
    </dgm:pt>
    <dgm:pt modelId="{4812FFCB-591E-4062-9107-AB54D73DD30C}" type="parTrans" cxnId="{99BEBE44-4AE2-49B3-9CDF-85B4BC570E7B}">
      <dgm:prSet/>
      <dgm:spPr/>
      <dgm:t>
        <a:bodyPr/>
        <a:lstStyle/>
        <a:p>
          <a:endParaRPr lang="es-ES"/>
        </a:p>
      </dgm:t>
    </dgm:pt>
    <dgm:pt modelId="{2E6C16D9-6152-4FB3-B7D0-EC1C6736E803}" type="sibTrans" cxnId="{99BEBE44-4AE2-49B3-9CDF-85B4BC570E7B}">
      <dgm:prSet/>
      <dgm:spPr/>
      <dgm:t>
        <a:bodyPr/>
        <a:lstStyle/>
        <a:p>
          <a:endParaRPr lang="es-ES"/>
        </a:p>
      </dgm:t>
    </dgm:pt>
    <dgm:pt modelId="{022E9249-90C2-4508-9886-02134E7688D4}">
      <dgm:prSet phldrT="[Texto]"/>
      <dgm:spPr/>
      <dgm:t>
        <a:bodyPr/>
        <a:lstStyle/>
        <a:p>
          <a:r>
            <a:rPr lang="es-E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Personas Jurídicas.</a:t>
          </a:r>
        </a:p>
        <a:p>
          <a:r>
            <a:rPr lang="es-ES" dirty="0" smtClean="0">
              <a:latin typeface="Arial" pitchFamily="34" charset="0"/>
              <a:cs typeface="Arial" pitchFamily="34" charset="0"/>
            </a:rPr>
            <a:t>Art 19.1.2.3.4. </a:t>
          </a:r>
        </a:p>
      </dgm:t>
    </dgm:pt>
    <dgm:pt modelId="{1AB8D850-DFD1-48F8-BAB9-3A5DF02EA966}" type="parTrans" cxnId="{EFA2E1AB-B1D7-4D16-8CBE-F8C21DD82988}">
      <dgm:prSet/>
      <dgm:spPr/>
      <dgm:t>
        <a:bodyPr/>
        <a:lstStyle/>
        <a:p>
          <a:endParaRPr lang="es-ES"/>
        </a:p>
      </dgm:t>
    </dgm:pt>
    <dgm:pt modelId="{9C78D0FF-6CC9-4CFE-A0CD-315DB35599A9}" type="sibTrans" cxnId="{EFA2E1AB-B1D7-4D16-8CBE-F8C21DD82988}">
      <dgm:prSet/>
      <dgm:spPr/>
      <dgm:t>
        <a:bodyPr/>
        <a:lstStyle/>
        <a:p>
          <a:endParaRPr lang="es-ES"/>
        </a:p>
      </dgm:t>
    </dgm:pt>
    <dgm:pt modelId="{D0EE18EB-8B92-4558-9A37-53779C4C877B}" type="pres">
      <dgm:prSet presAssocID="{8B5DD137-C526-4EDA-A8EB-1EDE0DA0A4B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1D4FC5E-6F3F-4647-A31D-7408FC04A827}" type="pres">
      <dgm:prSet presAssocID="{8195CA11-5710-4BBE-ACEF-B4BFC45CDAD1}" presName="centerShape" presStyleLbl="node0" presStyleIdx="0" presStyleCnt="1" custScaleX="189994" custScaleY="71402" custLinFactNeighborX="-1362" custLinFactNeighborY="-36584"/>
      <dgm:spPr>
        <a:prstGeom prst="round2DiagRect">
          <a:avLst/>
        </a:prstGeom>
      </dgm:spPr>
      <dgm:t>
        <a:bodyPr/>
        <a:lstStyle/>
        <a:p>
          <a:endParaRPr lang="es-ES"/>
        </a:p>
      </dgm:t>
    </dgm:pt>
    <dgm:pt modelId="{B2C3EA0C-7181-4682-B9A2-AA1AF19537B5}" type="pres">
      <dgm:prSet presAssocID="{4812FFCB-591E-4062-9107-AB54D73DD30C}" presName="parTrans" presStyleLbl="bgSibTrans2D1" presStyleIdx="0" presStyleCnt="2"/>
      <dgm:spPr/>
      <dgm:t>
        <a:bodyPr/>
        <a:lstStyle/>
        <a:p>
          <a:endParaRPr lang="es-ES"/>
        </a:p>
      </dgm:t>
    </dgm:pt>
    <dgm:pt modelId="{B58C312C-473F-44AC-8ECC-DE85D628BC87}" type="pres">
      <dgm:prSet presAssocID="{995F4B0D-485E-4A86-A318-E0CCBA3F8256}" presName="node" presStyleLbl="node1" presStyleIdx="0" presStyleCnt="2" custScaleX="151287" custRadScaleRad="68863" custRadScaleInc="-58287">
        <dgm:presLayoutVars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s-ES"/>
        </a:p>
      </dgm:t>
    </dgm:pt>
    <dgm:pt modelId="{B626A99D-C2C9-4284-B949-44D02423F0E8}" type="pres">
      <dgm:prSet presAssocID="{1AB8D850-DFD1-48F8-BAB9-3A5DF02EA966}" presName="parTrans" presStyleLbl="bgSibTrans2D1" presStyleIdx="1" presStyleCnt="2"/>
      <dgm:spPr/>
      <dgm:t>
        <a:bodyPr/>
        <a:lstStyle/>
        <a:p>
          <a:endParaRPr lang="es-ES"/>
        </a:p>
      </dgm:t>
    </dgm:pt>
    <dgm:pt modelId="{7094B7F2-58FB-4418-A30B-A6FD53D641E6}" type="pres">
      <dgm:prSet presAssocID="{022E9249-90C2-4508-9886-02134E7688D4}" presName="node" presStyleLbl="node1" presStyleIdx="1" presStyleCnt="2" custScaleX="142625" custRadScaleRad="78515" custRadScaleInc="57001">
        <dgm:presLayoutVars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s-ES"/>
        </a:p>
      </dgm:t>
    </dgm:pt>
  </dgm:ptLst>
  <dgm:cxnLst>
    <dgm:cxn modelId="{9F6BA4A6-6807-4EDB-80A0-9B398898D070}" type="presOf" srcId="{022E9249-90C2-4508-9886-02134E7688D4}" destId="{7094B7F2-58FB-4418-A30B-A6FD53D641E6}" srcOrd="0" destOrd="0" presId="urn:microsoft.com/office/officeart/2005/8/layout/radial4"/>
    <dgm:cxn modelId="{9D5AB844-BF5D-4903-AF47-1E98136BB38A}" srcId="{8B5DD137-C526-4EDA-A8EB-1EDE0DA0A4B8}" destId="{8195CA11-5710-4BBE-ACEF-B4BFC45CDAD1}" srcOrd="0" destOrd="0" parTransId="{ED1FC108-F89A-4FFE-9871-121F9B317D2B}" sibTransId="{8E0DD852-20D0-4FA0-8241-EF229A36AEBF}"/>
    <dgm:cxn modelId="{EC0BA467-F7BE-42C7-9131-91E7AC15C2F7}" type="presOf" srcId="{1AB8D850-DFD1-48F8-BAB9-3A5DF02EA966}" destId="{B626A99D-C2C9-4284-B949-44D02423F0E8}" srcOrd="0" destOrd="0" presId="urn:microsoft.com/office/officeart/2005/8/layout/radial4"/>
    <dgm:cxn modelId="{D2B4CCA5-7499-428D-BD14-45D794FE4FF8}" type="presOf" srcId="{4812FFCB-591E-4062-9107-AB54D73DD30C}" destId="{B2C3EA0C-7181-4682-B9A2-AA1AF19537B5}" srcOrd="0" destOrd="0" presId="urn:microsoft.com/office/officeart/2005/8/layout/radial4"/>
    <dgm:cxn modelId="{EFA2E1AB-B1D7-4D16-8CBE-F8C21DD82988}" srcId="{8195CA11-5710-4BBE-ACEF-B4BFC45CDAD1}" destId="{022E9249-90C2-4508-9886-02134E7688D4}" srcOrd="1" destOrd="0" parTransId="{1AB8D850-DFD1-48F8-BAB9-3A5DF02EA966}" sibTransId="{9C78D0FF-6CC9-4CFE-A0CD-315DB35599A9}"/>
    <dgm:cxn modelId="{422D86FB-D6EF-4886-B40B-90D8D1911C99}" type="presOf" srcId="{8B5DD137-C526-4EDA-A8EB-1EDE0DA0A4B8}" destId="{D0EE18EB-8B92-4558-9A37-53779C4C877B}" srcOrd="0" destOrd="0" presId="urn:microsoft.com/office/officeart/2005/8/layout/radial4"/>
    <dgm:cxn modelId="{99BEBE44-4AE2-49B3-9CDF-85B4BC570E7B}" srcId="{8195CA11-5710-4BBE-ACEF-B4BFC45CDAD1}" destId="{995F4B0D-485E-4A86-A318-E0CCBA3F8256}" srcOrd="0" destOrd="0" parTransId="{4812FFCB-591E-4062-9107-AB54D73DD30C}" sibTransId="{2E6C16D9-6152-4FB3-B7D0-EC1C6736E803}"/>
    <dgm:cxn modelId="{70762BD5-609F-4EAA-9D29-72F2EA37FEE2}" type="presOf" srcId="{995F4B0D-485E-4A86-A318-E0CCBA3F8256}" destId="{B58C312C-473F-44AC-8ECC-DE85D628BC87}" srcOrd="0" destOrd="0" presId="urn:microsoft.com/office/officeart/2005/8/layout/radial4"/>
    <dgm:cxn modelId="{B9EE1E0A-C042-4CC1-963F-B1EFC3BA9ED8}" type="presOf" srcId="{8195CA11-5710-4BBE-ACEF-B4BFC45CDAD1}" destId="{41D4FC5E-6F3F-4647-A31D-7408FC04A827}" srcOrd="0" destOrd="0" presId="urn:microsoft.com/office/officeart/2005/8/layout/radial4"/>
    <dgm:cxn modelId="{0FE62472-DDD4-4F27-BFEF-3BFF63F144ED}" type="presParOf" srcId="{D0EE18EB-8B92-4558-9A37-53779C4C877B}" destId="{41D4FC5E-6F3F-4647-A31D-7408FC04A827}" srcOrd="0" destOrd="0" presId="urn:microsoft.com/office/officeart/2005/8/layout/radial4"/>
    <dgm:cxn modelId="{03F63EA1-A1DF-4CCB-B0A1-D55590E7FF98}" type="presParOf" srcId="{D0EE18EB-8B92-4558-9A37-53779C4C877B}" destId="{B2C3EA0C-7181-4682-B9A2-AA1AF19537B5}" srcOrd="1" destOrd="0" presId="urn:microsoft.com/office/officeart/2005/8/layout/radial4"/>
    <dgm:cxn modelId="{BB81C42E-2C26-4F48-B60C-AF4C8A2723A1}" type="presParOf" srcId="{D0EE18EB-8B92-4558-9A37-53779C4C877B}" destId="{B58C312C-473F-44AC-8ECC-DE85D628BC87}" srcOrd="2" destOrd="0" presId="urn:microsoft.com/office/officeart/2005/8/layout/radial4"/>
    <dgm:cxn modelId="{8332F17B-476A-4BF7-B0E1-CB3F7AE35ACF}" type="presParOf" srcId="{D0EE18EB-8B92-4558-9A37-53779C4C877B}" destId="{B626A99D-C2C9-4284-B949-44D02423F0E8}" srcOrd="3" destOrd="0" presId="urn:microsoft.com/office/officeart/2005/8/layout/radial4"/>
    <dgm:cxn modelId="{8E53CC5A-F811-414C-8038-D8D93E0D36D6}" type="presParOf" srcId="{D0EE18EB-8B92-4558-9A37-53779C4C877B}" destId="{7094B7F2-58FB-4418-A30B-A6FD53D641E6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DDE94FD-4A48-43C2-BF40-11B6A3E3A5A5}" type="doc">
      <dgm:prSet loTypeId="urn:microsoft.com/office/officeart/2005/8/layout/chevron2" loCatId="list" qsTypeId="urn:microsoft.com/office/officeart/2005/8/quickstyle/simple1" qsCatId="simple" csTypeId="urn:microsoft.com/office/officeart/2005/8/colors/colorful1#8" csCatId="colorful" phldr="1"/>
      <dgm:spPr/>
      <dgm:t>
        <a:bodyPr/>
        <a:lstStyle/>
        <a:p>
          <a:endParaRPr lang="es-ES"/>
        </a:p>
      </dgm:t>
    </dgm:pt>
    <dgm:pt modelId="{B0687A01-3AA4-498F-8172-201AEB4D84A9}">
      <dgm:prSet/>
      <dgm:spPr/>
      <dgm:t>
        <a:bodyPr/>
        <a:lstStyle/>
        <a:p>
          <a:r>
            <a:rPr lang="es-ES" b="1" dirty="0" smtClean="0"/>
            <a:t>La responsabilidad individual y la responsabilidad de  las    personas jurídicas. </a:t>
          </a:r>
          <a:endParaRPr lang="es-ES" dirty="0"/>
        </a:p>
      </dgm:t>
    </dgm:pt>
    <dgm:pt modelId="{355BBCA4-2BFE-42CA-B27C-BD34E65FB493}" type="parTrans" cxnId="{6F92A6D9-C54D-4AB1-BC6D-63EB9341087C}">
      <dgm:prSet/>
      <dgm:spPr/>
      <dgm:t>
        <a:bodyPr/>
        <a:lstStyle/>
        <a:p>
          <a:endParaRPr lang="es-ES"/>
        </a:p>
      </dgm:t>
    </dgm:pt>
    <dgm:pt modelId="{F8915402-DC1C-4C2A-91F9-851F39905CC5}" type="sibTrans" cxnId="{6F92A6D9-C54D-4AB1-BC6D-63EB9341087C}">
      <dgm:prSet/>
      <dgm:spPr/>
      <dgm:t>
        <a:bodyPr/>
        <a:lstStyle/>
        <a:p>
          <a:endParaRPr lang="es-ES"/>
        </a:p>
      </dgm:t>
    </dgm:pt>
    <dgm:pt modelId="{0B70DDA7-9020-4A43-9E9E-39D6CEF49EC7}">
      <dgm:prSet/>
      <dgm:spPr/>
      <dgm:t>
        <a:bodyPr/>
        <a:lstStyle/>
        <a:p>
          <a:r>
            <a:rPr lang="es-ES" b="1" dirty="0" smtClean="0"/>
            <a:t>Pág 32</a:t>
          </a:r>
          <a:endParaRPr lang="es-ES" dirty="0"/>
        </a:p>
      </dgm:t>
    </dgm:pt>
    <dgm:pt modelId="{278459FC-9AF3-42F9-9984-1A9B7EC7395D}" type="parTrans" cxnId="{B7F1A7C9-408F-4CE6-889A-8C9F9297A0B3}">
      <dgm:prSet/>
      <dgm:spPr/>
      <dgm:t>
        <a:bodyPr/>
        <a:lstStyle/>
        <a:p>
          <a:endParaRPr lang="es-ES"/>
        </a:p>
      </dgm:t>
    </dgm:pt>
    <dgm:pt modelId="{49E30118-BE61-4B53-BA34-EEF1619C0CD2}" type="sibTrans" cxnId="{B7F1A7C9-408F-4CE6-889A-8C9F9297A0B3}">
      <dgm:prSet/>
      <dgm:spPr/>
      <dgm:t>
        <a:bodyPr/>
        <a:lstStyle/>
        <a:p>
          <a:endParaRPr lang="es-ES"/>
        </a:p>
      </dgm:t>
    </dgm:pt>
    <dgm:pt modelId="{328022EE-72E5-4A46-BC64-0DCC0243243A}" type="pres">
      <dgm:prSet presAssocID="{DDDE94FD-4A48-43C2-BF40-11B6A3E3A5A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BCDD077-58A9-43B6-9022-A853B87CCE46}" type="pres">
      <dgm:prSet presAssocID="{0B70DDA7-9020-4A43-9E9E-39D6CEF49EC7}" presName="composite" presStyleCnt="0"/>
      <dgm:spPr/>
    </dgm:pt>
    <dgm:pt modelId="{947B8EA5-3FF2-4E79-B963-5B15B8EA5029}" type="pres">
      <dgm:prSet presAssocID="{0B70DDA7-9020-4A43-9E9E-39D6CEF49EC7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645FAF4-6CF1-462B-886B-833A76940320}" type="pres">
      <dgm:prSet presAssocID="{0B70DDA7-9020-4A43-9E9E-39D6CEF49EC7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84A8B9E-74BD-4E2E-B7DF-24ADFBE4A8FC}" type="presOf" srcId="{DDDE94FD-4A48-43C2-BF40-11B6A3E3A5A5}" destId="{328022EE-72E5-4A46-BC64-0DCC0243243A}" srcOrd="0" destOrd="0" presId="urn:microsoft.com/office/officeart/2005/8/layout/chevron2"/>
    <dgm:cxn modelId="{B7F1A7C9-408F-4CE6-889A-8C9F9297A0B3}" srcId="{DDDE94FD-4A48-43C2-BF40-11B6A3E3A5A5}" destId="{0B70DDA7-9020-4A43-9E9E-39D6CEF49EC7}" srcOrd="0" destOrd="0" parTransId="{278459FC-9AF3-42F9-9984-1A9B7EC7395D}" sibTransId="{49E30118-BE61-4B53-BA34-EEF1619C0CD2}"/>
    <dgm:cxn modelId="{6F92A6D9-C54D-4AB1-BC6D-63EB9341087C}" srcId="{0B70DDA7-9020-4A43-9E9E-39D6CEF49EC7}" destId="{B0687A01-3AA4-498F-8172-201AEB4D84A9}" srcOrd="0" destOrd="0" parTransId="{355BBCA4-2BFE-42CA-B27C-BD34E65FB493}" sibTransId="{F8915402-DC1C-4C2A-91F9-851F39905CC5}"/>
    <dgm:cxn modelId="{729AE9EE-F476-4439-8A01-F1C8ECD0A616}" type="presOf" srcId="{B0687A01-3AA4-498F-8172-201AEB4D84A9}" destId="{F645FAF4-6CF1-462B-886B-833A76940320}" srcOrd="0" destOrd="0" presId="urn:microsoft.com/office/officeart/2005/8/layout/chevron2"/>
    <dgm:cxn modelId="{3AC517F3-3C3F-4B82-AC9B-FE0A0A168E51}" type="presOf" srcId="{0B70DDA7-9020-4A43-9E9E-39D6CEF49EC7}" destId="{947B8EA5-3FF2-4E79-B963-5B15B8EA5029}" srcOrd="0" destOrd="0" presId="urn:microsoft.com/office/officeart/2005/8/layout/chevron2"/>
    <dgm:cxn modelId="{06BEC464-CB25-4C7A-AAF6-0E28D0B474F2}" type="presParOf" srcId="{328022EE-72E5-4A46-BC64-0DCC0243243A}" destId="{6BCDD077-58A9-43B6-9022-A853B87CCE46}" srcOrd="0" destOrd="0" presId="urn:microsoft.com/office/officeart/2005/8/layout/chevron2"/>
    <dgm:cxn modelId="{DBA1AF7C-65CA-4C2D-A984-A99BACE1A755}" type="presParOf" srcId="{6BCDD077-58A9-43B6-9022-A853B87CCE46}" destId="{947B8EA5-3FF2-4E79-B963-5B15B8EA5029}" srcOrd="0" destOrd="0" presId="urn:microsoft.com/office/officeart/2005/8/layout/chevron2"/>
    <dgm:cxn modelId="{30BE51AF-8BFF-4304-ABFC-8F6EA33FC48B}" type="presParOf" srcId="{6BCDD077-58A9-43B6-9022-A853B87CCE46}" destId="{F645FAF4-6CF1-462B-886B-833A7694032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5DD137-C526-4EDA-A8EB-1EDE0DA0A4B8}" type="doc">
      <dgm:prSet loTypeId="urn:microsoft.com/office/officeart/2005/8/layout/radial4" loCatId="relationship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ES"/>
        </a:p>
      </dgm:t>
    </dgm:pt>
    <dgm:pt modelId="{8195CA11-5710-4BBE-ACEF-B4BFC45CDAD1}">
      <dgm:prSet phldrT="[Texto]" custT="1"/>
      <dgm:spPr/>
      <dgm:t>
        <a:bodyPr/>
        <a:lstStyle/>
        <a:p>
          <a:r>
            <a:rPr lang="es-ES" sz="4800" dirty="0" smtClean="0">
              <a:latin typeface="Arial" pitchFamily="34" charset="0"/>
              <a:cs typeface="Arial" pitchFamily="34" charset="0"/>
            </a:rPr>
            <a:t>Capacidad de culpabilidad</a:t>
          </a:r>
          <a:endParaRPr lang="es-ES" sz="4800" dirty="0">
            <a:latin typeface="Arial" pitchFamily="34" charset="0"/>
            <a:cs typeface="Arial" pitchFamily="34" charset="0"/>
          </a:endParaRPr>
        </a:p>
      </dgm:t>
    </dgm:pt>
    <dgm:pt modelId="{ED1FC108-F89A-4FFE-9871-121F9B317D2B}" type="parTrans" cxnId="{9D5AB844-BF5D-4903-AF47-1E98136BB38A}">
      <dgm:prSet/>
      <dgm:spPr/>
      <dgm:t>
        <a:bodyPr/>
        <a:lstStyle/>
        <a:p>
          <a:endParaRPr lang="es-ES"/>
        </a:p>
      </dgm:t>
    </dgm:pt>
    <dgm:pt modelId="{8E0DD852-20D0-4FA0-8241-EF229A36AEBF}" type="sibTrans" cxnId="{9D5AB844-BF5D-4903-AF47-1E98136BB38A}">
      <dgm:prSet/>
      <dgm:spPr/>
      <dgm:t>
        <a:bodyPr/>
        <a:lstStyle/>
        <a:p>
          <a:endParaRPr lang="es-ES"/>
        </a:p>
      </dgm:t>
    </dgm:pt>
    <dgm:pt modelId="{995F4B0D-485E-4A86-A318-E0CCBA3F8256}">
      <dgm:prSet phldrT="[Texto]"/>
      <dgm:spPr/>
      <dgm:t>
        <a:bodyPr/>
        <a:lstStyle/>
        <a:p>
          <a:r>
            <a:rPr lang="es-ES" dirty="0" smtClean="0">
              <a:latin typeface="Arial" pitchFamily="34" charset="0"/>
              <a:cs typeface="Arial" pitchFamily="34" charset="0"/>
            </a:rPr>
            <a:t>Salud mental</a:t>
          </a:r>
          <a:endParaRPr lang="es-ES" dirty="0">
            <a:latin typeface="Arial" pitchFamily="34" charset="0"/>
            <a:cs typeface="Arial" pitchFamily="34" charset="0"/>
          </a:endParaRPr>
        </a:p>
      </dgm:t>
    </dgm:pt>
    <dgm:pt modelId="{4812FFCB-591E-4062-9107-AB54D73DD30C}" type="parTrans" cxnId="{99BEBE44-4AE2-49B3-9CDF-85B4BC570E7B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2E6C16D9-6152-4FB3-B7D0-EC1C6736E803}" type="sibTrans" cxnId="{99BEBE44-4AE2-49B3-9CDF-85B4BC570E7B}">
      <dgm:prSet/>
      <dgm:spPr/>
      <dgm:t>
        <a:bodyPr/>
        <a:lstStyle/>
        <a:p>
          <a:endParaRPr lang="es-ES"/>
        </a:p>
      </dgm:t>
    </dgm:pt>
    <dgm:pt modelId="{022E9249-90C2-4508-9886-02134E7688D4}">
      <dgm:prSet phldrT="[Texto]"/>
      <dgm:spPr/>
      <dgm:t>
        <a:bodyPr/>
        <a:lstStyle/>
        <a:p>
          <a:r>
            <a:rPr lang="es-ES" dirty="0" smtClean="0">
              <a:latin typeface="Arial" pitchFamily="34" charset="0"/>
              <a:cs typeface="Arial" pitchFamily="34" charset="0"/>
            </a:rPr>
            <a:t>Edad penal </a:t>
          </a:r>
          <a:endParaRPr lang="es-ES" dirty="0">
            <a:latin typeface="Arial" pitchFamily="34" charset="0"/>
            <a:cs typeface="Arial" pitchFamily="34" charset="0"/>
          </a:endParaRPr>
        </a:p>
      </dgm:t>
    </dgm:pt>
    <dgm:pt modelId="{1AB8D850-DFD1-48F8-BAB9-3A5DF02EA966}" type="parTrans" cxnId="{EFA2E1AB-B1D7-4D16-8CBE-F8C21DD82988}">
      <dgm:prSet/>
      <dgm:spPr/>
      <dgm:t>
        <a:bodyPr/>
        <a:lstStyle/>
        <a:p>
          <a:endParaRPr lang="es-ES"/>
        </a:p>
      </dgm:t>
    </dgm:pt>
    <dgm:pt modelId="{9C78D0FF-6CC9-4CFE-A0CD-315DB35599A9}" type="sibTrans" cxnId="{EFA2E1AB-B1D7-4D16-8CBE-F8C21DD82988}">
      <dgm:prSet/>
      <dgm:spPr/>
      <dgm:t>
        <a:bodyPr/>
        <a:lstStyle/>
        <a:p>
          <a:endParaRPr lang="es-ES"/>
        </a:p>
      </dgm:t>
    </dgm:pt>
    <dgm:pt modelId="{D0EE18EB-8B92-4558-9A37-53779C4C877B}" type="pres">
      <dgm:prSet presAssocID="{8B5DD137-C526-4EDA-A8EB-1EDE0DA0A4B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1D4FC5E-6F3F-4647-A31D-7408FC04A827}" type="pres">
      <dgm:prSet presAssocID="{8195CA11-5710-4BBE-ACEF-B4BFC45CDAD1}" presName="centerShape" presStyleLbl="node0" presStyleIdx="0" presStyleCnt="1" custScaleX="287653" custScaleY="35906" custLinFactNeighborX="-1362" custLinFactNeighborY="-36584"/>
      <dgm:spPr>
        <a:prstGeom prst="round2DiagRect">
          <a:avLst/>
        </a:prstGeom>
      </dgm:spPr>
      <dgm:t>
        <a:bodyPr/>
        <a:lstStyle/>
        <a:p>
          <a:endParaRPr lang="es-ES"/>
        </a:p>
      </dgm:t>
    </dgm:pt>
    <dgm:pt modelId="{B2C3EA0C-7181-4682-B9A2-AA1AF19537B5}" type="pres">
      <dgm:prSet presAssocID="{4812FFCB-591E-4062-9107-AB54D73DD30C}" presName="parTrans" presStyleLbl="bgSibTrans2D1" presStyleIdx="0" presStyleCnt="2"/>
      <dgm:spPr/>
      <dgm:t>
        <a:bodyPr/>
        <a:lstStyle/>
        <a:p>
          <a:endParaRPr lang="es-ES"/>
        </a:p>
      </dgm:t>
    </dgm:pt>
    <dgm:pt modelId="{B58C312C-473F-44AC-8ECC-DE85D628BC87}" type="pres">
      <dgm:prSet presAssocID="{995F4B0D-485E-4A86-A318-E0CCBA3F8256}" presName="node" presStyleLbl="node1" presStyleIdx="0" presStyleCnt="2" custScaleX="130579" custScaleY="39067" custRadScaleRad="67642" custRadScaleInc="-31935">
        <dgm:presLayoutVars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s-ES"/>
        </a:p>
      </dgm:t>
    </dgm:pt>
    <dgm:pt modelId="{B626A99D-C2C9-4284-B949-44D02423F0E8}" type="pres">
      <dgm:prSet presAssocID="{1AB8D850-DFD1-48F8-BAB9-3A5DF02EA966}" presName="parTrans" presStyleLbl="bgSibTrans2D1" presStyleIdx="1" presStyleCnt="2"/>
      <dgm:spPr/>
      <dgm:t>
        <a:bodyPr/>
        <a:lstStyle/>
        <a:p>
          <a:endParaRPr lang="es-ES"/>
        </a:p>
      </dgm:t>
    </dgm:pt>
    <dgm:pt modelId="{7094B7F2-58FB-4418-A30B-A6FD53D641E6}" type="pres">
      <dgm:prSet presAssocID="{022E9249-90C2-4508-9886-02134E7688D4}" presName="node" presStyleLbl="node1" presStyleIdx="1" presStyleCnt="2" custScaleX="142625" custScaleY="41771" custRadScaleRad="72519" custRadScaleInc="31372">
        <dgm:presLayoutVars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s-ES"/>
        </a:p>
      </dgm:t>
    </dgm:pt>
  </dgm:ptLst>
  <dgm:cxnLst>
    <dgm:cxn modelId="{64311393-C765-4752-BAE0-6097A4A2461C}" type="presOf" srcId="{995F4B0D-485E-4A86-A318-E0CCBA3F8256}" destId="{B58C312C-473F-44AC-8ECC-DE85D628BC87}" srcOrd="0" destOrd="0" presId="urn:microsoft.com/office/officeart/2005/8/layout/radial4"/>
    <dgm:cxn modelId="{0119FD63-58F0-46E9-98D7-9F13ED42E198}" type="presOf" srcId="{8195CA11-5710-4BBE-ACEF-B4BFC45CDAD1}" destId="{41D4FC5E-6F3F-4647-A31D-7408FC04A827}" srcOrd="0" destOrd="0" presId="urn:microsoft.com/office/officeart/2005/8/layout/radial4"/>
    <dgm:cxn modelId="{5956B363-0A0E-4FCF-801B-79D79E0CC26B}" type="presOf" srcId="{1AB8D850-DFD1-48F8-BAB9-3A5DF02EA966}" destId="{B626A99D-C2C9-4284-B949-44D02423F0E8}" srcOrd="0" destOrd="0" presId="urn:microsoft.com/office/officeart/2005/8/layout/radial4"/>
    <dgm:cxn modelId="{B7F582D8-13B6-427D-BCD5-BF90DE87BCC8}" type="presOf" srcId="{8B5DD137-C526-4EDA-A8EB-1EDE0DA0A4B8}" destId="{D0EE18EB-8B92-4558-9A37-53779C4C877B}" srcOrd="0" destOrd="0" presId="urn:microsoft.com/office/officeart/2005/8/layout/radial4"/>
    <dgm:cxn modelId="{9D5AB844-BF5D-4903-AF47-1E98136BB38A}" srcId="{8B5DD137-C526-4EDA-A8EB-1EDE0DA0A4B8}" destId="{8195CA11-5710-4BBE-ACEF-B4BFC45CDAD1}" srcOrd="0" destOrd="0" parTransId="{ED1FC108-F89A-4FFE-9871-121F9B317D2B}" sibTransId="{8E0DD852-20D0-4FA0-8241-EF229A36AEBF}"/>
    <dgm:cxn modelId="{EFA2E1AB-B1D7-4D16-8CBE-F8C21DD82988}" srcId="{8195CA11-5710-4BBE-ACEF-B4BFC45CDAD1}" destId="{022E9249-90C2-4508-9886-02134E7688D4}" srcOrd="1" destOrd="0" parTransId="{1AB8D850-DFD1-48F8-BAB9-3A5DF02EA966}" sibTransId="{9C78D0FF-6CC9-4CFE-A0CD-315DB35599A9}"/>
    <dgm:cxn modelId="{C75E0648-4C50-4C3F-9E96-E61BA3EA5DF0}" type="presOf" srcId="{022E9249-90C2-4508-9886-02134E7688D4}" destId="{7094B7F2-58FB-4418-A30B-A6FD53D641E6}" srcOrd="0" destOrd="0" presId="urn:microsoft.com/office/officeart/2005/8/layout/radial4"/>
    <dgm:cxn modelId="{99BEBE44-4AE2-49B3-9CDF-85B4BC570E7B}" srcId="{8195CA11-5710-4BBE-ACEF-B4BFC45CDAD1}" destId="{995F4B0D-485E-4A86-A318-E0CCBA3F8256}" srcOrd="0" destOrd="0" parTransId="{4812FFCB-591E-4062-9107-AB54D73DD30C}" sibTransId="{2E6C16D9-6152-4FB3-B7D0-EC1C6736E803}"/>
    <dgm:cxn modelId="{970BE32B-3749-420D-8668-C9388945E85A}" type="presOf" srcId="{4812FFCB-591E-4062-9107-AB54D73DD30C}" destId="{B2C3EA0C-7181-4682-B9A2-AA1AF19537B5}" srcOrd="0" destOrd="0" presId="urn:microsoft.com/office/officeart/2005/8/layout/radial4"/>
    <dgm:cxn modelId="{75E50678-605C-4DA3-B83C-EDF0B9C11616}" type="presParOf" srcId="{D0EE18EB-8B92-4558-9A37-53779C4C877B}" destId="{41D4FC5E-6F3F-4647-A31D-7408FC04A827}" srcOrd="0" destOrd="0" presId="urn:microsoft.com/office/officeart/2005/8/layout/radial4"/>
    <dgm:cxn modelId="{ABF662ED-AC0A-489A-B866-5AEE932363D5}" type="presParOf" srcId="{D0EE18EB-8B92-4558-9A37-53779C4C877B}" destId="{B2C3EA0C-7181-4682-B9A2-AA1AF19537B5}" srcOrd="1" destOrd="0" presId="urn:microsoft.com/office/officeart/2005/8/layout/radial4"/>
    <dgm:cxn modelId="{25FE0DB5-3CDA-4449-B1A5-21D5E0FA8A74}" type="presParOf" srcId="{D0EE18EB-8B92-4558-9A37-53779C4C877B}" destId="{B58C312C-473F-44AC-8ECC-DE85D628BC87}" srcOrd="2" destOrd="0" presId="urn:microsoft.com/office/officeart/2005/8/layout/radial4"/>
    <dgm:cxn modelId="{1A6FAFAD-E6A8-413E-B01A-670EF30497B3}" type="presParOf" srcId="{D0EE18EB-8B92-4558-9A37-53779C4C877B}" destId="{B626A99D-C2C9-4284-B949-44D02423F0E8}" srcOrd="3" destOrd="0" presId="urn:microsoft.com/office/officeart/2005/8/layout/radial4"/>
    <dgm:cxn modelId="{F8B1E5F5-7090-4AC0-8124-EB1B80488F2A}" type="presParOf" srcId="{D0EE18EB-8B92-4558-9A37-53779C4C877B}" destId="{7094B7F2-58FB-4418-A30B-A6FD53D641E6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DDE94FD-4A48-43C2-BF40-11B6A3E3A5A5}" type="doc">
      <dgm:prSet loTypeId="urn:microsoft.com/office/officeart/2005/8/layout/chevron2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s-ES"/>
        </a:p>
      </dgm:t>
    </dgm:pt>
    <dgm:pt modelId="{AF931372-9D30-4157-9C41-B6A9BF67AA19}">
      <dgm:prSet phldrT="[Texto]"/>
      <dgm:spPr/>
      <dgm:t>
        <a:bodyPr/>
        <a:lstStyle/>
        <a:p>
          <a:r>
            <a:rPr lang="es-ES" b="1" dirty="0" smtClean="0"/>
            <a:t>La edad y los delitos de mera actividad.</a:t>
          </a:r>
          <a:endParaRPr lang="es-ES" dirty="0"/>
        </a:p>
      </dgm:t>
    </dgm:pt>
    <dgm:pt modelId="{D18AD131-6634-4B7B-B689-5A0F69655F3B}" type="parTrans" cxnId="{1B5187D3-8FFC-4628-81BC-A048C78AF10C}">
      <dgm:prSet/>
      <dgm:spPr/>
      <dgm:t>
        <a:bodyPr/>
        <a:lstStyle/>
        <a:p>
          <a:endParaRPr lang="es-ES"/>
        </a:p>
      </dgm:t>
    </dgm:pt>
    <dgm:pt modelId="{7ECC5DD4-ED0B-4304-8255-5268787D8C3F}" type="sibTrans" cxnId="{1B5187D3-8FFC-4628-81BC-A048C78AF10C}">
      <dgm:prSet/>
      <dgm:spPr/>
      <dgm:t>
        <a:bodyPr/>
        <a:lstStyle/>
        <a:p>
          <a:endParaRPr lang="es-ES"/>
        </a:p>
      </dgm:t>
    </dgm:pt>
    <dgm:pt modelId="{163E6360-FFED-489F-AAED-B591056C9BAE}">
      <dgm:prSet phldrT="[Texto]"/>
      <dgm:spPr/>
      <dgm:t>
        <a:bodyPr/>
        <a:lstStyle/>
        <a:p>
          <a:r>
            <a:rPr lang="es-ES" b="1" dirty="0" smtClean="0"/>
            <a:t>Pág 15</a:t>
          </a:r>
        </a:p>
      </dgm:t>
    </dgm:pt>
    <dgm:pt modelId="{0708119C-6540-4B71-B712-76BC424A81B1}" type="sibTrans" cxnId="{DE0F7FFA-2318-4AA5-AC39-5E8C833594B4}">
      <dgm:prSet/>
      <dgm:spPr/>
      <dgm:t>
        <a:bodyPr/>
        <a:lstStyle/>
        <a:p>
          <a:endParaRPr lang="es-ES"/>
        </a:p>
      </dgm:t>
    </dgm:pt>
    <dgm:pt modelId="{65D61661-0F29-4C96-8FD3-08340A2859E4}" type="parTrans" cxnId="{DE0F7FFA-2318-4AA5-AC39-5E8C833594B4}">
      <dgm:prSet/>
      <dgm:spPr/>
      <dgm:t>
        <a:bodyPr/>
        <a:lstStyle/>
        <a:p>
          <a:endParaRPr lang="es-ES"/>
        </a:p>
      </dgm:t>
    </dgm:pt>
    <dgm:pt modelId="{328022EE-72E5-4A46-BC64-0DCC0243243A}" type="pres">
      <dgm:prSet presAssocID="{DDDE94FD-4A48-43C2-BF40-11B6A3E3A5A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BC7DED5-E3A2-4BDD-AB73-EE3818C13A3F}" type="pres">
      <dgm:prSet presAssocID="{163E6360-FFED-489F-AAED-B591056C9BAE}" presName="composite" presStyleCnt="0"/>
      <dgm:spPr/>
    </dgm:pt>
    <dgm:pt modelId="{C6E68BE6-DE5C-4658-8E95-1C3B0DF2DF0E}" type="pres">
      <dgm:prSet presAssocID="{163E6360-FFED-489F-AAED-B591056C9BAE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95DE007-D2B7-4880-9FE3-6F26BD5C13A9}" type="pres">
      <dgm:prSet presAssocID="{163E6360-FFED-489F-AAED-B591056C9BAE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DA76D82-735B-4FD3-8AD4-B6C7B1D4B1CD}" type="presOf" srcId="{AF931372-9D30-4157-9C41-B6A9BF67AA19}" destId="{795DE007-D2B7-4880-9FE3-6F26BD5C13A9}" srcOrd="0" destOrd="0" presId="urn:microsoft.com/office/officeart/2005/8/layout/chevron2"/>
    <dgm:cxn modelId="{1B5187D3-8FFC-4628-81BC-A048C78AF10C}" srcId="{163E6360-FFED-489F-AAED-B591056C9BAE}" destId="{AF931372-9D30-4157-9C41-B6A9BF67AA19}" srcOrd="0" destOrd="0" parTransId="{D18AD131-6634-4B7B-B689-5A0F69655F3B}" sibTransId="{7ECC5DD4-ED0B-4304-8255-5268787D8C3F}"/>
    <dgm:cxn modelId="{DE0F7FFA-2318-4AA5-AC39-5E8C833594B4}" srcId="{DDDE94FD-4A48-43C2-BF40-11B6A3E3A5A5}" destId="{163E6360-FFED-489F-AAED-B591056C9BAE}" srcOrd="0" destOrd="0" parTransId="{65D61661-0F29-4C96-8FD3-08340A2859E4}" sibTransId="{0708119C-6540-4B71-B712-76BC424A81B1}"/>
    <dgm:cxn modelId="{755B5A2D-2BF5-4BF0-B413-4C3E55EC37E4}" type="presOf" srcId="{DDDE94FD-4A48-43C2-BF40-11B6A3E3A5A5}" destId="{328022EE-72E5-4A46-BC64-0DCC0243243A}" srcOrd="0" destOrd="0" presId="urn:microsoft.com/office/officeart/2005/8/layout/chevron2"/>
    <dgm:cxn modelId="{FA716D49-26E4-4964-8FD1-5C8CEA5902A0}" type="presOf" srcId="{163E6360-FFED-489F-AAED-B591056C9BAE}" destId="{C6E68BE6-DE5C-4658-8E95-1C3B0DF2DF0E}" srcOrd="0" destOrd="0" presId="urn:microsoft.com/office/officeart/2005/8/layout/chevron2"/>
    <dgm:cxn modelId="{AC8A14BD-1AA0-4ED4-9891-3063A5B9B53D}" type="presParOf" srcId="{328022EE-72E5-4A46-BC64-0DCC0243243A}" destId="{5BC7DED5-E3A2-4BDD-AB73-EE3818C13A3F}" srcOrd="0" destOrd="0" presId="urn:microsoft.com/office/officeart/2005/8/layout/chevron2"/>
    <dgm:cxn modelId="{6353F646-D39C-4053-ADFA-57EA2EF991A6}" type="presParOf" srcId="{5BC7DED5-E3A2-4BDD-AB73-EE3818C13A3F}" destId="{C6E68BE6-DE5C-4658-8E95-1C3B0DF2DF0E}" srcOrd="0" destOrd="0" presId="urn:microsoft.com/office/officeart/2005/8/layout/chevron2"/>
    <dgm:cxn modelId="{440BFA52-60C8-4FAE-8445-A0A00E997849}" type="presParOf" srcId="{5BC7DED5-E3A2-4BDD-AB73-EE3818C13A3F}" destId="{795DE007-D2B7-4880-9FE3-6F26BD5C13A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DDE94FD-4A48-43C2-BF40-11B6A3E3A5A5}" type="doc">
      <dgm:prSet loTypeId="urn:microsoft.com/office/officeart/2005/8/layout/chevron2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es-ES"/>
        </a:p>
      </dgm:t>
    </dgm:pt>
    <dgm:pt modelId="{29CB2953-0CF4-48A5-B1C1-F88502AF1F86}">
      <dgm:prSet phldrT="[Texto]"/>
      <dgm:spPr/>
      <dgm:t>
        <a:bodyPr/>
        <a:lstStyle/>
        <a:p>
          <a:r>
            <a:rPr lang="es-ES" b="1" dirty="0" smtClean="0"/>
            <a:t>Pág 16</a:t>
          </a:r>
        </a:p>
      </dgm:t>
    </dgm:pt>
    <dgm:pt modelId="{C43996C7-4B39-421B-BF64-4D179C1F2FBF}" type="parTrans" cxnId="{3783EC6B-64AA-43BD-B52B-180AE8B9B9BB}">
      <dgm:prSet/>
      <dgm:spPr/>
      <dgm:t>
        <a:bodyPr/>
        <a:lstStyle/>
        <a:p>
          <a:endParaRPr lang="es-ES"/>
        </a:p>
      </dgm:t>
    </dgm:pt>
    <dgm:pt modelId="{5949BBBC-78AC-46F0-9665-7CDB874AF053}" type="sibTrans" cxnId="{3783EC6B-64AA-43BD-B52B-180AE8B9B9BB}">
      <dgm:prSet/>
      <dgm:spPr/>
      <dgm:t>
        <a:bodyPr/>
        <a:lstStyle/>
        <a:p>
          <a:endParaRPr lang="es-ES"/>
        </a:p>
      </dgm:t>
    </dgm:pt>
    <dgm:pt modelId="{6B11725B-9D85-4640-9562-48A3911F6FD4}">
      <dgm:prSet/>
      <dgm:spPr/>
      <dgm:t>
        <a:bodyPr/>
        <a:lstStyle/>
        <a:p>
          <a:r>
            <a:rPr lang="es-ES" b="1" dirty="0" smtClean="0"/>
            <a:t>La edad y los delitos de resultado.</a:t>
          </a:r>
          <a:endParaRPr lang="es-ES" dirty="0"/>
        </a:p>
      </dgm:t>
    </dgm:pt>
    <dgm:pt modelId="{CD5281CB-9E66-4567-8DCC-0A1B7CD998AE}" type="parTrans" cxnId="{B07F55DB-9B87-4B3B-9007-8BD50004067A}">
      <dgm:prSet/>
      <dgm:spPr/>
      <dgm:t>
        <a:bodyPr/>
        <a:lstStyle/>
        <a:p>
          <a:endParaRPr lang="es-ES"/>
        </a:p>
      </dgm:t>
    </dgm:pt>
    <dgm:pt modelId="{A2E13275-F179-4485-BCD7-96416DE79A0E}" type="sibTrans" cxnId="{B07F55DB-9B87-4B3B-9007-8BD50004067A}">
      <dgm:prSet/>
      <dgm:spPr/>
      <dgm:t>
        <a:bodyPr/>
        <a:lstStyle/>
        <a:p>
          <a:endParaRPr lang="es-ES"/>
        </a:p>
      </dgm:t>
    </dgm:pt>
    <dgm:pt modelId="{328022EE-72E5-4A46-BC64-0DCC0243243A}" type="pres">
      <dgm:prSet presAssocID="{DDDE94FD-4A48-43C2-BF40-11B6A3E3A5A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36244D8-E8EC-4FFF-8560-35AEB611C5E6}" type="pres">
      <dgm:prSet presAssocID="{29CB2953-0CF4-48A5-B1C1-F88502AF1F86}" presName="composite" presStyleCnt="0"/>
      <dgm:spPr/>
    </dgm:pt>
    <dgm:pt modelId="{7F92DEF7-75D0-416C-976E-EB8D8CDDCEB4}" type="pres">
      <dgm:prSet presAssocID="{29CB2953-0CF4-48A5-B1C1-F88502AF1F86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EA93FE0-1684-4F5F-9FFB-095E5392D01F}" type="pres">
      <dgm:prSet presAssocID="{29CB2953-0CF4-48A5-B1C1-F88502AF1F86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92C0F87-959F-466B-8C6B-E33A6C516CAA}" type="presOf" srcId="{6B11725B-9D85-4640-9562-48A3911F6FD4}" destId="{6EA93FE0-1684-4F5F-9FFB-095E5392D01F}" srcOrd="0" destOrd="0" presId="urn:microsoft.com/office/officeart/2005/8/layout/chevron2"/>
    <dgm:cxn modelId="{B07F55DB-9B87-4B3B-9007-8BD50004067A}" srcId="{29CB2953-0CF4-48A5-B1C1-F88502AF1F86}" destId="{6B11725B-9D85-4640-9562-48A3911F6FD4}" srcOrd="0" destOrd="0" parTransId="{CD5281CB-9E66-4567-8DCC-0A1B7CD998AE}" sibTransId="{A2E13275-F179-4485-BCD7-96416DE79A0E}"/>
    <dgm:cxn modelId="{3783EC6B-64AA-43BD-B52B-180AE8B9B9BB}" srcId="{DDDE94FD-4A48-43C2-BF40-11B6A3E3A5A5}" destId="{29CB2953-0CF4-48A5-B1C1-F88502AF1F86}" srcOrd="0" destOrd="0" parTransId="{C43996C7-4B39-421B-BF64-4D179C1F2FBF}" sibTransId="{5949BBBC-78AC-46F0-9665-7CDB874AF053}"/>
    <dgm:cxn modelId="{225DBDA1-5DE2-42C3-B516-D3D48B562CDD}" type="presOf" srcId="{DDDE94FD-4A48-43C2-BF40-11B6A3E3A5A5}" destId="{328022EE-72E5-4A46-BC64-0DCC0243243A}" srcOrd="0" destOrd="0" presId="urn:microsoft.com/office/officeart/2005/8/layout/chevron2"/>
    <dgm:cxn modelId="{76EA8B21-0FE9-44A5-9BCA-FCBEBD875E54}" type="presOf" srcId="{29CB2953-0CF4-48A5-B1C1-F88502AF1F86}" destId="{7F92DEF7-75D0-416C-976E-EB8D8CDDCEB4}" srcOrd="0" destOrd="0" presId="urn:microsoft.com/office/officeart/2005/8/layout/chevron2"/>
    <dgm:cxn modelId="{83E2A8B1-A3CA-478E-B002-6B4E79F86E38}" type="presParOf" srcId="{328022EE-72E5-4A46-BC64-0DCC0243243A}" destId="{836244D8-E8EC-4FFF-8560-35AEB611C5E6}" srcOrd="0" destOrd="0" presId="urn:microsoft.com/office/officeart/2005/8/layout/chevron2"/>
    <dgm:cxn modelId="{92380FAC-5EDB-4F96-8AB3-E08AB79A35C6}" type="presParOf" srcId="{836244D8-E8EC-4FFF-8560-35AEB611C5E6}" destId="{7F92DEF7-75D0-416C-976E-EB8D8CDDCEB4}" srcOrd="0" destOrd="0" presId="urn:microsoft.com/office/officeart/2005/8/layout/chevron2"/>
    <dgm:cxn modelId="{AA3165B5-6D9A-43F4-A726-E3EF543270DE}" type="presParOf" srcId="{836244D8-E8EC-4FFF-8560-35AEB611C5E6}" destId="{6EA93FE0-1684-4F5F-9FFB-095E5392D01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DDE94FD-4A48-43C2-BF40-11B6A3E3A5A5}" type="doc">
      <dgm:prSet loTypeId="urn:microsoft.com/office/officeart/2005/8/layout/chevron2" loCatId="list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es-ES"/>
        </a:p>
      </dgm:t>
    </dgm:pt>
    <dgm:pt modelId="{3C3B1052-987C-4D29-88B3-8525C13FEF26}">
      <dgm:prSet/>
      <dgm:spPr/>
      <dgm:t>
        <a:bodyPr/>
        <a:lstStyle/>
        <a:p>
          <a:r>
            <a:rPr lang="es-ES" b="1" dirty="0" smtClean="0"/>
            <a:t>Pág 17</a:t>
          </a:r>
          <a:endParaRPr lang="es-ES" b="1" dirty="0"/>
        </a:p>
      </dgm:t>
    </dgm:pt>
    <dgm:pt modelId="{CC00E7CF-636B-4DCC-B36B-01E51A1BD2A4}" type="parTrans" cxnId="{5D98B1DA-B03E-4D51-A926-8544C716EBB3}">
      <dgm:prSet/>
      <dgm:spPr/>
      <dgm:t>
        <a:bodyPr/>
        <a:lstStyle/>
        <a:p>
          <a:endParaRPr lang="es-ES"/>
        </a:p>
      </dgm:t>
    </dgm:pt>
    <dgm:pt modelId="{8C3B1FCF-E3C2-40D2-9120-4B4B5D0CCC57}" type="sibTrans" cxnId="{5D98B1DA-B03E-4D51-A926-8544C716EBB3}">
      <dgm:prSet/>
      <dgm:spPr/>
      <dgm:t>
        <a:bodyPr/>
        <a:lstStyle/>
        <a:p>
          <a:endParaRPr lang="es-ES"/>
        </a:p>
      </dgm:t>
    </dgm:pt>
    <dgm:pt modelId="{0B70DDA7-9020-4A43-9E9E-39D6CEF49EC7}">
      <dgm:prSet/>
      <dgm:spPr/>
      <dgm:t>
        <a:bodyPr/>
        <a:lstStyle/>
        <a:p>
          <a:r>
            <a:rPr lang="es-ES" b="1" dirty="0" smtClean="0"/>
            <a:t>La edad y los delitos de omisión.</a:t>
          </a:r>
          <a:endParaRPr lang="es-ES" dirty="0"/>
        </a:p>
      </dgm:t>
    </dgm:pt>
    <dgm:pt modelId="{278459FC-9AF3-42F9-9984-1A9B7EC7395D}" type="parTrans" cxnId="{B7F1A7C9-408F-4CE6-889A-8C9F9297A0B3}">
      <dgm:prSet/>
      <dgm:spPr/>
      <dgm:t>
        <a:bodyPr/>
        <a:lstStyle/>
        <a:p>
          <a:endParaRPr lang="es-ES"/>
        </a:p>
      </dgm:t>
    </dgm:pt>
    <dgm:pt modelId="{49E30118-BE61-4B53-BA34-EEF1619C0CD2}" type="sibTrans" cxnId="{B7F1A7C9-408F-4CE6-889A-8C9F9297A0B3}">
      <dgm:prSet/>
      <dgm:spPr/>
      <dgm:t>
        <a:bodyPr/>
        <a:lstStyle/>
        <a:p>
          <a:endParaRPr lang="es-ES"/>
        </a:p>
      </dgm:t>
    </dgm:pt>
    <dgm:pt modelId="{328022EE-72E5-4A46-BC64-0DCC0243243A}" type="pres">
      <dgm:prSet presAssocID="{DDDE94FD-4A48-43C2-BF40-11B6A3E3A5A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D222688-C14B-4789-A573-4231A41D2E72}" type="pres">
      <dgm:prSet presAssocID="{3C3B1052-987C-4D29-88B3-8525C13FEF26}" presName="composite" presStyleCnt="0"/>
      <dgm:spPr/>
    </dgm:pt>
    <dgm:pt modelId="{8F4B5568-4ECF-4020-B7F4-E5B72BC3D4CF}" type="pres">
      <dgm:prSet presAssocID="{3C3B1052-987C-4D29-88B3-8525C13FEF26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A2AB0A-7204-43E6-815B-7C234DB850CC}" type="pres">
      <dgm:prSet presAssocID="{3C3B1052-987C-4D29-88B3-8525C13FEF26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D98B1DA-B03E-4D51-A926-8544C716EBB3}" srcId="{DDDE94FD-4A48-43C2-BF40-11B6A3E3A5A5}" destId="{3C3B1052-987C-4D29-88B3-8525C13FEF26}" srcOrd="0" destOrd="0" parTransId="{CC00E7CF-636B-4DCC-B36B-01E51A1BD2A4}" sibTransId="{8C3B1FCF-E3C2-40D2-9120-4B4B5D0CCC57}"/>
    <dgm:cxn modelId="{B7F1A7C9-408F-4CE6-889A-8C9F9297A0B3}" srcId="{3C3B1052-987C-4D29-88B3-8525C13FEF26}" destId="{0B70DDA7-9020-4A43-9E9E-39D6CEF49EC7}" srcOrd="0" destOrd="0" parTransId="{278459FC-9AF3-42F9-9984-1A9B7EC7395D}" sibTransId="{49E30118-BE61-4B53-BA34-EEF1619C0CD2}"/>
    <dgm:cxn modelId="{5FA8B47E-2B78-4374-AB8A-AFA2D76A696E}" type="presOf" srcId="{DDDE94FD-4A48-43C2-BF40-11B6A3E3A5A5}" destId="{328022EE-72E5-4A46-BC64-0DCC0243243A}" srcOrd="0" destOrd="0" presId="urn:microsoft.com/office/officeart/2005/8/layout/chevron2"/>
    <dgm:cxn modelId="{EE1443E3-7CBB-41F2-9305-FD0EF8354BAD}" type="presOf" srcId="{3C3B1052-987C-4D29-88B3-8525C13FEF26}" destId="{8F4B5568-4ECF-4020-B7F4-E5B72BC3D4CF}" srcOrd="0" destOrd="0" presId="urn:microsoft.com/office/officeart/2005/8/layout/chevron2"/>
    <dgm:cxn modelId="{A8079AD0-8FD9-421F-9147-33F57B9773FF}" type="presOf" srcId="{0B70DDA7-9020-4A43-9E9E-39D6CEF49EC7}" destId="{1DA2AB0A-7204-43E6-815B-7C234DB850CC}" srcOrd="0" destOrd="0" presId="urn:microsoft.com/office/officeart/2005/8/layout/chevron2"/>
    <dgm:cxn modelId="{80FD877F-1871-4CC1-A144-484681C49D0A}" type="presParOf" srcId="{328022EE-72E5-4A46-BC64-0DCC0243243A}" destId="{1D222688-C14B-4789-A573-4231A41D2E72}" srcOrd="0" destOrd="0" presId="urn:microsoft.com/office/officeart/2005/8/layout/chevron2"/>
    <dgm:cxn modelId="{45E59AE5-A6C8-41C9-9047-9F959F3D8891}" type="presParOf" srcId="{1D222688-C14B-4789-A573-4231A41D2E72}" destId="{8F4B5568-4ECF-4020-B7F4-E5B72BC3D4CF}" srcOrd="0" destOrd="0" presId="urn:microsoft.com/office/officeart/2005/8/layout/chevron2"/>
    <dgm:cxn modelId="{0894F520-CFC1-4810-939E-0D7AD5A30B13}" type="presParOf" srcId="{1D222688-C14B-4789-A573-4231A41D2E72}" destId="{1DA2AB0A-7204-43E6-815B-7C234DB850C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DDE94FD-4A48-43C2-BF40-11B6A3E3A5A5}" type="doc">
      <dgm:prSet loTypeId="urn:microsoft.com/office/officeart/2005/8/layout/chevron2" loCatId="list" qsTypeId="urn:microsoft.com/office/officeart/2005/8/quickstyle/simple1" qsCatId="simple" csTypeId="urn:microsoft.com/office/officeart/2005/8/colors/colorful1#4" csCatId="colorful" phldr="1"/>
      <dgm:spPr/>
      <dgm:t>
        <a:bodyPr/>
        <a:lstStyle/>
        <a:p>
          <a:endParaRPr lang="es-ES"/>
        </a:p>
      </dgm:t>
    </dgm:pt>
    <dgm:pt modelId="{B0687A01-3AA4-498F-8172-201AEB4D84A9}">
      <dgm:prSet/>
      <dgm:spPr/>
      <dgm:t>
        <a:bodyPr/>
        <a:lstStyle/>
        <a:p>
          <a:r>
            <a:rPr lang="es-ES" b="1" dirty="0" smtClean="0"/>
            <a:t>La edad  y  el delito continuado. </a:t>
          </a:r>
          <a:endParaRPr lang="es-ES" dirty="0"/>
        </a:p>
      </dgm:t>
    </dgm:pt>
    <dgm:pt modelId="{355BBCA4-2BFE-42CA-B27C-BD34E65FB493}" type="parTrans" cxnId="{6F92A6D9-C54D-4AB1-BC6D-63EB9341087C}">
      <dgm:prSet/>
      <dgm:spPr/>
      <dgm:t>
        <a:bodyPr/>
        <a:lstStyle/>
        <a:p>
          <a:endParaRPr lang="es-ES"/>
        </a:p>
      </dgm:t>
    </dgm:pt>
    <dgm:pt modelId="{F8915402-DC1C-4C2A-91F9-851F39905CC5}" type="sibTrans" cxnId="{6F92A6D9-C54D-4AB1-BC6D-63EB9341087C}">
      <dgm:prSet/>
      <dgm:spPr/>
      <dgm:t>
        <a:bodyPr/>
        <a:lstStyle/>
        <a:p>
          <a:endParaRPr lang="es-ES"/>
        </a:p>
      </dgm:t>
    </dgm:pt>
    <dgm:pt modelId="{0B70DDA7-9020-4A43-9E9E-39D6CEF49EC7}">
      <dgm:prSet/>
      <dgm:spPr/>
      <dgm:t>
        <a:bodyPr/>
        <a:lstStyle/>
        <a:p>
          <a:r>
            <a:rPr lang="es-ES" b="1" dirty="0" smtClean="0"/>
            <a:t>Pág 17</a:t>
          </a:r>
          <a:endParaRPr lang="es-ES" dirty="0"/>
        </a:p>
      </dgm:t>
    </dgm:pt>
    <dgm:pt modelId="{278459FC-9AF3-42F9-9984-1A9B7EC7395D}" type="parTrans" cxnId="{B7F1A7C9-408F-4CE6-889A-8C9F9297A0B3}">
      <dgm:prSet/>
      <dgm:spPr/>
      <dgm:t>
        <a:bodyPr/>
        <a:lstStyle/>
        <a:p>
          <a:endParaRPr lang="es-ES"/>
        </a:p>
      </dgm:t>
    </dgm:pt>
    <dgm:pt modelId="{49E30118-BE61-4B53-BA34-EEF1619C0CD2}" type="sibTrans" cxnId="{B7F1A7C9-408F-4CE6-889A-8C9F9297A0B3}">
      <dgm:prSet/>
      <dgm:spPr/>
      <dgm:t>
        <a:bodyPr/>
        <a:lstStyle/>
        <a:p>
          <a:endParaRPr lang="es-ES"/>
        </a:p>
      </dgm:t>
    </dgm:pt>
    <dgm:pt modelId="{328022EE-72E5-4A46-BC64-0DCC0243243A}" type="pres">
      <dgm:prSet presAssocID="{DDDE94FD-4A48-43C2-BF40-11B6A3E3A5A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BCDD077-58A9-43B6-9022-A853B87CCE46}" type="pres">
      <dgm:prSet presAssocID="{0B70DDA7-9020-4A43-9E9E-39D6CEF49EC7}" presName="composite" presStyleCnt="0"/>
      <dgm:spPr/>
    </dgm:pt>
    <dgm:pt modelId="{947B8EA5-3FF2-4E79-B963-5B15B8EA5029}" type="pres">
      <dgm:prSet presAssocID="{0B70DDA7-9020-4A43-9E9E-39D6CEF49EC7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645FAF4-6CF1-462B-886B-833A76940320}" type="pres">
      <dgm:prSet presAssocID="{0B70DDA7-9020-4A43-9E9E-39D6CEF49EC7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7F1A7C9-408F-4CE6-889A-8C9F9297A0B3}" srcId="{DDDE94FD-4A48-43C2-BF40-11B6A3E3A5A5}" destId="{0B70DDA7-9020-4A43-9E9E-39D6CEF49EC7}" srcOrd="0" destOrd="0" parTransId="{278459FC-9AF3-42F9-9984-1A9B7EC7395D}" sibTransId="{49E30118-BE61-4B53-BA34-EEF1619C0CD2}"/>
    <dgm:cxn modelId="{F3BB56AF-70D5-4712-8F99-AA55D28F124F}" type="presOf" srcId="{DDDE94FD-4A48-43C2-BF40-11B6A3E3A5A5}" destId="{328022EE-72E5-4A46-BC64-0DCC0243243A}" srcOrd="0" destOrd="0" presId="urn:microsoft.com/office/officeart/2005/8/layout/chevron2"/>
    <dgm:cxn modelId="{6F92A6D9-C54D-4AB1-BC6D-63EB9341087C}" srcId="{0B70DDA7-9020-4A43-9E9E-39D6CEF49EC7}" destId="{B0687A01-3AA4-498F-8172-201AEB4D84A9}" srcOrd="0" destOrd="0" parTransId="{355BBCA4-2BFE-42CA-B27C-BD34E65FB493}" sibTransId="{F8915402-DC1C-4C2A-91F9-851F39905CC5}"/>
    <dgm:cxn modelId="{42502DC1-3AE4-409E-9404-690A76E211AF}" type="presOf" srcId="{0B70DDA7-9020-4A43-9E9E-39D6CEF49EC7}" destId="{947B8EA5-3FF2-4E79-B963-5B15B8EA5029}" srcOrd="0" destOrd="0" presId="urn:microsoft.com/office/officeart/2005/8/layout/chevron2"/>
    <dgm:cxn modelId="{621AA31E-E20C-41B4-8773-297BB631E5F5}" type="presOf" srcId="{B0687A01-3AA4-498F-8172-201AEB4D84A9}" destId="{F645FAF4-6CF1-462B-886B-833A76940320}" srcOrd="0" destOrd="0" presId="urn:microsoft.com/office/officeart/2005/8/layout/chevron2"/>
    <dgm:cxn modelId="{E932A3F8-2B61-4B67-8D75-C93DDF4C569B}" type="presParOf" srcId="{328022EE-72E5-4A46-BC64-0DCC0243243A}" destId="{6BCDD077-58A9-43B6-9022-A853B87CCE46}" srcOrd="0" destOrd="0" presId="urn:microsoft.com/office/officeart/2005/8/layout/chevron2"/>
    <dgm:cxn modelId="{C03B1F0D-B434-4A97-A7A1-41CC038A3898}" type="presParOf" srcId="{6BCDD077-58A9-43B6-9022-A853B87CCE46}" destId="{947B8EA5-3FF2-4E79-B963-5B15B8EA5029}" srcOrd="0" destOrd="0" presId="urn:microsoft.com/office/officeart/2005/8/layout/chevron2"/>
    <dgm:cxn modelId="{19153154-5AFF-4DF2-AF07-8CFC6734CF9A}" type="presParOf" srcId="{6BCDD077-58A9-43B6-9022-A853B87CCE46}" destId="{F645FAF4-6CF1-462B-886B-833A7694032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DDE94FD-4A48-43C2-BF40-11B6A3E3A5A5}" type="doc">
      <dgm:prSet loTypeId="urn:microsoft.com/office/officeart/2005/8/layout/chevron2" loCatId="list" qsTypeId="urn:microsoft.com/office/officeart/2005/8/quickstyle/simple1" qsCatId="simple" csTypeId="urn:microsoft.com/office/officeart/2005/8/colors/colorful1#5" csCatId="colorful" phldr="1"/>
      <dgm:spPr/>
      <dgm:t>
        <a:bodyPr/>
        <a:lstStyle/>
        <a:p>
          <a:endParaRPr lang="es-ES"/>
        </a:p>
      </dgm:t>
    </dgm:pt>
    <dgm:pt modelId="{B0687A01-3AA4-498F-8172-201AEB4D84A9}">
      <dgm:prSet/>
      <dgm:spPr/>
      <dgm:t>
        <a:bodyPr/>
        <a:lstStyle/>
        <a:p>
          <a:r>
            <a:rPr lang="es-ES" b="1" dirty="0" smtClean="0"/>
            <a:t>Los delitos que pueden cometer las personas jurídicas. </a:t>
          </a:r>
          <a:endParaRPr lang="es-ES" dirty="0"/>
        </a:p>
      </dgm:t>
    </dgm:pt>
    <dgm:pt modelId="{355BBCA4-2BFE-42CA-B27C-BD34E65FB493}" type="parTrans" cxnId="{6F92A6D9-C54D-4AB1-BC6D-63EB9341087C}">
      <dgm:prSet/>
      <dgm:spPr/>
      <dgm:t>
        <a:bodyPr/>
        <a:lstStyle/>
        <a:p>
          <a:endParaRPr lang="es-ES"/>
        </a:p>
      </dgm:t>
    </dgm:pt>
    <dgm:pt modelId="{F8915402-DC1C-4C2A-91F9-851F39905CC5}" type="sibTrans" cxnId="{6F92A6D9-C54D-4AB1-BC6D-63EB9341087C}">
      <dgm:prSet/>
      <dgm:spPr/>
      <dgm:t>
        <a:bodyPr/>
        <a:lstStyle/>
        <a:p>
          <a:endParaRPr lang="es-ES"/>
        </a:p>
      </dgm:t>
    </dgm:pt>
    <dgm:pt modelId="{0B70DDA7-9020-4A43-9E9E-39D6CEF49EC7}">
      <dgm:prSet/>
      <dgm:spPr/>
      <dgm:t>
        <a:bodyPr/>
        <a:lstStyle/>
        <a:p>
          <a:r>
            <a:rPr lang="es-ES" b="1" dirty="0" smtClean="0"/>
            <a:t>Pág 32</a:t>
          </a:r>
          <a:endParaRPr lang="es-ES" dirty="0"/>
        </a:p>
      </dgm:t>
    </dgm:pt>
    <dgm:pt modelId="{278459FC-9AF3-42F9-9984-1A9B7EC7395D}" type="parTrans" cxnId="{B7F1A7C9-408F-4CE6-889A-8C9F9297A0B3}">
      <dgm:prSet/>
      <dgm:spPr/>
      <dgm:t>
        <a:bodyPr/>
        <a:lstStyle/>
        <a:p>
          <a:endParaRPr lang="es-ES"/>
        </a:p>
      </dgm:t>
    </dgm:pt>
    <dgm:pt modelId="{49E30118-BE61-4B53-BA34-EEF1619C0CD2}" type="sibTrans" cxnId="{B7F1A7C9-408F-4CE6-889A-8C9F9297A0B3}">
      <dgm:prSet/>
      <dgm:spPr/>
      <dgm:t>
        <a:bodyPr/>
        <a:lstStyle/>
        <a:p>
          <a:endParaRPr lang="es-ES"/>
        </a:p>
      </dgm:t>
    </dgm:pt>
    <dgm:pt modelId="{328022EE-72E5-4A46-BC64-0DCC0243243A}" type="pres">
      <dgm:prSet presAssocID="{DDDE94FD-4A48-43C2-BF40-11B6A3E3A5A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BCDD077-58A9-43B6-9022-A853B87CCE46}" type="pres">
      <dgm:prSet presAssocID="{0B70DDA7-9020-4A43-9E9E-39D6CEF49EC7}" presName="composite" presStyleCnt="0"/>
      <dgm:spPr/>
    </dgm:pt>
    <dgm:pt modelId="{947B8EA5-3FF2-4E79-B963-5B15B8EA5029}" type="pres">
      <dgm:prSet presAssocID="{0B70DDA7-9020-4A43-9E9E-39D6CEF49EC7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645FAF4-6CF1-462B-886B-833A76940320}" type="pres">
      <dgm:prSet presAssocID="{0B70DDA7-9020-4A43-9E9E-39D6CEF49EC7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779FD5B-DAAA-401E-BA2C-7C63B73375D5}" type="presOf" srcId="{B0687A01-3AA4-498F-8172-201AEB4D84A9}" destId="{F645FAF4-6CF1-462B-886B-833A76940320}" srcOrd="0" destOrd="0" presId="urn:microsoft.com/office/officeart/2005/8/layout/chevron2"/>
    <dgm:cxn modelId="{B7F1A7C9-408F-4CE6-889A-8C9F9297A0B3}" srcId="{DDDE94FD-4A48-43C2-BF40-11B6A3E3A5A5}" destId="{0B70DDA7-9020-4A43-9E9E-39D6CEF49EC7}" srcOrd="0" destOrd="0" parTransId="{278459FC-9AF3-42F9-9984-1A9B7EC7395D}" sibTransId="{49E30118-BE61-4B53-BA34-EEF1619C0CD2}"/>
    <dgm:cxn modelId="{01D77D5C-2EBF-4132-81DB-523B83AB8E0C}" type="presOf" srcId="{DDDE94FD-4A48-43C2-BF40-11B6A3E3A5A5}" destId="{328022EE-72E5-4A46-BC64-0DCC0243243A}" srcOrd="0" destOrd="0" presId="urn:microsoft.com/office/officeart/2005/8/layout/chevron2"/>
    <dgm:cxn modelId="{6F92A6D9-C54D-4AB1-BC6D-63EB9341087C}" srcId="{0B70DDA7-9020-4A43-9E9E-39D6CEF49EC7}" destId="{B0687A01-3AA4-498F-8172-201AEB4D84A9}" srcOrd="0" destOrd="0" parTransId="{355BBCA4-2BFE-42CA-B27C-BD34E65FB493}" sibTransId="{F8915402-DC1C-4C2A-91F9-851F39905CC5}"/>
    <dgm:cxn modelId="{F123898D-93DE-4B71-AA0B-116A75CEA6AE}" type="presOf" srcId="{0B70DDA7-9020-4A43-9E9E-39D6CEF49EC7}" destId="{947B8EA5-3FF2-4E79-B963-5B15B8EA5029}" srcOrd="0" destOrd="0" presId="urn:microsoft.com/office/officeart/2005/8/layout/chevron2"/>
    <dgm:cxn modelId="{3DC154E2-6D59-4370-AC10-06E57396A0FD}" type="presParOf" srcId="{328022EE-72E5-4A46-BC64-0DCC0243243A}" destId="{6BCDD077-58A9-43B6-9022-A853B87CCE46}" srcOrd="0" destOrd="0" presId="urn:microsoft.com/office/officeart/2005/8/layout/chevron2"/>
    <dgm:cxn modelId="{326B0F7C-D3BB-4A44-A411-2C0EA2D93311}" type="presParOf" srcId="{6BCDD077-58A9-43B6-9022-A853B87CCE46}" destId="{947B8EA5-3FF2-4E79-B963-5B15B8EA5029}" srcOrd="0" destOrd="0" presId="urn:microsoft.com/office/officeart/2005/8/layout/chevron2"/>
    <dgm:cxn modelId="{EB997D1B-E5D3-4676-B5D5-272131745D6A}" type="presParOf" srcId="{6BCDD077-58A9-43B6-9022-A853B87CCE46}" destId="{F645FAF4-6CF1-462B-886B-833A7694032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DDE94FD-4A48-43C2-BF40-11B6A3E3A5A5}" type="doc">
      <dgm:prSet loTypeId="urn:microsoft.com/office/officeart/2005/8/layout/chevron2" loCatId="list" qsTypeId="urn:microsoft.com/office/officeart/2005/8/quickstyle/simple1" qsCatId="simple" csTypeId="urn:microsoft.com/office/officeart/2005/8/colors/colorful1#6" csCatId="colorful" phldr="1"/>
      <dgm:spPr/>
      <dgm:t>
        <a:bodyPr/>
        <a:lstStyle/>
        <a:p>
          <a:endParaRPr lang="es-ES"/>
        </a:p>
      </dgm:t>
    </dgm:pt>
    <dgm:pt modelId="{B0687A01-3AA4-498F-8172-201AEB4D84A9}">
      <dgm:prSet/>
      <dgm:spPr/>
      <dgm:t>
        <a:bodyPr/>
        <a:lstStyle/>
        <a:p>
          <a:r>
            <a:rPr lang="es-ES" b="1" dirty="0" smtClean="0"/>
            <a:t>La esfera de acción de las personas jurídicas. </a:t>
          </a:r>
          <a:endParaRPr lang="es-ES" dirty="0"/>
        </a:p>
      </dgm:t>
    </dgm:pt>
    <dgm:pt modelId="{355BBCA4-2BFE-42CA-B27C-BD34E65FB493}" type="parTrans" cxnId="{6F92A6D9-C54D-4AB1-BC6D-63EB9341087C}">
      <dgm:prSet/>
      <dgm:spPr/>
      <dgm:t>
        <a:bodyPr/>
        <a:lstStyle/>
        <a:p>
          <a:endParaRPr lang="es-ES"/>
        </a:p>
      </dgm:t>
    </dgm:pt>
    <dgm:pt modelId="{F8915402-DC1C-4C2A-91F9-851F39905CC5}" type="sibTrans" cxnId="{6F92A6D9-C54D-4AB1-BC6D-63EB9341087C}">
      <dgm:prSet/>
      <dgm:spPr/>
      <dgm:t>
        <a:bodyPr/>
        <a:lstStyle/>
        <a:p>
          <a:endParaRPr lang="es-ES"/>
        </a:p>
      </dgm:t>
    </dgm:pt>
    <dgm:pt modelId="{0B70DDA7-9020-4A43-9E9E-39D6CEF49EC7}">
      <dgm:prSet/>
      <dgm:spPr/>
      <dgm:t>
        <a:bodyPr/>
        <a:lstStyle/>
        <a:p>
          <a:r>
            <a:rPr lang="es-ES" b="1" dirty="0" smtClean="0"/>
            <a:t>Pág 32</a:t>
          </a:r>
          <a:endParaRPr lang="es-ES" dirty="0"/>
        </a:p>
      </dgm:t>
    </dgm:pt>
    <dgm:pt modelId="{278459FC-9AF3-42F9-9984-1A9B7EC7395D}" type="parTrans" cxnId="{B7F1A7C9-408F-4CE6-889A-8C9F9297A0B3}">
      <dgm:prSet/>
      <dgm:spPr/>
      <dgm:t>
        <a:bodyPr/>
        <a:lstStyle/>
        <a:p>
          <a:endParaRPr lang="es-ES"/>
        </a:p>
      </dgm:t>
    </dgm:pt>
    <dgm:pt modelId="{49E30118-BE61-4B53-BA34-EEF1619C0CD2}" type="sibTrans" cxnId="{B7F1A7C9-408F-4CE6-889A-8C9F9297A0B3}">
      <dgm:prSet/>
      <dgm:spPr/>
      <dgm:t>
        <a:bodyPr/>
        <a:lstStyle/>
        <a:p>
          <a:endParaRPr lang="es-ES"/>
        </a:p>
      </dgm:t>
    </dgm:pt>
    <dgm:pt modelId="{328022EE-72E5-4A46-BC64-0DCC0243243A}" type="pres">
      <dgm:prSet presAssocID="{DDDE94FD-4A48-43C2-BF40-11B6A3E3A5A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BCDD077-58A9-43B6-9022-A853B87CCE46}" type="pres">
      <dgm:prSet presAssocID="{0B70DDA7-9020-4A43-9E9E-39D6CEF49EC7}" presName="composite" presStyleCnt="0"/>
      <dgm:spPr/>
    </dgm:pt>
    <dgm:pt modelId="{947B8EA5-3FF2-4E79-B963-5B15B8EA5029}" type="pres">
      <dgm:prSet presAssocID="{0B70DDA7-9020-4A43-9E9E-39D6CEF49EC7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645FAF4-6CF1-462B-886B-833A76940320}" type="pres">
      <dgm:prSet presAssocID="{0B70DDA7-9020-4A43-9E9E-39D6CEF49EC7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EAFB375-F663-4489-B75D-EC6288073677}" type="presOf" srcId="{B0687A01-3AA4-498F-8172-201AEB4D84A9}" destId="{F645FAF4-6CF1-462B-886B-833A76940320}" srcOrd="0" destOrd="0" presId="urn:microsoft.com/office/officeart/2005/8/layout/chevron2"/>
    <dgm:cxn modelId="{B7F1A7C9-408F-4CE6-889A-8C9F9297A0B3}" srcId="{DDDE94FD-4A48-43C2-BF40-11B6A3E3A5A5}" destId="{0B70DDA7-9020-4A43-9E9E-39D6CEF49EC7}" srcOrd="0" destOrd="0" parTransId="{278459FC-9AF3-42F9-9984-1A9B7EC7395D}" sibTransId="{49E30118-BE61-4B53-BA34-EEF1619C0CD2}"/>
    <dgm:cxn modelId="{6F92A6D9-C54D-4AB1-BC6D-63EB9341087C}" srcId="{0B70DDA7-9020-4A43-9E9E-39D6CEF49EC7}" destId="{B0687A01-3AA4-498F-8172-201AEB4D84A9}" srcOrd="0" destOrd="0" parTransId="{355BBCA4-2BFE-42CA-B27C-BD34E65FB493}" sibTransId="{F8915402-DC1C-4C2A-91F9-851F39905CC5}"/>
    <dgm:cxn modelId="{56729026-09C4-4799-97E0-F67F296818FC}" type="presOf" srcId="{0B70DDA7-9020-4A43-9E9E-39D6CEF49EC7}" destId="{947B8EA5-3FF2-4E79-B963-5B15B8EA5029}" srcOrd="0" destOrd="0" presId="urn:microsoft.com/office/officeart/2005/8/layout/chevron2"/>
    <dgm:cxn modelId="{946578D4-B2BB-4FE5-B90C-019DA871B812}" type="presOf" srcId="{DDDE94FD-4A48-43C2-BF40-11B6A3E3A5A5}" destId="{328022EE-72E5-4A46-BC64-0DCC0243243A}" srcOrd="0" destOrd="0" presId="urn:microsoft.com/office/officeart/2005/8/layout/chevron2"/>
    <dgm:cxn modelId="{A02AB613-B189-4BB2-91C6-856970AF19B7}" type="presParOf" srcId="{328022EE-72E5-4A46-BC64-0DCC0243243A}" destId="{6BCDD077-58A9-43B6-9022-A853B87CCE46}" srcOrd="0" destOrd="0" presId="urn:microsoft.com/office/officeart/2005/8/layout/chevron2"/>
    <dgm:cxn modelId="{7D53BBDF-BD94-441F-8843-E018DBB638DE}" type="presParOf" srcId="{6BCDD077-58A9-43B6-9022-A853B87CCE46}" destId="{947B8EA5-3FF2-4E79-B963-5B15B8EA5029}" srcOrd="0" destOrd="0" presId="urn:microsoft.com/office/officeart/2005/8/layout/chevron2"/>
    <dgm:cxn modelId="{271E19CF-C1A3-4AE5-9DF4-44D386C4982E}" type="presParOf" srcId="{6BCDD077-58A9-43B6-9022-A853B87CCE46}" destId="{F645FAF4-6CF1-462B-886B-833A7694032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DDE94FD-4A48-43C2-BF40-11B6A3E3A5A5}" type="doc">
      <dgm:prSet loTypeId="urn:microsoft.com/office/officeart/2005/8/layout/chevron2" loCatId="list" qsTypeId="urn:microsoft.com/office/officeart/2005/8/quickstyle/simple1" qsCatId="simple" csTypeId="urn:microsoft.com/office/officeart/2005/8/colors/colorful1#7" csCatId="colorful" phldr="1"/>
      <dgm:spPr/>
      <dgm:t>
        <a:bodyPr/>
        <a:lstStyle/>
        <a:p>
          <a:endParaRPr lang="es-ES"/>
        </a:p>
      </dgm:t>
    </dgm:pt>
    <dgm:pt modelId="{B0687A01-3AA4-498F-8172-201AEB4D84A9}">
      <dgm:prSet/>
      <dgm:spPr/>
      <dgm:t>
        <a:bodyPr/>
        <a:lstStyle/>
        <a:p>
          <a:r>
            <a:rPr lang="es-ES" b="1" dirty="0" smtClean="0"/>
            <a:t>La representación y el acuerdo de los asociados. </a:t>
          </a:r>
          <a:endParaRPr lang="es-ES" dirty="0"/>
        </a:p>
      </dgm:t>
    </dgm:pt>
    <dgm:pt modelId="{355BBCA4-2BFE-42CA-B27C-BD34E65FB493}" type="parTrans" cxnId="{6F92A6D9-C54D-4AB1-BC6D-63EB9341087C}">
      <dgm:prSet/>
      <dgm:spPr/>
      <dgm:t>
        <a:bodyPr/>
        <a:lstStyle/>
        <a:p>
          <a:endParaRPr lang="es-ES"/>
        </a:p>
      </dgm:t>
    </dgm:pt>
    <dgm:pt modelId="{F8915402-DC1C-4C2A-91F9-851F39905CC5}" type="sibTrans" cxnId="{6F92A6D9-C54D-4AB1-BC6D-63EB9341087C}">
      <dgm:prSet/>
      <dgm:spPr/>
      <dgm:t>
        <a:bodyPr/>
        <a:lstStyle/>
        <a:p>
          <a:endParaRPr lang="es-ES"/>
        </a:p>
      </dgm:t>
    </dgm:pt>
    <dgm:pt modelId="{0B70DDA7-9020-4A43-9E9E-39D6CEF49EC7}">
      <dgm:prSet/>
      <dgm:spPr/>
      <dgm:t>
        <a:bodyPr/>
        <a:lstStyle/>
        <a:p>
          <a:r>
            <a:rPr lang="es-ES" b="1" dirty="0" smtClean="0"/>
            <a:t>Pág 32</a:t>
          </a:r>
          <a:endParaRPr lang="es-ES" dirty="0"/>
        </a:p>
      </dgm:t>
    </dgm:pt>
    <dgm:pt modelId="{278459FC-9AF3-42F9-9984-1A9B7EC7395D}" type="parTrans" cxnId="{B7F1A7C9-408F-4CE6-889A-8C9F9297A0B3}">
      <dgm:prSet/>
      <dgm:spPr/>
      <dgm:t>
        <a:bodyPr/>
        <a:lstStyle/>
        <a:p>
          <a:endParaRPr lang="es-ES"/>
        </a:p>
      </dgm:t>
    </dgm:pt>
    <dgm:pt modelId="{49E30118-BE61-4B53-BA34-EEF1619C0CD2}" type="sibTrans" cxnId="{B7F1A7C9-408F-4CE6-889A-8C9F9297A0B3}">
      <dgm:prSet/>
      <dgm:spPr/>
      <dgm:t>
        <a:bodyPr/>
        <a:lstStyle/>
        <a:p>
          <a:endParaRPr lang="es-ES"/>
        </a:p>
      </dgm:t>
    </dgm:pt>
    <dgm:pt modelId="{328022EE-72E5-4A46-BC64-0DCC0243243A}" type="pres">
      <dgm:prSet presAssocID="{DDDE94FD-4A48-43C2-BF40-11B6A3E3A5A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BCDD077-58A9-43B6-9022-A853B87CCE46}" type="pres">
      <dgm:prSet presAssocID="{0B70DDA7-9020-4A43-9E9E-39D6CEF49EC7}" presName="composite" presStyleCnt="0"/>
      <dgm:spPr/>
    </dgm:pt>
    <dgm:pt modelId="{947B8EA5-3FF2-4E79-B963-5B15B8EA5029}" type="pres">
      <dgm:prSet presAssocID="{0B70DDA7-9020-4A43-9E9E-39D6CEF49EC7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645FAF4-6CF1-462B-886B-833A76940320}" type="pres">
      <dgm:prSet presAssocID="{0B70DDA7-9020-4A43-9E9E-39D6CEF49EC7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50B2E38-C95E-45AB-828E-DF209A7B9C8D}" type="presOf" srcId="{DDDE94FD-4A48-43C2-BF40-11B6A3E3A5A5}" destId="{328022EE-72E5-4A46-BC64-0DCC0243243A}" srcOrd="0" destOrd="0" presId="urn:microsoft.com/office/officeart/2005/8/layout/chevron2"/>
    <dgm:cxn modelId="{B7F1A7C9-408F-4CE6-889A-8C9F9297A0B3}" srcId="{DDDE94FD-4A48-43C2-BF40-11B6A3E3A5A5}" destId="{0B70DDA7-9020-4A43-9E9E-39D6CEF49EC7}" srcOrd="0" destOrd="0" parTransId="{278459FC-9AF3-42F9-9984-1A9B7EC7395D}" sibTransId="{49E30118-BE61-4B53-BA34-EEF1619C0CD2}"/>
    <dgm:cxn modelId="{6F92A6D9-C54D-4AB1-BC6D-63EB9341087C}" srcId="{0B70DDA7-9020-4A43-9E9E-39D6CEF49EC7}" destId="{B0687A01-3AA4-498F-8172-201AEB4D84A9}" srcOrd="0" destOrd="0" parTransId="{355BBCA4-2BFE-42CA-B27C-BD34E65FB493}" sibTransId="{F8915402-DC1C-4C2A-91F9-851F39905CC5}"/>
    <dgm:cxn modelId="{6AF6D8D6-67FC-4FCB-9DF0-2130A8675987}" type="presOf" srcId="{B0687A01-3AA4-498F-8172-201AEB4D84A9}" destId="{F645FAF4-6CF1-462B-886B-833A76940320}" srcOrd="0" destOrd="0" presId="urn:microsoft.com/office/officeart/2005/8/layout/chevron2"/>
    <dgm:cxn modelId="{6008F3DE-45F6-4167-80EB-F2CFCF1B30A8}" type="presOf" srcId="{0B70DDA7-9020-4A43-9E9E-39D6CEF49EC7}" destId="{947B8EA5-3FF2-4E79-B963-5B15B8EA5029}" srcOrd="0" destOrd="0" presId="urn:microsoft.com/office/officeart/2005/8/layout/chevron2"/>
    <dgm:cxn modelId="{B2EDECF3-15F9-4734-83B4-524425357622}" type="presParOf" srcId="{328022EE-72E5-4A46-BC64-0DCC0243243A}" destId="{6BCDD077-58A9-43B6-9022-A853B87CCE46}" srcOrd="0" destOrd="0" presId="urn:microsoft.com/office/officeart/2005/8/layout/chevron2"/>
    <dgm:cxn modelId="{38BA42B2-49AC-4EDE-A1F4-324A51976C94}" type="presParOf" srcId="{6BCDD077-58A9-43B6-9022-A853B87CCE46}" destId="{947B8EA5-3FF2-4E79-B963-5B15B8EA5029}" srcOrd="0" destOrd="0" presId="urn:microsoft.com/office/officeart/2005/8/layout/chevron2"/>
    <dgm:cxn modelId="{21CE88C6-D4E8-49C9-8988-23A0D9B15BE2}" type="presParOf" srcId="{6BCDD077-58A9-43B6-9022-A853B87CCE46}" destId="{F645FAF4-6CF1-462B-886B-833A7694032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11/03/2026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11/03/2026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11/03/2026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11/03/2026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11/03/2026</a:t>
            </a:fld>
            <a:endParaRPr lang="es-ES" dirty="0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11/03/2026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11/03/2026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11/03/2026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11/03/2026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11/03/2026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11/03/2026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11/03/2026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9796" y="792849"/>
            <a:ext cx="7772400" cy="792832"/>
          </a:xfrm>
        </p:spPr>
        <p:txBody>
          <a:bodyPr>
            <a:noAutofit/>
          </a:bodyPr>
          <a:lstStyle/>
          <a:p>
            <a:pPr defTabSz="1082650"/>
            <a:r>
              <a:rPr lang="es-ES" sz="4400" dirty="0" smtClean="0">
                <a:solidFill>
                  <a:schemeClr val="tx1"/>
                </a:solidFill>
              </a:rPr>
              <a:t>Derecho </a:t>
            </a:r>
            <a:r>
              <a:rPr lang="es-ES" sz="4400" dirty="0">
                <a:solidFill>
                  <a:schemeClr val="tx1"/>
                </a:solidFill>
              </a:rPr>
              <a:t>penal general </a:t>
            </a:r>
            <a:r>
              <a:rPr lang="es-ES" sz="4400" dirty="0" smtClean="0">
                <a:solidFill>
                  <a:schemeClr val="tx1"/>
                </a:solidFill>
              </a:rPr>
              <a:t>II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2819400"/>
            <a:ext cx="8496944" cy="3561928"/>
          </a:xfrm>
        </p:spPr>
        <p:txBody>
          <a:bodyPr>
            <a:normAutofit/>
          </a:bodyPr>
          <a:lstStyle/>
          <a:p>
            <a:pPr algn="just"/>
            <a:endParaRPr lang="es-ES" sz="3200" cap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cap="none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Tema </a:t>
            </a:r>
            <a:r>
              <a:rPr lang="es-ES" sz="3200" cap="none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Nro.11: </a:t>
            </a:r>
            <a:r>
              <a:rPr lang="es-ES" sz="32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Las </a:t>
            </a:r>
            <a:r>
              <a:rPr lang="es-ES" sz="32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personas </a:t>
            </a:r>
            <a:r>
              <a:rPr lang="es-ES" sz="32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penalmente </a:t>
            </a:r>
            <a:r>
              <a:rPr lang="es-ES" sz="32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responsables.</a:t>
            </a:r>
          </a:p>
          <a:p>
            <a:pPr algn="just"/>
            <a:endParaRPr lang="es-ES" sz="3200" cap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ES" sz="3200" cap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ES" sz="2000" cap="none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98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 smtClean="0">
                <a:solidFill>
                  <a:schemeClr val="tx1"/>
                </a:solidFill>
              </a:rPr>
              <a:t>Responsabilidad de las personas naturales.</a:t>
            </a:r>
            <a:endParaRPr lang="es-ES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83143086"/>
              </p:ext>
            </p:extLst>
          </p:nvPr>
        </p:nvGraphicFramePr>
        <p:xfrm>
          <a:off x="323528" y="1556792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12 CuadroTexto"/>
          <p:cNvSpPr txBox="1"/>
          <p:nvPr/>
        </p:nvSpPr>
        <p:spPr>
          <a:xfrm>
            <a:off x="251520" y="5814846"/>
            <a:ext cx="33810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>
                <a:latin typeface="Arial" pitchFamily="34" charset="0"/>
                <a:cs typeface="Arial" pitchFamily="34" charset="0"/>
              </a:rPr>
              <a:t>Carácter Biológico</a:t>
            </a:r>
            <a:endParaRPr lang="es-ES" sz="28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2" name="31 Conector recto de flecha"/>
          <p:cNvCxnSpPr/>
          <p:nvPr/>
        </p:nvCxnSpPr>
        <p:spPr>
          <a:xfrm>
            <a:off x="683568" y="5085184"/>
            <a:ext cx="0" cy="4680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2 Rectángulo"/>
          <p:cNvSpPr/>
          <p:nvPr/>
        </p:nvSpPr>
        <p:spPr>
          <a:xfrm>
            <a:off x="4932040" y="5590913"/>
            <a:ext cx="398538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/>
              <a:t>Artículo 18.1 Ley 151/22 </a:t>
            </a:r>
            <a:endParaRPr lang="es-ES" sz="2400" b="1" dirty="0" smtClean="0"/>
          </a:p>
          <a:p>
            <a:r>
              <a:rPr lang="es-ES" sz="2400" b="1" dirty="0" smtClean="0"/>
              <a:t>D/L </a:t>
            </a:r>
            <a:r>
              <a:rPr lang="es-ES" sz="2400" b="1" dirty="0"/>
              <a:t>64/1982. </a:t>
            </a:r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8244408" y="5237584"/>
            <a:ext cx="0" cy="4680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94711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Instituciones que hacen referencia a la edad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18720" cy="4572000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 smtClean="0"/>
              <a:t>Internacionales: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Reglas </a:t>
            </a:r>
            <a:r>
              <a:rPr lang="es-ES" dirty="0"/>
              <a:t>Mínimas de las Naciones Unidas para la Administración de la Justicia de Menores (Regla de Beijing): </a:t>
            </a:r>
            <a:r>
              <a:rPr lang="es-ES" dirty="0" smtClean="0"/>
              <a:t>1985.</a:t>
            </a:r>
          </a:p>
          <a:p>
            <a:pPr lvl="0"/>
            <a:r>
              <a:rPr lang="es-ES" dirty="0" smtClean="0"/>
              <a:t> - Va a conceptualizar el término </a:t>
            </a:r>
            <a:r>
              <a:rPr lang="es-ES" b="1" dirty="0" smtClean="0"/>
              <a:t>Menor, Delito y Menor delincuente. </a:t>
            </a:r>
            <a:r>
              <a:rPr lang="es-ES" dirty="0" smtClean="0"/>
              <a:t>Artículo 2.2 </a:t>
            </a:r>
          </a:p>
          <a:p>
            <a:pPr lvl="0"/>
            <a:r>
              <a:rPr lang="es-ES" dirty="0" smtClean="0"/>
              <a:t>Que la pena a aplicar será debidamente </a:t>
            </a:r>
            <a:r>
              <a:rPr lang="es-ES" b="1" dirty="0" smtClean="0"/>
              <a:t>proporcionar</a:t>
            </a:r>
            <a:r>
              <a:rPr lang="es-ES" dirty="0" smtClean="0"/>
              <a:t> a las circunstancias del delincuente y del delito. Artículo 5.1.</a:t>
            </a:r>
          </a:p>
          <a:p>
            <a:r>
              <a:rPr lang="es-ES" dirty="0" smtClean="0"/>
              <a:t>Solo </a:t>
            </a:r>
            <a:r>
              <a:rPr lang="es-ES" dirty="0"/>
              <a:t>se aplicar la </a:t>
            </a:r>
            <a:r>
              <a:rPr lang="es-ES" b="1" dirty="0"/>
              <a:t>prisión preventiva como último recurso</a:t>
            </a:r>
            <a:r>
              <a:rPr lang="es-ES" dirty="0"/>
              <a:t> y durante el plazo mas breve posible. Artículo 13.1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1976496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Instituciones que hacen referencia a la edad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18720" cy="4572000"/>
          </a:xfrm>
        </p:spPr>
        <p:txBody>
          <a:bodyPr>
            <a:normAutofit/>
          </a:bodyPr>
          <a:lstStyle/>
          <a:p>
            <a:pPr marL="757238" indent="-514350" algn="just">
              <a:buFont typeface="+mj-lt"/>
              <a:buAutoNum type="arabicPeriod" startAt="2"/>
            </a:pPr>
            <a:r>
              <a:rPr lang="es-ES" dirty="0"/>
              <a:t>Convención de derechos de los </a:t>
            </a:r>
            <a:r>
              <a:rPr lang="es-ES" dirty="0" smtClean="0"/>
              <a:t>niños. 1989</a:t>
            </a:r>
            <a:endParaRPr lang="es-ES" dirty="0"/>
          </a:p>
          <a:p>
            <a:pPr marL="700088" indent="-457200" algn="just">
              <a:buFontTx/>
              <a:buChar char="-"/>
            </a:pPr>
            <a:r>
              <a:rPr lang="es-ES" dirty="0" smtClean="0"/>
              <a:t>Establece </a:t>
            </a:r>
            <a:r>
              <a:rPr lang="es-ES" dirty="0"/>
              <a:t>que se entiende por </a:t>
            </a:r>
            <a:r>
              <a:rPr lang="es-ES" b="1" dirty="0"/>
              <a:t>niño</a:t>
            </a:r>
            <a:r>
              <a:rPr lang="es-ES" dirty="0"/>
              <a:t> a todo </a:t>
            </a:r>
            <a:r>
              <a:rPr lang="es-ES" b="1" dirty="0"/>
              <a:t>ser humano menor de 18 años de edad</a:t>
            </a:r>
            <a:r>
              <a:rPr lang="es-ES" dirty="0"/>
              <a:t>, salvo a que la ley que le sea aplicable, haya alcanzado ya la mayoría de edad. Artículo </a:t>
            </a:r>
            <a:r>
              <a:rPr lang="es-ES" dirty="0" smtClean="0"/>
              <a:t>1.</a:t>
            </a:r>
          </a:p>
          <a:p>
            <a:pPr marL="700088" indent="-457200" algn="just">
              <a:buFontTx/>
              <a:buChar char="-"/>
            </a:pPr>
            <a:r>
              <a:rPr lang="es-ES" dirty="0" smtClean="0"/>
              <a:t>Se </a:t>
            </a:r>
            <a:r>
              <a:rPr lang="es-ES" dirty="0"/>
              <a:t>va a velar por el </a:t>
            </a:r>
            <a:r>
              <a:rPr lang="es-ES" b="1" dirty="0"/>
              <a:t>interés superior del niño </a:t>
            </a:r>
            <a:r>
              <a:rPr lang="es-ES" dirty="0"/>
              <a:t>en todos los casos. Artículo 3.    </a:t>
            </a:r>
          </a:p>
          <a:p>
            <a:pPr marL="242888" indent="0" algn="just">
              <a:buNone/>
            </a:pPr>
            <a:r>
              <a:rPr lang="es-ES" dirty="0"/>
              <a:t>-	La </a:t>
            </a:r>
            <a:r>
              <a:rPr lang="es-ES" b="1" dirty="0"/>
              <a:t>edad penal </a:t>
            </a:r>
            <a:r>
              <a:rPr lang="es-ES" dirty="0"/>
              <a:t>debe de ser la de </a:t>
            </a:r>
            <a:r>
              <a:rPr lang="es-ES" b="1" dirty="0"/>
              <a:t>18 años</a:t>
            </a:r>
            <a:r>
              <a:rPr lang="es-ES" dirty="0"/>
              <a:t>. Artículo 37. a)</a:t>
            </a:r>
          </a:p>
        </p:txBody>
      </p:sp>
    </p:spTree>
    <p:extLst>
      <p:ext uri="{BB962C8B-B14F-4D97-AF65-F5344CB8AC3E}">
        <p14:creationId xmlns:p14="http://schemas.microsoft.com/office/powerpoint/2010/main" val="40965004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Instituciones que hacen referencia a la edad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18720" cy="4572000"/>
          </a:xfrm>
        </p:spPr>
        <p:txBody>
          <a:bodyPr>
            <a:normAutofit/>
          </a:bodyPr>
          <a:lstStyle/>
          <a:p>
            <a:pPr marL="757238" indent="-514350" algn="just">
              <a:buFont typeface="+mj-lt"/>
              <a:buAutoNum type="arabicPeriod" startAt="3"/>
            </a:pPr>
            <a:r>
              <a:rPr lang="es-ES" dirty="0" smtClean="0"/>
              <a:t>Reglas </a:t>
            </a:r>
            <a:r>
              <a:rPr lang="es-ES" dirty="0"/>
              <a:t>mínimas de las naciones unidas para la protección de los menores de edad privado de libertad (Reglas de la Habana</a:t>
            </a:r>
            <a:r>
              <a:rPr lang="es-ES" dirty="0" smtClean="0"/>
              <a:t>). 1900</a:t>
            </a:r>
            <a:endParaRPr lang="es-ES" dirty="0"/>
          </a:p>
          <a:p>
            <a:pPr marL="242888" indent="0" algn="just">
              <a:buNone/>
            </a:pPr>
            <a:r>
              <a:rPr lang="es-ES" dirty="0"/>
              <a:t>- 	El </a:t>
            </a:r>
            <a:r>
              <a:rPr lang="es-ES" b="1" dirty="0"/>
              <a:t>encarcelamiento</a:t>
            </a:r>
            <a:r>
              <a:rPr lang="es-ES" dirty="0"/>
              <a:t> como </a:t>
            </a:r>
            <a:r>
              <a:rPr lang="es-ES" b="1" dirty="0"/>
              <a:t>último recurso</a:t>
            </a:r>
            <a:r>
              <a:rPr lang="es-ES" dirty="0"/>
              <a:t>. Artículo 1</a:t>
            </a:r>
          </a:p>
          <a:p>
            <a:pPr marL="242888" indent="0" algn="just">
              <a:buNone/>
            </a:pPr>
            <a:r>
              <a:rPr lang="es-ES" dirty="0"/>
              <a:t>-	Derecho a </a:t>
            </a:r>
            <a:r>
              <a:rPr lang="es-ES" b="1" dirty="0"/>
              <a:t>asesoramiento jurídico</a:t>
            </a:r>
            <a:r>
              <a:rPr lang="es-ES" dirty="0"/>
              <a:t>. Artículo 18.a)</a:t>
            </a:r>
          </a:p>
          <a:p>
            <a:pPr marL="242888" indent="0" algn="just">
              <a:buNone/>
            </a:pPr>
            <a:r>
              <a:rPr lang="es-ES" dirty="0"/>
              <a:t>-	Derecho a </a:t>
            </a:r>
            <a:r>
              <a:rPr lang="es-ES" b="1" dirty="0"/>
              <a:t>recibir una educación </a:t>
            </a:r>
            <a:r>
              <a:rPr lang="es-ES" dirty="0"/>
              <a:t>adaptada a sus necesidades, capacidades y destinada a prepararlo para su reinserción social. Artículo 38</a:t>
            </a:r>
          </a:p>
          <a:p>
            <a:pPr marL="242888" indent="0" algn="just">
              <a:buNone/>
            </a:pP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1885120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Instituciones que hacen referencia a la edad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18720" cy="4572000"/>
          </a:xfrm>
        </p:spPr>
        <p:txBody>
          <a:bodyPr>
            <a:normAutofit/>
          </a:bodyPr>
          <a:lstStyle/>
          <a:p>
            <a:pPr marL="757238" lvl="0" indent="-514350" algn="just">
              <a:buFont typeface="+mj-lt"/>
              <a:buAutoNum type="arabicPeriod" startAt="4"/>
            </a:pPr>
            <a:r>
              <a:rPr lang="es-ES_tradnl" dirty="0"/>
              <a:t>Las directrices de las naciones unidas para la prevención de la delincuencia juvenil (Directrices de Riad).  </a:t>
            </a:r>
            <a:r>
              <a:rPr lang="es-ES_tradnl" dirty="0" smtClean="0"/>
              <a:t>1990.</a:t>
            </a:r>
          </a:p>
          <a:p>
            <a:pPr marL="242888" lvl="0" indent="0" algn="just">
              <a:buNone/>
            </a:pPr>
            <a:r>
              <a:rPr lang="es-ES" dirty="0"/>
              <a:t>-	</a:t>
            </a:r>
            <a:r>
              <a:rPr lang="es-ES" b="1" dirty="0"/>
              <a:t>Trabajo en la comunidad </a:t>
            </a:r>
            <a:r>
              <a:rPr lang="es-ES" dirty="0"/>
              <a:t>desde la primera infancia para contribuir a prevenir la delincuencia juvenil. Artículo 2</a:t>
            </a:r>
          </a:p>
          <a:p>
            <a:pPr marL="242888" lvl="0" indent="0" algn="just">
              <a:buNone/>
            </a:pPr>
            <a:r>
              <a:rPr lang="es-ES" dirty="0"/>
              <a:t>-	Creación de </a:t>
            </a:r>
            <a:r>
              <a:rPr lang="es-ES" b="1" dirty="0"/>
              <a:t>planes de prevención </a:t>
            </a:r>
            <a:r>
              <a:rPr lang="es-ES" dirty="0"/>
              <a:t>por parte de los gobiernos. Artículo 9</a:t>
            </a:r>
          </a:p>
          <a:p>
            <a:pPr marL="242888" lvl="0" indent="0" algn="just">
              <a:buNone/>
            </a:pPr>
            <a:r>
              <a:rPr lang="es-ES" dirty="0"/>
              <a:t>-	</a:t>
            </a:r>
            <a:r>
              <a:rPr lang="es-ES" b="1" dirty="0"/>
              <a:t>Proceso de socialización e integración </a:t>
            </a:r>
            <a:r>
              <a:rPr lang="es-ES" dirty="0"/>
              <a:t>de todos los niños y jóvenes  a la comunidad. Artículo 10</a:t>
            </a:r>
          </a:p>
          <a:p>
            <a:pPr marL="242888" lvl="0" indent="0" algn="just">
              <a:buNone/>
            </a:pPr>
            <a:endParaRPr lang="es-ES" dirty="0" smtClean="0"/>
          </a:p>
          <a:p>
            <a:pPr marL="757238" indent="-514350" algn="just">
              <a:buFont typeface="+mj-lt"/>
              <a:buAutoNum type="arabicPeriod" startAt="4"/>
            </a:pP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487883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Instituciones que hacen referencia a la edad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2220204"/>
            <a:ext cx="8518720" cy="3126088"/>
          </a:xfrm>
        </p:spPr>
        <p:txBody>
          <a:bodyPr>
            <a:normAutofit fontScale="92500" lnSpcReduction="20000"/>
          </a:bodyPr>
          <a:lstStyle/>
          <a:p>
            <a:r>
              <a:rPr lang="es-ES" b="1" dirty="0" smtClean="0"/>
              <a:t>Nacionales:</a:t>
            </a:r>
          </a:p>
          <a:p>
            <a:pPr marL="515938" indent="-273050" algn="just"/>
            <a:r>
              <a:rPr lang="es-ES" dirty="0" smtClean="0"/>
              <a:t>Constitución de la República de Cuba. </a:t>
            </a:r>
          </a:p>
          <a:p>
            <a:pPr marL="515938" indent="-273050" algn="just"/>
            <a:r>
              <a:rPr lang="es-ES" dirty="0" smtClean="0"/>
              <a:t>Ley del Proceso Penal.</a:t>
            </a:r>
          </a:p>
          <a:p>
            <a:pPr marL="515938" indent="-273050" algn="just"/>
            <a:r>
              <a:rPr lang="es-ES" dirty="0" smtClean="0"/>
              <a:t>Código Penal.</a:t>
            </a:r>
          </a:p>
          <a:p>
            <a:pPr marL="515938" indent="-273050" algn="just"/>
            <a:r>
              <a:rPr lang="es-ES" dirty="0" smtClean="0"/>
              <a:t>Código Laboral.</a:t>
            </a:r>
          </a:p>
          <a:p>
            <a:pPr marL="515938" indent="-273050" algn="just"/>
            <a:r>
              <a:rPr lang="es-ES" dirty="0" smtClean="0"/>
              <a:t>Código Civil.</a:t>
            </a:r>
          </a:p>
          <a:p>
            <a:pPr marL="515938" indent="-273050" algn="just"/>
            <a:r>
              <a:rPr lang="es-ES" dirty="0"/>
              <a:t>Decreto-Ley No. </a:t>
            </a:r>
            <a:r>
              <a:rPr lang="es-ES" dirty="0" smtClean="0"/>
              <a:t>64/1982.</a:t>
            </a:r>
          </a:p>
          <a:p>
            <a:pPr marL="515938" indent="-273050" algn="just"/>
            <a:r>
              <a:rPr lang="es-ES" dirty="0" smtClean="0"/>
              <a:t>Ley electoral.  </a:t>
            </a:r>
            <a:endParaRPr lang="es-ES" dirty="0"/>
          </a:p>
          <a:p>
            <a:pPr marL="515938" indent="-273050" algn="just"/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18306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Instituciones que hacen referencia a la edad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2220204"/>
            <a:ext cx="8518720" cy="3126088"/>
          </a:xfrm>
        </p:spPr>
        <p:txBody>
          <a:bodyPr>
            <a:normAutofit/>
          </a:bodyPr>
          <a:lstStyle/>
          <a:p>
            <a:pPr marL="242888" indent="0" algn="ctr">
              <a:buNone/>
            </a:pPr>
            <a:endParaRPr lang="es-ES" sz="3600" b="1" dirty="0" smtClean="0"/>
          </a:p>
          <a:p>
            <a:pPr marL="242888" indent="0" algn="ctr">
              <a:buNone/>
            </a:pPr>
            <a:endParaRPr lang="es-ES" sz="3600" b="1" dirty="0"/>
          </a:p>
          <a:p>
            <a:pPr marL="242888" indent="0" algn="ctr">
              <a:buNone/>
            </a:pPr>
            <a:r>
              <a:rPr lang="es-ES" sz="3600" b="1" dirty="0" smtClean="0"/>
              <a:t>Decreto-Ley </a:t>
            </a:r>
            <a:r>
              <a:rPr lang="es-ES" sz="3600" b="1" dirty="0"/>
              <a:t>No. </a:t>
            </a:r>
            <a:r>
              <a:rPr lang="es-ES" sz="3600" b="1" dirty="0" smtClean="0"/>
              <a:t>64/1982.</a:t>
            </a:r>
          </a:p>
          <a:p>
            <a:pPr marL="515938" indent="-273050" algn="just"/>
            <a:endParaRPr lang="es-ES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54691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Normas Internacionales Vs Normas Nacionales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b="1" dirty="0" smtClean="0"/>
              <a:t>Interés superior del menor: </a:t>
            </a:r>
          </a:p>
          <a:p>
            <a:pPr marL="0" lvl="0" indent="0">
              <a:buNone/>
            </a:pPr>
            <a:r>
              <a:rPr lang="es-ES" dirty="0" smtClean="0"/>
              <a:t>- </a:t>
            </a:r>
            <a:r>
              <a:rPr lang="es-ES_tradnl" dirty="0" smtClean="0"/>
              <a:t>Convención </a:t>
            </a:r>
            <a:r>
              <a:rPr lang="es-ES_tradnl" dirty="0"/>
              <a:t>internacional de los derechos del niño. Artículo 3</a:t>
            </a:r>
            <a:endParaRPr lang="es-ES" dirty="0"/>
          </a:p>
          <a:p>
            <a:pPr marL="0" lvl="0" indent="0">
              <a:buNone/>
            </a:pPr>
            <a:r>
              <a:rPr lang="es-ES_tradnl" dirty="0" smtClean="0"/>
              <a:t>- Constitución </a:t>
            </a:r>
            <a:r>
              <a:rPr lang="es-ES_tradnl" dirty="0"/>
              <a:t>de la República de Cuba. Artículo 86</a:t>
            </a:r>
            <a:r>
              <a:rPr lang="es-ES_tradnl" dirty="0" smtClean="0"/>
              <a:t>.</a:t>
            </a:r>
          </a:p>
          <a:p>
            <a:pPr lvl="0">
              <a:buFontTx/>
              <a:buChar char="-"/>
            </a:pPr>
            <a:endParaRPr lang="es-ES" dirty="0"/>
          </a:p>
          <a:p>
            <a:r>
              <a:rPr lang="es-ES" b="1" dirty="0"/>
              <a:t>No ser sometido a torturas, pena, capital, prisión perpetua y a no ser privado de su libertad </a:t>
            </a:r>
            <a:r>
              <a:rPr lang="es-ES" b="1" dirty="0" smtClean="0"/>
              <a:t>ilegalmente.</a:t>
            </a:r>
          </a:p>
          <a:p>
            <a:pPr marL="0" lvl="0" indent="0">
              <a:buNone/>
            </a:pPr>
            <a:r>
              <a:rPr lang="es-ES_tradnl" dirty="0" smtClean="0"/>
              <a:t>- Convención </a:t>
            </a:r>
            <a:r>
              <a:rPr lang="es-ES_tradnl" dirty="0"/>
              <a:t>internacional de los derechos del niño. Artículo 37</a:t>
            </a:r>
            <a:endParaRPr lang="es-ES" dirty="0"/>
          </a:p>
          <a:p>
            <a:pPr marL="0" indent="0">
              <a:buNone/>
            </a:pPr>
            <a:r>
              <a:rPr lang="es-ES" dirty="0" smtClean="0"/>
              <a:t>- Ley </a:t>
            </a:r>
            <a:r>
              <a:rPr lang="es-ES" dirty="0"/>
              <a:t>151/22. Artículo 33.2 y 34.1.3</a:t>
            </a:r>
          </a:p>
        </p:txBody>
      </p:sp>
    </p:spTree>
    <p:extLst>
      <p:ext uri="{BB962C8B-B14F-4D97-AF65-F5344CB8AC3E}">
        <p14:creationId xmlns:p14="http://schemas.microsoft.com/office/powerpoint/2010/main" val="22966774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Normas Internacionales Vs Normas Nacionales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4572000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 smtClean="0"/>
              <a:t>Adopción </a:t>
            </a:r>
            <a:r>
              <a:rPr lang="es-ES" b="1" dirty="0"/>
              <a:t>de medidas sin </a:t>
            </a:r>
            <a:r>
              <a:rPr lang="es-ES" b="1" dirty="0" smtClean="0"/>
              <a:t>recurrir </a:t>
            </a:r>
            <a:r>
              <a:rPr lang="es-ES" b="1" dirty="0"/>
              <a:t>a procedimientos judiciales. </a:t>
            </a:r>
            <a:endParaRPr lang="es-ES" b="1" dirty="0" smtClean="0"/>
          </a:p>
          <a:p>
            <a:pPr marL="0" indent="0">
              <a:buNone/>
            </a:pPr>
            <a:r>
              <a:rPr lang="es-ES" dirty="0" smtClean="0"/>
              <a:t>- Convención </a:t>
            </a:r>
            <a:r>
              <a:rPr lang="es-ES" dirty="0"/>
              <a:t>internacional de los derechos del niño. Artículo 40.3 b)</a:t>
            </a:r>
          </a:p>
          <a:p>
            <a:pPr marL="0" indent="0">
              <a:buNone/>
            </a:pPr>
            <a:r>
              <a:rPr lang="es-ES" dirty="0" smtClean="0"/>
              <a:t>- Ley </a:t>
            </a:r>
            <a:r>
              <a:rPr lang="es-ES" dirty="0"/>
              <a:t>143/21 Artículo 17.5</a:t>
            </a:r>
          </a:p>
          <a:p>
            <a:pPr marL="0" indent="0">
              <a:buNone/>
            </a:pPr>
            <a:r>
              <a:rPr lang="es-ES" dirty="0" smtClean="0"/>
              <a:t>- Ley </a:t>
            </a:r>
            <a:r>
              <a:rPr lang="es-ES" dirty="0"/>
              <a:t>151/22. Artículo </a:t>
            </a:r>
            <a:r>
              <a:rPr lang="es-ES" dirty="0" smtClean="0"/>
              <a:t>18.1.2</a:t>
            </a:r>
          </a:p>
          <a:p>
            <a:pPr>
              <a:buFontTx/>
              <a:buChar char="-"/>
            </a:pPr>
            <a:endParaRPr lang="es-ES" dirty="0"/>
          </a:p>
          <a:p>
            <a:r>
              <a:rPr lang="es-ES" b="1" dirty="0"/>
              <a:t>En cuanto a la detención se le comunica de inmediato a sus padres o representante legal</a:t>
            </a:r>
            <a:r>
              <a:rPr lang="es-ES" b="1" dirty="0" smtClean="0"/>
              <a:t>.</a:t>
            </a:r>
          </a:p>
          <a:p>
            <a:pPr marL="0" lvl="0" indent="0">
              <a:buNone/>
            </a:pPr>
            <a:r>
              <a:rPr lang="es-ES_tradnl" dirty="0" smtClean="0"/>
              <a:t>- Reglas </a:t>
            </a:r>
            <a:r>
              <a:rPr lang="es-ES_tradnl" dirty="0"/>
              <a:t>de Beijing. Artículo </a:t>
            </a:r>
            <a:r>
              <a:rPr lang="es-ES_tradnl" dirty="0" smtClean="0"/>
              <a:t>10.1.</a:t>
            </a:r>
            <a:endParaRPr lang="es-ES" dirty="0"/>
          </a:p>
          <a:p>
            <a:pPr marL="0" lvl="0" indent="0">
              <a:buNone/>
            </a:pPr>
            <a:r>
              <a:rPr lang="es-ES" dirty="0" smtClean="0"/>
              <a:t>- Ley </a:t>
            </a:r>
            <a:r>
              <a:rPr lang="es-ES" dirty="0"/>
              <a:t>143/21: 347.3</a:t>
            </a:r>
          </a:p>
        </p:txBody>
      </p:sp>
    </p:spTree>
    <p:extLst>
      <p:ext uri="{BB962C8B-B14F-4D97-AF65-F5344CB8AC3E}">
        <p14:creationId xmlns:p14="http://schemas.microsoft.com/office/powerpoint/2010/main" val="35905225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Normas Internacionales Vs Normas Nacionales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4572000"/>
          </a:xfrm>
        </p:spPr>
        <p:txBody>
          <a:bodyPr>
            <a:normAutofit/>
          </a:bodyPr>
          <a:lstStyle/>
          <a:p>
            <a:r>
              <a:rPr lang="es-ES" b="1" dirty="0"/>
              <a:t>Respeto a garantías fundamentales </a:t>
            </a:r>
            <a:r>
              <a:rPr lang="es-ES" b="1" dirty="0" smtClean="0"/>
              <a:t>básicas, </a:t>
            </a:r>
            <a:r>
              <a:rPr lang="es-ES" b="1" dirty="0"/>
              <a:t>la presunción de inocencia, el derecho a ser notificado de las acusaciones, el derecho a no responder, el derecho al asesoramiento, el derecho a la presencia de los padres o </a:t>
            </a:r>
            <a:r>
              <a:rPr lang="es-ES" b="1" dirty="0" smtClean="0"/>
              <a:t>tutores. </a:t>
            </a:r>
          </a:p>
          <a:p>
            <a:pPr marL="0" lvl="0" indent="0">
              <a:buNone/>
            </a:pPr>
            <a:r>
              <a:rPr lang="es-ES_tradnl" dirty="0" smtClean="0"/>
              <a:t>- Reglas </a:t>
            </a:r>
            <a:r>
              <a:rPr lang="es-ES_tradnl" dirty="0"/>
              <a:t>de Beijing. Artículo 7.1.</a:t>
            </a:r>
            <a:endParaRPr lang="es-ES" dirty="0"/>
          </a:p>
          <a:p>
            <a:pPr marL="0" indent="0">
              <a:buNone/>
            </a:pPr>
            <a:r>
              <a:rPr lang="es-ES" dirty="0" smtClean="0"/>
              <a:t>- Ley </a:t>
            </a:r>
            <a:r>
              <a:rPr lang="es-ES" dirty="0"/>
              <a:t>143/21: 130.2 a, b, c) 271.1, 4; 272.1 </a:t>
            </a:r>
          </a:p>
        </p:txBody>
      </p:sp>
    </p:spTree>
    <p:extLst>
      <p:ext uri="{BB962C8B-B14F-4D97-AF65-F5344CB8AC3E}">
        <p14:creationId xmlns:p14="http://schemas.microsoft.com/office/powerpoint/2010/main" val="1524192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tx1"/>
                </a:solidFill>
              </a:rPr>
              <a:t>Cuestiones de estudio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es-ES" sz="2800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responsabilidad penal. </a:t>
            </a:r>
            <a:endParaRPr lang="es-ES" sz="28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es-ES" sz="2800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responsabilidad penal de las personas naturales. </a:t>
            </a:r>
            <a:endParaRPr lang="es-ES" sz="28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es-ES" sz="28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responsabilidad penal de las personas jurídicas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127527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Modo de acreditar la edad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endParaRPr lang="es-ES" dirty="0" smtClean="0"/>
          </a:p>
          <a:p>
            <a:pPr lvl="0"/>
            <a:endParaRPr lang="es-ES" dirty="0"/>
          </a:p>
          <a:p>
            <a:pPr lvl="0"/>
            <a:r>
              <a:rPr lang="es-ES" dirty="0" smtClean="0"/>
              <a:t>Carnet </a:t>
            </a:r>
            <a:r>
              <a:rPr lang="es-ES" dirty="0"/>
              <a:t>de Identidad.</a:t>
            </a:r>
          </a:p>
          <a:p>
            <a:pPr lvl="0"/>
            <a:r>
              <a:rPr lang="es-ES_tradnl" dirty="0"/>
              <a:t>Certificación de nacimiento.</a:t>
            </a:r>
            <a:endParaRPr lang="es-ES" dirty="0"/>
          </a:p>
          <a:p>
            <a:pPr lvl="0"/>
            <a:r>
              <a:rPr lang="es-ES" dirty="0"/>
              <a:t>Dictamen forense.</a:t>
            </a:r>
          </a:p>
          <a:p>
            <a:pPr marL="0" indent="0">
              <a:buNone/>
            </a:pPr>
            <a:endParaRPr lang="es-ES" dirty="0" smtClean="0"/>
          </a:p>
        </p:txBody>
      </p:sp>
      <p:sp>
        <p:nvSpPr>
          <p:cNvPr id="4" name="3 Cerrar llave"/>
          <p:cNvSpPr/>
          <p:nvPr/>
        </p:nvSpPr>
        <p:spPr>
          <a:xfrm>
            <a:off x="4620276" y="1855786"/>
            <a:ext cx="864096" cy="2592288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5724128" y="2150684"/>
            <a:ext cx="298782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/>
              <a:t>Artículo 243 de la Ley 143/21 Ley del Proceso Penal. </a:t>
            </a:r>
            <a:endParaRPr lang="es-ES" sz="2800" dirty="0"/>
          </a:p>
        </p:txBody>
      </p:sp>
      <p:sp>
        <p:nvSpPr>
          <p:cNvPr id="6" name="5 Rectángulo"/>
          <p:cNvSpPr/>
          <p:nvPr/>
        </p:nvSpPr>
        <p:spPr>
          <a:xfrm>
            <a:off x="179512" y="5301208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>
                <a:latin typeface="Arial" pitchFamily="34" charset="0"/>
                <a:cs typeface="Arial" pitchFamily="34" charset="0"/>
              </a:rPr>
              <a:t>¿Por qué es importante acreditar la edad en un proceso penal?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88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Reglas de adecuaciones</a:t>
            </a:r>
            <a:r>
              <a:rPr lang="es-ES" dirty="0">
                <a:solidFill>
                  <a:schemeClr val="tx1"/>
                </a:solidFill>
              </a:rPr>
              <a:t>: </a:t>
            </a:r>
            <a:r>
              <a:rPr lang="es-ES" b="1" dirty="0" smtClean="0">
                <a:solidFill>
                  <a:schemeClr val="tx1"/>
                </a:solidFill>
              </a:rPr>
              <a:t>Art 18.3.4 C/P</a:t>
            </a:r>
            <a:endParaRPr lang="es-ES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4024972"/>
              </p:ext>
            </p:extLst>
          </p:nvPr>
        </p:nvGraphicFramePr>
        <p:xfrm>
          <a:off x="301623" y="1527175"/>
          <a:ext cx="8590856" cy="40886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90257"/>
                <a:gridCol w="5400599"/>
              </a:tblGrid>
              <a:tr h="533673">
                <a:tc>
                  <a:txBody>
                    <a:bodyPr/>
                    <a:lstStyle/>
                    <a:p>
                      <a:pPr algn="ctr"/>
                      <a:r>
                        <a:rPr lang="es-ES" sz="2400" b="1" dirty="0" smtClean="0"/>
                        <a:t>Edad </a:t>
                      </a:r>
                      <a:endParaRPr lang="es-E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b="1" dirty="0" smtClean="0"/>
                        <a:t>Adecuación</a:t>
                      </a:r>
                      <a:endParaRPr lang="es-ES" sz="2400" b="1" dirty="0"/>
                    </a:p>
                  </a:txBody>
                  <a:tcPr/>
                </a:tc>
              </a:tr>
              <a:tr h="1177534"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Mayor de  16 años</a:t>
                      </a:r>
                      <a:r>
                        <a:rPr lang="es-ES" sz="2400" baseline="0" dirty="0" smtClean="0"/>
                        <a:t> y menores de 18 años.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Disminución de los limites mínimos y máximos de la sanción hasta</a:t>
                      </a:r>
                      <a:r>
                        <a:rPr lang="es-ES" sz="2400" baseline="0" dirty="0" smtClean="0"/>
                        <a:t> un medio (1/2) .</a:t>
                      </a:r>
                      <a:endParaRPr lang="es-ES" sz="2400" dirty="0"/>
                    </a:p>
                  </a:txBody>
                  <a:tcPr/>
                </a:tc>
              </a:tr>
              <a:tr h="1177534"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Mayor de  18 años </a:t>
                      </a:r>
                      <a:r>
                        <a:rPr lang="es-ES" sz="2400" baseline="0" dirty="0" smtClean="0"/>
                        <a:t>y menores de </a:t>
                      </a:r>
                      <a:r>
                        <a:rPr lang="es-ES" sz="2400" dirty="0" smtClean="0"/>
                        <a:t> 20 años. 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Disminución de los limites mínimos y máximos de la sanción hasta un tercio (1/3). </a:t>
                      </a:r>
                      <a:endParaRPr lang="es-ES" sz="2400" dirty="0"/>
                    </a:p>
                  </a:txBody>
                  <a:tcPr/>
                </a:tc>
              </a:tr>
              <a:tr h="1177534"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Mayores de 60 años.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Un tercio</a:t>
                      </a:r>
                      <a:r>
                        <a:rPr lang="es-ES" sz="2400" baseline="0" dirty="0" smtClean="0"/>
                        <a:t> </a:t>
                      </a:r>
                      <a:r>
                        <a:rPr lang="es-ES" sz="2400" dirty="0" smtClean="0"/>
                        <a:t>(1/3) </a:t>
                      </a:r>
                      <a:r>
                        <a:rPr lang="es-ES" sz="2400" baseline="0" dirty="0" smtClean="0"/>
                        <a:t>solo del limite mínimo </a:t>
                      </a:r>
                      <a:r>
                        <a:rPr lang="es-ES" sz="2400" dirty="0" smtClean="0"/>
                        <a:t>de la sanción</a:t>
                      </a:r>
                      <a:r>
                        <a:rPr lang="es-ES" sz="2400" baseline="0" dirty="0" smtClean="0"/>
                        <a:t>.</a:t>
                      </a:r>
                      <a:endParaRPr lang="es-E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0" y="5733256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dirty="0"/>
              <a:t>Estas adecuaciones van hacer facultad del tribunal</a:t>
            </a:r>
          </a:p>
        </p:txBody>
      </p:sp>
    </p:spTree>
    <p:extLst>
      <p:ext uri="{BB962C8B-B14F-4D97-AF65-F5344CB8AC3E}">
        <p14:creationId xmlns:p14="http://schemas.microsoft.com/office/powerpoint/2010/main" val="256109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Tratamiento a los jóvenes de 16 y 18 años de edad en la ley 151/22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42312"/>
          </a:xfrm>
        </p:spPr>
        <p:txBody>
          <a:bodyPr>
            <a:normAutofit lnSpcReduction="10000"/>
          </a:bodyPr>
          <a:lstStyle/>
          <a:p>
            <a:pPr lvl="0"/>
            <a:r>
              <a:rPr lang="es-ES_tradnl" dirty="0"/>
              <a:t>Exigir responsabilidad penal solo cuando se traten de </a:t>
            </a:r>
            <a:r>
              <a:rPr lang="es-ES_tradnl" b="1" dirty="0"/>
              <a:t>delitos graves </a:t>
            </a:r>
            <a:r>
              <a:rPr lang="es-ES_tradnl" dirty="0"/>
              <a:t>por su connotación social.</a:t>
            </a:r>
            <a:endParaRPr lang="es-ES" dirty="0"/>
          </a:p>
          <a:p>
            <a:pPr lvl="0"/>
            <a:r>
              <a:rPr lang="es-ES_tradnl" dirty="0"/>
              <a:t>Aplicar a estos casos el </a:t>
            </a:r>
            <a:r>
              <a:rPr lang="es-ES_tradnl" b="1" dirty="0"/>
              <a:t>tratamiento administrativo </a:t>
            </a:r>
            <a:r>
              <a:rPr lang="es-ES_tradnl" dirty="0"/>
              <a:t>u otra solución penal (criterio de oportunidad) </a:t>
            </a:r>
            <a:endParaRPr lang="es-ES" dirty="0"/>
          </a:p>
          <a:p>
            <a:pPr lvl="0"/>
            <a:r>
              <a:rPr lang="es-ES_tradnl" dirty="0"/>
              <a:t>Prever </a:t>
            </a:r>
            <a:r>
              <a:rPr lang="es-ES_tradnl" b="1" dirty="0"/>
              <a:t>sanciones  no detentiva </a:t>
            </a:r>
            <a:r>
              <a:rPr lang="es-ES_tradnl" dirty="0"/>
              <a:t>o que no ocasiones periodos largos de internamiento.</a:t>
            </a:r>
            <a:endParaRPr lang="es-ES" dirty="0"/>
          </a:p>
          <a:p>
            <a:pPr lvl="0"/>
            <a:r>
              <a:rPr lang="es-ES_tradnl" dirty="0"/>
              <a:t>Se prohíbe la </a:t>
            </a:r>
            <a:r>
              <a:rPr lang="es-ES_tradnl" b="1" dirty="0"/>
              <a:t>imposición de la sanción de Pena de Muerte</a:t>
            </a:r>
            <a:r>
              <a:rPr lang="es-ES_tradnl" dirty="0"/>
              <a:t>. Artículo 33.2 CP</a:t>
            </a:r>
            <a:r>
              <a:rPr lang="es-ES_tradnl" dirty="0" smtClean="0"/>
              <a:t>.</a:t>
            </a:r>
            <a:endParaRPr lang="es-ES" dirty="0" smtClean="0"/>
          </a:p>
          <a:p>
            <a:pPr lvl="0"/>
            <a:r>
              <a:rPr lang="es-ES_tradnl" dirty="0"/>
              <a:t>En cuanto a la aplicación de una </a:t>
            </a:r>
            <a:r>
              <a:rPr lang="es-ES_tradnl" b="1" dirty="0"/>
              <a:t>sanción conjunta no pueden exceder de 20 años de privación de libertad</a:t>
            </a:r>
            <a:r>
              <a:rPr lang="es-ES_tradnl" dirty="0"/>
              <a:t>, salvo en circunstancias excepcionales. 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183978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23528" y="3105834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b="1" dirty="0"/>
              <a:t>La edad y el tiempo de comisión del delito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7085899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La edad y el tiempo de comisión del delito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59842734"/>
              </p:ext>
            </p:extLst>
          </p:nvPr>
        </p:nvGraphicFramePr>
        <p:xfrm>
          <a:off x="179512" y="1700809"/>
          <a:ext cx="8784975" cy="1008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Rectángulo"/>
          <p:cNvSpPr/>
          <p:nvPr/>
        </p:nvSpPr>
        <p:spPr>
          <a:xfrm>
            <a:off x="251520" y="2967335"/>
            <a:ext cx="85689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Si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la ejecución de los actos integrantes de la infracción penal se inicia antes de los 16 años y se completan después de esa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edad.</a:t>
            </a:r>
          </a:p>
          <a:p>
            <a:pPr algn="just"/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Solo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se le va a exigir responsabilidad por los actos cometidos una vez cumplido los 16 años</a:t>
            </a:r>
          </a:p>
        </p:txBody>
      </p:sp>
    </p:spTree>
    <p:extLst>
      <p:ext uri="{BB962C8B-B14F-4D97-AF65-F5344CB8AC3E}">
        <p14:creationId xmlns:p14="http://schemas.microsoft.com/office/powerpoint/2010/main" val="27256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La edad y el tiempo de comisión del delito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21276897"/>
              </p:ext>
            </p:extLst>
          </p:nvPr>
        </p:nvGraphicFramePr>
        <p:xfrm>
          <a:off x="287524" y="1556792"/>
          <a:ext cx="8784975" cy="1080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Rectángulo"/>
          <p:cNvSpPr/>
          <p:nvPr/>
        </p:nvSpPr>
        <p:spPr>
          <a:xfrm>
            <a:off x="539552" y="2564904"/>
            <a:ext cx="82809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latin typeface="Arial" pitchFamily="34" charset="0"/>
                <a:cs typeface="Arial" pitchFamily="34" charset="0"/>
              </a:rPr>
              <a:t>L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aplicación de la pena dependerá del momento en que se ejecuta la </a:t>
            </a:r>
            <a:r>
              <a:rPr lang="es-ES" sz="2400" b="1" dirty="0">
                <a:latin typeface="Arial" pitchFamily="34" charset="0"/>
                <a:cs typeface="Arial" pitchFamily="34" charset="0"/>
              </a:rPr>
              <a:t>conducta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 causante de tal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resultado.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225" y="3576783"/>
            <a:ext cx="88092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Ejemplo: Juan  de 15 años de edad, discute con Pedro y le provoca una lesión que le causa su internamiento en una UCI. Pasado 10 días Juan cumple 16 años de edad y Pedro entra en un estado más grave y fallece producto a esa misma lesión.  </a:t>
            </a:r>
          </a:p>
          <a:p>
            <a:endParaRPr lang="es-ES" sz="2000" dirty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¿Se le podrá exigir responsabilidad jurídica penal a Juan?</a:t>
            </a: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  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61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La edad y el tiempo de comisión del delito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32878839"/>
              </p:ext>
            </p:extLst>
          </p:nvPr>
        </p:nvGraphicFramePr>
        <p:xfrm>
          <a:off x="179512" y="1412777"/>
          <a:ext cx="8784975" cy="1080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149290" y="2924944"/>
            <a:ext cx="881519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>
                <a:latin typeface="Arial" pitchFamily="34" charset="0"/>
                <a:cs typeface="Arial" pitchFamily="34" charset="0"/>
              </a:rPr>
              <a:t>Quedara exento de responsabilidad si el momento que  tenia que  actuar,  por que la ley así lo establece no había cumplido aun la edad para exigir responsabilidad jurídica penal.      </a:t>
            </a:r>
            <a:endParaRPr lang="es-E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8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La edad y el tiempo de comisión del delito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31793849"/>
              </p:ext>
            </p:extLst>
          </p:nvPr>
        </p:nvGraphicFramePr>
        <p:xfrm>
          <a:off x="179512" y="1700809"/>
          <a:ext cx="8784975" cy="1080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149290" y="3617441"/>
            <a:ext cx="881519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Arial" pitchFamily="34" charset="0"/>
                <a:cs typeface="Arial" pitchFamily="34" charset="0"/>
              </a:rPr>
              <a:t>Solo se le va a exigir responsabilidad penal por los hechos que cometa después de cumplido los 16 años de edad.      </a:t>
            </a:r>
            <a:endParaRPr lang="es-E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6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pPr lvl="0"/>
            <a:r>
              <a:rPr lang="es-ES" sz="2800" b="1" dirty="0" smtClean="0">
                <a:solidFill>
                  <a:schemeClr val="tx1"/>
                </a:solidFill>
              </a:rPr>
              <a:t>Responsabilidad penal de las personas jurídicas : Art 16.1.3 C/P</a:t>
            </a:r>
            <a:endParaRPr lang="es-ES" sz="28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3284984"/>
            <a:ext cx="8784976" cy="79208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ES" sz="4000" b="1" dirty="0" smtClean="0"/>
              <a:t>Persona Jurídica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325705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pPr lvl="0"/>
            <a:r>
              <a:rPr lang="es-ES" sz="2800" b="1" dirty="0" smtClean="0">
                <a:solidFill>
                  <a:schemeClr val="tx1"/>
                </a:solidFill>
              </a:rPr>
              <a:t>Responsabilidad penal de las personas jurídicas : Art 16.3 C/P</a:t>
            </a:r>
            <a:endParaRPr lang="es-ES" sz="28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b="1" dirty="0" smtClean="0"/>
          </a:p>
          <a:p>
            <a:endParaRPr lang="es-ES" b="1" dirty="0"/>
          </a:p>
          <a:p>
            <a:pPr algn="just"/>
            <a:r>
              <a:rPr lang="es-ES" sz="2800" b="1" dirty="0" smtClean="0"/>
              <a:t>Persona Jurídica : </a:t>
            </a:r>
            <a:r>
              <a:rPr lang="es-ES" sz="2800" dirty="0" smtClean="0"/>
              <a:t>Son </a:t>
            </a:r>
            <a:r>
              <a:rPr lang="es-ES" sz="2800" dirty="0"/>
              <a:t>entidades que, poseyendo patrimonio propio, tienen capacidad para ser sujetos de derechos y obligaciones (artículo 39.1 del Código Civil).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5283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188640"/>
            <a:ext cx="8784976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z="2600" b="1" dirty="0">
                <a:latin typeface="Arial" pitchFamily="34" charset="0"/>
                <a:cs typeface="Arial" pitchFamily="34" charset="0"/>
              </a:rPr>
              <a:t>Objetivos</a:t>
            </a:r>
            <a:endParaRPr lang="es-ES" sz="2600" dirty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endParaRPr lang="es-ES" sz="2600" dirty="0">
              <a:latin typeface="Arial" pitchFamily="34" charset="0"/>
              <a:cs typeface="Arial" pitchFamily="34" charset="0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es-ES_tradnl" sz="2600" dirty="0">
                <a:latin typeface="Arial" pitchFamily="34" charset="0"/>
                <a:cs typeface="Arial" pitchFamily="34" charset="0"/>
              </a:rPr>
              <a:t>Fundamentar la cuestión de la responsabilidad penal en el caso de los menores de edad y de las personas mayores de 60 años de edad.</a:t>
            </a:r>
            <a:endParaRPr lang="es-ES" sz="2600" dirty="0">
              <a:latin typeface="Arial" pitchFamily="34" charset="0"/>
              <a:cs typeface="Arial" pitchFamily="34" charset="0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es-ES" sz="2600" dirty="0">
                <a:latin typeface="Arial" pitchFamily="34" charset="0"/>
                <a:cs typeface="Arial" pitchFamily="34" charset="0"/>
              </a:rPr>
              <a:t>Explicar los fundamentos que determinaron que la edad penal en Cuba se estableciera a los 16 años.  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es-ES" sz="2600" dirty="0">
                <a:latin typeface="Arial" pitchFamily="34" charset="0"/>
                <a:cs typeface="Arial" pitchFamily="34" charset="0"/>
              </a:rPr>
              <a:t>Conocer el tratamiento administrativo que reciben en Cuba los menores de 16 años que entran en conflicto con la Ley penal que es regulado por el D</a:t>
            </a:r>
            <a:r>
              <a:rPr lang="es-ES" sz="2600" i="1" dirty="0">
                <a:latin typeface="Arial" pitchFamily="34" charset="0"/>
                <a:cs typeface="Arial" pitchFamily="34" charset="0"/>
              </a:rPr>
              <a:t>ecreto-Ley</a:t>
            </a:r>
            <a:r>
              <a:rPr lang="es-ES" sz="2600" dirty="0">
                <a:latin typeface="Arial" pitchFamily="34" charset="0"/>
                <a:cs typeface="Arial" pitchFamily="34" charset="0"/>
              </a:rPr>
              <a:t> No.64 de 1982. 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es-ES" sz="2600" dirty="0">
                <a:latin typeface="Arial" pitchFamily="34" charset="0"/>
                <a:cs typeface="Arial" pitchFamily="34" charset="0"/>
              </a:rPr>
              <a:t>Valorar las diferentes situaciones en las que la edad de la persona natural incide en la determinación de la pena y en la obtención de beneficios penitenciarios. 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es-ES_tradnl" sz="2600" dirty="0">
                <a:latin typeface="Arial" pitchFamily="34" charset="0"/>
                <a:cs typeface="Arial" pitchFamily="34" charset="0"/>
              </a:rPr>
              <a:t>Analizar críticamente la cuestión de la responsabilidad penal en el caso de las personas jurídicas.</a:t>
            </a:r>
            <a:endParaRPr lang="es-ES" sz="2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70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pPr lvl="0"/>
            <a:r>
              <a:rPr lang="es-ES" sz="2800" b="1" dirty="0">
                <a:solidFill>
                  <a:schemeClr val="tx1"/>
                </a:solidFill>
              </a:rPr>
              <a:t>Las personas jurídicas en la legislación penal cubana. </a:t>
            </a:r>
            <a:endParaRPr lang="es-ES" sz="2800" dirty="0">
              <a:solidFill>
                <a:schemeClr val="tx1"/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54480455"/>
              </p:ext>
            </p:extLst>
          </p:nvPr>
        </p:nvGraphicFramePr>
        <p:xfrm>
          <a:off x="301625" y="1527175"/>
          <a:ext cx="8504238" cy="1109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"/>
          <p:cNvSpPr/>
          <p:nvPr/>
        </p:nvSpPr>
        <p:spPr>
          <a:xfrm>
            <a:off x="899389" y="2348880"/>
            <a:ext cx="80648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>
                <a:latin typeface="Arial" pitchFamily="34" charset="0"/>
                <a:cs typeface="Arial" pitchFamily="34" charset="0"/>
              </a:rPr>
              <a:t>Las personas jurídicas son penalmente responsables por la comisión de cualquiera de los delitos enunciados en las leyes penales</a:t>
            </a:r>
          </a:p>
        </p:txBody>
      </p:sp>
      <p:graphicFrame>
        <p:nvGraphicFramePr>
          <p:cNvPr id="6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0990566"/>
              </p:ext>
            </p:extLst>
          </p:nvPr>
        </p:nvGraphicFramePr>
        <p:xfrm>
          <a:off x="251520" y="3733875"/>
          <a:ext cx="8504238" cy="1109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6 Rectángulo"/>
          <p:cNvSpPr/>
          <p:nvPr/>
        </p:nvSpPr>
        <p:spPr>
          <a:xfrm>
            <a:off x="251520" y="4653136"/>
            <a:ext cx="871296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sz="2800" dirty="0">
                <a:latin typeface="Arial" pitchFamily="34" charset="0"/>
                <a:cs typeface="Arial" pitchFamily="34" charset="0"/>
              </a:rPr>
              <a:t>La responsabilidad penal le es exigible a las P/J desde el momento de su constitución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hasta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su disolución (regulada en el art 40.1 C/C y en el art 32.1.a) C/P). </a:t>
            </a:r>
          </a:p>
        </p:txBody>
      </p:sp>
    </p:spTree>
    <p:extLst>
      <p:ext uri="{BB962C8B-B14F-4D97-AF65-F5344CB8AC3E}">
        <p14:creationId xmlns:p14="http://schemas.microsoft.com/office/powerpoint/2010/main" val="183391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pPr lvl="0"/>
            <a:r>
              <a:rPr lang="es-ES" sz="2800" b="1" dirty="0">
                <a:solidFill>
                  <a:schemeClr val="tx1"/>
                </a:solidFill>
              </a:rPr>
              <a:t>Las personas jurídicas en la legislación penal cubana. </a:t>
            </a:r>
            <a:endParaRPr lang="es-ES" sz="2800" dirty="0">
              <a:solidFill>
                <a:schemeClr val="tx1"/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8738572"/>
              </p:ext>
            </p:extLst>
          </p:nvPr>
        </p:nvGraphicFramePr>
        <p:xfrm>
          <a:off x="301625" y="1527175"/>
          <a:ext cx="8504238" cy="1109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Rectángulo"/>
          <p:cNvSpPr/>
          <p:nvPr/>
        </p:nvSpPr>
        <p:spPr>
          <a:xfrm>
            <a:off x="1115615" y="2373679"/>
            <a:ext cx="26741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/>
              <a:t>Representación</a:t>
            </a:r>
            <a:endParaRPr lang="es-ES" sz="2800" dirty="0"/>
          </a:p>
        </p:txBody>
      </p:sp>
      <p:cxnSp>
        <p:nvCxnSpPr>
          <p:cNvPr id="9" name="8 Conector recto"/>
          <p:cNvCxnSpPr/>
          <p:nvPr/>
        </p:nvCxnSpPr>
        <p:spPr>
          <a:xfrm>
            <a:off x="4427984" y="2299524"/>
            <a:ext cx="0" cy="38884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9 Rectángulo"/>
          <p:cNvSpPr/>
          <p:nvPr/>
        </p:nvSpPr>
        <p:spPr>
          <a:xfrm>
            <a:off x="375070" y="3140968"/>
            <a:ext cx="405291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400" dirty="0" smtClean="0"/>
              <a:t>Debe de </a:t>
            </a:r>
            <a:r>
              <a:rPr lang="es-ES" sz="2400" dirty="0"/>
              <a:t>actuar dentro de los límites de sus </a:t>
            </a:r>
            <a:r>
              <a:rPr lang="es-ES" sz="2400" dirty="0" smtClean="0"/>
              <a:t>funciones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400" dirty="0" smtClean="0"/>
              <a:t>Debe de </a:t>
            </a:r>
            <a:r>
              <a:rPr lang="es-ES" sz="2400" dirty="0"/>
              <a:t>actuar en nombre de la entidad </a:t>
            </a:r>
            <a:endParaRPr lang="es-ES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s-ES" sz="2400" dirty="0" smtClean="0"/>
              <a:t>Debe actuar </a:t>
            </a:r>
            <a:r>
              <a:rPr lang="es-ES" sz="2400" dirty="0"/>
              <a:t>consciente de realizar la acción para la persona jurídica.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4644008" y="2856735"/>
            <a:ext cx="41764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L</a:t>
            </a:r>
            <a:r>
              <a:rPr lang="es-ES" sz="2400" dirty="0" smtClean="0"/>
              <a:t>a </a:t>
            </a:r>
            <a:r>
              <a:rPr lang="es-ES" sz="2400" dirty="0"/>
              <a:t>entidad o persona jurídica será penalmente responsable por dicho delito, pero a los asociados que se hallan pronunciado en contra del </a:t>
            </a:r>
            <a:r>
              <a:rPr lang="es-ES" sz="2400" dirty="0" smtClean="0"/>
              <a:t>acuerdo </a:t>
            </a:r>
            <a:r>
              <a:rPr lang="es-ES" sz="2400" dirty="0"/>
              <a:t>delictuoso no podrá exigírsele responsabilidad penal por el hecho antijurídico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599124" y="2373679"/>
            <a:ext cx="42114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/>
              <a:t>Acuerdo de sus asociados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4848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pPr lvl="0"/>
            <a:r>
              <a:rPr lang="es-ES" sz="2800" b="1" dirty="0">
                <a:solidFill>
                  <a:schemeClr val="tx1"/>
                </a:solidFill>
              </a:rPr>
              <a:t>Las personas jurídicas en la legislación penal cubana. </a:t>
            </a:r>
            <a:endParaRPr lang="es-ES" sz="2800" dirty="0">
              <a:solidFill>
                <a:schemeClr val="tx1"/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95434503"/>
              </p:ext>
            </p:extLst>
          </p:nvPr>
        </p:nvGraphicFramePr>
        <p:xfrm>
          <a:off x="301625" y="1527175"/>
          <a:ext cx="8504238" cy="1109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8 Conector recto"/>
          <p:cNvCxnSpPr/>
          <p:nvPr/>
        </p:nvCxnSpPr>
        <p:spPr>
          <a:xfrm>
            <a:off x="4427984" y="2299524"/>
            <a:ext cx="0" cy="38884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995742" y="2299524"/>
            <a:ext cx="29738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 smtClean="0"/>
              <a:t>Sistema indirecto</a:t>
            </a:r>
            <a:endParaRPr lang="es-ES" sz="2400" dirty="0"/>
          </a:p>
        </p:txBody>
      </p:sp>
      <p:sp>
        <p:nvSpPr>
          <p:cNvPr id="6" name="5 Rectángulo"/>
          <p:cNvSpPr/>
          <p:nvPr/>
        </p:nvSpPr>
        <p:spPr>
          <a:xfrm>
            <a:off x="5436096" y="2299523"/>
            <a:ext cx="26532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/>
              <a:t>Sistema directo</a:t>
            </a:r>
            <a:endParaRPr lang="es-ES" sz="2400" dirty="0"/>
          </a:p>
        </p:txBody>
      </p:sp>
      <p:sp>
        <p:nvSpPr>
          <p:cNvPr id="7" name="6 Rectángulo"/>
          <p:cNvSpPr/>
          <p:nvPr/>
        </p:nvSpPr>
        <p:spPr>
          <a:xfrm>
            <a:off x="179512" y="2761189"/>
            <a:ext cx="40324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smtClean="0"/>
              <a:t>La RJP de </a:t>
            </a:r>
            <a:r>
              <a:rPr lang="es-ES" sz="2400" dirty="0"/>
              <a:t>la </a:t>
            </a:r>
            <a:r>
              <a:rPr lang="es-ES" sz="2400" dirty="0" smtClean="0"/>
              <a:t>PJ se aplica mediante </a:t>
            </a:r>
            <a:r>
              <a:rPr lang="es-ES" sz="2400" dirty="0"/>
              <a:t>una fórmula que permite que las consecuencias económicas del delito cometido por una </a:t>
            </a:r>
            <a:r>
              <a:rPr lang="es-ES" sz="2400" dirty="0" smtClean="0"/>
              <a:t>PN (multa</a:t>
            </a:r>
            <a:r>
              <a:rPr lang="es-ES" sz="2400" dirty="0"/>
              <a:t>, indemnización de los perjudicados) se pongan a cargo de la </a:t>
            </a:r>
            <a:r>
              <a:rPr lang="es-ES" sz="2400" dirty="0" smtClean="0"/>
              <a:t>PJ en </a:t>
            </a:r>
            <a:r>
              <a:rPr lang="es-ES" sz="2400" dirty="0"/>
              <a:t>cuyo nombre e interés se haya actuado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716016" y="2690336"/>
            <a:ext cx="40679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L</a:t>
            </a:r>
            <a:r>
              <a:rPr lang="es-ES" sz="2400" dirty="0" smtClean="0"/>
              <a:t>a RJP de </a:t>
            </a:r>
            <a:r>
              <a:rPr lang="es-ES" sz="2400" dirty="0"/>
              <a:t>la </a:t>
            </a:r>
            <a:r>
              <a:rPr lang="es-ES" sz="2400" dirty="0" smtClean="0"/>
              <a:t>PJ , </a:t>
            </a:r>
            <a:r>
              <a:rPr lang="es-ES" sz="2400" dirty="0"/>
              <a:t>mediante una fórmula que permite, en determinados casos y bajo determinadas condiciones, sancionar de manera inmediata a la persona jurídica</a:t>
            </a:r>
          </a:p>
        </p:txBody>
      </p:sp>
    </p:spTree>
    <p:extLst>
      <p:ext uri="{BB962C8B-B14F-4D97-AF65-F5344CB8AC3E}">
        <p14:creationId xmlns:p14="http://schemas.microsoft.com/office/powerpoint/2010/main" val="3216934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Actividad </a:t>
            </a:r>
            <a:r>
              <a:rPr lang="es-ES" b="1" dirty="0" smtClean="0">
                <a:solidFill>
                  <a:schemeClr val="tx1"/>
                </a:solidFill>
              </a:rPr>
              <a:t>independiente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>
            <a:normAutofit/>
          </a:bodyPr>
          <a:lstStyle/>
          <a:p>
            <a:pPr algn="just"/>
            <a:endParaRPr lang="es-ES" dirty="0" smtClean="0"/>
          </a:p>
          <a:p>
            <a:pPr algn="just"/>
            <a:endParaRPr lang="es-ES" dirty="0"/>
          </a:p>
          <a:p>
            <a:pPr algn="just"/>
            <a:endParaRPr lang="es-ES" dirty="0" smtClean="0"/>
          </a:p>
          <a:p>
            <a:pPr algn="just"/>
            <a:r>
              <a:rPr lang="es-ES" dirty="0" smtClean="0"/>
              <a:t>Estudio </a:t>
            </a:r>
            <a:r>
              <a:rPr lang="es-ES" dirty="0"/>
              <a:t>del Decreto Ley 64/82, donde determine como se regula el trabajo de los menores que cometen hechos que la ley tipifica como delito.</a:t>
            </a:r>
          </a:p>
          <a:p>
            <a:pPr lvl="0" algn="just"/>
            <a:endParaRPr lang="es-ES_tradnl" dirty="0" smtClean="0"/>
          </a:p>
        </p:txBody>
      </p:sp>
    </p:spTree>
    <p:extLst>
      <p:ext uri="{BB962C8B-B14F-4D97-AF65-F5344CB8AC3E}">
        <p14:creationId xmlns:p14="http://schemas.microsoft.com/office/powerpoint/2010/main" val="318442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BIBLIOGRAFÍA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330952"/>
          </a:xfrm>
        </p:spPr>
        <p:txBody>
          <a:bodyPr>
            <a:normAutofit fontScale="77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s-ES" dirty="0"/>
              <a:t>Código </a:t>
            </a:r>
            <a:r>
              <a:rPr lang="es-ES" dirty="0" smtClean="0"/>
              <a:t>Civil cubano. </a:t>
            </a:r>
            <a:endParaRPr lang="es-ES" dirty="0"/>
          </a:p>
          <a:p>
            <a:pPr marL="514350" lvl="0" indent="-514350">
              <a:buFont typeface="+mj-lt"/>
              <a:buAutoNum type="arabicPeriod"/>
            </a:pPr>
            <a:r>
              <a:rPr lang="es-ES" dirty="0"/>
              <a:t>Código </a:t>
            </a:r>
            <a:r>
              <a:rPr lang="es-ES" dirty="0" smtClean="0"/>
              <a:t>Penal. </a:t>
            </a:r>
            <a:r>
              <a:rPr lang="es-ES" dirty="0"/>
              <a:t>Ley 151/2022.</a:t>
            </a:r>
          </a:p>
          <a:p>
            <a:pPr marL="514350" lvl="0" indent="-514350">
              <a:buFont typeface="+mj-lt"/>
              <a:buAutoNum type="arabicPeriod"/>
            </a:pPr>
            <a:r>
              <a:rPr lang="es-ES" dirty="0"/>
              <a:t>Constitución de la República de Cuba. </a:t>
            </a:r>
          </a:p>
          <a:p>
            <a:pPr marL="514350" lvl="0" indent="-514350">
              <a:buFont typeface="+mj-lt"/>
              <a:buAutoNum type="arabicPeriod"/>
            </a:pPr>
            <a:r>
              <a:rPr lang="es-ES_tradnl" dirty="0"/>
              <a:t>Decreto-Ley No. 64 de 30 de diciembre de </a:t>
            </a:r>
            <a:r>
              <a:rPr lang="es-ES_tradnl" dirty="0" smtClean="0"/>
              <a:t>1982</a:t>
            </a:r>
            <a:r>
              <a:rPr lang="es-ES" dirty="0" smtClean="0"/>
              <a:t>. </a:t>
            </a:r>
            <a:endParaRPr lang="es-ES" dirty="0"/>
          </a:p>
          <a:p>
            <a:pPr marL="514350" lvl="0" indent="-514350">
              <a:buFont typeface="+mj-lt"/>
              <a:buAutoNum type="arabicPeriod"/>
            </a:pPr>
            <a:r>
              <a:rPr lang="es-ES" dirty="0"/>
              <a:t>GOITE PIERRE, Mayda, El sistema de penas a las personas jurídicas en el ordenamiento jurídico penal cubano. En el Libro:” LAS CONSECUENCIAS JURÍDICAS DERIVADAS DEL DELITO Y UNA MIRADA A LA PERSONA JURÍDICA DESDE CUBA Y ESPAÑA”. TIRANT LO BLANCH. C/ Artes Gráficas, 14 - 46010 – Valencia. 2012.  </a:t>
            </a:r>
          </a:p>
          <a:p>
            <a:pPr marL="514350" lvl="0" indent="-514350">
              <a:buFont typeface="+mj-lt"/>
              <a:buAutoNum type="arabicPeriod"/>
            </a:pPr>
            <a:r>
              <a:rPr lang="es-ES" dirty="0"/>
              <a:t>Ley 143/21. Ley del Proceso penal.</a:t>
            </a:r>
          </a:p>
          <a:p>
            <a:pPr marL="514350" lvl="0" indent="-514350">
              <a:buFont typeface="+mj-lt"/>
              <a:buAutoNum type="arabicPeriod"/>
            </a:pPr>
            <a:r>
              <a:rPr lang="es-ES" dirty="0"/>
              <a:t>Ley Electoral.</a:t>
            </a:r>
          </a:p>
          <a:p>
            <a:pPr marL="514350" lvl="0" indent="-514350">
              <a:buFont typeface="+mj-lt"/>
              <a:buAutoNum type="arabicPeriod"/>
            </a:pPr>
            <a:r>
              <a:rPr lang="es-ES_tradnl" dirty="0"/>
              <a:t>Recopilación de reglas y normas de las Naciones Unidas en la esfera de la prevención del delito y la justicia penal. Naciones unidas. 2007</a:t>
            </a:r>
            <a:endParaRPr lang="es-ES" dirty="0"/>
          </a:p>
          <a:p>
            <a:pPr marL="514350" lvl="0" indent="-514350">
              <a:buFont typeface="+mj-lt"/>
              <a:buAutoNum type="arabicPeriod"/>
            </a:pPr>
            <a:r>
              <a:rPr lang="es-ES" dirty="0"/>
              <a:t>QUIRÓS PÍREZ, Renén, </a:t>
            </a:r>
            <a:r>
              <a:rPr lang="es-ES" i="1" dirty="0"/>
              <a:t>Manual de Derecho Penal</a:t>
            </a:r>
            <a:r>
              <a:rPr lang="es-ES" dirty="0"/>
              <a:t>, Editorial Félix Valera, La Habana, 1999, Tomo III</a:t>
            </a:r>
            <a:r>
              <a:rPr lang="es-ES" dirty="0" smtClean="0"/>
              <a:t>. Cap. XI. Pág. 3-42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6868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475656" y="2598003"/>
            <a:ext cx="621195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600" b="1" dirty="0" smtClean="0">
                <a:latin typeface="Arial" pitchFamily="34" charset="0"/>
                <a:cs typeface="Arial" pitchFamily="34" charset="0"/>
              </a:rPr>
              <a:t>¿Responsabilidad jurídica?</a:t>
            </a:r>
            <a:endParaRPr lang="es-E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95536" y="332656"/>
            <a:ext cx="83529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>
                <a:latin typeface="+mj-lt"/>
                <a:cs typeface="Arial" pitchFamily="34" charset="0"/>
              </a:rPr>
              <a:t>1-	La responsabilidad penal. </a:t>
            </a:r>
          </a:p>
        </p:txBody>
      </p:sp>
      <p:pic>
        <p:nvPicPr>
          <p:cNvPr id="1026" name="Picture 2" descr="C:\Program Files (x86)\Microsoft Office\MEDIA\CAGCAT10\j0299125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331513"/>
            <a:ext cx="1100023" cy="1805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6868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395536" y="1124744"/>
            <a:ext cx="83529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/>
              <a:t>Responsabilidad jurídica:</a:t>
            </a:r>
            <a:r>
              <a:rPr lang="es-ES" sz="2800" dirty="0"/>
              <a:t> D</a:t>
            </a:r>
            <a:r>
              <a:rPr lang="es-ES" sz="2800" dirty="0" smtClean="0"/>
              <a:t>eber de asumir </a:t>
            </a:r>
            <a:r>
              <a:rPr lang="es-ES" sz="2800" dirty="0"/>
              <a:t>las consecuencias que correspondan por la realización de un hecho antijurídico.</a:t>
            </a:r>
          </a:p>
          <a:p>
            <a:pPr algn="just"/>
            <a:r>
              <a:rPr lang="es-ES" sz="2800" dirty="0"/>
              <a:t> </a:t>
            </a:r>
            <a:endParaRPr lang="es-ES" sz="2800" dirty="0" smtClean="0"/>
          </a:p>
          <a:p>
            <a:pPr algn="just"/>
            <a:endParaRPr lang="es-ES" sz="2800" dirty="0"/>
          </a:p>
        </p:txBody>
      </p:sp>
      <p:sp>
        <p:nvSpPr>
          <p:cNvPr id="2" name="1 Rectángulo"/>
          <p:cNvSpPr/>
          <p:nvPr/>
        </p:nvSpPr>
        <p:spPr>
          <a:xfrm>
            <a:off x="395536" y="332656"/>
            <a:ext cx="83529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>
                <a:latin typeface="+mj-lt"/>
                <a:cs typeface="Arial" pitchFamily="34" charset="0"/>
              </a:rPr>
              <a:t>1-	La responsabilidad penal. 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79512" y="3567499"/>
            <a:ext cx="87849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b="1" dirty="0" smtClean="0">
                <a:latin typeface="Arial" pitchFamily="34" charset="0"/>
                <a:cs typeface="Arial" pitchFamily="34" charset="0"/>
              </a:rPr>
              <a:t>¿Responsabilidad jurídico-penal?</a:t>
            </a:r>
            <a:endParaRPr lang="es-ES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1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395536" y="1124744"/>
            <a:ext cx="83529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2800" dirty="0"/>
          </a:p>
          <a:p>
            <a:pPr algn="just"/>
            <a:r>
              <a:rPr lang="es-ES" sz="2800" b="1" dirty="0"/>
              <a:t>Responsabilidad jurídico-penal:</a:t>
            </a:r>
            <a:r>
              <a:rPr lang="es-ES" sz="2800" dirty="0"/>
              <a:t> </a:t>
            </a:r>
            <a:r>
              <a:rPr lang="es-ES" sz="2800" dirty="0" smtClean="0"/>
              <a:t>Obligación </a:t>
            </a:r>
            <a:r>
              <a:rPr lang="es-ES" sz="2800" dirty="0"/>
              <a:t>que tiene un sujeto imputable de sufrir las </a:t>
            </a:r>
            <a:r>
              <a:rPr lang="es-ES" sz="2800" b="1" dirty="0"/>
              <a:t>consecuencias legalmente instituidas </a:t>
            </a:r>
            <a:r>
              <a:rPr lang="es-ES" sz="2800" dirty="0" smtClean="0"/>
              <a:t>por </a:t>
            </a:r>
            <a:r>
              <a:rPr lang="es-ES" sz="2800" dirty="0"/>
              <a:t>la </a:t>
            </a:r>
            <a:r>
              <a:rPr lang="es-ES" sz="2800" dirty="0" smtClean="0"/>
              <a:t>comisión </a:t>
            </a:r>
            <a:r>
              <a:rPr lang="es-ES" sz="2800" dirty="0"/>
              <a:t>de un </a:t>
            </a:r>
            <a:r>
              <a:rPr lang="es-ES" sz="2800" b="1" dirty="0" smtClean="0"/>
              <a:t>hecho antijurídico previsto </a:t>
            </a:r>
            <a:r>
              <a:rPr lang="es-ES" sz="2800" b="1" dirty="0"/>
              <a:t>en la </a:t>
            </a:r>
            <a:r>
              <a:rPr lang="es-ES" sz="2800" b="1" dirty="0" smtClean="0"/>
              <a:t>ley</a:t>
            </a:r>
            <a:endParaRPr lang="es-ES" sz="2800" b="1" dirty="0"/>
          </a:p>
        </p:txBody>
      </p:sp>
      <p:sp>
        <p:nvSpPr>
          <p:cNvPr id="2" name="1 Rectángulo"/>
          <p:cNvSpPr/>
          <p:nvPr/>
        </p:nvSpPr>
        <p:spPr>
          <a:xfrm>
            <a:off x="395536" y="332656"/>
            <a:ext cx="83529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>
                <a:latin typeface="+mj-lt"/>
                <a:cs typeface="Arial" pitchFamily="34" charset="0"/>
              </a:rPr>
              <a:t>1-	La responsabilidad penal. </a:t>
            </a:r>
          </a:p>
        </p:txBody>
      </p:sp>
    </p:spTree>
    <p:extLst>
      <p:ext uri="{BB962C8B-B14F-4D97-AF65-F5344CB8AC3E}">
        <p14:creationId xmlns:p14="http://schemas.microsoft.com/office/powerpoint/2010/main" val="196116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567155556"/>
              </p:ext>
            </p:extLst>
          </p:nvPr>
        </p:nvGraphicFramePr>
        <p:xfrm>
          <a:off x="539552" y="116632"/>
          <a:ext cx="8064896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791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pPr lvl="0"/>
            <a:r>
              <a:rPr lang="es-ES" sz="2800" b="1" dirty="0" smtClean="0">
                <a:solidFill>
                  <a:schemeClr val="tx1"/>
                </a:solidFill>
              </a:rPr>
              <a:t>Responsabilidad penal de las personas naturales</a:t>
            </a:r>
            <a:endParaRPr lang="es-ES" sz="28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3284984"/>
            <a:ext cx="8784976" cy="79208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ES" sz="4000" b="1" dirty="0" smtClean="0"/>
              <a:t>¿Persona Natural?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319324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67544" y="188640"/>
            <a:ext cx="8784976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/>
              <a:t>Clasificación.</a:t>
            </a:r>
          </a:p>
          <a:p>
            <a:pPr algn="ctr"/>
            <a:endParaRPr lang="es-ES" sz="2800" b="1" dirty="0"/>
          </a:p>
          <a:p>
            <a:pPr algn="just"/>
            <a:r>
              <a:rPr lang="es-ES" sz="2800" b="1" dirty="0" smtClean="0"/>
              <a:t>Persona natural: </a:t>
            </a:r>
            <a:r>
              <a:rPr lang="es-ES" sz="2800" dirty="0" smtClean="0"/>
              <a:t>El hombre, el ser humano individual.</a:t>
            </a:r>
          </a:p>
          <a:p>
            <a:pPr algn="just"/>
            <a:endParaRPr lang="es-ES" sz="2800" b="1" dirty="0" smtClean="0"/>
          </a:p>
          <a:p>
            <a:pPr algn="just"/>
            <a:r>
              <a:rPr lang="es-ES" sz="2800" b="1" dirty="0" smtClean="0"/>
              <a:t>Persona natural (Jurídico): </a:t>
            </a:r>
            <a:r>
              <a:rPr lang="es-ES" sz="2800" dirty="0"/>
              <a:t>Todo ser capaz de tener derechos y obligaciones, </a:t>
            </a:r>
            <a:r>
              <a:rPr lang="es-ES" sz="2800" dirty="0" smtClean="0"/>
              <a:t>prescindiendo </a:t>
            </a:r>
            <a:r>
              <a:rPr lang="es-ES" sz="2800" dirty="0"/>
              <a:t>de que eventualmente los tenga o no en realidad. </a:t>
            </a:r>
            <a:endParaRPr lang="es-ES" sz="2800" dirty="0" smtClean="0"/>
          </a:p>
          <a:p>
            <a:pPr algn="just"/>
            <a:endParaRPr lang="es-ES" sz="2800" dirty="0"/>
          </a:p>
          <a:p>
            <a:pPr algn="just"/>
            <a:r>
              <a:rPr lang="es-ES" sz="2800" dirty="0" smtClean="0"/>
              <a:t>Solo se le va a exigir responsabilidad a el </a:t>
            </a:r>
            <a:r>
              <a:rPr lang="es-ES" sz="2800" b="1" dirty="0" smtClean="0"/>
              <a:t>sujeto imputable: </a:t>
            </a:r>
            <a:r>
              <a:rPr lang="es-ES" sz="2800" dirty="0" smtClean="0"/>
              <a:t>Por </a:t>
            </a:r>
            <a:r>
              <a:rPr lang="es-ES" sz="2800" dirty="0"/>
              <a:t>reunir ciertos requisitos de índole personal (Capacidad para comprender la licitud de </a:t>
            </a:r>
            <a:r>
              <a:rPr lang="es-ES" sz="2800" dirty="0" smtClean="0"/>
              <a:t>sus actos </a:t>
            </a:r>
            <a:r>
              <a:rPr lang="es-ES" sz="2800" dirty="0"/>
              <a:t>y autodeterminarse</a:t>
            </a:r>
            <a:r>
              <a:rPr lang="es-ES" sz="2800" dirty="0" smtClean="0"/>
              <a:t>). </a:t>
            </a:r>
            <a:r>
              <a:rPr lang="es-ES" sz="2800" b="1" dirty="0" smtClean="0"/>
              <a:t>Capacidad </a:t>
            </a:r>
            <a:r>
              <a:rPr lang="es-ES" sz="2800" b="1" dirty="0"/>
              <a:t>de </a:t>
            </a:r>
            <a:r>
              <a:rPr lang="es-ES" sz="2800" b="1" dirty="0" smtClean="0"/>
              <a:t>culpabilidad</a:t>
            </a:r>
            <a:r>
              <a:rPr lang="es-ES" sz="2800" dirty="0" smtClean="0"/>
              <a:t>. </a:t>
            </a:r>
            <a:endParaRPr lang="es-ES" sz="2800" dirty="0"/>
          </a:p>
          <a:p>
            <a:pPr algn="just"/>
            <a:endParaRPr lang="es-ES" sz="2800" b="1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168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1114</TotalTime>
  <Words>1805</Words>
  <Application>Microsoft Office PowerPoint</Application>
  <PresentationFormat>Presentación en pantalla (4:3)</PresentationFormat>
  <Paragraphs>196</Paragraphs>
  <Slides>34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39" baseType="lpstr">
      <vt:lpstr>Arial</vt:lpstr>
      <vt:lpstr>Georgia</vt:lpstr>
      <vt:lpstr>Wingdings</vt:lpstr>
      <vt:lpstr>Wingdings 2</vt:lpstr>
      <vt:lpstr>Civil</vt:lpstr>
      <vt:lpstr>Derecho penal general II</vt:lpstr>
      <vt:lpstr>Cuestiones de estudio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Responsabilidad penal de las personas naturales</vt:lpstr>
      <vt:lpstr>Presentación de PowerPoint</vt:lpstr>
      <vt:lpstr>Responsabilidad de las personas naturales.</vt:lpstr>
      <vt:lpstr>Instituciones que hacen referencia a la edad</vt:lpstr>
      <vt:lpstr>Instituciones que hacen referencia a la edad</vt:lpstr>
      <vt:lpstr>Instituciones que hacen referencia a la edad</vt:lpstr>
      <vt:lpstr>Instituciones que hacen referencia a la edad</vt:lpstr>
      <vt:lpstr>Instituciones que hacen referencia a la edad</vt:lpstr>
      <vt:lpstr>Instituciones que hacen referencia a la edad</vt:lpstr>
      <vt:lpstr>Normas Internacionales Vs Normas Nacionales</vt:lpstr>
      <vt:lpstr>Normas Internacionales Vs Normas Nacionales</vt:lpstr>
      <vt:lpstr>Normas Internacionales Vs Normas Nacionales</vt:lpstr>
      <vt:lpstr>Modo de acreditar la edad</vt:lpstr>
      <vt:lpstr>Reglas de adecuaciones: Art 18.3.4 C/P</vt:lpstr>
      <vt:lpstr>Tratamiento a los jóvenes de 16 y 18 años de edad en la ley 151/22</vt:lpstr>
      <vt:lpstr>Presentación de PowerPoint</vt:lpstr>
      <vt:lpstr>La edad y el tiempo de comisión del delito</vt:lpstr>
      <vt:lpstr>La edad y el tiempo de comisión del delito</vt:lpstr>
      <vt:lpstr>La edad y el tiempo de comisión del delito</vt:lpstr>
      <vt:lpstr>La edad y el tiempo de comisión del delito</vt:lpstr>
      <vt:lpstr>Responsabilidad penal de las personas jurídicas : Art 16.1.3 C/P</vt:lpstr>
      <vt:lpstr>Responsabilidad penal de las personas jurídicas : Art 16.3 C/P</vt:lpstr>
      <vt:lpstr>Las personas jurídicas en la legislación penal cubana. </vt:lpstr>
      <vt:lpstr>Las personas jurídicas en la legislación penal cubana. </vt:lpstr>
      <vt:lpstr>Las personas jurídicas en la legislación penal cubana. </vt:lpstr>
      <vt:lpstr>Actividad independiente</vt:lpstr>
      <vt:lpstr>BIBLIOGRAFÍA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Grueiro</dc:creator>
  <cp:lastModifiedBy>casa</cp:lastModifiedBy>
  <cp:revision>111</cp:revision>
  <dcterms:created xsi:type="dcterms:W3CDTF">2021-10-09T14:05:24Z</dcterms:created>
  <dcterms:modified xsi:type="dcterms:W3CDTF">2026-03-11T10:57:46Z</dcterms:modified>
</cp:coreProperties>
</file>