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70" r:id="rId4"/>
    <p:sldId id="272" r:id="rId5"/>
    <p:sldId id="271" r:id="rId6"/>
    <p:sldId id="273" r:id="rId7"/>
    <p:sldId id="274" r:id="rId8"/>
    <p:sldId id="275" r:id="rId9"/>
    <p:sldId id="276" r:id="rId10"/>
    <p:sldId id="277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6" r:id="rId28"/>
    <p:sldId id="297" r:id="rId29"/>
    <p:sldId id="295" r:id="rId30"/>
    <p:sldId id="268" r:id="rId31"/>
  </p:sldIdLst>
  <p:sldSz cx="9144000" cy="5143500" type="screen16x9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396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7FFBCC-C29F-47F5-8DA4-47A651B3C90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79343F6-D88D-490E-9BA0-BE551BACFD6C}">
      <dgm:prSet phldrT="[Texto]"/>
      <dgm:spPr/>
      <dgm:t>
        <a:bodyPr/>
        <a:lstStyle/>
        <a:p>
          <a:r>
            <a:rPr lang="es-ES" b="1" dirty="0" smtClean="0"/>
            <a:t>Coautoría</a:t>
          </a:r>
          <a:endParaRPr lang="es-ES" b="1" dirty="0"/>
        </a:p>
      </dgm:t>
    </dgm:pt>
    <dgm:pt modelId="{D456AE53-16BB-49B3-A234-85A7FE881482}" type="parTrans" cxnId="{0CDEC50C-A468-498E-9A43-877B91A56574}">
      <dgm:prSet/>
      <dgm:spPr/>
      <dgm:t>
        <a:bodyPr/>
        <a:lstStyle/>
        <a:p>
          <a:endParaRPr lang="es-ES"/>
        </a:p>
      </dgm:t>
    </dgm:pt>
    <dgm:pt modelId="{B81FDF48-C489-455B-92BB-601C8C354826}" type="sibTrans" cxnId="{0CDEC50C-A468-498E-9A43-877B91A56574}">
      <dgm:prSet/>
      <dgm:spPr/>
      <dgm:t>
        <a:bodyPr/>
        <a:lstStyle/>
        <a:p>
          <a:endParaRPr lang="es-ES"/>
        </a:p>
      </dgm:t>
    </dgm:pt>
    <dgm:pt modelId="{687BC1B0-7C5B-4A69-8412-917458538D66}">
      <dgm:prSet phldrT="[Texto]"/>
      <dgm:spPr/>
      <dgm:t>
        <a:bodyPr/>
        <a:lstStyle/>
        <a:p>
          <a:r>
            <a:rPr lang="es-ES" b="1" dirty="0" smtClean="0"/>
            <a:t>Coautoría propia</a:t>
          </a:r>
          <a:endParaRPr lang="es-ES" dirty="0"/>
        </a:p>
      </dgm:t>
    </dgm:pt>
    <dgm:pt modelId="{90CB1829-1097-482A-9710-FE94B85B3E61}" type="parTrans" cxnId="{25B25C10-408A-43C5-A44B-257EA140486E}">
      <dgm:prSet/>
      <dgm:spPr/>
      <dgm:t>
        <a:bodyPr/>
        <a:lstStyle/>
        <a:p>
          <a:endParaRPr lang="es-ES"/>
        </a:p>
      </dgm:t>
    </dgm:pt>
    <dgm:pt modelId="{8AF5A5D5-8AB6-4317-94B0-9B1F2379897D}" type="sibTrans" cxnId="{25B25C10-408A-43C5-A44B-257EA140486E}">
      <dgm:prSet/>
      <dgm:spPr/>
      <dgm:t>
        <a:bodyPr/>
        <a:lstStyle/>
        <a:p>
          <a:endParaRPr lang="es-ES"/>
        </a:p>
      </dgm:t>
    </dgm:pt>
    <dgm:pt modelId="{FF419F07-A615-4F34-BE0E-38F5DBA16AFA}">
      <dgm:prSet phldrT="[Texto]"/>
      <dgm:spPr/>
      <dgm:t>
        <a:bodyPr/>
        <a:lstStyle/>
        <a:p>
          <a:r>
            <a:rPr lang="es-ES" b="1" dirty="0" smtClean="0"/>
            <a:t>Coautoría impropia</a:t>
          </a:r>
          <a:endParaRPr lang="es-ES" dirty="0"/>
        </a:p>
      </dgm:t>
    </dgm:pt>
    <dgm:pt modelId="{DC8F414C-CEFD-4E08-B2E9-E2EDA9466044}" type="parTrans" cxnId="{82D6B695-5556-4520-91AB-EB1262C07CD4}">
      <dgm:prSet/>
      <dgm:spPr/>
      <dgm:t>
        <a:bodyPr/>
        <a:lstStyle/>
        <a:p>
          <a:endParaRPr lang="es-ES"/>
        </a:p>
      </dgm:t>
    </dgm:pt>
    <dgm:pt modelId="{8322E34E-9F9C-49E6-91C7-6363C82445F4}" type="sibTrans" cxnId="{82D6B695-5556-4520-91AB-EB1262C07CD4}">
      <dgm:prSet/>
      <dgm:spPr/>
      <dgm:t>
        <a:bodyPr/>
        <a:lstStyle/>
        <a:p>
          <a:endParaRPr lang="es-ES"/>
        </a:p>
      </dgm:t>
    </dgm:pt>
    <dgm:pt modelId="{DF1EF2AE-071E-4649-9332-F85ABF17EB32}" type="pres">
      <dgm:prSet presAssocID="{387FFBCC-C29F-47F5-8DA4-47A651B3C90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EAE2FFE-10A0-47BC-93B5-734F6EA95018}" type="pres">
      <dgm:prSet presAssocID="{F79343F6-D88D-490E-9BA0-BE551BACFD6C}" presName="hierRoot1" presStyleCnt="0">
        <dgm:presLayoutVars>
          <dgm:hierBranch val="init"/>
        </dgm:presLayoutVars>
      </dgm:prSet>
      <dgm:spPr/>
    </dgm:pt>
    <dgm:pt modelId="{80B90780-7A64-4E98-A37F-587B24CBDC35}" type="pres">
      <dgm:prSet presAssocID="{F79343F6-D88D-490E-9BA0-BE551BACFD6C}" presName="rootComposite1" presStyleCnt="0"/>
      <dgm:spPr/>
    </dgm:pt>
    <dgm:pt modelId="{501A1C55-6940-4293-AA9E-5019CA9DF529}" type="pres">
      <dgm:prSet presAssocID="{F79343F6-D88D-490E-9BA0-BE551BACFD6C}" presName="rootText1" presStyleLbl="node0" presStyleIdx="0" presStyleCnt="1" custScaleX="1778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62D0FC1-75E0-442A-A16C-9FBB9F20DD8B}" type="pres">
      <dgm:prSet presAssocID="{F79343F6-D88D-490E-9BA0-BE551BACFD6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DC810D3-8446-4E86-B216-6961B1BE1224}" type="pres">
      <dgm:prSet presAssocID="{F79343F6-D88D-490E-9BA0-BE551BACFD6C}" presName="hierChild2" presStyleCnt="0"/>
      <dgm:spPr/>
    </dgm:pt>
    <dgm:pt modelId="{70BD6AB3-5C53-4FA4-B3F4-82654ADDEB5E}" type="pres">
      <dgm:prSet presAssocID="{90CB1829-1097-482A-9710-FE94B85B3E61}" presName="Name37" presStyleLbl="parChTrans1D2" presStyleIdx="0" presStyleCnt="2"/>
      <dgm:spPr/>
      <dgm:t>
        <a:bodyPr/>
        <a:lstStyle/>
        <a:p>
          <a:endParaRPr lang="es-ES"/>
        </a:p>
      </dgm:t>
    </dgm:pt>
    <dgm:pt modelId="{36673B92-BB3A-4BA1-A6DC-01C99C7AB349}" type="pres">
      <dgm:prSet presAssocID="{687BC1B0-7C5B-4A69-8412-917458538D66}" presName="hierRoot2" presStyleCnt="0">
        <dgm:presLayoutVars>
          <dgm:hierBranch val="init"/>
        </dgm:presLayoutVars>
      </dgm:prSet>
      <dgm:spPr/>
    </dgm:pt>
    <dgm:pt modelId="{DF0597A4-4DF8-43A2-A187-FF20DC7725FA}" type="pres">
      <dgm:prSet presAssocID="{687BC1B0-7C5B-4A69-8412-917458538D66}" presName="rootComposite" presStyleCnt="0"/>
      <dgm:spPr/>
    </dgm:pt>
    <dgm:pt modelId="{8F65B3D6-9ADD-4A2D-89B9-42C660F1857E}" type="pres">
      <dgm:prSet presAssocID="{687BC1B0-7C5B-4A69-8412-917458538D66}" presName="rootText" presStyleLbl="node2" presStyleIdx="0" presStyleCnt="2" custScaleX="2140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5F1534A-7CD4-48AD-A35D-C64F75AC302E}" type="pres">
      <dgm:prSet presAssocID="{687BC1B0-7C5B-4A69-8412-917458538D66}" presName="rootConnector" presStyleLbl="node2" presStyleIdx="0" presStyleCnt="2"/>
      <dgm:spPr/>
      <dgm:t>
        <a:bodyPr/>
        <a:lstStyle/>
        <a:p>
          <a:endParaRPr lang="es-ES"/>
        </a:p>
      </dgm:t>
    </dgm:pt>
    <dgm:pt modelId="{AF17FE61-5474-42A1-9802-2D9917A4151E}" type="pres">
      <dgm:prSet presAssocID="{687BC1B0-7C5B-4A69-8412-917458538D66}" presName="hierChild4" presStyleCnt="0"/>
      <dgm:spPr/>
    </dgm:pt>
    <dgm:pt modelId="{98291589-1559-4254-A787-90F9D46FB5F0}" type="pres">
      <dgm:prSet presAssocID="{687BC1B0-7C5B-4A69-8412-917458538D66}" presName="hierChild5" presStyleCnt="0"/>
      <dgm:spPr/>
    </dgm:pt>
    <dgm:pt modelId="{0BDD8537-989D-4622-8779-EFF37CE1E0F6}" type="pres">
      <dgm:prSet presAssocID="{DC8F414C-CEFD-4E08-B2E9-E2EDA9466044}" presName="Name37" presStyleLbl="parChTrans1D2" presStyleIdx="1" presStyleCnt="2"/>
      <dgm:spPr/>
      <dgm:t>
        <a:bodyPr/>
        <a:lstStyle/>
        <a:p>
          <a:endParaRPr lang="es-ES"/>
        </a:p>
      </dgm:t>
    </dgm:pt>
    <dgm:pt modelId="{FEA9D418-E7BF-445D-A0FE-AE59D180542C}" type="pres">
      <dgm:prSet presAssocID="{FF419F07-A615-4F34-BE0E-38F5DBA16AFA}" presName="hierRoot2" presStyleCnt="0">
        <dgm:presLayoutVars>
          <dgm:hierBranch val="init"/>
        </dgm:presLayoutVars>
      </dgm:prSet>
      <dgm:spPr/>
    </dgm:pt>
    <dgm:pt modelId="{D898BCFA-CA02-4F9D-91B2-7FAF28BC32EC}" type="pres">
      <dgm:prSet presAssocID="{FF419F07-A615-4F34-BE0E-38F5DBA16AFA}" presName="rootComposite" presStyleCnt="0"/>
      <dgm:spPr/>
    </dgm:pt>
    <dgm:pt modelId="{933F82D5-4F1E-4823-9304-1E17259BD2A7}" type="pres">
      <dgm:prSet presAssocID="{FF419F07-A615-4F34-BE0E-38F5DBA16AFA}" presName="rootText" presStyleLbl="node2" presStyleIdx="1" presStyleCnt="2" custScaleX="25848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40BA488-1CE3-4CAE-AC00-1989C4335E2F}" type="pres">
      <dgm:prSet presAssocID="{FF419F07-A615-4F34-BE0E-38F5DBA16AFA}" presName="rootConnector" presStyleLbl="node2" presStyleIdx="1" presStyleCnt="2"/>
      <dgm:spPr/>
      <dgm:t>
        <a:bodyPr/>
        <a:lstStyle/>
        <a:p>
          <a:endParaRPr lang="es-ES"/>
        </a:p>
      </dgm:t>
    </dgm:pt>
    <dgm:pt modelId="{839A17D5-A71C-422B-B274-DBC90C5F434D}" type="pres">
      <dgm:prSet presAssocID="{FF419F07-A615-4F34-BE0E-38F5DBA16AFA}" presName="hierChild4" presStyleCnt="0"/>
      <dgm:spPr/>
    </dgm:pt>
    <dgm:pt modelId="{078EE0BC-662D-4013-B271-58BFD793CE6E}" type="pres">
      <dgm:prSet presAssocID="{FF419F07-A615-4F34-BE0E-38F5DBA16AFA}" presName="hierChild5" presStyleCnt="0"/>
      <dgm:spPr/>
    </dgm:pt>
    <dgm:pt modelId="{211A0BB5-47E1-43EE-BA81-0550556AE601}" type="pres">
      <dgm:prSet presAssocID="{F79343F6-D88D-490E-9BA0-BE551BACFD6C}" presName="hierChild3" presStyleCnt="0"/>
      <dgm:spPr/>
    </dgm:pt>
  </dgm:ptLst>
  <dgm:cxnLst>
    <dgm:cxn modelId="{3F013BBD-409A-4B53-B6D1-957212DDA598}" type="presOf" srcId="{FF419F07-A615-4F34-BE0E-38F5DBA16AFA}" destId="{933F82D5-4F1E-4823-9304-1E17259BD2A7}" srcOrd="0" destOrd="0" presId="urn:microsoft.com/office/officeart/2005/8/layout/orgChart1"/>
    <dgm:cxn modelId="{D8414113-94A8-4F8A-A222-17E6687DACA5}" type="presOf" srcId="{687BC1B0-7C5B-4A69-8412-917458538D66}" destId="{8F65B3D6-9ADD-4A2D-89B9-42C660F1857E}" srcOrd="0" destOrd="0" presId="urn:microsoft.com/office/officeart/2005/8/layout/orgChart1"/>
    <dgm:cxn modelId="{125CE622-F8A7-44B1-813B-D828938C9037}" type="presOf" srcId="{687BC1B0-7C5B-4A69-8412-917458538D66}" destId="{A5F1534A-7CD4-48AD-A35D-C64F75AC302E}" srcOrd="1" destOrd="0" presId="urn:microsoft.com/office/officeart/2005/8/layout/orgChart1"/>
    <dgm:cxn modelId="{666414A9-377D-4109-B830-6D3580B601B3}" type="presOf" srcId="{F79343F6-D88D-490E-9BA0-BE551BACFD6C}" destId="{F62D0FC1-75E0-442A-A16C-9FBB9F20DD8B}" srcOrd="1" destOrd="0" presId="urn:microsoft.com/office/officeart/2005/8/layout/orgChart1"/>
    <dgm:cxn modelId="{5DC7990C-3F89-4FD6-8836-77D9BCFCDFA0}" type="presOf" srcId="{DC8F414C-CEFD-4E08-B2E9-E2EDA9466044}" destId="{0BDD8537-989D-4622-8779-EFF37CE1E0F6}" srcOrd="0" destOrd="0" presId="urn:microsoft.com/office/officeart/2005/8/layout/orgChart1"/>
    <dgm:cxn modelId="{415DCB90-84F7-42CF-8D8F-DDC5489E0B8B}" type="presOf" srcId="{FF419F07-A615-4F34-BE0E-38F5DBA16AFA}" destId="{740BA488-1CE3-4CAE-AC00-1989C4335E2F}" srcOrd="1" destOrd="0" presId="urn:microsoft.com/office/officeart/2005/8/layout/orgChart1"/>
    <dgm:cxn modelId="{0CDEC50C-A468-498E-9A43-877B91A56574}" srcId="{387FFBCC-C29F-47F5-8DA4-47A651B3C900}" destId="{F79343F6-D88D-490E-9BA0-BE551BACFD6C}" srcOrd="0" destOrd="0" parTransId="{D456AE53-16BB-49B3-A234-85A7FE881482}" sibTransId="{B81FDF48-C489-455B-92BB-601C8C354826}"/>
    <dgm:cxn modelId="{82D6B695-5556-4520-91AB-EB1262C07CD4}" srcId="{F79343F6-D88D-490E-9BA0-BE551BACFD6C}" destId="{FF419F07-A615-4F34-BE0E-38F5DBA16AFA}" srcOrd="1" destOrd="0" parTransId="{DC8F414C-CEFD-4E08-B2E9-E2EDA9466044}" sibTransId="{8322E34E-9F9C-49E6-91C7-6363C82445F4}"/>
    <dgm:cxn modelId="{25B25C10-408A-43C5-A44B-257EA140486E}" srcId="{F79343F6-D88D-490E-9BA0-BE551BACFD6C}" destId="{687BC1B0-7C5B-4A69-8412-917458538D66}" srcOrd="0" destOrd="0" parTransId="{90CB1829-1097-482A-9710-FE94B85B3E61}" sibTransId="{8AF5A5D5-8AB6-4317-94B0-9B1F2379897D}"/>
    <dgm:cxn modelId="{818408A9-4FFC-4A60-8356-E3DFFC90A73B}" type="presOf" srcId="{387FFBCC-C29F-47F5-8DA4-47A651B3C900}" destId="{DF1EF2AE-071E-4649-9332-F85ABF17EB32}" srcOrd="0" destOrd="0" presId="urn:microsoft.com/office/officeart/2005/8/layout/orgChart1"/>
    <dgm:cxn modelId="{9DD678F8-B65D-40B3-AE99-0CD40AF6444E}" type="presOf" srcId="{F79343F6-D88D-490E-9BA0-BE551BACFD6C}" destId="{501A1C55-6940-4293-AA9E-5019CA9DF529}" srcOrd="0" destOrd="0" presId="urn:microsoft.com/office/officeart/2005/8/layout/orgChart1"/>
    <dgm:cxn modelId="{4706F95F-889A-4653-B004-A55DC3E785FB}" type="presOf" srcId="{90CB1829-1097-482A-9710-FE94B85B3E61}" destId="{70BD6AB3-5C53-4FA4-B3F4-82654ADDEB5E}" srcOrd="0" destOrd="0" presId="urn:microsoft.com/office/officeart/2005/8/layout/orgChart1"/>
    <dgm:cxn modelId="{9D8A8F31-6290-48EC-9546-FDA5A199FDEB}" type="presParOf" srcId="{DF1EF2AE-071E-4649-9332-F85ABF17EB32}" destId="{6EAE2FFE-10A0-47BC-93B5-734F6EA95018}" srcOrd="0" destOrd="0" presId="urn:microsoft.com/office/officeart/2005/8/layout/orgChart1"/>
    <dgm:cxn modelId="{1977D9CC-2FD0-4210-892A-42BF4EAA8C6C}" type="presParOf" srcId="{6EAE2FFE-10A0-47BC-93B5-734F6EA95018}" destId="{80B90780-7A64-4E98-A37F-587B24CBDC35}" srcOrd="0" destOrd="0" presId="urn:microsoft.com/office/officeart/2005/8/layout/orgChart1"/>
    <dgm:cxn modelId="{3289E775-1805-42F0-AC9E-08EF1A7244BA}" type="presParOf" srcId="{80B90780-7A64-4E98-A37F-587B24CBDC35}" destId="{501A1C55-6940-4293-AA9E-5019CA9DF529}" srcOrd="0" destOrd="0" presId="urn:microsoft.com/office/officeart/2005/8/layout/orgChart1"/>
    <dgm:cxn modelId="{AE029D97-074A-4AD2-BD15-4BA3897676D3}" type="presParOf" srcId="{80B90780-7A64-4E98-A37F-587B24CBDC35}" destId="{F62D0FC1-75E0-442A-A16C-9FBB9F20DD8B}" srcOrd="1" destOrd="0" presId="urn:microsoft.com/office/officeart/2005/8/layout/orgChart1"/>
    <dgm:cxn modelId="{D66224FB-B562-47F9-8543-9C0E2E8630E4}" type="presParOf" srcId="{6EAE2FFE-10A0-47BC-93B5-734F6EA95018}" destId="{6DC810D3-8446-4E86-B216-6961B1BE1224}" srcOrd="1" destOrd="0" presId="urn:microsoft.com/office/officeart/2005/8/layout/orgChart1"/>
    <dgm:cxn modelId="{CEE565F8-C6D1-41C8-B1CA-88CC965CAAE4}" type="presParOf" srcId="{6DC810D3-8446-4E86-B216-6961B1BE1224}" destId="{70BD6AB3-5C53-4FA4-B3F4-82654ADDEB5E}" srcOrd="0" destOrd="0" presId="urn:microsoft.com/office/officeart/2005/8/layout/orgChart1"/>
    <dgm:cxn modelId="{8494D439-E447-4EB1-94CA-60614531F0C8}" type="presParOf" srcId="{6DC810D3-8446-4E86-B216-6961B1BE1224}" destId="{36673B92-BB3A-4BA1-A6DC-01C99C7AB349}" srcOrd="1" destOrd="0" presId="urn:microsoft.com/office/officeart/2005/8/layout/orgChart1"/>
    <dgm:cxn modelId="{0DA771A6-3F50-4E22-B5A5-D58442F8DD51}" type="presParOf" srcId="{36673B92-BB3A-4BA1-A6DC-01C99C7AB349}" destId="{DF0597A4-4DF8-43A2-A187-FF20DC7725FA}" srcOrd="0" destOrd="0" presId="urn:microsoft.com/office/officeart/2005/8/layout/orgChart1"/>
    <dgm:cxn modelId="{46D8FE15-ACDB-46DF-A135-610C6821D99E}" type="presParOf" srcId="{DF0597A4-4DF8-43A2-A187-FF20DC7725FA}" destId="{8F65B3D6-9ADD-4A2D-89B9-42C660F1857E}" srcOrd="0" destOrd="0" presId="urn:microsoft.com/office/officeart/2005/8/layout/orgChart1"/>
    <dgm:cxn modelId="{E6094378-BDAA-4F9A-B2AA-9C24FCD36E31}" type="presParOf" srcId="{DF0597A4-4DF8-43A2-A187-FF20DC7725FA}" destId="{A5F1534A-7CD4-48AD-A35D-C64F75AC302E}" srcOrd="1" destOrd="0" presId="urn:microsoft.com/office/officeart/2005/8/layout/orgChart1"/>
    <dgm:cxn modelId="{DA210ADA-B15F-43FC-8DDF-166C0969AABD}" type="presParOf" srcId="{36673B92-BB3A-4BA1-A6DC-01C99C7AB349}" destId="{AF17FE61-5474-42A1-9802-2D9917A4151E}" srcOrd="1" destOrd="0" presId="urn:microsoft.com/office/officeart/2005/8/layout/orgChart1"/>
    <dgm:cxn modelId="{278B6EB5-D11D-4375-AA5A-D70EBD6594DC}" type="presParOf" srcId="{36673B92-BB3A-4BA1-A6DC-01C99C7AB349}" destId="{98291589-1559-4254-A787-90F9D46FB5F0}" srcOrd="2" destOrd="0" presId="urn:microsoft.com/office/officeart/2005/8/layout/orgChart1"/>
    <dgm:cxn modelId="{692EC49B-2099-4497-AFBE-56700EE8E0A5}" type="presParOf" srcId="{6DC810D3-8446-4E86-B216-6961B1BE1224}" destId="{0BDD8537-989D-4622-8779-EFF37CE1E0F6}" srcOrd="2" destOrd="0" presId="urn:microsoft.com/office/officeart/2005/8/layout/orgChart1"/>
    <dgm:cxn modelId="{3150895D-3E1D-42DB-A8B8-9FB99E8514D5}" type="presParOf" srcId="{6DC810D3-8446-4E86-B216-6961B1BE1224}" destId="{FEA9D418-E7BF-445D-A0FE-AE59D180542C}" srcOrd="3" destOrd="0" presId="urn:microsoft.com/office/officeart/2005/8/layout/orgChart1"/>
    <dgm:cxn modelId="{D8067671-FBBE-4451-92EB-A806570BB464}" type="presParOf" srcId="{FEA9D418-E7BF-445D-A0FE-AE59D180542C}" destId="{D898BCFA-CA02-4F9D-91B2-7FAF28BC32EC}" srcOrd="0" destOrd="0" presId="urn:microsoft.com/office/officeart/2005/8/layout/orgChart1"/>
    <dgm:cxn modelId="{A5565934-9D00-4925-8CC1-1C79756BA859}" type="presParOf" srcId="{D898BCFA-CA02-4F9D-91B2-7FAF28BC32EC}" destId="{933F82D5-4F1E-4823-9304-1E17259BD2A7}" srcOrd="0" destOrd="0" presId="urn:microsoft.com/office/officeart/2005/8/layout/orgChart1"/>
    <dgm:cxn modelId="{EF7D94E0-B875-44BD-B19D-1F5E2A650D4E}" type="presParOf" srcId="{D898BCFA-CA02-4F9D-91B2-7FAF28BC32EC}" destId="{740BA488-1CE3-4CAE-AC00-1989C4335E2F}" srcOrd="1" destOrd="0" presId="urn:microsoft.com/office/officeart/2005/8/layout/orgChart1"/>
    <dgm:cxn modelId="{8616000F-81C2-4483-A065-AA6D147324EE}" type="presParOf" srcId="{FEA9D418-E7BF-445D-A0FE-AE59D180542C}" destId="{839A17D5-A71C-422B-B274-DBC90C5F434D}" srcOrd="1" destOrd="0" presId="urn:microsoft.com/office/officeart/2005/8/layout/orgChart1"/>
    <dgm:cxn modelId="{48EEDFB7-2251-4CCE-A07C-0534D84B3BDE}" type="presParOf" srcId="{FEA9D418-E7BF-445D-A0FE-AE59D180542C}" destId="{078EE0BC-662D-4013-B271-58BFD793CE6E}" srcOrd="2" destOrd="0" presId="urn:microsoft.com/office/officeart/2005/8/layout/orgChart1"/>
    <dgm:cxn modelId="{A03BEF5B-A82D-4C9F-8B68-0E9F5FF03555}" type="presParOf" srcId="{6EAE2FFE-10A0-47BC-93B5-734F6EA95018}" destId="{211A0BB5-47E1-43EE-BA81-0550556AE60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2286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8859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114550"/>
            <a:ext cx="6400800" cy="131445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1815084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131445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802505" y="2458593"/>
            <a:ext cx="468401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6839712" y="2194322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Elipse"/>
          <p:cNvSpPr/>
          <p:nvPr/>
        </p:nvSpPr>
        <p:spPr>
          <a:xfrm>
            <a:off x="6934200" y="2265188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2257426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553200" cy="43660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228601"/>
            <a:ext cx="1447800" cy="4388644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769779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429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4288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1714500"/>
            <a:ext cx="8833104" cy="228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06764"/>
            <a:ext cx="8833104" cy="1604772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057400"/>
            <a:ext cx="6480174" cy="1254919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18288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Elipse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Elipse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00050"/>
            <a:ext cx="7772400" cy="1143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4807458"/>
            <a:ext cx="3044952" cy="27432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1" y="1181739"/>
            <a:ext cx="8921" cy="3614668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1650206"/>
            <a:ext cx="0" cy="3140964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0858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Rectángulo"/>
          <p:cNvSpPr/>
          <p:nvPr/>
        </p:nvSpPr>
        <p:spPr>
          <a:xfrm>
            <a:off x="152400" y="1028700"/>
            <a:ext cx="8833104" cy="6858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4793742"/>
            <a:ext cx="8833104" cy="233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4040188" cy="549731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1" y="1143000"/>
            <a:ext cx="4041775" cy="54864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4807458"/>
            <a:ext cx="3581400" cy="27432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96012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1853537"/>
            <a:ext cx="4041648" cy="2863803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1853537"/>
            <a:ext cx="4038600" cy="286664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26 Elipse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781812"/>
            <a:ext cx="457200" cy="330994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777015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18872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4743450"/>
            <a:ext cx="609600" cy="33099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14300"/>
            <a:ext cx="8833104" cy="2286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8915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Rectángulo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685800"/>
            <a:ext cx="2362200" cy="74295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485901"/>
            <a:ext cx="2362200" cy="310872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514350"/>
            <a:ext cx="5638800" cy="405765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Elipse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383280" cy="274320"/>
          </a:xfrm>
        </p:spPr>
        <p:txBody>
          <a:bodyPr/>
          <a:lstStyle/>
          <a:p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14300"/>
            <a:ext cx="8833104" cy="226314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3771900"/>
            <a:ext cx="5867400" cy="9144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457200"/>
            <a:ext cx="5867400" cy="32004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742950"/>
            <a:ext cx="2438400" cy="394335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4803738"/>
            <a:ext cx="3044952" cy="27432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584448" cy="274320"/>
          </a:xfrm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1"/>
            <a:ext cx="9144000" cy="104502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4803738"/>
            <a:ext cx="3044952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4808136"/>
            <a:ext cx="35814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957557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Elipse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780131"/>
            <a:ext cx="457200" cy="330994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8534400" cy="344957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83740" y="249213"/>
            <a:ext cx="7772400" cy="1404714"/>
          </a:xfrm>
        </p:spPr>
        <p:txBody>
          <a:bodyPr>
            <a:noAutofit/>
          </a:bodyPr>
          <a:lstStyle/>
          <a:p>
            <a:pPr defTabSz="1082650"/>
            <a:r>
              <a:rPr lang="es-ES" sz="4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sz="4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2114550"/>
            <a:ext cx="8496944" cy="267144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s-ES" sz="4100" cap="none" dirty="0" smtClean="0">
                <a:solidFill>
                  <a:schemeClr val="tx1"/>
                </a:solidFill>
              </a:rPr>
              <a:t>Asignatura: </a:t>
            </a:r>
            <a:r>
              <a:rPr lang="es-ES" sz="3600" cap="none" dirty="0" smtClean="0">
                <a:solidFill>
                  <a:schemeClr val="tx1"/>
                </a:solidFill>
              </a:rPr>
              <a:t>Derecho penal general II</a:t>
            </a:r>
          </a:p>
          <a:p>
            <a:pPr algn="just"/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cap="none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Tema </a:t>
            </a:r>
            <a:r>
              <a:rPr lang="es-ES" sz="3200" cap="none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Nro.12</a:t>
            </a:r>
            <a:r>
              <a:rPr lang="es-ES" sz="32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s-ES" sz="32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autoría y la participación.</a:t>
            </a:r>
          </a:p>
          <a:p>
            <a:pPr algn="just"/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u="sng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Cuestiones de estudio.</a:t>
            </a:r>
          </a:p>
          <a:p>
            <a:pPr algn="just"/>
            <a:r>
              <a:rPr lang="es-ES" sz="32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1-	</a:t>
            </a:r>
            <a:r>
              <a:rPr lang="es-ES" sz="28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</a:t>
            </a:r>
            <a:r>
              <a:rPr lang="es-ES" sz="28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relación de la autoría y la participación. </a:t>
            </a:r>
          </a:p>
          <a:p>
            <a:pPr algn="just"/>
            <a:r>
              <a:rPr lang="es-ES" sz="28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2-	La autoría y la participación. </a:t>
            </a:r>
          </a:p>
          <a:p>
            <a:pPr algn="just"/>
            <a:r>
              <a:rPr lang="es-ES" sz="28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3-	Coautoría. </a:t>
            </a:r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sz="2000" cap="none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Universidad de Artemisa\logo U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0"/>
            <a:ext cx="1331640" cy="951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467544" y="156056"/>
            <a:ext cx="813690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Facultad de Ciencias Sociales </a:t>
            </a:r>
            <a:endParaRPr lang="es-ES" sz="3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y </a:t>
            </a:r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Humanística</a:t>
            </a:r>
            <a:b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es-ES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Departamento de Ciencias Jurídicas 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418498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autoría y la participación. 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ES_tradnl" b="1" dirty="0"/>
              <a:t>Autores. Art, 20.2: Ley 151/22: </a:t>
            </a:r>
            <a:r>
              <a:rPr lang="es-ES_tradnl" dirty="0"/>
              <a:t>Son autores quienes ejecutan el hecho: </a:t>
            </a:r>
            <a:endParaRPr lang="es-ES_tradnl" dirty="0" smtClean="0"/>
          </a:p>
          <a:p>
            <a:pPr marL="0" indent="0" algn="just">
              <a:buNone/>
            </a:pPr>
            <a:r>
              <a:rPr lang="es-ES" dirty="0"/>
              <a:t>20.2 d) </a:t>
            </a:r>
            <a:r>
              <a:rPr lang="es-ES" b="1" dirty="0" smtClean="0"/>
              <a:t>(autor mediato)</a:t>
            </a:r>
          </a:p>
          <a:p>
            <a:pPr lvl="0"/>
            <a:r>
              <a:rPr lang="es-ES" dirty="0" smtClean="0"/>
              <a:t>Donde el instrumento es un sujeto que no responde penalmente.</a:t>
            </a:r>
          </a:p>
          <a:p>
            <a:pPr marL="0" lvl="0" indent="0">
              <a:buNone/>
            </a:pPr>
            <a:r>
              <a:rPr lang="es-ES" dirty="0"/>
              <a:t>-	Por edad,</a:t>
            </a:r>
          </a:p>
          <a:p>
            <a:pPr marL="0" lvl="0" indent="0">
              <a:buNone/>
            </a:pPr>
            <a:r>
              <a:rPr lang="es-ES" dirty="0"/>
              <a:t>-	No responsable penalmente.</a:t>
            </a:r>
          </a:p>
          <a:p>
            <a:pPr marL="0" lvl="0" indent="0">
              <a:buNone/>
            </a:pPr>
            <a:r>
              <a:rPr lang="es-ES" dirty="0"/>
              <a:t>-	Actuando bajo violencia o coacción.</a:t>
            </a:r>
          </a:p>
          <a:p>
            <a:pPr marL="0" lvl="0" indent="0">
              <a:buNone/>
            </a:pPr>
            <a:r>
              <a:rPr lang="es-ES" dirty="0"/>
              <a:t>-	Inducido por error. </a:t>
            </a:r>
          </a:p>
        </p:txBody>
      </p:sp>
    </p:spTree>
    <p:extLst>
      <p:ext uri="{BB962C8B-B14F-4D97-AF65-F5344CB8AC3E}">
        <p14:creationId xmlns:p14="http://schemas.microsoft.com/office/powerpoint/2010/main" val="287217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autoría y la participación. 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_tradnl" b="1" dirty="0" smtClean="0"/>
              <a:t>Participes Art, 20.3: Ley 151/22: </a:t>
            </a:r>
            <a:r>
              <a:rPr lang="es-ES_tradnl" dirty="0" smtClean="0"/>
              <a:t>Son participe quienes: </a:t>
            </a:r>
            <a:endParaRPr lang="es-ES" dirty="0" smtClean="0"/>
          </a:p>
          <a:p>
            <a:pPr marL="0" indent="0" algn="just">
              <a:buNone/>
            </a:pPr>
            <a:r>
              <a:rPr lang="es-ES" b="1" dirty="0" smtClean="0"/>
              <a:t>Participe: </a:t>
            </a:r>
            <a:r>
              <a:rPr lang="es-ES" dirty="0" smtClean="0"/>
              <a:t>Todo interviniente que no puede ser autor, bien porque su realización solo entraña una aportación secundaria o bien porque le faltan requisitos de la autoría específicos del delito.   </a:t>
            </a:r>
          </a:p>
          <a:p>
            <a:pPr marL="0" indent="0" algn="ctr">
              <a:buNone/>
            </a:pPr>
            <a:r>
              <a:rPr lang="es-ES" dirty="0"/>
              <a:t> El Código Penal </a:t>
            </a:r>
            <a:r>
              <a:rPr lang="es-ES" dirty="0" smtClean="0"/>
              <a:t>regula 3 forma </a:t>
            </a:r>
            <a:r>
              <a:rPr lang="es-ES" dirty="0"/>
              <a:t>de </a:t>
            </a:r>
            <a:r>
              <a:rPr lang="es-ES" dirty="0" smtClean="0"/>
              <a:t>participación. </a:t>
            </a:r>
            <a:endParaRPr lang="es-ES" dirty="0"/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306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autoría y la participación. 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_tradnl" b="1" dirty="0" smtClean="0"/>
              <a:t>Participes Art, 20.3: Ley 151/22: </a:t>
            </a:r>
            <a:r>
              <a:rPr lang="es-ES_tradnl" dirty="0" smtClean="0"/>
              <a:t>Son participe quienes: </a:t>
            </a:r>
            <a:endParaRPr lang="es-ES" dirty="0" smtClean="0"/>
          </a:p>
          <a:p>
            <a:pPr marL="0" indent="0" algn="just">
              <a:buNone/>
            </a:pPr>
            <a:r>
              <a:rPr lang="es-ES_tradnl" dirty="0"/>
              <a:t>20.3. a) Determinan a otro penalmente responsable a cometer un </a:t>
            </a:r>
            <a:r>
              <a:rPr lang="es-ES_tradnl" dirty="0" smtClean="0"/>
              <a:t>delito. </a:t>
            </a:r>
            <a:r>
              <a:rPr lang="es-ES_tradnl" b="1" dirty="0" smtClean="0"/>
              <a:t>(Inductor </a:t>
            </a:r>
            <a:r>
              <a:rPr lang="es-ES_tradnl" b="1" dirty="0"/>
              <a:t>o </a:t>
            </a:r>
            <a:r>
              <a:rPr lang="es-ES_tradnl" b="1" dirty="0" smtClean="0"/>
              <a:t>instigador)</a:t>
            </a:r>
          </a:p>
          <a:p>
            <a:pPr algn="just"/>
            <a:r>
              <a:rPr lang="es-ES" dirty="0" smtClean="0"/>
              <a:t>El inductor mediante una influencia psicológica </a:t>
            </a:r>
            <a:r>
              <a:rPr lang="es-ES" dirty="0"/>
              <a:t>sobre otra persona penalmente responsable, </a:t>
            </a:r>
            <a:r>
              <a:rPr lang="es-ES" dirty="0" smtClean="0"/>
              <a:t>le induce la </a:t>
            </a:r>
            <a:r>
              <a:rPr lang="es-ES" dirty="0"/>
              <a:t>decisión  de cometer el hecho configurado en la ley como delito.</a:t>
            </a: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4612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autoría y la participación. 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_tradnl" b="1" dirty="0" smtClean="0"/>
              <a:t>Participes Art, 20.3: Ley 151/22: </a:t>
            </a:r>
            <a:r>
              <a:rPr lang="es-ES_tradnl" dirty="0" smtClean="0"/>
              <a:t>Son participe quienes: </a:t>
            </a:r>
            <a:endParaRPr lang="es-ES" dirty="0" smtClean="0"/>
          </a:p>
          <a:p>
            <a:pPr marL="0" indent="0" algn="just">
              <a:buNone/>
            </a:pPr>
            <a:r>
              <a:rPr lang="es-ES_tradnl" dirty="0"/>
              <a:t>20.3. a) </a:t>
            </a:r>
            <a:r>
              <a:rPr lang="es-ES_tradnl" b="1" dirty="0" smtClean="0"/>
              <a:t>(Inductor </a:t>
            </a:r>
            <a:r>
              <a:rPr lang="es-ES_tradnl" b="1" dirty="0"/>
              <a:t>o </a:t>
            </a:r>
            <a:r>
              <a:rPr lang="es-ES_tradnl" b="1" dirty="0" smtClean="0"/>
              <a:t>instigador)</a:t>
            </a:r>
          </a:p>
          <a:p>
            <a:pPr marL="0" indent="0" algn="just">
              <a:buNone/>
            </a:pPr>
            <a:r>
              <a:rPr lang="es-ES_tradnl" b="1" dirty="0" smtClean="0"/>
              <a:t>Inductor: </a:t>
            </a:r>
            <a:r>
              <a:rPr lang="es-ES" dirty="0" smtClean="0"/>
              <a:t>Que </a:t>
            </a:r>
            <a:r>
              <a:rPr lang="es-ES" dirty="0"/>
              <a:t>es quien ejerce el influjo psíquico sobre el otro para determinarlo a cometer el  delito</a:t>
            </a:r>
            <a:endParaRPr lang="es-ES_tradnl" b="1" dirty="0" smtClean="0"/>
          </a:p>
          <a:p>
            <a:pPr marL="0" indent="0" algn="just">
              <a:buNone/>
            </a:pPr>
            <a:r>
              <a:rPr lang="es-ES_tradnl" b="1" dirty="0" smtClean="0"/>
              <a:t>Instigador: </a:t>
            </a:r>
            <a:r>
              <a:rPr lang="es-ES" dirty="0" smtClean="0"/>
              <a:t>Que </a:t>
            </a:r>
            <a:r>
              <a:rPr lang="es-ES" dirty="0"/>
              <a:t>es quien bajo  la influencia psíquica del inductor, ejecuta el hecho como autor material</a:t>
            </a:r>
            <a:endParaRPr lang="es-ES_tradnl" b="1" dirty="0" smtClean="0"/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8252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autoría y la participación. 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_tradnl" b="1" dirty="0" smtClean="0"/>
              <a:t>Participes Art, 20.3: Ley 151/22: </a:t>
            </a:r>
            <a:r>
              <a:rPr lang="es-ES_tradnl" dirty="0" smtClean="0"/>
              <a:t>Son participe quienes: 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_tradnl" dirty="0"/>
              <a:t>20.3. </a:t>
            </a:r>
            <a:r>
              <a:rPr lang="es-ES_tradnl" dirty="0" smtClean="0"/>
              <a:t>b) cooperan </a:t>
            </a:r>
            <a:r>
              <a:rPr lang="es-ES_tradnl" dirty="0"/>
              <a:t>en la ejecución del hecho delictivo mediante actos sin los cuales no hubiera podido </a:t>
            </a:r>
            <a:r>
              <a:rPr lang="es-ES_tradnl" dirty="0" smtClean="0"/>
              <a:t>cometerse </a:t>
            </a:r>
            <a:r>
              <a:rPr lang="es-ES_tradnl" b="1" dirty="0" smtClean="0"/>
              <a:t>(C</a:t>
            </a:r>
            <a:r>
              <a:rPr lang="es-ES" b="1" dirty="0" smtClean="0"/>
              <a:t>ooperador necesario).</a:t>
            </a:r>
          </a:p>
          <a:p>
            <a:pPr marL="0" indent="0" algn="just">
              <a:buNone/>
            </a:pPr>
            <a:endParaRPr lang="es-ES" b="1" dirty="0" smtClean="0"/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7181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autoría y la participación. 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_tradnl" b="1" dirty="0" smtClean="0"/>
              <a:t>Participes Art, 20.3: Ley 151/22: </a:t>
            </a:r>
            <a:r>
              <a:rPr lang="es-ES_tradnl" dirty="0" smtClean="0"/>
              <a:t>Son participe quienes: </a:t>
            </a:r>
            <a:endParaRPr lang="es-ES" dirty="0" smtClean="0"/>
          </a:p>
          <a:p>
            <a:pPr marL="0" indent="0" algn="just">
              <a:buNone/>
            </a:pPr>
            <a:r>
              <a:rPr lang="es-ES_tradnl" dirty="0"/>
              <a:t>20.3. b) </a:t>
            </a:r>
            <a:r>
              <a:rPr lang="es-ES_tradnl" b="1" dirty="0" smtClean="0"/>
              <a:t>(C</a:t>
            </a:r>
            <a:r>
              <a:rPr lang="es-ES" b="1" dirty="0" smtClean="0"/>
              <a:t>ooperador necesario).</a:t>
            </a:r>
          </a:p>
          <a:p>
            <a:pPr marL="0" indent="0" algn="just">
              <a:buNone/>
            </a:pPr>
            <a:r>
              <a:rPr lang="es-ES" dirty="0" smtClean="0"/>
              <a:t>Ejemplo:</a:t>
            </a:r>
          </a:p>
          <a:p>
            <a:pPr algn="just"/>
            <a:r>
              <a:rPr lang="es-ES" dirty="0" smtClean="0"/>
              <a:t> Vigila mientra otro realiza el acto delictivo.</a:t>
            </a:r>
          </a:p>
          <a:p>
            <a:pPr algn="just"/>
            <a:r>
              <a:rPr lang="es-ES" dirty="0" smtClean="0"/>
              <a:t>Deja una puerta abierta o dejar determinado bien al alcance del comisor para facilitar la comisión </a:t>
            </a:r>
            <a:r>
              <a:rPr lang="es-ES" dirty="0"/>
              <a:t>del </a:t>
            </a:r>
            <a:r>
              <a:rPr lang="es-ES" dirty="0" smtClean="0"/>
              <a:t>hecho.</a:t>
            </a:r>
          </a:p>
          <a:p>
            <a:pPr algn="just"/>
            <a:r>
              <a:rPr lang="es-ES" dirty="0" smtClean="0"/>
              <a:t>Requiere la intervención de la figura que se regula en el 20.2 a). </a:t>
            </a: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2814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autoría y la participación. 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_tradnl" b="1" dirty="0" smtClean="0"/>
              <a:t>Participes Art, 20.3: Ley 151/22: </a:t>
            </a:r>
            <a:r>
              <a:rPr lang="es-ES_tradnl" dirty="0" smtClean="0"/>
              <a:t>Son participe quienes: </a:t>
            </a:r>
          </a:p>
          <a:p>
            <a:pPr marL="0" indent="0">
              <a:buNone/>
            </a:pPr>
            <a:r>
              <a:rPr lang="es-ES_tradnl" dirty="0"/>
              <a:t>20.3. c) intervienen en el hecho delictivo en cualquiera de las formas previstas en el apartado anterior, sin ostentar la condición de sujeto especial que exige el delito para ser estimado autor</a:t>
            </a:r>
            <a:r>
              <a:rPr lang="es-ES_tradnl" dirty="0" smtClean="0"/>
              <a:t>. </a:t>
            </a:r>
            <a:r>
              <a:rPr lang="es-ES_tradnl" b="1" dirty="0" smtClean="0"/>
              <a:t>(Sujetos especiales) </a:t>
            </a:r>
            <a:endParaRPr lang="es-ES" b="1" dirty="0" smtClean="0"/>
          </a:p>
          <a:p>
            <a:pPr algn="just"/>
            <a:r>
              <a:rPr lang="es-ES" dirty="0" smtClean="0"/>
              <a:t> Solo </a:t>
            </a:r>
            <a:r>
              <a:rPr lang="es-ES" dirty="0"/>
              <a:t>pueden ser cometidos por un grupo especial de personas</a:t>
            </a:r>
            <a:endParaRPr lang="es-ES" b="1" dirty="0" smtClean="0"/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814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autoría y la participación. 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 smtClean="0"/>
              <a:t>Complicidad: </a:t>
            </a:r>
            <a:r>
              <a:rPr lang="es-ES" b="1" dirty="0"/>
              <a:t>Art, 20.4: Ley 151/22: Son</a:t>
            </a:r>
            <a:r>
              <a:rPr lang="es-ES" dirty="0"/>
              <a:t> </a:t>
            </a:r>
            <a:r>
              <a:rPr lang="es-ES" b="1" dirty="0"/>
              <a:t>cómplices quienes: </a:t>
            </a:r>
            <a:endParaRPr lang="es-ES" b="1" dirty="0" smtClean="0"/>
          </a:p>
          <a:p>
            <a:pPr marL="0" indent="0" algn="just">
              <a:buNone/>
            </a:pPr>
            <a:r>
              <a:rPr lang="es-ES" dirty="0" smtClean="0"/>
              <a:t>Consiste </a:t>
            </a:r>
            <a:r>
              <a:rPr lang="es-ES" dirty="0"/>
              <a:t>en una cooperación doloso presentada al autor material del delito, mediante la realización de actos anteriores o simultáneos al hecho que faciliten o ayuden a su comisión, pero que no formen parte de los actos ejecutivos del delito.  </a:t>
            </a: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0101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autoría y la participación. 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99821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ES" b="1" dirty="0" smtClean="0"/>
              <a:t>Complicidad: </a:t>
            </a:r>
            <a:r>
              <a:rPr lang="es-ES" b="1" dirty="0"/>
              <a:t>Art, 20.4: Ley 151/22: Son</a:t>
            </a:r>
            <a:r>
              <a:rPr lang="es-ES" dirty="0"/>
              <a:t> </a:t>
            </a:r>
            <a:r>
              <a:rPr lang="es-ES" b="1" dirty="0"/>
              <a:t>cómplices quienes: </a:t>
            </a:r>
            <a:endParaRPr lang="es-ES" b="1" dirty="0" smtClean="0"/>
          </a:p>
          <a:p>
            <a:pPr marL="0" indent="0" algn="just">
              <a:buNone/>
            </a:pPr>
            <a:r>
              <a:rPr lang="es-ES" dirty="0" smtClean="0"/>
              <a:t>Forma de complicidad:</a:t>
            </a:r>
          </a:p>
          <a:p>
            <a:pPr algn="just"/>
            <a:r>
              <a:rPr lang="es-ES" b="1" dirty="0" smtClean="0"/>
              <a:t>Física: </a:t>
            </a:r>
            <a:r>
              <a:rPr lang="es-ES" dirty="0" smtClean="0"/>
              <a:t>proporciona </a:t>
            </a:r>
            <a:r>
              <a:rPr lang="es-ES" dirty="0"/>
              <a:t>o </a:t>
            </a:r>
            <a:r>
              <a:rPr lang="es-ES" dirty="0" smtClean="0"/>
              <a:t>facilita </a:t>
            </a:r>
            <a:r>
              <a:rPr lang="es-ES" dirty="0"/>
              <a:t>medios para la mejor ejecución del hecho o </a:t>
            </a:r>
            <a:r>
              <a:rPr lang="es-ES" dirty="0" smtClean="0"/>
              <a:t>coopera </a:t>
            </a:r>
            <a:r>
              <a:rPr lang="es-ES" dirty="0"/>
              <a:t>a la ejecución de este</a:t>
            </a:r>
            <a:endParaRPr lang="es-ES" dirty="0" smtClean="0"/>
          </a:p>
          <a:p>
            <a:pPr algn="just"/>
            <a:r>
              <a:rPr lang="es-ES" b="1" dirty="0" smtClean="0"/>
              <a:t>Material: </a:t>
            </a:r>
            <a:r>
              <a:rPr lang="es-ES" dirty="0" smtClean="0"/>
              <a:t>alienta a </a:t>
            </a:r>
            <a:r>
              <a:rPr lang="es-ES" dirty="0"/>
              <a:t>otro para que </a:t>
            </a:r>
            <a:r>
              <a:rPr lang="es-ES" dirty="0" smtClean="0"/>
              <a:t>continúe </a:t>
            </a:r>
            <a:r>
              <a:rPr lang="es-ES" dirty="0"/>
              <a:t>en su intención de cometer el delito, </a:t>
            </a:r>
            <a:r>
              <a:rPr lang="es-ES" dirty="0" smtClean="0"/>
              <a:t>proporcionando </a:t>
            </a:r>
            <a:r>
              <a:rPr lang="es-ES" dirty="0"/>
              <a:t>o </a:t>
            </a:r>
            <a:r>
              <a:rPr lang="es-ES" dirty="0" smtClean="0"/>
              <a:t>facilitando </a:t>
            </a:r>
            <a:r>
              <a:rPr lang="es-ES" dirty="0"/>
              <a:t>informes o </a:t>
            </a:r>
            <a:r>
              <a:rPr lang="es-ES" dirty="0" smtClean="0"/>
              <a:t>dando </a:t>
            </a:r>
            <a:r>
              <a:rPr lang="es-ES" dirty="0"/>
              <a:t>consejos para la mejor ejecución del hecho punible, </a:t>
            </a:r>
            <a:r>
              <a:rPr lang="es-ES" dirty="0" smtClean="0"/>
              <a:t>prometiendo incluso hasta ayuda</a:t>
            </a:r>
          </a:p>
          <a:p>
            <a:pPr marL="0" indent="0" algn="ctr">
              <a:buNone/>
            </a:pPr>
            <a:r>
              <a:rPr lang="es-ES" dirty="0"/>
              <a:t>El Código Penal regula 4 forma de </a:t>
            </a:r>
            <a:r>
              <a:rPr lang="es-ES" dirty="0" smtClean="0"/>
              <a:t>Complicidad.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794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autoría y la participación. 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998214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s-ES" b="1" dirty="0" smtClean="0"/>
              <a:t>Complicidad: </a:t>
            </a:r>
            <a:r>
              <a:rPr lang="es-ES" b="1" dirty="0"/>
              <a:t>Art, 20.4: Ley 151/22: Son</a:t>
            </a:r>
            <a:r>
              <a:rPr lang="es-ES" dirty="0"/>
              <a:t> </a:t>
            </a:r>
            <a:r>
              <a:rPr lang="es-ES" b="1" dirty="0"/>
              <a:t>cómplices quienes: </a:t>
            </a:r>
            <a:endParaRPr lang="es-ES" b="1" dirty="0" smtClean="0"/>
          </a:p>
          <a:p>
            <a:pPr marL="0" indent="0" algn="just">
              <a:buNone/>
            </a:pPr>
            <a:r>
              <a:rPr lang="es-ES" dirty="0"/>
              <a:t>Art. 20.4 a) Determinan a otro penalmente responsable a </a:t>
            </a:r>
            <a:r>
              <a:rPr lang="es-ES" dirty="0" smtClean="0"/>
              <a:t>cometer </a:t>
            </a:r>
            <a:r>
              <a:rPr lang="es-ES" dirty="0"/>
              <a:t>un </a:t>
            </a:r>
            <a:r>
              <a:rPr lang="es-ES" dirty="0" smtClean="0"/>
              <a:t>delito </a:t>
            </a:r>
            <a:r>
              <a:rPr lang="es-ES" b="1" dirty="0" smtClean="0"/>
              <a:t>(Alentador).</a:t>
            </a:r>
          </a:p>
          <a:p>
            <a:pPr lvl="0"/>
            <a:r>
              <a:rPr lang="es-ES_tradnl" dirty="0"/>
              <a:t>Va dirigida a animar y dar valor al autor principal a la comisión del </a:t>
            </a:r>
            <a:r>
              <a:rPr lang="es-ES_tradnl" dirty="0" smtClean="0"/>
              <a:t>hecho </a:t>
            </a:r>
            <a:r>
              <a:rPr lang="es-ES_tradnl" dirty="0"/>
              <a:t>delictivo mediante frases y gestos.</a:t>
            </a:r>
            <a:endParaRPr lang="es-ES" dirty="0"/>
          </a:p>
          <a:p>
            <a:r>
              <a:rPr lang="es-ES" dirty="0"/>
              <a:t> No lo va a inducir y va dirigido a un delito determinado y no una incitación generalizada a delinquir. 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81714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autoría y la participación. 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s-ES" b="1" dirty="0" smtClean="0"/>
          </a:p>
          <a:p>
            <a:pPr marL="0" indent="0" algn="ctr">
              <a:buNone/>
            </a:pPr>
            <a:endParaRPr lang="es-ES" b="1" dirty="0"/>
          </a:p>
          <a:p>
            <a:pPr marL="0" indent="0" algn="ctr">
              <a:buNone/>
            </a:pPr>
            <a:r>
              <a:rPr lang="es-ES" b="1" dirty="0" smtClean="0"/>
              <a:t>Capitulo </a:t>
            </a:r>
            <a:r>
              <a:rPr lang="es-ES" b="1" dirty="0"/>
              <a:t>II: Intervención en el delito. 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Artículo 20.1 La responsabilidad penal es exigible a los autores, participes y cómplices.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065378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autoría y la participación. 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99821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b="1" dirty="0" smtClean="0"/>
              <a:t>Complicidad: </a:t>
            </a:r>
            <a:r>
              <a:rPr lang="es-ES" b="1" dirty="0"/>
              <a:t>Art, 20.4: Ley 151/22: Son</a:t>
            </a:r>
            <a:r>
              <a:rPr lang="es-ES" dirty="0"/>
              <a:t> </a:t>
            </a:r>
            <a:r>
              <a:rPr lang="es-ES" b="1" dirty="0"/>
              <a:t>cómplices quienes: </a:t>
            </a:r>
            <a:endParaRPr lang="es-ES" b="1" dirty="0" smtClean="0"/>
          </a:p>
          <a:p>
            <a:pPr marL="0" indent="0" algn="just">
              <a:buNone/>
            </a:pPr>
            <a:r>
              <a:rPr lang="es-ES" dirty="0"/>
              <a:t>Art. 20.4 b) proporcionan o facilitan informes o medios o dan consejos para la mejor ejecución del hecho punible</a:t>
            </a:r>
            <a:r>
              <a:rPr lang="es-ES" dirty="0" smtClean="0"/>
              <a:t>. </a:t>
            </a:r>
            <a:r>
              <a:rPr lang="es-ES" b="1" dirty="0" smtClean="0"/>
              <a:t>(Informante) </a:t>
            </a:r>
          </a:p>
          <a:p>
            <a:pPr marL="0" indent="0" algn="just">
              <a:buNone/>
            </a:pPr>
            <a:endParaRPr lang="es-ES" b="1" dirty="0" smtClean="0"/>
          </a:p>
        </p:txBody>
      </p:sp>
    </p:spTree>
    <p:extLst>
      <p:ext uri="{BB962C8B-B14F-4D97-AF65-F5344CB8AC3E}">
        <p14:creationId xmlns:p14="http://schemas.microsoft.com/office/powerpoint/2010/main" val="199130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autoría y la participación. 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73072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ES" b="1" dirty="0" smtClean="0"/>
              <a:t>Complicidad: </a:t>
            </a:r>
            <a:r>
              <a:rPr lang="es-ES" b="1" dirty="0"/>
              <a:t>Art, 20.4: Ley 151/22: Son</a:t>
            </a:r>
            <a:r>
              <a:rPr lang="es-ES" dirty="0"/>
              <a:t> </a:t>
            </a:r>
            <a:r>
              <a:rPr lang="es-ES" b="1" dirty="0"/>
              <a:t>cómplices quienes: </a:t>
            </a:r>
            <a:endParaRPr lang="es-ES" b="1" dirty="0" smtClean="0"/>
          </a:p>
          <a:p>
            <a:pPr marL="0" indent="0" algn="just">
              <a:buNone/>
            </a:pPr>
            <a:r>
              <a:rPr lang="es-ES" dirty="0"/>
              <a:t>Art. 20.4 b</a:t>
            </a:r>
            <a:r>
              <a:rPr lang="es-ES" dirty="0" smtClean="0"/>
              <a:t>). </a:t>
            </a:r>
            <a:r>
              <a:rPr lang="es-ES" b="1" dirty="0" smtClean="0"/>
              <a:t>(Informante) </a:t>
            </a:r>
          </a:p>
          <a:p>
            <a:pPr marL="0" indent="0" algn="just">
              <a:buNone/>
            </a:pPr>
            <a:r>
              <a:rPr lang="es-ES" b="1" dirty="0"/>
              <a:t>Tres Supuestos:</a:t>
            </a:r>
          </a:p>
          <a:p>
            <a:pPr lvl="0"/>
            <a:r>
              <a:rPr lang="es-ES_tradnl" b="1" dirty="0"/>
              <a:t> Proporcionar o facilitar informe: </a:t>
            </a:r>
            <a:r>
              <a:rPr lang="es-ES_tradnl" dirty="0"/>
              <a:t>Dar datos y horas precisos para la mejor ocurrencia del hecho delictivo.</a:t>
            </a:r>
            <a:endParaRPr lang="es-ES" dirty="0"/>
          </a:p>
          <a:p>
            <a:pPr lvl="0"/>
            <a:r>
              <a:rPr lang="es-ES_tradnl" dirty="0"/>
              <a:t> </a:t>
            </a:r>
            <a:r>
              <a:rPr lang="es-ES_tradnl" b="1" dirty="0"/>
              <a:t>Proporcionar o facilitar  medios: </a:t>
            </a:r>
            <a:r>
              <a:rPr lang="es-ES_tradnl" dirty="0"/>
              <a:t>para la mejor comisión del eco delictivo. Cuchillo, Automóvil, somníferos. </a:t>
            </a:r>
            <a:endParaRPr lang="es-ES" dirty="0"/>
          </a:p>
          <a:p>
            <a:r>
              <a:rPr lang="es-ES" b="1" dirty="0"/>
              <a:t>Dar </a:t>
            </a:r>
            <a:r>
              <a:rPr lang="es-ES" b="1" dirty="0" smtClean="0"/>
              <a:t>consejos:</a:t>
            </a:r>
            <a:r>
              <a:rPr lang="es-ES" dirty="0" smtClean="0"/>
              <a:t> </a:t>
            </a:r>
            <a:r>
              <a:rPr lang="es-ES" dirty="0"/>
              <a:t>para la mejor comisión del eco delictivo como vía de salida o entrada, como hacer esto, cómo actuar ante de tal situación. </a:t>
            </a:r>
            <a:endParaRPr lang="es-ES" b="1" dirty="0" smtClean="0"/>
          </a:p>
        </p:txBody>
      </p:sp>
    </p:spTree>
    <p:extLst>
      <p:ext uri="{BB962C8B-B14F-4D97-AF65-F5344CB8AC3E}">
        <p14:creationId xmlns:p14="http://schemas.microsoft.com/office/powerpoint/2010/main" val="49966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autoría y la participación. 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7307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b="1" dirty="0" smtClean="0"/>
              <a:t>Complicidad: </a:t>
            </a:r>
            <a:r>
              <a:rPr lang="es-ES" b="1" dirty="0"/>
              <a:t>Art, 20.4: Ley 151/22: Son</a:t>
            </a:r>
            <a:r>
              <a:rPr lang="es-ES" dirty="0"/>
              <a:t> </a:t>
            </a:r>
            <a:r>
              <a:rPr lang="es-ES" b="1" dirty="0"/>
              <a:t>cómplices quienes: </a:t>
            </a:r>
            <a:endParaRPr lang="es-ES" b="1" dirty="0" smtClean="0"/>
          </a:p>
          <a:p>
            <a:pPr marL="0" indent="0" algn="just">
              <a:buNone/>
            </a:pPr>
            <a:r>
              <a:rPr lang="es-ES" dirty="0"/>
              <a:t>Art. 20.4 c) antes de la comisión del delito, le prometen al autor o partícipe ocultarlo, suprimir las huellas dejadas u ocultar los objetos </a:t>
            </a:r>
            <a:r>
              <a:rPr lang="es-ES" dirty="0" smtClean="0"/>
              <a:t>obtenidos. </a:t>
            </a:r>
            <a:r>
              <a:rPr lang="es-ES" b="1" dirty="0" smtClean="0"/>
              <a:t>(Cooperador Futuro)</a:t>
            </a:r>
          </a:p>
        </p:txBody>
      </p:sp>
    </p:spTree>
    <p:extLst>
      <p:ext uri="{BB962C8B-B14F-4D97-AF65-F5344CB8AC3E}">
        <p14:creationId xmlns:p14="http://schemas.microsoft.com/office/powerpoint/2010/main" val="5461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autoría y la participación. 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7307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b="1" dirty="0" smtClean="0"/>
              <a:t>Complicidad: </a:t>
            </a:r>
            <a:r>
              <a:rPr lang="es-ES" b="1" dirty="0"/>
              <a:t>Art, 20.4: Ley 151/22: Son</a:t>
            </a:r>
            <a:r>
              <a:rPr lang="es-ES" dirty="0"/>
              <a:t> </a:t>
            </a:r>
            <a:r>
              <a:rPr lang="es-ES" b="1" dirty="0"/>
              <a:t>cómplices quienes: </a:t>
            </a:r>
            <a:endParaRPr lang="es-ES" b="1" dirty="0" smtClean="0"/>
          </a:p>
          <a:p>
            <a:pPr marL="0" indent="0" algn="just">
              <a:buNone/>
            </a:pPr>
            <a:r>
              <a:rPr lang="es-ES" dirty="0"/>
              <a:t>Art. 20.4 d) cooperan en la ejecución del delito de cualquier otro modo. </a:t>
            </a:r>
            <a:r>
              <a:rPr lang="es-ES" b="1" dirty="0" smtClean="0"/>
              <a:t>(Cooperador)</a:t>
            </a:r>
          </a:p>
        </p:txBody>
      </p:sp>
    </p:spTree>
    <p:extLst>
      <p:ext uri="{BB962C8B-B14F-4D97-AF65-F5344CB8AC3E}">
        <p14:creationId xmlns:p14="http://schemas.microsoft.com/office/powerpoint/2010/main" val="421822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ES_tradnl" b="1" dirty="0">
                <a:solidFill>
                  <a:schemeClr val="tx1"/>
                </a:solidFill>
              </a:rPr>
              <a:t>Coautoría. </a:t>
            </a:r>
            <a:endParaRPr lang="es-ES" dirty="0">
              <a:solidFill>
                <a:schemeClr val="tx1"/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36330603"/>
              </p:ext>
            </p:extLst>
          </p:nvPr>
        </p:nvGraphicFramePr>
        <p:xfrm>
          <a:off x="301625" y="1144588"/>
          <a:ext cx="8504238" cy="21472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"/>
          <p:cNvSpPr/>
          <p:nvPr/>
        </p:nvSpPr>
        <p:spPr>
          <a:xfrm>
            <a:off x="1115616" y="3579862"/>
            <a:ext cx="23551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>
                <a:latin typeface="Arial" pitchFamily="34" charset="0"/>
                <a:cs typeface="Arial" pitchFamily="34" charset="0"/>
              </a:rPr>
              <a:t>Í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ndole estricta </a:t>
            </a:r>
            <a:endParaRPr lang="es-E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868144" y="3579862"/>
            <a:ext cx="28023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>
                <a:latin typeface="Arial" pitchFamily="34" charset="0"/>
                <a:cs typeface="Arial" pitchFamily="34" charset="0"/>
              </a:rPr>
              <a:t>Naturaleza amplia</a:t>
            </a:r>
            <a:endParaRPr lang="es-ES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1641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ES_tradnl" b="1" dirty="0">
                <a:solidFill>
                  <a:schemeClr val="tx1"/>
                </a:solidFill>
              </a:rPr>
              <a:t>Coautoría.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51520" y="1140589"/>
            <a:ext cx="86409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>
                <a:latin typeface="Arial" pitchFamily="34" charset="0"/>
                <a:cs typeface="Arial" pitchFamily="34" charset="0"/>
              </a:rPr>
              <a:t>Coautoría propia: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 C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uando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cada uno de los intervinientes realiza integra y simultáneamente  la misma conducta ilícita acordada para todos. 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endParaRPr lang="es-ES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y B puesto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de muto y común acuerdo deciden hurtar y sacrificar un buey para su posterior venta de las carnes. Por lo que encamina sus pasos hacia una finca y sacrifican el animal. Vendiendo posterior las carnes y dividiendo sus ganancias. </a:t>
            </a:r>
          </a:p>
        </p:txBody>
      </p:sp>
    </p:spTree>
    <p:extLst>
      <p:ext uri="{BB962C8B-B14F-4D97-AF65-F5344CB8AC3E}">
        <p14:creationId xmlns:p14="http://schemas.microsoft.com/office/powerpoint/2010/main" val="16463935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ES_tradnl" b="1" dirty="0">
                <a:solidFill>
                  <a:schemeClr val="tx1"/>
                </a:solidFill>
              </a:rPr>
              <a:t>Coautoría.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51520" y="1140589"/>
            <a:ext cx="86409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>
                <a:latin typeface="Arial" pitchFamily="34" charset="0"/>
                <a:cs typeface="Arial" pitchFamily="34" charset="0"/>
              </a:rPr>
              <a:t>Coautoría impropia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: cuando el  hecho punible  es realizado conjuntamente y con división de las tareas y actividades ilícitas,  por varios sujetos: 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endParaRPr lang="es-ES" sz="2400" dirty="0">
              <a:latin typeface="Arial" pitchFamily="34" charset="0"/>
              <a:cs typeface="Arial" pitchFamily="34" charset="0"/>
            </a:endParaRPr>
          </a:p>
          <a:p>
            <a:r>
              <a:rPr lang="es-ES" sz="2400" dirty="0">
                <a:latin typeface="Arial" pitchFamily="34" charset="0"/>
                <a:cs typeface="Arial" pitchFamily="34" charset="0"/>
              </a:rPr>
              <a:t>A y B  deciden realizarle el acto sexual de X y lo hacen de tal manera que A se encarga de sujetarla mientra B lleva a vía de hecho el acto. </a:t>
            </a:r>
          </a:p>
        </p:txBody>
      </p:sp>
    </p:spTree>
    <p:extLst>
      <p:ext uri="{BB962C8B-B14F-4D97-AF65-F5344CB8AC3E}">
        <p14:creationId xmlns:p14="http://schemas.microsoft.com/office/powerpoint/2010/main" val="35982808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Ejemplo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s-ES" dirty="0" smtClean="0"/>
              <a:t>Francisco luego de terminar una relación amorosa con Martha debido a una infidelidad de esta. Organiza en su mente la idea de ocasionarle daño y planifica la mejor forma de hacerlo, sabiendo el que Martha regresa tarde de su trabajo y conociendo su recorrido, le propone a Frank la realización del  hecho y que luego le pagaría la suma de 100.00 MLC. Por lo que Frank acepta y materializa el hecho antes planificado. </a:t>
            </a:r>
          </a:p>
          <a:p>
            <a:pPr marL="0" indent="0" algn="just">
              <a:buNone/>
            </a:pPr>
            <a:r>
              <a:rPr lang="es-ES" dirty="0" smtClean="0"/>
              <a:t>El fiscal calificó los hechos antes narrado como un delito de Agresión sexual regulado en el artículo 395.1 de la Ley 151/22. 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382874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Ejemplo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s-ES_tradnl" dirty="0" smtClean="0"/>
              <a:t>1- Determine </a:t>
            </a:r>
            <a:r>
              <a:rPr lang="es-ES_tradnl" dirty="0"/>
              <a:t>la forma de participación de cada uno de los intervente en el hecho delictivo antes </a:t>
            </a:r>
            <a:r>
              <a:rPr lang="es-ES_tradnl" dirty="0" smtClean="0"/>
              <a:t>descrito, fundamente su respuesta y justifique conforme a derecho. </a:t>
            </a:r>
          </a:p>
          <a:p>
            <a:pPr marL="0" lvl="0" indent="0">
              <a:buNone/>
            </a:pPr>
            <a:r>
              <a:rPr lang="es-ES_tradnl" b="1" dirty="0" smtClean="0"/>
              <a:t>Forma de participación: </a:t>
            </a:r>
          </a:p>
          <a:p>
            <a:r>
              <a:rPr lang="es-ES" dirty="0" smtClean="0"/>
              <a:t>Francisco: Autor intelectual. Artículo 20.1.2 b), ya que organiza el plan del delito y su ejecución, sin tomar parte en el.   </a:t>
            </a:r>
            <a:endParaRPr lang="es-ES" dirty="0"/>
          </a:p>
          <a:p>
            <a:r>
              <a:rPr lang="es-ES" dirty="0" smtClean="0"/>
              <a:t>Frank: Autor inmediato o directo. Artículo 20.1.2 a) ya que ejecuta el hecho por si mismo. 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41548743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Actividad extraclase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" dirty="0" smtClean="0"/>
              <a:t>1- Realizar la actividad que se le va a enviar vía WhatsApp.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03845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autoría y la participación. 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b="1" dirty="0" smtClean="0"/>
              <a:t>Autores</a:t>
            </a:r>
            <a:r>
              <a:rPr lang="es-ES_tradnl" b="1" dirty="0"/>
              <a:t>. Art, 20.2: Ley 151/22: </a:t>
            </a:r>
            <a:r>
              <a:rPr lang="es-ES_tradnl" dirty="0"/>
              <a:t>Son autores quienes ejecutan el hecho: </a:t>
            </a:r>
            <a:endParaRPr lang="es-ES" dirty="0"/>
          </a:p>
          <a:p>
            <a:r>
              <a:rPr lang="es-ES" dirty="0" smtClean="0"/>
              <a:t>Autor: es el sujeto que va a tener una intervención directa en el hecho delictivo.</a:t>
            </a:r>
          </a:p>
          <a:p>
            <a:endParaRPr lang="es-ES" dirty="0" smtClean="0"/>
          </a:p>
          <a:p>
            <a:pPr marL="0" indent="0" algn="ctr">
              <a:buNone/>
            </a:pPr>
            <a:r>
              <a:rPr lang="es-ES" dirty="0"/>
              <a:t> </a:t>
            </a:r>
            <a:r>
              <a:rPr lang="es-ES" dirty="0" smtClean="0"/>
              <a:t>El Código Penal regula 4 forma de autoría.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3217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BIBLIOGRAFÍA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/>
              <a:t>Código penal. Ley 62/87. </a:t>
            </a:r>
          </a:p>
          <a:p>
            <a:pPr lvl="0"/>
            <a:r>
              <a:rPr lang="es-ES" dirty="0" smtClean="0"/>
              <a:t>QUIRÓS </a:t>
            </a:r>
            <a:r>
              <a:rPr lang="es-ES" dirty="0"/>
              <a:t>PÍREZ, Renén, </a:t>
            </a:r>
            <a:r>
              <a:rPr lang="es-ES" i="1" dirty="0"/>
              <a:t>Manual de Derecho Penal</a:t>
            </a:r>
            <a:r>
              <a:rPr lang="es-ES" dirty="0"/>
              <a:t>, Editorial Félix Valera, La Habana, 1999, Tomo III. </a:t>
            </a:r>
          </a:p>
          <a:p>
            <a:pPr lvl="0"/>
            <a:r>
              <a:rPr lang="es-ES" dirty="0"/>
              <a:t>VERA TOSTE, Yan, “Autoría y participación”, En: Temas Penales y Procesales. La Habana. 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577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autoría y la participación. 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b="1" dirty="0"/>
              <a:t>Autores. Art, 20.2: Ley 151/22: </a:t>
            </a:r>
            <a:r>
              <a:rPr lang="es-ES_tradnl" dirty="0"/>
              <a:t>Son autores quienes ejecutan el hecho: 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20.2 a) Por si </a:t>
            </a:r>
            <a:r>
              <a:rPr lang="es-ES" dirty="0" smtClean="0"/>
              <a:t>mismos. </a:t>
            </a:r>
            <a:r>
              <a:rPr lang="es-ES" b="1" dirty="0" smtClean="0"/>
              <a:t>(</a:t>
            </a:r>
            <a:r>
              <a:rPr lang="es-ES" b="1" dirty="0"/>
              <a:t>Autor inmediato o </a:t>
            </a:r>
            <a:r>
              <a:rPr lang="es-ES" b="1" dirty="0" smtClean="0"/>
              <a:t>directo)</a:t>
            </a:r>
          </a:p>
          <a:p>
            <a:pPr lvl="0" algn="just"/>
            <a:r>
              <a:rPr lang="es-ES" dirty="0"/>
              <a:t>Se trata del sujeto que realiza todas las características de la figura de delito. </a:t>
            </a:r>
            <a:r>
              <a:rPr lang="es-ES" dirty="0" smtClean="0"/>
              <a:t>(sustraer, matar, lesionar, evadir, defraudar, falsificar)</a:t>
            </a:r>
            <a:endParaRPr lang="es-ES" dirty="0"/>
          </a:p>
          <a:p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28" t="45867" r="9360" b="28267"/>
          <a:stretch/>
        </p:blipFill>
        <p:spPr bwMode="auto">
          <a:xfrm>
            <a:off x="7809568" y="3795886"/>
            <a:ext cx="1319828" cy="1347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241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autoría y la participación. 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_tradnl" b="1" dirty="0"/>
              <a:t>Autores. Art, 20.2: Ley 151/22: </a:t>
            </a:r>
            <a:r>
              <a:rPr lang="es-ES_tradnl" dirty="0"/>
              <a:t>Son autores quienes ejecutan el hecho: 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20.2 b) organizan el plan del delito y su </a:t>
            </a:r>
            <a:r>
              <a:rPr lang="es-ES" dirty="0" smtClean="0"/>
              <a:t>ejecución. </a:t>
            </a:r>
            <a:r>
              <a:rPr lang="es-ES" b="1" dirty="0" smtClean="0"/>
              <a:t>(Autor intelectual) </a:t>
            </a:r>
          </a:p>
          <a:p>
            <a:pPr lvl="0"/>
            <a:r>
              <a:rPr lang="es-ES" dirty="0"/>
              <a:t>el que planea y dirige la ejecución sin tomar parte en su ejecución material</a:t>
            </a: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3074" name="Picture 2" descr="C:\Program Files (x86)\Microsoft Office\MEDIA\CAGCAT10\j0299125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3579862"/>
            <a:ext cx="899592" cy="1563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234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autoría y la participación. 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_tradnl" b="1" dirty="0"/>
              <a:t>Autores. Art, 20.2: Ley 151/22: </a:t>
            </a:r>
            <a:r>
              <a:rPr lang="es-ES_tradnl" dirty="0"/>
              <a:t>Son autores quienes ejecutan el hecho: 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20.2 c) conjuntamente con otra u otras </a:t>
            </a:r>
            <a:r>
              <a:rPr lang="es-ES" dirty="0" smtClean="0"/>
              <a:t>personas </a:t>
            </a:r>
            <a:r>
              <a:rPr lang="es-ES" b="1" dirty="0" smtClean="0"/>
              <a:t>(coautoría)</a:t>
            </a:r>
          </a:p>
          <a:p>
            <a:pPr marL="0" indent="0" algn="just">
              <a:buNone/>
            </a:pPr>
            <a:r>
              <a:rPr lang="es-ES" dirty="0" smtClean="0"/>
              <a:t>Realizan el hecho conjuntamente. Implicando la decisión colectiva de cometer el delito y una colaboración consciente. </a:t>
            </a:r>
            <a:endParaRPr lang="es-E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501" r="62738" b="6474"/>
          <a:stretch/>
        </p:blipFill>
        <p:spPr bwMode="auto">
          <a:xfrm>
            <a:off x="7524328" y="3867894"/>
            <a:ext cx="1619672" cy="1275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897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autoría y la participación. 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_tradnl" b="1" dirty="0"/>
              <a:t>Autores. Art, 20.2: Ley 151/22: </a:t>
            </a:r>
            <a:r>
              <a:rPr lang="es-ES_tradnl" dirty="0"/>
              <a:t>Son autores quienes ejecutan el hecho: </a:t>
            </a:r>
            <a:endParaRPr lang="es-ES_tradnl" dirty="0" smtClean="0"/>
          </a:p>
          <a:p>
            <a:pPr marL="0" indent="0" algn="just">
              <a:buNone/>
            </a:pPr>
            <a:r>
              <a:rPr lang="es-ES" dirty="0"/>
              <a:t>20.2 d) por medio de otro que no es autor o partícipe, o es inimputable, o no responde penalmente del delito por haber actuado bajo violencia o coacción, o en virtud de error al que fue </a:t>
            </a:r>
            <a:r>
              <a:rPr lang="es-ES" dirty="0" smtClean="0"/>
              <a:t>inducido. </a:t>
            </a:r>
            <a:r>
              <a:rPr lang="es-ES" b="1" dirty="0" smtClean="0"/>
              <a:t>(autor mediato)</a:t>
            </a:r>
            <a:endParaRPr lang="es-ES" dirty="0"/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5374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autoría y la participación. 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ES_tradnl" b="1" dirty="0"/>
              <a:t>Autores. Art, 20.2: Ley 151/22: </a:t>
            </a:r>
            <a:r>
              <a:rPr lang="es-ES_tradnl" dirty="0"/>
              <a:t>Son autores quienes ejecutan el hecho: </a:t>
            </a:r>
            <a:endParaRPr lang="es-ES_tradnl" dirty="0" smtClean="0"/>
          </a:p>
          <a:p>
            <a:pPr marL="0" indent="0" algn="just">
              <a:buNone/>
            </a:pPr>
            <a:r>
              <a:rPr lang="es-ES" dirty="0"/>
              <a:t>20.2 d) </a:t>
            </a:r>
            <a:r>
              <a:rPr lang="es-ES" b="1" dirty="0" smtClean="0"/>
              <a:t>(autor mediato)</a:t>
            </a:r>
          </a:p>
          <a:p>
            <a:pPr lvl="0" algn="just"/>
            <a:r>
              <a:rPr lang="es-ES" dirty="0"/>
              <a:t>Es aquel que ha causado un comportamiento previsto en la figura delictiva, sirviéndose en otra persona para la ejecución del hecho. </a:t>
            </a:r>
            <a:r>
              <a:rPr lang="es-ES" b="1" dirty="0"/>
              <a:t>No es el que realiza el hecho de forma personal</a:t>
            </a:r>
            <a:r>
              <a:rPr lang="es-ES" dirty="0"/>
              <a:t>, sino mediante de un instrumento, aun cuando es el único autor y es el que responde penalmente.  </a:t>
            </a: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3055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autoría y la participación. 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_tradnl" b="1" dirty="0"/>
              <a:t>Autores. Art, 20.2: Ley 151/22: </a:t>
            </a:r>
            <a:r>
              <a:rPr lang="es-ES_tradnl" dirty="0"/>
              <a:t>Son autores quienes ejecutan el hecho: </a:t>
            </a:r>
            <a:endParaRPr lang="es-ES_tradnl" dirty="0" smtClean="0"/>
          </a:p>
          <a:p>
            <a:pPr marL="0" indent="0" algn="just">
              <a:buNone/>
            </a:pPr>
            <a:r>
              <a:rPr lang="es-ES" dirty="0"/>
              <a:t>20.2 d) </a:t>
            </a:r>
            <a:r>
              <a:rPr lang="es-ES" b="1" dirty="0" smtClean="0"/>
              <a:t>(autor mediato)</a:t>
            </a:r>
          </a:p>
          <a:p>
            <a:pPr lvl="0"/>
            <a:r>
              <a:rPr lang="es-ES" dirty="0"/>
              <a:t>La autoría mediata requiere, por lo menos,  la intervención de dos sujetos: el llamado “instrumento y el autor mediático. </a:t>
            </a:r>
            <a:endParaRPr lang="es-ES" dirty="0" smtClean="0"/>
          </a:p>
          <a:p>
            <a:pPr lvl="0"/>
            <a:r>
              <a:rPr lang="es-ES" dirty="0" smtClean="0"/>
              <a:t>Donde el instrumento va hacer un sujeto inimputable.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0918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735</TotalTime>
  <Words>1734</Words>
  <Application>Microsoft Office PowerPoint</Application>
  <PresentationFormat>Presentación en pantalla (16:9)</PresentationFormat>
  <Paragraphs>139</Paragraphs>
  <Slides>30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5" baseType="lpstr">
      <vt:lpstr>Arial</vt:lpstr>
      <vt:lpstr>Georgia</vt:lpstr>
      <vt:lpstr>Wingdings</vt:lpstr>
      <vt:lpstr>Wingdings 2</vt:lpstr>
      <vt:lpstr>Civil</vt:lpstr>
      <vt:lpstr> </vt:lpstr>
      <vt:lpstr>La autoría y la participación. </vt:lpstr>
      <vt:lpstr>La autoría y la participación. </vt:lpstr>
      <vt:lpstr>La autoría y la participación. </vt:lpstr>
      <vt:lpstr>La autoría y la participación. </vt:lpstr>
      <vt:lpstr>La autoría y la participación. </vt:lpstr>
      <vt:lpstr>La autoría y la participación. </vt:lpstr>
      <vt:lpstr>La autoría y la participación. </vt:lpstr>
      <vt:lpstr>La autoría y la participación. </vt:lpstr>
      <vt:lpstr>La autoría y la participación. </vt:lpstr>
      <vt:lpstr>La autoría y la participación. </vt:lpstr>
      <vt:lpstr>La autoría y la participación. </vt:lpstr>
      <vt:lpstr>La autoría y la participación. </vt:lpstr>
      <vt:lpstr>La autoría y la participación. </vt:lpstr>
      <vt:lpstr>La autoría y la participación. </vt:lpstr>
      <vt:lpstr>La autoría y la participación. </vt:lpstr>
      <vt:lpstr>La autoría y la participación. </vt:lpstr>
      <vt:lpstr>La autoría y la participación. </vt:lpstr>
      <vt:lpstr>La autoría y la participación. </vt:lpstr>
      <vt:lpstr>La autoría y la participación. </vt:lpstr>
      <vt:lpstr>La autoría y la participación. </vt:lpstr>
      <vt:lpstr>La autoría y la participación. </vt:lpstr>
      <vt:lpstr>La autoría y la participación. </vt:lpstr>
      <vt:lpstr>Coautoría. </vt:lpstr>
      <vt:lpstr>Coautoría. </vt:lpstr>
      <vt:lpstr>Coautoría. </vt:lpstr>
      <vt:lpstr>Ejemplo</vt:lpstr>
      <vt:lpstr>Ejemplo</vt:lpstr>
      <vt:lpstr>Actividad extraclase</vt:lpstr>
      <vt:lpstr>BIBLIOGRAFÍA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Grueiro</dc:creator>
  <cp:lastModifiedBy>casa</cp:lastModifiedBy>
  <cp:revision>56</cp:revision>
  <dcterms:created xsi:type="dcterms:W3CDTF">2021-10-09T14:05:24Z</dcterms:created>
  <dcterms:modified xsi:type="dcterms:W3CDTF">2026-03-11T10:59:30Z</dcterms:modified>
</cp:coreProperties>
</file>