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75" r:id="rId4"/>
    <p:sldId id="267" r:id="rId5"/>
    <p:sldId id="273" r:id="rId6"/>
    <p:sldId id="260" r:id="rId7"/>
    <p:sldId id="261" r:id="rId8"/>
    <p:sldId id="276" r:id="rId9"/>
    <p:sldId id="262" r:id="rId10"/>
    <p:sldId id="263" r:id="rId11"/>
    <p:sldId id="269" r:id="rId12"/>
    <p:sldId id="274" r:id="rId13"/>
    <p:sldId id="264" r:id="rId14"/>
    <p:sldId id="271" r:id="rId15"/>
    <p:sldId id="272" r:id="rId16"/>
    <p:sldId id="265" r:id="rId17"/>
    <p:sldId id="266" r:id="rId18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zaro E. Grueiro Muñoz" initials="LEG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39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86DD-D572-4588-B068-5FBC6F6889E4}" type="datetimeFigureOut">
              <a:rPr lang="es-ES" smtClean="0"/>
              <a:t>11/03/2026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CE298-055B-424A-B888-A928B556E6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31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                                         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CE298-055B-424A-B888-A928B556E6D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81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                                         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CE298-055B-424A-B888-A928B556E6D1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81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486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267144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Nro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Las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causas eximente de la responsabilidad penal. 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Generalidades. </a:t>
            </a:r>
            <a:endParaRPr lang="es-ES" sz="2800" cap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 Las 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causas de inimputabilidad. 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C/E 2- Las causas de </a:t>
            </a:r>
            <a:r>
              <a:rPr lang="es-ES" dirty="0" smtClean="0">
                <a:solidFill>
                  <a:schemeClr val="tx1"/>
                </a:solidFill>
              </a:rPr>
              <a:t>Inimputabilidad.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/>
              <a:t>Capítulo III </a:t>
            </a:r>
            <a:r>
              <a:rPr lang="es-ES" b="1" dirty="0" smtClean="0"/>
              <a:t>Las </a:t>
            </a:r>
            <a:r>
              <a:rPr lang="es-ES" b="1" dirty="0"/>
              <a:t>eximentes de </a:t>
            </a:r>
            <a:r>
              <a:rPr lang="es-ES" b="1" dirty="0" smtClean="0"/>
              <a:t>la responsabilidad penal</a:t>
            </a:r>
          </a:p>
          <a:p>
            <a:pPr marL="0" indent="0" algn="ctr">
              <a:buNone/>
            </a:pPr>
            <a:r>
              <a:rPr lang="es-ES" b="1" dirty="0" smtClean="0"/>
              <a:t>La </a:t>
            </a:r>
            <a:r>
              <a:rPr lang="es-ES" b="1" dirty="0"/>
              <a:t>enfermedad mental</a:t>
            </a:r>
            <a:endParaRPr lang="es-ES" dirty="0"/>
          </a:p>
          <a:p>
            <a:pPr algn="just"/>
            <a:r>
              <a:rPr lang="es-ES" b="1" dirty="0" smtClean="0"/>
              <a:t>ARTÍCULO 22.1</a:t>
            </a:r>
            <a:r>
              <a:rPr lang="es-ES" b="1" dirty="0"/>
              <a:t>. </a:t>
            </a:r>
            <a:r>
              <a:rPr lang="es-ES" dirty="0"/>
              <a:t>Está exento de responsabilidad penal quien comete el hecho delictivo, en una situación de enfermedad mental permanente, trastorno mental transitorio o desarrollo mental retardado, que lo inválida para comprender el carácter ilícito de su acción u omisión y para dirigir su conducta.</a:t>
            </a:r>
            <a:endParaRPr lang="es-ES_tradnl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17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 smtClean="0">
                <a:solidFill>
                  <a:schemeClr val="tx1"/>
                </a:solidFill>
              </a:rPr>
              <a:t>C/E 2- Las causas de Inimputabilidad.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s-ES_tradnl" b="1" dirty="0" smtClean="0"/>
          </a:p>
          <a:p>
            <a:pPr algn="just"/>
            <a:r>
              <a:rPr lang="es-ES_tradnl" b="1" dirty="0" smtClean="0"/>
              <a:t>Enfermedad mental: </a:t>
            </a:r>
            <a:r>
              <a:rPr lang="es-ES_tradnl" dirty="0" smtClean="0"/>
              <a:t>Son estados </a:t>
            </a:r>
            <a:r>
              <a:rPr lang="es-ES_tradnl" dirty="0"/>
              <a:t>caracterizados por un cambio en la interrelación de la persona y el medio, con detrimento de las manifestaciones y de las capacidades básicas del organismo humano, así como por el trastorno prevaleciente de las funciones neuropsíquicas de este, con o sin alteración de la estructura del sistema nervioso.</a:t>
            </a:r>
            <a:endParaRPr lang="es-ES" dirty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6444208" y="4407954"/>
            <a:ext cx="2536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Art. </a:t>
            </a:r>
            <a:r>
              <a:rPr lang="es-ES" sz="2800" b="1" dirty="0" smtClean="0"/>
              <a:t>22.1 C/P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6617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 smtClean="0">
                <a:solidFill>
                  <a:schemeClr val="tx1"/>
                </a:solidFill>
              </a:rPr>
              <a:t>C/E 2- Las causas de Inimputabilidad.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s-ES_tradnl" b="1" dirty="0" smtClean="0"/>
          </a:p>
          <a:p>
            <a:pPr algn="just"/>
            <a:r>
              <a:rPr lang="es-ES" b="1" dirty="0"/>
              <a:t>La enajenación mental: </a:t>
            </a:r>
            <a:r>
              <a:rPr lang="es-ES" dirty="0"/>
              <a:t>consiste en un trastorno persistente y general de las funciones psíquicas, tomadas en conjunto que le impide al enfermo su adaptación lógica y activa a las relaciones sociales y a las normas del medio ambiente, con desorganización importante de su personalidad y sin provecho para sí mismo ni para la sociedad. </a:t>
            </a:r>
          </a:p>
        </p:txBody>
      </p:sp>
    </p:spTree>
    <p:extLst>
      <p:ext uri="{BB962C8B-B14F-4D97-AF65-F5344CB8AC3E}">
        <p14:creationId xmlns:p14="http://schemas.microsoft.com/office/powerpoint/2010/main" val="4828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Clasificación de enfermedades mentales.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 numCol="1">
            <a:normAutofit fontScale="55000" lnSpcReduction="20000"/>
          </a:bodyPr>
          <a:lstStyle/>
          <a:p>
            <a:pPr marL="411163" lvl="0" indent="0" algn="ctr">
              <a:buNone/>
            </a:pPr>
            <a:r>
              <a:rPr lang="es-ES_tradnl" sz="4300" b="1" dirty="0" smtClean="0"/>
              <a:t>1- La enajenación mental.</a:t>
            </a:r>
          </a:p>
          <a:p>
            <a:pPr marL="111125" indent="0">
              <a:buNone/>
            </a:pPr>
            <a:r>
              <a:rPr lang="es-ES" sz="4300" dirty="0" smtClean="0"/>
              <a:t>1.1- Las </a:t>
            </a:r>
            <a:r>
              <a:rPr lang="es-ES" sz="4300" dirty="0"/>
              <a:t>psicosis</a:t>
            </a:r>
          </a:p>
          <a:p>
            <a:pPr marL="690563" indent="0">
              <a:buNone/>
            </a:pPr>
            <a:r>
              <a:rPr lang="es-ES" sz="4300" dirty="0" smtClean="0"/>
              <a:t>1.1.1- Las demencias</a:t>
            </a:r>
            <a:r>
              <a:rPr lang="es-ES" sz="4300" dirty="0"/>
              <a:t>.</a:t>
            </a:r>
          </a:p>
          <a:p>
            <a:pPr marL="690563" indent="0">
              <a:buNone/>
            </a:pPr>
            <a:r>
              <a:rPr lang="es-ES" sz="4300" dirty="0" smtClean="0"/>
              <a:t>1.1.2- La paranoia.</a:t>
            </a:r>
          </a:p>
          <a:p>
            <a:pPr marL="690563" indent="0">
              <a:buNone/>
            </a:pPr>
            <a:r>
              <a:rPr lang="es-ES" sz="4300" dirty="0" smtClean="0"/>
              <a:t>1.1.3- La esquizofrenia.</a:t>
            </a:r>
          </a:p>
          <a:p>
            <a:pPr marL="690563" indent="0">
              <a:buNone/>
            </a:pPr>
            <a:r>
              <a:rPr lang="es-ES" sz="4300" dirty="0" smtClean="0"/>
              <a:t>1.1.4- La </a:t>
            </a:r>
            <a:r>
              <a:rPr lang="es-ES" sz="4300" dirty="0"/>
              <a:t>psicosis </a:t>
            </a:r>
            <a:r>
              <a:rPr lang="es-ES" sz="4300" dirty="0" smtClean="0"/>
              <a:t>maníaco-depresiva.</a:t>
            </a:r>
          </a:p>
          <a:p>
            <a:pPr marL="111125" indent="0">
              <a:buNone/>
            </a:pPr>
            <a:r>
              <a:rPr lang="es-ES" sz="4300" dirty="0" smtClean="0"/>
              <a:t>1.2- La epilepsia.</a:t>
            </a:r>
          </a:p>
          <a:p>
            <a:pPr marL="111125" indent="0">
              <a:buNone/>
            </a:pPr>
            <a:r>
              <a:rPr lang="es-ES" sz="4300" dirty="0" smtClean="0"/>
              <a:t>1.3- Las psicopatías.</a:t>
            </a:r>
          </a:p>
          <a:p>
            <a:pPr marL="111125" indent="0">
              <a:buNone/>
            </a:pPr>
            <a:r>
              <a:rPr lang="es-ES" sz="4300" dirty="0" smtClean="0"/>
              <a:t>1.4- Las neurosis</a:t>
            </a:r>
            <a:r>
              <a:rPr lang="es-ES" sz="4300" dirty="0"/>
              <a:t>.</a:t>
            </a:r>
          </a:p>
          <a:p>
            <a:pPr marL="558800" lvl="0" indent="-558800" algn="just"/>
            <a:endParaRPr 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119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Clasificación de enfermedades mentales.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381125" lvl="0" indent="-969963" algn="just"/>
            <a:endParaRPr lang="es-ES_tradnl" dirty="0"/>
          </a:p>
          <a:p>
            <a:pPr marL="411163" lvl="0" indent="0" algn="just">
              <a:buNone/>
            </a:pPr>
            <a:r>
              <a:rPr lang="es-ES" sz="3200" b="1" dirty="0" smtClean="0"/>
              <a:t>2-</a:t>
            </a:r>
            <a:r>
              <a:rPr lang="es-ES" b="1" dirty="0" smtClean="0"/>
              <a:t> </a:t>
            </a:r>
            <a:r>
              <a:rPr lang="es-ES" sz="3200" b="1" dirty="0" smtClean="0"/>
              <a:t>El trastorno mental transitorio: </a:t>
            </a:r>
            <a:r>
              <a:rPr lang="es-ES" sz="3200" dirty="0" smtClean="0"/>
              <a:t>es </a:t>
            </a:r>
            <a:r>
              <a:rPr lang="es-ES" sz="3200" dirty="0"/>
              <a:t>una perturbación de las facultades mentales de índole pasajera, de corta duración y de tal intensidad que anula las facultades cognoscitivas y volitivas del individuo.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437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Clasificación de enfermedades mentales.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1381125" lvl="0" indent="-969963" algn="just"/>
            <a:endParaRPr lang="es-ES_tradnl" dirty="0"/>
          </a:p>
          <a:p>
            <a:pPr marL="411163" indent="0" algn="just">
              <a:buNone/>
            </a:pPr>
            <a:r>
              <a:rPr lang="es-ES" sz="3200" b="1" dirty="0" smtClean="0"/>
              <a:t>3- El desarrollo mental retardado: </a:t>
            </a:r>
            <a:r>
              <a:rPr lang="es-ES" sz="3200" b="1" dirty="0"/>
              <a:t>:  </a:t>
            </a:r>
            <a:r>
              <a:rPr lang="es-ES" sz="3200" dirty="0"/>
              <a:t>El desarrollo mental retardado o retraso mental constituye un estado en el cual el desarrollo psíquico del sujeto es incompleto o se ha detenido, caracterizado por un funcionamiento general subnormal, especialmente en el aspecto intelectual, acompañado de alteraciones en la maduración, el aprendizaje y la adaptación social.</a:t>
            </a:r>
          </a:p>
          <a:p>
            <a:pPr marL="411163" lvl="0" indent="0" algn="just">
              <a:buNone/>
            </a:pPr>
            <a:endParaRPr lang="es-ES" sz="3200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95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>
                <a:solidFill>
                  <a:schemeClr val="tx1"/>
                </a:solidFill>
              </a:rPr>
              <a:t>Actividad independiente</a:t>
            </a:r>
            <a:r>
              <a:rPr lang="es-ES" b="1" u="sng" dirty="0" smtClean="0">
                <a:solidFill>
                  <a:schemeClr val="tx1"/>
                </a:solidFill>
              </a:rPr>
              <a:t>.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es-ES_tradnl" dirty="0" smtClean="0"/>
          </a:p>
          <a:p>
            <a:pPr lvl="0"/>
            <a:endParaRPr lang="es-ES_tradnl" dirty="0"/>
          </a:p>
          <a:p>
            <a:pPr lvl="0" algn="just"/>
            <a:r>
              <a:rPr lang="es-ES_tradnl" dirty="0" smtClean="0"/>
              <a:t>Continuar </a:t>
            </a:r>
            <a:r>
              <a:rPr lang="es-ES_tradnl" dirty="0"/>
              <a:t>con el estudio sobre las causas de imputabilidad donde realice un resumen sobre las enfermedades mentales y su clasificación</a:t>
            </a:r>
            <a:r>
              <a:rPr lang="es-ES_tradnl" dirty="0" smtClean="0"/>
              <a:t>.</a:t>
            </a:r>
          </a:p>
          <a:p>
            <a:pPr marL="0" lv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93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smtClean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es-ES" dirty="0" smtClean="0"/>
          </a:p>
          <a:p>
            <a:pPr lvl="0"/>
            <a:endParaRPr lang="es-ES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Código </a:t>
            </a:r>
            <a:r>
              <a:rPr lang="es-ES" dirty="0"/>
              <a:t>penal. Ley </a:t>
            </a:r>
            <a:r>
              <a:rPr lang="es-ES" dirty="0" smtClean="0"/>
              <a:t>151/22. </a:t>
            </a:r>
            <a:endParaRPr lang="es-ES" dirty="0"/>
          </a:p>
          <a:p>
            <a:pPr lvl="0"/>
            <a:r>
              <a:rPr lang="es-ES" dirty="0"/>
              <a:t>QUIRÓS PÍREZ, Renén, </a:t>
            </a:r>
            <a:r>
              <a:rPr lang="es-ES" i="1" dirty="0"/>
              <a:t>Manual de Derecho Penal</a:t>
            </a:r>
            <a:r>
              <a:rPr lang="es-ES" dirty="0"/>
              <a:t>, Editorial Félix Valera, La Habana, 1999, Tomo III.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601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conferencia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es-ES" b="1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s-ES" dirty="0" smtClean="0"/>
              <a:t>Precisar </a:t>
            </a:r>
            <a:r>
              <a:rPr lang="es-ES" dirty="0"/>
              <a:t>las diferencias y la naturaleza jurídica de las causas de justificación, de inculpabilidad y la inimputabilidad.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s-ES" dirty="0"/>
              <a:t>Conocer las características principales de la enajenación mental, el trastorno mental transitorio y el desarrollo mental retardado, a fin de alcanzar un dominio adecuado de la interpretación de dictámenes periciales psiquiátricos y de la aplicación correcta a los casos concretos. </a:t>
            </a:r>
          </a:p>
        </p:txBody>
      </p:sp>
    </p:spTree>
    <p:extLst>
      <p:ext uri="{BB962C8B-B14F-4D97-AF65-F5344CB8AC3E}">
        <p14:creationId xmlns:p14="http://schemas.microsoft.com/office/powerpoint/2010/main" val="168222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2248585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Causa eximente de la responsabilidad penal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7571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Causas eximente de responsabilidad penal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b="1" dirty="0" smtClean="0"/>
          </a:p>
          <a:p>
            <a:pPr algn="just"/>
            <a:endParaRPr lang="es-ES" b="1" dirty="0"/>
          </a:p>
          <a:p>
            <a:pPr algn="just"/>
            <a:r>
              <a:rPr lang="es-ES" b="1" dirty="0" smtClean="0"/>
              <a:t>Causa </a:t>
            </a:r>
            <a:r>
              <a:rPr lang="es-ES" b="1" dirty="0"/>
              <a:t>eximente de la responsabilidad penal: </a:t>
            </a:r>
            <a:r>
              <a:rPr lang="es-ES" dirty="0"/>
              <a:t>Circunstancia anterior </a:t>
            </a:r>
            <a:r>
              <a:rPr lang="es-ES" dirty="0" smtClean="0"/>
              <a:t>relacionada </a:t>
            </a:r>
            <a:r>
              <a:rPr lang="es-ES" dirty="0"/>
              <a:t>al acto delictivo, que excluye la responsabilidad penal por ese acto,  a pesar de que concurren todas las condiciones necesarias para configurar el </a:t>
            </a:r>
            <a:r>
              <a:rPr lang="es-ES" dirty="0" smtClean="0"/>
              <a:t>delito</a:t>
            </a:r>
            <a:r>
              <a:rPr lang="es-ES" b="1" dirty="0"/>
              <a:t>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131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Causas eximente de responsabilidad penal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4071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 smtClean="0"/>
              <a:t>Causa </a:t>
            </a:r>
            <a:r>
              <a:rPr lang="es-ES" b="1" dirty="0"/>
              <a:t>eximente de la responsabilidad penal</a:t>
            </a:r>
            <a:r>
              <a:rPr lang="es-ES" b="1" dirty="0" smtClean="0"/>
              <a:t>:</a:t>
            </a:r>
          </a:p>
          <a:p>
            <a:pPr marL="0" indent="0" algn="just">
              <a:buNone/>
            </a:pPr>
            <a:r>
              <a:rPr lang="es-ES" dirty="0" smtClean="0"/>
              <a:t>Se va a dividir en tres grupos: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b="1" dirty="0" smtClean="0"/>
              <a:t>1-</a:t>
            </a:r>
            <a:r>
              <a:rPr lang="es-ES" dirty="0" smtClean="0"/>
              <a:t> </a:t>
            </a:r>
            <a:r>
              <a:rPr lang="es-ES" b="1" dirty="0" smtClean="0"/>
              <a:t>Justificación.</a:t>
            </a:r>
          </a:p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b="1" dirty="0" smtClean="0"/>
              <a:t>                              2- Inimputabilidad.</a:t>
            </a:r>
          </a:p>
          <a:p>
            <a:pPr marL="0" indent="0" algn="just">
              <a:buNone/>
            </a:pPr>
            <a:endParaRPr lang="es-ES" b="1" dirty="0" smtClean="0"/>
          </a:p>
          <a:p>
            <a:pPr marL="0" indent="0" algn="just">
              <a:buNone/>
            </a:pPr>
            <a:r>
              <a:rPr lang="es-ES" b="1" dirty="0" smtClean="0"/>
              <a:t>                                                           3- Inculpabilidad.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978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1- Las causas de justificación.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85673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S</a:t>
            </a:r>
            <a:r>
              <a:rPr lang="es-ES" dirty="0" smtClean="0"/>
              <a:t>on </a:t>
            </a:r>
            <a:r>
              <a:rPr lang="es-ES" dirty="0"/>
              <a:t>aquellas circunstancias que, de concurrir en el  caso concreto convierten en lícita la comisión de un </a:t>
            </a:r>
            <a:r>
              <a:rPr lang="es-ES" dirty="0" smtClean="0"/>
              <a:t>acto </a:t>
            </a:r>
            <a:r>
              <a:rPr lang="es-ES" dirty="0"/>
              <a:t>penalmente prohibido </a:t>
            </a:r>
            <a:r>
              <a:rPr lang="es-ES" dirty="0" smtClean="0"/>
              <a:t>por </a:t>
            </a:r>
            <a:r>
              <a:rPr lang="es-ES" dirty="0"/>
              <a:t>la </a:t>
            </a:r>
            <a:r>
              <a:rPr lang="es-ES" dirty="0" smtClean="0"/>
              <a:t>ley.</a:t>
            </a:r>
          </a:p>
          <a:p>
            <a:pPr algn="just"/>
            <a:r>
              <a:rPr lang="es-ES" dirty="0" smtClean="0"/>
              <a:t>Clasificación: Genérica y especifica. </a:t>
            </a:r>
          </a:p>
          <a:p>
            <a:pPr marL="852488" lvl="0" indent="-273050"/>
            <a:r>
              <a:rPr lang="es-ES" b="1" dirty="0" smtClean="0"/>
              <a:t>Genérica: </a:t>
            </a:r>
            <a:r>
              <a:rPr lang="es-ES_tradnl" dirty="0" smtClean="0"/>
              <a:t>La legítima defensa. Art 21 C/P</a:t>
            </a:r>
            <a:endParaRPr lang="es-ES" dirty="0" smtClean="0"/>
          </a:p>
          <a:p>
            <a:pPr marL="852488" lvl="0" indent="-273050">
              <a:buNone/>
            </a:pPr>
            <a:r>
              <a:rPr lang="es-ES_tradnl" dirty="0" smtClean="0"/>
              <a:t>                         El estado de necesidad. Art 22 C/P</a:t>
            </a:r>
          </a:p>
          <a:p>
            <a:pPr marL="339725" indent="396875" algn="just">
              <a:tabLst>
                <a:tab pos="231775" algn="l"/>
                <a:tab pos="285750" algn="l"/>
              </a:tabLst>
            </a:pPr>
            <a:r>
              <a:rPr lang="es-ES" b="1" dirty="0" smtClean="0"/>
              <a:t>Especifica: </a:t>
            </a:r>
            <a:r>
              <a:rPr lang="es-ES" dirty="0" smtClean="0"/>
              <a:t>son aquellas que se hallan incorporadas a la definición de determinados delitos comprendidos en la  Parte Especial del Código Penal. </a:t>
            </a:r>
          </a:p>
          <a:p>
            <a:pPr marL="114300" indent="0" algn="just">
              <a:buNone/>
            </a:pPr>
            <a:r>
              <a:rPr lang="es-ES" dirty="0" smtClean="0"/>
              <a:t>Ejemplo: Artículo 362.1 (…) sin </a:t>
            </a:r>
            <a:r>
              <a:rPr lang="es-ES" dirty="0"/>
              <a:t>que ello implique un riesgo para </a:t>
            </a:r>
            <a:r>
              <a:rPr lang="es-ES" dirty="0" smtClean="0"/>
              <a:t>sí, (…) </a:t>
            </a:r>
          </a:p>
          <a:p>
            <a:pPr marL="571500" indent="-273050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756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2- Las </a:t>
            </a:r>
            <a:r>
              <a:rPr lang="es-ES" b="1" dirty="0">
                <a:solidFill>
                  <a:schemeClr val="tx1"/>
                </a:solidFill>
              </a:rPr>
              <a:t>causas de </a:t>
            </a:r>
            <a:r>
              <a:rPr lang="es-ES" b="1" dirty="0" smtClean="0">
                <a:solidFill>
                  <a:schemeClr val="tx1"/>
                </a:solidFill>
              </a:rPr>
              <a:t>inimputabilidad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94716"/>
          </a:xfrm>
        </p:spPr>
        <p:txBody>
          <a:bodyPr>
            <a:normAutofit/>
          </a:bodyPr>
          <a:lstStyle/>
          <a:p>
            <a:pPr lvl="0" algn="just"/>
            <a:r>
              <a:rPr lang="es-ES_tradnl" dirty="0"/>
              <a:t>S</a:t>
            </a:r>
            <a:r>
              <a:rPr lang="es-ES_tradnl" dirty="0" smtClean="0"/>
              <a:t>on </a:t>
            </a:r>
            <a:r>
              <a:rPr lang="es-ES_tradnl" dirty="0"/>
              <a:t>aquellas circunstancias  que eliminan la capacidad del individuo para ser sujeto de delito, o sea, eliminan su capacidad jurídico-penal de obrar, que excluyen la capacidad del sujeto para prever la ilicitud de sus acciones y para conducir su conducta de acuerdo con ese conocimiento</a:t>
            </a:r>
            <a:r>
              <a:rPr lang="es-ES_tradn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1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2- Las </a:t>
            </a:r>
            <a:r>
              <a:rPr lang="es-ES" b="1" dirty="0">
                <a:solidFill>
                  <a:schemeClr val="tx1"/>
                </a:solidFill>
              </a:rPr>
              <a:t>causas de </a:t>
            </a:r>
            <a:r>
              <a:rPr lang="es-ES" b="1" dirty="0" smtClean="0">
                <a:solidFill>
                  <a:schemeClr val="tx1"/>
                </a:solidFill>
              </a:rPr>
              <a:t>inimputabilidad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94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/>
              <a:t>Características:</a:t>
            </a:r>
            <a:endParaRPr lang="es-ES" dirty="0"/>
          </a:p>
          <a:p>
            <a:pPr lvl="0" algn="just"/>
            <a:r>
              <a:rPr lang="es-ES_tradnl" dirty="0"/>
              <a:t>Debe concurrir al momento de la comisión del delito. </a:t>
            </a:r>
            <a:endParaRPr lang="es-ES" dirty="0"/>
          </a:p>
          <a:p>
            <a:pPr lvl="0" algn="just"/>
            <a:r>
              <a:rPr lang="es-ES_tradnl" dirty="0"/>
              <a:t>Debe de recoger las circunstancias establecidas en el artículo 22.1 para poder considerarlo como una causa de eximente de responsabilidad penal. (</a:t>
            </a:r>
            <a:r>
              <a:rPr lang="es-ES_tradnl" u="sng" dirty="0"/>
              <a:t>enfermedad mental permanente,</a:t>
            </a:r>
            <a:r>
              <a:rPr lang="es-ES_tradnl" dirty="0"/>
              <a:t> </a:t>
            </a:r>
            <a:r>
              <a:rPr lang="es-ES_tradnl" u="sng" dirty="0"/>
              <a:t>trastorno mental transitorio</a:t>
            </a:r>
            <a:r>
              <a:rPr lang="es-ES_tradnl" dirty="0"/>
              <a:t> o </a:t>
            </a:r>
            <a:r>
              <a:rPr lang="es-ES_tradnl" u="sng" dirty="0"/>
              <a:t>desarrollo mental retardado</a:t>
            </a:r>
            <a:r>
              <a:rPr lang="es-ES_tradnl" dirty="0"/>
              <a:t>) </a:t>
            </a:r>
          </a:p>
          <a:p>
            <a:pPr marL="0" indent="0" algn="just">
              <a:buNone/>
            </a:pPr>
            <a:r>
              <a:rPr lang="es-ES" b="1" dirty="0"/>
              <a:t>Enfermedad mental: Art. 22.1.  Ley 151/22.</a:t>
            </a:r>
          </a:p>
        </p:txBody>
      </p:sp>
    </p:spTree>
    <p:extLst>
      <p:ext uri="{BB962C8B-B14F-4D97-AF65-F5344CB8AC3E}">
        <p14:creationId xmlns:p14="http://schemas.microsoft.com/office/powerpoint/2010/main" val="96872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b="1" dirty="0" smtClean="0">
                <a:solidFill>
                  <a:schemeClr val="tx1"/>
                </a:solidFill>
              </a:rPr>
              <a:t>3- </a:t>
            </a:r>
            <a:r>
              <a:rPr lang="es-ES_tradnl" b="1" dirty="0" smtClean="0">
                <a:solidFill>
                  <a:schemeClr val="tx1"/>
                </a:solidFill>
              </a:rPr>
              <a:t>Las </a:t>
            </a:r>
            <a:r>
              <a:rPr lang="es-ES_tradnl" b="1" dirty="0">
                <a:solidFill>
                  <a:schemeClr val="tx1"/>
                </a:solidFill>
              </a:rPr>
              <a:t>causas de </a:t>
            </a:r>
            <a:r>
              <a:rPr lang="es-ES_tradnl" b="1" dirty="0" smtClean="0">
                <a:solidFill>
                  <a:schemeClr val="tx1"/>
                </a:solidFill>
              </a:rPr>
              <a:t>inculpabilidad.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_tradnl" dirty="0" smtClean="0"/>
          </a:p>
          <a:p>
            <a:pPr algn="just"/>
            <a:r>
              <a:rPr lang="es-ES_tradnl" dirty="0" smtClean="0"/>
              <a:t>Son </a:t>
            </a:r>
            <a:r>
              <a:rPr lang="es-ES_tradnl" dirty="0"/>
              <a:t>aquellas circunstancias que eliminan el nexo psicológico del sujeto (imputable) con respecto a un determinado hecho delictivo</a:t>
            </a:r>
            <a:r>
              <a:rPr lang="es-ES_tradnl" dirty="0" smtClean="0"/>
              <a:t>. </a:t>
            </a:r>
          </a:p>
          <a:p>
            <a:pPr marL="795338" lvl="0" indent="-273050"/>
            <a:r>
              <a:rPr lang="es-ES_tradnl" dirty="0" smtClean="0"/>
              <a:t>El </a:t>
            </a:r>
            <a:r>
              <a:rPr lang="es-ES_tradnl" dirty="0"/>
              <a:t>error. Art. 25.1.  </a:t>
            </a:r>
            <a:r>
              <a:rPr lang="es-ES" dirty="0"/>
              <a:t>Ley 151/22.</a:t>
            </a:r>
          </a:p>
          <a:p>
            <a:pPr marL="795338" lvl="0" indent="-273050"/>
            <a:r>
              <a:rPr lang="es-ES_tradnl" dirty="0" smtClean="0"/>
              <a:t>Miedo </a:t>
            </a:r>
            <a:r>
              <a:rPr lang="es-ES_tradnl" dirty="0"/>
              <a:t>insuperable. </a:t>
            </a:r>
            <a:r>
              <a:rPr lang="es-ES" dirty="0"/>
              <a:t>Art. 28.1.  Ley 151/22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88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1355</TotalTime>
  <Words>841</Words>
  <Application>Microsoft Office PowerPoint</Application>
  <PresentationFormat>Presentación en pantalla (16:9)</PresentationFormat>
  <Paragraphs>88</Paragraphs>
  <Slides>17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Calibri</vt:lpstr>
      <vt:lpstr>Georgia</vt:lpstr>
      <vt:lpstr>Wingdings</vt:lpstr>
      <vt:lpstr>Wingdings 2</vt:lpstr>
      <vt:lpstr>Civil</vt:lpstr>
      <vt:lpstr> </vt:lpstr>
      <vt:lpstr>Objetivos de la conferencia</vt:lpstr>
      <vt:lpstr>Presentación de PowerPoint</vt:lpstr>
      <vt:lpstr>Causas eximente de responsabilidad penal</vt:lpstr>
      <vt:lpstr>Causas eximente de responsabilidad penal</vt:lpstr>
      <vt:lpstr>1- Las causas de justificación.</vt:lpstr>
      <vt:lpstr>2- Las causas de inimputabilidad</vt:lpstr>
      <vt:lpstr>2- Las causas de inimputabilidad</vt:lpstr>
      <vt:lpstr> 3- Las causas de inculpabilidad. </vt:lpstr>
      <vt:lpstr>C/E 2- Las causas de Inimputabilidad. </vt:lpstr>
      <vt:lpstr>C/E 2- Las causas de Inimputabilidad. </vt:lpstr>
      <vt:lpstr>C/E 2- Las causas de Inimputabilidad. </vt:lpstr>
      <vt:lpstr>Clasificación de enfermedades mentales. </vt:lpstr>
      <vt:lpstr>Clasificación de enfermedades mentales. </vt:lpstr>
      <vt:lpstr>Clasificación de enfermedades mentales. </vt:lpstr>
      <vt:lpstr>Actividad independiente.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65</cp:revision>
  <dcterms:created xsi:type="dcterms:W3CDTF">2021-10-09T14:05:24Z</dcterms:created>
  <dcterms:modified xsi:type="dcterms:W3CDTF">2026-03-11T11:02:18Z</dcterms:modified>
</cp:coreProperties>
</file>