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6" r:id="rId5"/>
    <p:sldId id="260" r:id="rId6"/>
    <p:sldId id="277" r:id="rId7"/>
    <p:sldId id="261" r:id="rId8"/>
    <p:sldId id="262" r:id="rId9"/>
    <p:sldId id="263" r:id="rId10"/>
    <p:sldId id="296" r:id="rId11"/>
    <p:sldId id="278" r:id="rId12"/>
    <p:sldId id="264" r:id="rId13"/>
    <p:sldId id="279" r:id="rId14"/>
    <p:sldId id="267" r:id="rId15"/>
    <p:sldId id="280" r:id="rId16"/>
    <p:sldId id="268" r:id="rId17"/>
    <p:sldId id="269" r:id="rId18"/>
    <p:sldId id="281" r:id="rId19"/>
    <p:sldId id="291" r:id="rId20"/>
    <p:sldId id="283" r:id="rId21"/>
    <p:sldId id="270" r:id="rId22"/>
    <p:sldId id="271" r:id="rId23"/>
    <p:sldId id="284" r:id="rId24"/>
    <p:sldId id="285" r:id="rId25"/>
    <p:sldId id="286" r:id="rId26"/>
    <p:sldId id="287" r:id="rId27"/>
    <p:sldId id="289" r:id="rId28"/>
    <p:sldId id="288" r:id="rId29"/>
    <p:sldId id="290" r:id="rId30"/>
    <p:sldId id="295" r:id="rId31"/>
    <p:sldId id="275" r:id="rId32"/>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9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55B295-11D2-4E09-AE28-5E270004E235}"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s-ES"/>
        </a:p>
      </dgm:t>
    </dgm:pt>
    <dgm:pt modelId="{9A06D0E4-E6D2-49B4-B81A-BC8E750D0FE5}">
      <dgm:prSet phldrT="[Texto]"/>
      <dgm:spPr/>
      <dgm:t>
        <a:bodyPr/>
        <a:lstStyle/>
        <a:p>
          <a:r>
            <a:rPr lang="es-ES" b="1" dirty="0" smtClean="0"/>
            <a:t>Error</a:t>
          </a:r>
          <a:endParaRPr lang="es-ES" b="1" dirty="0"/>
        </a:p>
      </dgm:t>
    </dgm:pt>
    <dgm:pt modelId="{C2A9F42F-F670-4259-A20D-6641AFD94750}" type="parTrans" cxnId="{D8D310DC-8917-4291-9FF7-4BFC3A5B3A77}">
      <dgm:prSet/>
      <dgm:spPr/>
      <dgm:t>
        <a:bodyPr/>
        <a:lstStyle/>
        <a:p>
          <a:endParaRPr lang="es-ES"/>
        </a:p>
      </dgm:t>
    </dgm:pt>
    <dgm:pt modelId="{B754C348-961F-43BC-A8B4-8321C1065314}" type="sibTrans" cxnId="{D8D310DC-8917-4291-9FF7-4BFC3A5B3A77}">
      <dgm:prSet/>
      <dgm:spPr/>
      <dgm:t>
        <a:bodyPr/>
        <a:lstStyle/>
        <a:p>
          <a:endParaRPr lang="es-ES"/>
        </a:p>
      </dgm:t>
    </dgm:pt>
    <dgm:pt modelId="{64F859B1-547C-4AFD-B108-042C3243B3DB}">
      <dgm:prSet phldrT="[Texto]"/>
      <dgm:spPr/>
      <dgm:t>
        <a:bodyPr/>
        <a:lstStyle/>
        <a:p>
          <a:r>
            <a:rPr lang="es-ES" dirty="0" smtClean="0"/>
            <a:t>Error esencial </a:t>
          </a:r>
          <a:endParaRPr lang="es-ES" dirty="0"/>
        </a:p>
      </dgm:t>
    </dgm:pt>
    <dgm:pt modelId="{7B58563F-99A0-4801-BA15-F7E6A621B8AC}" type="parTrans" cxnId="{F8C4022F-6544-4CC1-B09B-162ECD42601E}">
      <dgm:prSet/>
      <dgm:spPr/>
      <dgm:t>
        <a:bodyPr/>
        <a:lstStyle/>
        <a:p>
          <a:endParaRPr lang="es-ES"/>
        </a:p>
      </dgm:t>
    </dgm:pt>
    <dgm:pt modelId="{7D38604F-5053-4934-8C66-EE9C96A583A9}" type="sibTrans" cxnId="{F8C4022F-6544-4CC1-B09B-162ECD42601E}">
      <dgm:prSet/>
      <dgm:spPr/>
      <dgm:t>
        <a:bodyPr/>
        <a:lstStyle/>
        <a:p>
          <a:endParaRPr lang="es-ES"/>
        </a:p>
      </dgm:t>
    </dgm:pt>
    <dgm:pt modelId="{A557DF69-BE27-4D36-B010-93566EE025C6}">
      <dgm:prSet phldrT="[Texto]"/>
      <dgm:spPr/>
      <dgm:t>
        <a:bodyPr/>
        <a:lstStyle/>
        <a:p>
          <a:r>
            <a:rPr lang="es-ES" dirty="0" smtClean="0"/>
            <a:t>Error esencial vencible</a:t>
          </a:r>
          <a:endParaRPr lang="es-ES" dirty="0"/>
        </a:p>
      </dgm:t>
    </dgm:pt>
    <dgm:pt modelId="{FB44013A-F191-4048-8FD1-E02D15E18565}" type="parTrans" cxnId="{860A3160-2A59-48BB-A6C2-F77361E640B0}">
      <dgm:prSet/>
      <dgm:spPr/>
      <dgm:t>
        <a:bodyPr/>
        <a:lstStyle/>
        <a:p>
          <a:endParaRPr lang="es-ES"/>
        </a:p>
      </dgm:t>
    </dgm:pt>
    <dgm:pt modelId="{C2901D07-16F4-4C71-87B9-4DAA6CFFF78D}" type="sibTrans" cxnId="{860A3160-2A59-48BB-A6C2-F77361E640B0}">
      <dgm:prSet/>
      <dgm:spPr/>
      <dgm:t>
        <a:bodyPr/>
        <a:lstStyle/>
        <a:p>
          <a:endParaRPr lang="es-ES"/>
        </a:p>
      </dgm:t>
    </dgm:pt>
    <dgm:pt modelId="{42798AB3-1B7D-45D7-AAED-F3531DE71C65}">
      <dgm:prSet phldrT="[Texto]"/>
      <dgm:spPr/>
      <dgm:t>
        <a:bodyPr/>
        <a:lstStyle/>
        <a:p>
          <a:r>
            <a:rPr lang="es-ES" dirty="0" smtClean="0"/>
            <a:t>Error esencial invencible</a:t>
          </a:r>
          <a:endParaRPr lang="es-ES" dirty="0"/>
        </a:p>
      </dgm:t>
    </dgm:pt>
    <dgm:pt modelId="{38B267B8-62F7-46B5-AC26-2E4675007141}" type="parTrans" cxnId="{070F33F2-4E66-4604-AA1B-49D5745F655A}">
      <dgm:prSet/>
      <dgm:spPr/>
      <dgm:t>
        <a:bodyPr/>
        <a:lstStyle/>
        <a:p>
          <a:endParaRPr lang="es-ES"/>
        </a:p>
      </dgm:t>
    </dgm:pt>
    <dgm:pt modelId="{79F149BA-1130-427B-B5CC-16E430109DD5}" type="sibTrans" cxnId="{070F33F2-4E66-4604-AA1B-49D5745F655A}">
      <dgm:prSet/>
      <dgm:spPr/>
      <dgm:t>
        <a:bodyPr/>
        <a:lstStyle/>
        <a:p>
          <a:endParaRPr lang="es-ES"/>
        </a:p>
      </dgm:t>
    </dgm:pt>
    <dgm:pt modelId="{CE55ECB1-211D-4380-A408-E88762F0E41E}">
      <dgm:prSet phldrT="[Texto]"/>
      <dgm:spPr/>
      <dgm:t>
        <a:bodyPr/>
        <a:lstStyle/>
        <a:p>
          <a:r>
            <a:rPr lang="es-ES" dirty="0" smtClean="0"/>
            <a:t>Error Accidental</a:t>
          </a:r>
          <a:endParaRPr lang="es-ES" dirty="0"/>
        </a:p>
      </dgm:t>
    </dgm:pt>
    <dgm:pt modelId="{3FDE175D-DD93-41BB-BA38-87DC5FB00B5B}" type="parTrans" cxnId="{63D2F392-2772-45E4-938D-DC36EBDC7328}">
      <dgm:prSet/>
      <dgm:spPr/>
      <dgm:t>
        <a:bodyPr/>
        <a:lstStyle/>
        <a:p>
          <a:endParaRPr lang="es-ES"/>
        </a:p>
      </dgm:t>
    </dgm:pt>
    <dgm:pt modelId="{ECF62099-8763-43F4-A3C2-203E6124108B}" type="sibTrans" cxnId="{63D2F392-2772-45E4-938D-DC36EBDC7328}">
      <dgm:prSet/>
      <dgm:spPr/>
      <dgm:t>
        <a:bodyPr/>
        <a:lstStyle/>
        <a:p>
          <a:endParaRPr lang="es-ES"/>
        </a:p>
      </dgm:t>
    </dgm:pt>
    <dgm:pt modelId="{3ABA874C-B7E3-4816-A04A-39FAA702F051}">
      <dgm:prSet phldrT="[Texto]"/>
      <dgm:spPr/>
      <dgm:t>
        <a:bodyPr/>
        <a:lstStyle/>
        <a:p>
          <a:r>
            <a:rPr lang="es-ES" dirty="0" smtClean="0"/>
            <a:t>Error in objeto</a:t>
          </a:r>
          <a:endParaRPr lang="es-ES" dirty="0"/>
        </a:p>
      </dgm:t>
    </dgm:pt>
    <dgm:pt modelId="{0D720DF2-8D43-44DC-B87B-915889130C21}" type="parTrans" cxnId="{29F73159-FC6E-4569-9314-C632B4832E0B}">
      <dgm:prSet/>
      <dgm:spPr/>
      <dgm:t>
        <a:bodyPr/>
        <a:lstStyle/>
        <a:p>
          <a:endParaRPr lang="es-ES"/>
        </a:p>
      </dgm:t>
    </dgm:pt>
    <dgm:pt modelId="{A60D028E-1E91-4001-94C6-6F1C14DDBB82}" type="sibTrans" cxnId="{29F73159-FC6E-4569-9314-C632B4832E0B}">
      <dgm:prSet/>
      <dgm:spPr/>
      <dgm:t>
        <a:bodyPr/>
        <a:lstStyle/>
        <a:p>
          <a:endParaRPr lang="es-ES"/>
        </a:p>
      </dgm:t>
    </dgm:pt>
    <dgm:pt modelId="{4E4A6B1A-A4B5-41E3-9849-3FD3554BE2CB}">
      <dgm:prSet/>
      <dgm:spPr/>
      <dgm:t>
        <a:bodyPr/>
        <a:lstStyle/>
        <a:p>
          <a:r>
            <a:rPr lang="es-ES" dirty="0" smtClean="0"/>
            <a:t>La aberratio ictus</a:t>
          </a:r>
          <a:endParaRPr lang="es-ES" dirty="0"/>
        </a:p>
      </dgm:t>
    </dgm:pt>
    <dgm:pt modelId="{192D24C0-95DC-4F40-A4D2-C1CF3F4BE325}" type="parTrans" cxnId="{95A02C41-5641-453E-ADFA-F802B53B9895}">
      <dgm:prSet/>
      <dgm:spPr/>
      <dgm:t>
        <a:bodyPr/>
        <a:lstStyle/>
        <a:p>
          <a:endParaRPr lang="es-ES"/>
        </a:p>
      </dgm:t>
    </dgm:pt>
    <dgm:pt modelId="{DE307BDD-6ED2-447D-A92E-CE4AEB7536A8}" type="sibTrans" cxnId="{95A02C41-5641-453E-ADFA-F802B53B9895}">
      <dgm:prSet/>
      <dgm:spPr/>
      <dgm:t>
        <a:bodyPr/>
        <a:lstStyle/>
        <a:p>
          <a:endParaRPr lang="es-ES"/>
        </a:p>
      </dgm:t>
    </dgm:pt>
    <dgm:pt modelId="{DE285BE5-10C2-4A4C-9ED5-30A240ABA9AC}">
      <dgm:prSet/>
      <dgm:spPr/>
      <dgm:t>
        <a:bodyPr/>
        <a:lstStyle/>
        <a:p>
          <a:r>
            <a:rPr lang="es-ES" dirty="0" smtClean="0"/>
            <a:t>El error en los medios empleados</a:t>
          </a:r>
          <a:endParaRPr lang="es-ES" dirty="0"/>
        </a:p>
      </dgm:t>
    </dgm:pt>
    <dgm:pt modelId="{9CAF05CD-51A4-4B66-B6E2-5EE10EB43FAD}" type="parTrans" cxnId="{35DACBA2-F95B-4387-96B5-D8FC3EAA46E9}">
      <dgm:prSet/>
      <dgm:spPr/>
      <dgm:t>
        <a:bodyPr/>
        <a:lstStyle/>
        <a:p>
          <a:endParaRPr lang="es-ES"/>
        </a:p>
      </dgm:t>
    </dgm:pt>
    <dgm:pt modelId="{CB4C7437-1869-4CBA-B9CF-181AED3B5E36}" type="sibTrans" cxnId="{35DACBA2-F95B-4387-96B5-D8FC3EAA46E9}">
      <dgm:prSet/>
      <dgm:spPr/>
      <dgm:t>
        <a:bodyPr/>
        <a:lstStyle/>
        <a:p>
          <a:endParaRPr lang="es-ES"/>
        </a:p>
      </dgm:t>
    </dgm:pt>
    <dgm:pt modelId="{43A7B571-DCCB-408D-9D6D-AFC840671F33}" type="pres">
      <dgm:prSet presAssocID="{3355B295-11D2-4E09-AE28-5E270004E235}" presName="hierChild1" presStyleCnt="0">
        <dgm:presLayoutVars>
          <dgm:chPref val="1"/>
          <dgm:dir/>
          <dgm:animOne val="branch"/>
          <dgm:animLvl val="lvl"/>
          <dgm:resizeHandles/>
        </dgm:presLayoutVars>
      </dgm:prSet>
      <dgm:spPr/>
      <dgm:t>
        <a:bodyPr/>
        <a:lstStyle/>
        <a:p>
          <a:endParaRPr lang="es-ES"/>
        </a:p>
      </dgm:t>
    </dgm:pt>
    <dgm:pt modelId="{E8425934-7318-44E8-ACED-86B1D62FC132}" type="pres">
      <dgm:prSet presAssocID="{9A06D0E4-E6D2-49B4-B81A-BC8E750D0FE5}" presName="hierRoot1" presStyleCnt="0"/>
      <dgm:spPr/>
    </dgm:pt>
    <dgm:pt modelId="{84751609-5907-4E06-820C-BF12B0A58A73}" type="pres">
      <dgm:prSet presAssocID="{9A06D0E4-E6D2-49B4-B81A-BC8E750D0FE5}" presName="composite" presStyleCnt="0"/>
      <dgm:spPr/>
    </dgm:pt>
    <dgm:pt modelId="{A982D0BC-AF81-434E-9BED-93B124E5DBE7}" type="pres">
      <dgm:prSet presAssocID="{9A06D0E4-E6D2-49B4-B81A-BC8E750D0FE5}" presName="background" presStyleLbl="node0" presStyleIdx="0" presStyleCnt="1"/>
      <dgm:spPr/>
    </dgm:pt>
    <dgm:pt modelId="{A10E7015-7488-4A6A-B2C4-97D0160EE063}" type="pres">
      <dgm:prSet presAssocID="{9A06D0E4-E6D2-49B4-B81A-BC8E750D0FE5}" presName="text" presStyleLbl="fgAcc0" presStyleIdx="0" presStyleCnt="1">
        <dgm:presLayoutVars>
          <dgm:chPref val="3"/>
        </dgm:presLayoutVars>
      </dgm:prSet>
      <dgm:spPr/>
      <dgm:t>
        <a:bodyPr/>
        <a:lstStyle/>
        <a:p>
          <a:endParaRPr lang="es-ES"/>
        </a:p>
      </dgm:t>
    </dgm:pt>
    <dgm:pt modelId="{BB94A3FC-8DD6-4D94-A7D1-ED331464202C}" type="pres">
      <dgm:prSet presAssocID="{9A06D0E4-E6D2-49B4-B81A-BC8E750D0FE5}" presName="hierChild2" presStyleCnt="0"/>
      <dgm:spPr/>
    </dgm:pt>
    <dgm:pt modelId="{2C0C417E-AEEF-49FD-A91E-3C4F7EF52CF8}" type="pres">
      <dgm:prSet presAssocID="{7B58563F-99A0-4801-BA15-F7E6A621B8AC}" presName="Name10" presStyleLbl="parChTrans1D2" presStyleIdx="0" presStyleCnt="2"/>
      <dgm:spPr/>
      <dgm:t>
        <a:bodyPr/>
        <a:lstStyle/>
        <a:p>
          <a:endParaRPr lang="es-ES"/>
        </a:p>
      </dgm:t>
    </dgm:pt>
    <dgm:pt modelId="{1B66A270-0A3D-4F0B-9A10-D341982498E8}" type="pres">
      <dgm:prSet presAssocID="{64F859B1-547C-4AFD-B108-042C3243B3DB}" presName="hierRoot2" presStyleCnt="0"/>
      <dgm:spPr/>
    </dgm:pt>
    <dgm:pt modelId="{D940F769-AFF2-4E50-8E61-1838F97B5944}" type="pres">
      <dgm:prSet presAssocID="{64F859B1-547C-4AFD-B108-042C3243B3DB}" presName="composite2" presStyleCnt="0"/>
      <dgm:spPr/>
    </dgm:pt>
    <dgm:pt modelId="{8BA37E5D-0BE8-4B71-B9E8-2B295E276DBA}" type="pres">
      <dgm:prSet presAssocID="{64F859B1-547C-4AFD-B108-042C3243B3DB}" presName="background2" presStyleLbl="node2" presStyleIdx="0" presStyleCnt="2"/>
      <dgm:spPr/>
    </dgm:pt>
    <dgm:pt modelId="{035413F3-0D00-4B98-BB91-839B0A47E65E}" type="pres">
      <dgm:prSet presAssocID="{64F859B1-547C-4AFD-B108-042C3243B3DB}" presName="text2" presStyleLbl="fgAcc2" presStyleIdx="0" presStyleCnt="2">
        <dgm:presLayoutVars>
          <dgm:chPref val="3"/>
        </dgm:presLayoutVars>
      </dgm:prSet>
      <dgm:spPr/>
      <dgm:t>
        <a:bodyPr/>
        <a:lstStyle/>
        <a:p>
          <a:endParaRPr lang="es-ES"/>
        </a:p>
      </dgm:t>
    </dgm:pt>
    <dgm:pt modelId="{72766BAB-B306-4E73-94E0-333DEE333AF6}" type="pres">
      <dgm:prSet presAssocID="{64F859B1-547C-4AFD-B108-042C3243B3DB}" presName="hierChild3" presStyleCnt="0"/>
      <dgm:spPr/>
    </dgm:pt>
    <dgm:pt modelId="{9EBC18D8-5CC7-4315-8D57-B57376EE4277}" type="pres">
      <dgm:prSet presAssocID="{FB44013A-F191-4048-8FD1-E02D15E18565}" presName="Name17" presStyleLbl="parChTrans1D3" presStyleIdx="0" presStyleCnt="5"/>
      <dgm:spPr/>
      <dgm:t>
        <a:bodyPr/>
        <a:lstStyle/>
        <a:p>
          <a:endParaRPr lang="es-ES"/>
        </a:p>
      </dgm:t>
    </dgm:pt>
    <dgm:pt modelId="{0412642A-23F2-4788-B3B4-CCA11DEFEE71}" type="pres">
      <dgm:prSet presAssocID="{A557DF69-BE27-4D36-B010-93566EE025C6}" presName="hierRoot3" presStyleCnt="0"/>
      <dgm:spPr/>
    </dgm:pt>
    <dgm:pt modelId="{C4B5EAAC-920D-4D36-AF27-A71E668B53E5}" type="pres">
      <dgm:prSet presAssocID="{A557DF69-BE27-4D36-B010-93566EE025C6}" presName="composite3" presStyleCnt="0"/>
      <dgm:spPr/>
    </dgm:pt>
    <dgm:pt modelId="{67E244F5-D7C4-4577-8A52-995E94A8BB04}" type="pres">
      <dgm:prSet presAssocID="{A557DF69-BE27-4D36-B010-93566EE025C6}" presName="background3" presStyleLbl="node3" presStyleIdx="0" presStyleCnt="5"/>
      <dgm:spPr/>
    </dgm:pt>
    <dgm:pt modelId="{7CFDB416-1CAD-4495-8D62-5ADB93FCFB04}" type="pres">
      <dgm:prSet presAssocID="{A557DF69-BE27-4D36-B010-93566EE025C6}" presName="text3" presStyleLbl="fgAcc3" presStyleIdx="0" presStyleCnt="5">
        <dgm:presLayoutVars>
          <dgm:chPref val="3"/>
        </dgm:presLayoutVars>
      </dgm:prSet>
      <dgm:spPr/>
      <dgm:t>
        <a:bodyPr/>
        <a:lstStyle/>
        <a:p>
          <a:endParaRPr lang="es-ES"/>
        </a:p>
      </dgm:t>
    </dgm:pt>
    <dgm:pt modelId="{E425C16C-65CF-4666-B5DE-430C4868054E}" type="pres">
      <dgm:prSet presAssocID="{A557DF69-BE27-4D36-B010-93566EE025C6}" presName="hierChild4" presStyleCnt="0"/>
      <dgm:spPr/>
    </dgm:pt>
    <dgm:pt modelId="{72E314E9-274C-4D09-BCA7-775FD47B2C92}" type="pres">
      <dgm:prSet presAssocID="{38B267B8-62F7-46B5-AC26-2E4675007141}" presName="Name17" presStyleLbl="parChTrans1D3" presStyleIdx="1" presStyleCnt="5"/>
      <dgm:spPr/>
      <dgm:t>
        <a:bodyPr/>
        <a:lstStyle/>
        <a:p>
          <a:endParaRPr lang="es-ES"/>
        </a:p>
      </dgm:t>
    </dgm:pt>
    <dgm:pt modelId="{9E36F0BF-9947-4B1E-B177-5A87C8F2681C}" type="pres">
      <dgm:prSet presAssocID="{42798AB3-1B7D-45D7-AAED-F3531DE71C65}" presName="hierRoot3" presStyleCnt="0"/>
      <dgm:spPr/>
    </dgm:pt>
    <dgm:pt modelId="{8B405894-7B12-4151-B787-D3AC7DF9A1D5}" type="pres">
      <dgm:prSet presAssocID="{42798AB3-1B7D-45D7-AAED-F3531DE71C65}" presName="composite3" presStyleCnt="0"/>
      <dgm:spPr/>
    </dgm:pt>
    <dgm:pt modelId="{30B5243B-3107-4B4F-87F7-AC542C840A68}" type="pres">
      <dgm:prSet presAssocID="{42798AB3-1B7D-45D7-AAED-F3531DE71C65}" presName="background3" presStyleLbl="node3" presStyleIdx="1" presStyleCnt="5"/>
      <dgm:spPr/>
    </dgm:pt>
    <dgm:pt modelId="{D97DDD3A-1A82-40D5-8780-BB312E8D6A18}" type="pres">
      <dgm:prSet presAssocID="{42798AB3-1B7D-45D7-AAED-F3531DE71C65}" presName="text3" presStyleLbl="fgAcc3" presStyleIdx="1" presStyleCnt="5">
        <dgm:presLayoutVars>
          <dgm:chPref val="3"/>
        </dgm:presLayoutVars>
      </dgm:prSet>
      <dgm:spPr/>
      <dgm:t>
        <a:bodyPr/>
        <a:lstStyle/>
        <a:p>
          <a:endParaRPr lang="es-ES"/>
        </a:p>
      </dgm:t>
    </dgm:pt>
    <dgm:pt modelId="{568319D5-4A49-42F6-930A-CA1D5CF2C97A}" type="pres">
      <dgm:prSet presAssocID="{42798AB3-1B7D-45D7-AAED-F3531DE71C65}" presName="hierChild4" presStyleCnt="0"/>
      <dgm:spPr/>
    </dgm:pt>
    <dgm:pt modelId="{0317F566-99FD-4FD8-B853-FAD86DAD5B18}" type="pres">
      <dgm:prSet presAssocID="{3FDE175D-DD93-41BB-BA38-87DC5FB00B5B}" presName="Name10" presStyleLbl="parChTrans1D2" presStyleIdx="1" presStyleCnt="2"/>
      <dgm:spPr/>
      <dgm:t>
        <a:bodyPr/>
        <a:lstStyle/>
        <a:p>
          <a:endParaRPr lang="es-ES"/>
        </a:p>
      </dgm:t>
    </dgm:pt>
    <dgm:pt modelId="{E7F431FB-A7FE-434D-BA09-0F6B0009D052}" type="pres">
      <dgm:prSet presAssocID="{CE55ECB1-211D-4380-A408-E88762F0E41E}" presName="hierRoot2" presStyleCnt="0"/>
      <dgm:spPr/>
    </dgm:pt>
    <dgm:pt modelId="{D1881C91-17AC-46BC-8E4C-379EFBEFB94A}" type="pres">
      <dgm:prSet presAssocID="{CE55ECB1-211D-4380-A408-E88762F0E41E}" presName="composite2" presStyleCnt="0"/>
      <dgm:spPr/>
    </dgm:pt>
    <dgm:pt modelId="{D00FE8D5-0EA7-42F6-A338-7774FEDEE459}" type="pres">
      <dgm:prSet presAssocID="{CE55ECB1-211D-4380-A408-E88762F0E41E}" presName="background2" presStyleLbl="node2" presStyleIdx="1" presStyleCnt="2"/>
      <dgm:spPr/>
    </dgm:pt>
    <dgm:pt modelId="{0798DB8A-CB2A-4F22-981A-09441528BE50}" type="pres">
      <dgm:prSet presAssocID="{CE55ECB1-211D-4380-A408-E88762F0E41E}" presName="text2" presStyleLbl="fgAcc2" presStyleIdx="1" presStyleCnt="2">
        <dgm:presLayoutVars>
          <dgm:chPref val="3"/>
        </dgm:presLayoutVars>
      </dgm:prSet>
      <dgm:spPr/>
      <dgm:t>
        <a:bodyPr/>
        <a:lstStyle/>
        <a:p>
          <a:endParaRPr lang="es-ES"/>
        </a:p>
      </dgm:t>
    </dgm:pt>
    <dgm:pt modelId="{7B87C6DB-21D8-4019-B20C-D3E8E56C41D8}" type="pres">
      <dgm:prSet presAssocID="{CE55ECB1-211D-4380-A408-E88762F0E41E}" presName="hierChild3" presStyleCnt="0"/>
      <dgm:spPr/>
    </dgm:pt>
    <dgm:pt modelId="{F084E161-49B8-44C2-9735-26E1F24431F4}" type="pres">
      <dgm:prSet presAssocID="{0D720DF2-8D43-44DC-B87B-915889130C21}" presName="Name17" presStyleLbl="parChTrans1D3" presStyleIdx="2" presStyleCnt="5"/>
      <dgm:spPr/>
      <dgm:t>
        <a:bodyPr/>
        <a:lstStyle/>
        <a:p>
          <a:endParaRPr lang="es-ES"/>
        </a:p>
      </dgm:t>
    </dgm:pt>
    <dgm:pt modelId="{918468C8-F28E-498E-AEC2-87CEE601575A}" type="pres">
      <dgm:prSet presAssocID="{3ABA874C-B7E3-4816-A04A-39FAA702F051}" presName="hierRoot3" presStyleCnt="0"/>
      <dgm:spPr/>
    </dgm:pt>
    <dgm:pt modelId="{E78F9701-3046-4D80-BAC3-5C694E70DC7A}" type="pres">
      <dgm:prSet presAssocID="{3ABA874C-B7E3-4816-A04A-39FAA702F051}" presName="composite3" presStyleCnt="0"/>
      <dgm:spPr/>
    </dgm:pt>
    <dgm:pt modelId="{C80FD6FF-079C-4A78-A374-D6182F11204F}" type="pres">
      <dgm:prSet presAssocID="{3ABA874C-B7E3-4816-A04A-39FAA702F051}" presName="background3" presStyleLbl="node3" presStyleIdx="2" presStyleCnt="5"/>
      <dgm:spPr/>
    </dgm:pt>
    <dgm:pt modelId="{C0601A1C-696C-404E-9A91-31C8B8759820}" type="pres">
      <dgm:prSet presAssocID="{3ABA874C-B7E3-4816-A04A-39FAA702F051}" presName="text3" presStyleLbl="fgAcc3" presStyleIdx="2" presStyleCnt="5">
        <dgm:presLayoutVars>
          <dgm:chPref val="3"/>
        </dgm:presLayoutVars>
      </dgm:prSet>
      <dgm:spPr/>
      <dgm:t>
        <a:bodyPr/>
        <a:lstStyle/>
        <a:p>
          <a:endParaRPr lang="es-ES"/>
        </a:p>
      </dgm:t>
    </dgm:pt>
    <dgm:pt modelId="{582148C4-25FC-4986-BC9C-51E964B9C95A}" type="pres">
      <dgm:prSet presAssocID="{3ABA874C-B7E3-4816-A04A-39FAA702F051}" presName="hierChild4" presStyleCnt="0"/>
      <dgm:spPr/>
    </dgm:pt>
    <dgm:pt modelId="{436FBAE7-C623-408C-9FEE-0249511B5E72}" type="pres">
      <dgm:prSet presAssocID="{192D24C0-95DC-4F40-A4D2-C1CF3F4BE325}" presName="Name17" presStyleLbl="parChTrans1D3" presStyleIdx="3" presStyleCnt="5"/>
      <dgm:spPr/>
      <dgm:t>
        <a:bodyPr/>
        <a:lstStyle/>
        <a:p>
          <a:endParaRPr lang="es-ES"/>
        </a:p>
      </dgm:t>
    </dgm:pt>
    <dgm:pt modelId="{D751E56E-A046-426D-B7ED-66FCA4CF0BCB}" type="pres">
      <dgm:prSet presAssocID="{4E4A6B1A-A4B5-41E3-9849-3FD3554BE2CB}" presName="hierRoot3" presStyleCnt="0"/>
      <dgm:spPr/>
    </dgm:pt>
    <dgm:pt modelId="{3ED3D39D-D410-4B22-926D-ABDCFF9A836A}" type="pres">
      <dgm:prSet presAssocID="{4E4A6B1A-A4B5-41E3-9849-3FD3554BE2CB}" presName="composite3" presStyleCnt="0"/>
      <dgm:spPr/>
    </dgm:pt>
    <dgm:pt modelId="{821131AC-35AA-4C12-A5E3-F6E97EA7C50C}" type="pres">
      <dgm:prSet presAssocID="{4E4A6B1A-A4B5-41E3-9849-3FD3554BE2CB}" presName="background3" presStyleLbl="node3" presStyleIdx="3" presStyleCnt="5"/>
      <dgm:spPr/>
    </dgm:pt>
    <dgm:pt modelId="{64B470CC-8FC7-4911-B187-1B3C951C1BD2}" type="pres">
      <dgm:prSet presAssocID="{4E4A6B1A-A4B5-41E3-9849-3FD3554BE2CB}" presName="text3" presStyleLbl="fgAcc3" presStyleIdx="3" presStyleCnt="5">
        <dgm:presLayoutVars>
          <dgm:chPref val="3"/>
        </dgm:presLayoutVars>
      </dgm:prSet>
      <dgm:spPr/>
      <dgm:t>
        <a:bodyPr/>
        <a:lstStyle/>
        <a:p>
          <a:endParaRPr lang="es-ES"/>
        </a:p>
      </dgm:t>
    </dgm:pt>
    <dgm:pt modelId="{DF903DFA-7B12-4669-A73D-58B7E170CC6A}" type="pres">
      <dgm:prSet presAssocID="{4E4A6B1A-A4B5-41E3-9849-3FD3554BE2CB}" presName="hierChild4" presStyleCnt="0"/>
      <dgm:spPr/>
    </dgm:pt>
    <dgm:pt modelId="{046C5CC2-35F6-4DAE-8A3B-8EFCFF7F3D4C}" type="pres">
      <dgm:prSet presAssocID="{9CAF05CD-51A4-4B66-B6E2-5EE10EB43FAD}" presName="Name17" presStyleLbl="parChTrans1D3" presStyleIdx="4" presStyleCnt="5"/>
      <dgm:spPr/>
      <dgm:t>
        <a:bodyPr/>
        <a:lstStyle/>
        <a:p>
          <a:endParaRPr lang="es-ES"/>
        </a:p>
      </dgm:t>
    </dgm:pt>
    <dgm:pt modelId="{D298542E-663E-419F-B800-A57467644BEB}" type="pres">
      <dgm:prSet presAssocID="{DE285BE5-10C2-4A4C-9ED5-30A240ABA9AC}" presName="hierRoot3" presStyleCnt="0"/>
      <dgm:spPr/>
    </dgm:pt>
    <dgm:pt modelId="{A8F84A03-21F6-48A4-AA52-9D42E0C54EA0}" type="pres">
      <dgm:prSet presAssocID="{DE285BE5-10C2-4A4C-9ED5-30A240ABA9AC}" presName="composite3" presStyleCnt="0"/>
      <dgm:spPr/>
    </dgm:pt>
    <dgm:pt modelId="{B23CE500-2669-410E-BB07-3586BC15754B}" type="pres">
      <dgm:prSet presAssocID="{DE285BE5-10C2-4A4C-9ED5-30A240ABA9AC}" presName="background3" presStyleLbl="node3" presStyleIdx="4" presStyleCnt="5"/>
      <dgm:spPr/>
    </dgm:pt>
    <dgm:pt modelId="{0B864928-8941-47D9-8BED-253995A9839F}" type="pres">
      <dgm:prSet presAssocID="{DE285BE5-10C2-4A4C-9ED5-30A240ABA9AC}" presName="text3" presStyleLbl="fgAcc3" presStyleIdx="4" presStyleCnt="5">
        <dgm:presLayoutVars>
          <dgm:chPref val="3"/>
        </dgm:presLayoutVars>
      </dgm:prSet>
      <dgm:spPr/>
      <dgm:t>
        <a:bodyPr/>
        <a:lstStyle/>
        <a:p>
          <a:endParaRPr lang="es-ES"/>
        </a:p>
      </dgm:t>
    </dgm:pt>
    <dgm:pt modelId="{0FC4F4B4-4EC1-4C7D-9DA2-B764CFF52DB5}" type="pres">
      <dgm:prSet presAssocID="{DE285BE5-10C2-4A4C-9ED5-30A240ABA9AC}" presName="hierChild4" presStyleCnt="0"/>
      <dgm:spPr/>
    </dgm:pt>
  </dgm:ptLst>
  <dgm:cxnLst>
    <dgm:cxn modelId="{3CC8F6A8-01B8-4BD4-8C5B-0D0FD89F601F}" type="presOf" srcId="{A557DF69-BE27-4D36-B010-93566EE025C6}" destId="{7CFDB416-1CAD-4495-8D62-5ADB93FCFB04}" srcOrd="0" destOrd="0" presId="urn:microsoft.com/office/officeart/2005/8/layout/hierarchy1"/>
    <dgm:cxn modelId="{AFCC95AD-EF42-46F3-9E40-02F9018FE69F}" type="presOf" srcId="{3FDE175D-DD93-41BB-BA38-87DC5FB00B5B}" destId="{0317F566-99FD-4FD8-B853-FAD86DAD5B18}" srcOrd="0" destOrd="0" presId="urn:microsoft.com/office/officeart/2005/8/layout/hierarchy1"/>
    <dgm:cxn modelId="{5E39F6B4-BAB3-4A99-BD5C-ED9FCF984270}" type="presOf" srcId="{42798AB3-1B7D-45D7-AAED-F3531DE71C65}" destId="{D97DDD3A-1A82-40D5-8780-BB312E8D6A18}" srcOrd="0" destOrd="0" presId="urn:microsoft.com/office/officeart/2005/8/layout/hierarchy1"/>
    <dgm:cxn modelId="{DBB997EF-0623-46ED-9F96-1BDADF1F225C}" type="presOf" srcId="{3355B295-11D2-4E09-AE28-5E270004E235}" destId="{43A7B571-DCCB-408D-9D6D-AFC840671F33}" srcOrd="0" destOrd="0" presId="urn:microsoft.com/office/officeart/2005/8/layout/hierarchy1"/>
    <dgm:cxn modelId="{98C46E8E-A5A7-4CB3-9D6D-1FD6BB8020DF}" type="presOf" srcId="{38B267B8-62F7-46B5-AC26-2E4675007141}" destId="{72E314E9-274C-4D09-BCA7-775FD47B2C92}" srcOrd="0" destOrd="0" presId="urn:microsoft.com/office/officeart/2005/8/layout/hierarchy1"/>
    <dgm:cxn modelId="{E8367682-5B7E-405E-8535-24A6B5C5D7FA}" type="presOf" srcId="{4E4A6B1A-A4B5-41E3-9849-3FD3554BE2CB}" destId="{64B470CC-8FC7-4911-B187-1B3C951C1BD2}" srcOrd="0" destOrd="0" presId="urn:microsoft.com/office/officeart/2005/8/layout/hierarchy1"/>
    <dgm:cxn modelId="{860A3160-2A59-48BB-A6C2-F77361E640B0}" srcId="{64F859B1-547C-4AFD-B108-042C3243B3DB}" destId="{A557DF69-BE27-4D36-B010-93566EE025C6}" srcOrd="0" destOrd="0" parTransId="{FB44013A-F191-4048-8FD1-E02D15E18565}" sibTransId="{C2901D07-16F4-4C71-87B9-4DAA6CFFF78D}"/>
    <dgm:cxn modelId="{63D2F392-2772-45E4-938D-DC36EBDC7328}" srcId="{9A06D0E4-E6D2-49B4-B81A-BC8E750D0FE5}" destId="{CE55ECB1-211D-4380-A408-E88762F0E41E}" srcOrd="1" destOrd="0" parTransId="{3FDE175D-DD93-41BB-BA38-87DC5FB00B5B}" sibTransId="{ECF62099-8763-43F4-A3C2-203E6124108B}"/>
    <dgm:cxn modelId="{1B93DE86-BD82-43D1-963B-D06A8D09FAC9}" type="presOf" srcId="{7B58563F-99A0-4801-BA15-F7E6A621B8AC}" destId="{2C0C417E-AEEF-49FD-A91E-3C4F7EF52CF8}" srcOrd="0" destOrd="0" presId="urn:microsoft.com/office/officeart/2005/8/layout/hierarchy1"/>
    <dgm:cxn modelId="{30AC6DA2-5366-41A7-9159-0645C4F83BBA}" type="presOf" srcId="{FB44013A-F191-4048-8FD1-E02D15E18565}" destId="{9EBC18D8-5CC7-4315-8D57-B57376EE4277}" srcOrd="0" destOrd="0" presId="urn:microsoft.com/office/officeart/2005/8/layout/hierarchy1"/>
    <dgm:cxn modelId="{35DACBA2-F95B-4387-96B5-D8FC3EAA46E9}" srcId="{CE55ECB1-211D-4380-A408-E88762F0E41E}" destId="{DE285BE5-10C2-4A4C-9ED5-30A240ABA9AC}" srcOrd="2" destOrd="0" parTransId="{9CAF05CD-51A4-4B66-B6E2-5EE10EB43FAD}" sibTransId="{CB4C7437-1869-4CBA-B9CF-181AED3B5E36}"/>
    <dgm:cxn modelId="{D8D310DC-8917-4291-9FF7-4BFC3A5B3A77}" srcId="{3355B295-11D2-4E09-AE28-5E270004E235}" destId="{9A06D0E4-E6D2-49B4-B81A-BC8E750D0FE5}" srcOrd="0" destOrd="0" parTransId="{C2A9F42F-F670-4259-A20D-6641AFD94750}" sibTransId="{B754C348-961F-43BC-A8B4-8321C1065314}"/>
    <dgm:cxn modelId="{95A02C41-5641-453E-ADFA-F802B53B9895}" srcId="{CE55ECB1-211D-4380-A408-E88762F0E41E}" destId="{4E4A6B1A-A4B5-41E3-9849-3FD3554BE2CB}" srcOrd="1" destOrd="0" parTransId="{192D24C0-95DC-4F40-A4D2-C1CF3F4BE325}" sibTransId="{DE307BDD-6ED2-447D-A92E-CE4AEB7536A8}"/>
    <dgm:cxn modelId="{81A58564-7EB8-4B6A-A514-1B35978C0529}" type="presOf" srcId="{192D24C0-95DC-4F40-A4D2-C1CF3F4BE325}" destId="{436FBAE7-C623-408C-9FEE-0249511B5E72}" srcOrd="0" destOrd="0" presId="urn:microsoft.com/office/officeart/2005/8/layout/hierarchy1"/>
    <dgm:cxn modelId="{541B3CBB-9742-49A2-B0B7-44A34BCD4A64}" type="presOf" srcId="{64F859B1-547C-4AFD-B108-042C3243B3DB}" destId="{035413F3-0D00-4B98-BB91-839B0A47E65E}" srcOrd="0" destOrd="0" presId="urn:microsoft.com/office/officeart/2005/8/layout/hierarchy1"/>
    <dgm:cxn modelId="{AB6FFB9A-C341-4450-8784-0042ADEA7B0E}" type="presOf" srcId="{3ABA874C-B7E3-4816-A04A-39FAA702F051}" destId="{C0601A1C-696C-404E-9A91-31C8B8759820}" srcOrd="0" destOrd="0" presId="urn:microsoft.com/office/officeart/2005/8/layout/hierarchy1"/>
    <dgm:cxn modelId="{29F73159-FC6E-4569-9314-C632B4832E0B}" srcId="{CE55ECB1-211D-4380-A408-E88762F0E41E}" destId="{3ABA874C-B7E3-4816-A04A-39FAA702F051}" srcOrd="0" destOrd="0" parTransId="{0D720DF2-8D43-44DC-B87B-915889130C21}" sibTransId="{A60D028E-1E91-4001-94C6-6F1C14DDBB82}"/>
    <dgm:cxn modelId="{CF5C5F2F-87F7-45D5-8F6F-007BC4B49C2D}" type="presOf" srcId="{9A06D0E4-E6D2-49B4-B81A-BC8E750D0FE5}" destId="{A10E7015-7488-4A6A-B2C4-97D0160EE063}" srcOrd="0" destOrd="0" presId="urn:microsoft.com/office/officeart/2005/8/layout/hierarchy1"/>
    <dgm:cxn modelId="{0708E4C5-B558-4FF4-BD86-8DF6E0806BD6}" type="presOf" srcId="{CE55ECB1-211D-4380-A408-E88762F0E41E}" destId="{0798DB8A-CB2A-4F22-981A-09441528BE50}" srcOrd="0" destOrd="0" presId="urn:microsoft.com/office/officeart/2005/8/layout/hierarchy1"/>
    <dgm:cxn modelId="{F8C4022F-6544-4CC1-B09B-162ECD42601E}" srcId="{9A06D0E4-E6D2-49B4-B81A-BC8E750D0FE5}" destId="{64F859B1-547C-4AFD-B108-042C3243B3DB}" srcOrd="0" destOrd="0" parTransId="{7B58563F-99A0-4801-BA15-F7E6A621B8AC}" sibTransId="{7D38604F-5053-4934-8C66-EE9C96A583A9}"/>
    <dgm:cxn modelId="{070F33F2-4E66-4604-AA1B-49D5745F655A}" srcId="{64F859B1-547C-4AFD-B108-042C3243B3DB}" destId="{42798AB3-1B7D-45D7-AAED-F3531DE71C65}" srcOrd="1" destOrd="0" parTransId="{38B267B8-62F7-46B5-AC26-2E4675007141}" sibTransId="{79F149BA-1130-427B-B5CC-16E430109DD5}"/>
    <dgm:cxn modelId="{EBDF416F-7CF5-4F9D-9FFF-D4848CBBA451}" type="presOf" srcId="{9CAF05CD-51A4-4B66-B6E2-5EE10EB43FAD}" destId="{046C5CC2-35F6-4DAE-8A3B-8EFCFF7F3D4C}" srcOrd="0" destOrd="0" presId="urn:microsoft.com/office/officeart/2005/8/layout/hierarchy1"/>
    <dgm:cxn modelId="{4D30374B-DB45-4052-931C-72C062BFF4B0}" type="presOf" srcId="{DE285BE5-10C2-4A4C-9ED5-30A240ABA9AC}" destId="{0B864928-8941-47D9-8BED-253995A9839F}" srcOrd="0" destOrd="0" presId="urn:microsoft.com/office/officeart/2005/8/layout/hierarchy1"/>
    <dgm:cxn modelId="{1407C432-2FE5-4FAE-9DE4-98A7E78AB419}" type="presOf" srcId="{0D720DF2-8D43-44DC-B87B-915889130C21}" destId="{F084E161-49B8-44C2-9735-26E1F24431F4}" srcOrd="0" destOrd="0" presId="urn:microsoft.com/office/officeart/2005/8/layout/hierarchy1"/>
    <dgm:cxn modelId="{C669549E-2326-4B6F-B860-A18058E37E6B}" type="presParOf" srcId="{43A7B571-DCCB-408D-9D6D-AFC840671F33}" destId="{E8425934-7318-44E8-ACED-86B1D62FC132}" srcOrd="0" destOrd="0" presId="urn:microsoft.com/office/officeart/2005/8/layout/hierarchy1"/>
    <dgm:cxn modelId="{81F13EF4-399F-4FCF-9040-DF4A90248AEB}" type="presParOf" srcId="{E8425934-7318-44E8-ACED-86B1D62FC132}" destId="{84751609-5907-4E06-820C-BF12B0A58A73}" srcOrd="0" destOrd="0" presId="urn:microsoft.com/office/officeart/2005/8/layout/hierarchy1"/>
    <dgm:cxn modelId="{8F819C04-944E-4D32-83CC-2F339256A897}" type="presParOf" srcId="{84751609-5907-4E06-820C-BF12B0A58A73}" destId="{A982D0BC-AF81-434E-9BED-93B124E5DBE7}" srcOrd="0" destOrd="0" presId="urn:microsoft.com/office/officeart/2005/8/layout/hierarchy1"/>
    <dgm:cxn modelId="{3E09C8CC-52AD-4876-B757-2303F336C5FB}" type="presParOf" srcId="{84751609-5907-4E06-820C-BF12B0A58A73}" destId="{A10E7015-7488-4A6A-B2C4-97D0160EE063}" srcOrd="1" destOrd="0" presId="urn:microsoft.com/office/officeart/2005/8/layout/hierarchy1"/>
    <dgm:cxn modelId="{3B764344-B4BB-4FB4-843E-6F9D7D93977A}" type="presParOf" srcId="{E8425934-7318-44E8-ACED-86B1D62FC132}" destId="{BB94A3FC-8DD6-4D94-A7D1-ED331464202C}" srcOrd="1" destOrd="0" presId="urn:microsoft.com/office/officeart/2005/8/layout/hierarchy1"/>
    <dgm:cxn modelId="{ED46BC24-674E-4784-BAB3-79CD8E82FDA1}" type="presParOf" srcId="{BB94A3FC-8DD6-4D94-A7D1-ED331464202C}" destId="{2C0C417E-AEEF-49FD-A91E-3C4F7EF52CF8}" srcOrd="0" destOrd="0" presId="urn:microsoft.com/office/officeart/2005/8/layout/hierarchy1"/>
    <dgm:cxn modelId="{E590FB39-FD83-4435-BC0F-9E830359528D}" type="presParOf" srcId="{BB94A3FC-8DD6-4D94-A7D1-ED331464202C}" destId="{1B66A270-0A3D-4F0B-9A10-D341982498E8}" srcOrd="1" destOrd="0" presId="urn:microsoft.com/office/officeart/2005/8/layout/hierarchy1"/>
    <dgm:cxn modelId="{023FA6C5-066D-40DC-AFA3-DF0803AF4451}" type="presParOf" srcId="{1B66A270-0A3D-4F0B-9A10-D341982498E8}" destId="{D940F769-AFF2-4E50-8E61-1838F97B5944}" srcOrd="0" destOrd="0" presId="urn:microsoft.com/office/officeart/2005/8/layout/hierarchy1"/>
    <dgm:cxn modelId="{6316250D-59BB-4910-8D8D-90F9255104DA}" type="presParOf" srcId="{D940F769-AFF2-4E50-8E61-1838F97B5944}" destId="{8BA37E5D-0BE8-4B71-B9E8-2B295E276DBA}" srcOrd="0" destOrd="0" presId="urn:microsoft.com/office/officeart/2005/8/layout/hierarchy1"/>
    <dgm:cxn modelId="{26105F4B-B782-4FB1-B152-27702349FDF3}" type="presParOf" srcId="{D940F769-AFF2-4E50-8E61-1838F97B5944}" destId="{035413F3-0D00-4B98-BB91-839B0A47E65E}" srcOrd="1" destOrd="0" presId="urn:microsoft.com/office/officeart/2005/8/layout/hierarchy1"/>
    <dgm:cxn modelId="{E1911A06-6C0B-4FC3-82E0-0135D82FF514}" type="presParOf" srcId="{1B66A270-0A3D-4F0B-9A10-D341982498E8}" destId="{72766BAB-B306-4E73-94E0-333DEE333AF6}" srcOrd="1" destOrd="0" presId="urn:microsoft.com/office/officeart/2005/8/layout/hierarchy1"/>
    <dgm:cxn modelId="{700669DF-06F8-488F-83CB-48E2B7C1A2A0}" type="presParOf" srcId="{72766BAB-B306-4E73-94E0-333DEE333AF6}" destId="{9EBC18D8-5CC7-4315-8D57-B57376EE4277}" srcOrd="0" destOrd="0" presId="urn:microsoft.com/office/officeart/2005/8/layout/hierarchy1"/>
    <dgm:cxn modelId="{866C4213-4452-4C88-A4FC-95AED1693D78}" type="presParOf" srcId="{72766BAB-B306-4E73-94E0-333DEE333AF6}" destId="{0412642A-23F2-4788-B3B4-CCA11DEFEE71}" srcOrd="1" destOrd="0" presId="urn:microsoft.com/office/officeart/2005/8/layout/hierarchy1"/>
    <dgm:cxn modelId="{5E049E93-5B1A-4ABF-BDE7-6DA36789B719}" type="presParOf" srcId="{0412642A-23F2-4788-B3B4-CCA11DEFEE71}" destId="{C4B5EAAC-920D-4D36-AF27-A71E668B53E5}" srcOrd="0" destOrd="0" presId="urn:microsoft.com/office/officeart/2005/8/layout/hierarchy1"/>
    <dgm:cxn modelId="{B184D7BA-C8B5-4EDA-9E27-337B8FA1FA77}" type="presParOf" srcId="{C4B5EAAC-920D-4D36-AF27-A71E668B53E5}" destId="{67E244F5-D7C4-4577-8A52-995E94A8BB04}" srcOrd="0" destOrd="0" presId="urn:microsoft.com/office/officeart/2005/8/layout/hierarchy1"/>
    <dgm:cxn modelId="{5D31C985-CB48-48E9-BD22-D699CAA8B313}" type="presParOf" srcId="{C4B5EAAC-920D-4D36-AF27-A71E668B53E5}" destId="{7CFDB416-1CAD-4495-8D62-5ADB93FCFB04}" srcOrd="1" destOrd="0" presId="urn:microsoft.com/office/officeart/2005/8/layout/hierarchy1"/>
    <dgm:cxn modelId="{A8F14320-C925-49D7-9427-E8F0AB229046}" type="presParOf" srcId="{0412642A-23F2-4788-B3B4-CCA11DEFEE71}" destId="{E425C16C-65CF-4666-B5DE-430C4868054E}" srcOrd="1" destOrd="0" presId="urn:microsoft.com/office/officeart/2005/8/layout/hierarchy1"/>
    <dgm:cxn modelId="{12E05B16-BABF-41DD-88C5-792855F376D5}" type="presParOf" srcId="{72766BAB-B306-4E73-94E0-333DEE333AF6}" destId="{72E314E9-274C-4D09-BCA7-775FD47B2C92}" srcOrd="2" destOrd="0" presId="urn:microsoft.com/office/officeart/2005/8/layout/hierarchy1"/>
    <dgm:cxn modelId="{AB404E56-292D-4D06-B332-69B53BC6E990}" type="presParOf" srcId="{72766BAB-B306-4E73-94E0-333DEE333AF6}" destId="{9E36F0BF-9947-4B1E-B177-5A87C8F2681C}" srcOrd="3" destOrd="0" presId="urn:microsoft.com/office/officeart/2005/8/layout/hierarchy1"/>
    <dgm:cxn modelId="{09171BAB-0C57-406D-9B8A-78A1C416FB51}" type="presParOf" srcId="{9E36F0BF-9947-4B1E-B177-5A87C8F2681C}" destId="{8B405894-7B12-4151-B787-D3AC7DF9A1D5}" srcOrd="0" destOrd="0" presId="urn:microsoft.com/office/officeart/2005/8/layout/hierarchy1"/>
    <dgm:cxn modelId="{9F993207-4391-4755-936E-19EB62BE12CA}" type="presParOf" srcId="{8B405894-7B12-4151-B787-D3AC7DF9A1D5}" destId="{30B5243B-3107-4B4F-87F7-AC542C840A68}" srcOrd="0" destOrd="0" presId="urn:microsoft.com/office/officeart/2005/8/layout/hierarchy1"/>
    <dgm:cxn modelId="{F117D383-6E7D-4398-A45A-EDE7AEE7EDB3}" type="presParOf" srcId="{8B405894-7B12-4151-B787-D3AC7DF9A1D5}" destId="{D97DDD3A-1A82-40D5-8780-BB312E8D6A18}" srcOrd="1" destOrd="0" presId="urn:microsoft.com/office/officeart/2005/8/layout/hierarchy1"/>
    <dgm:cxn modelId="{57FF7AC3-DDCA-46B2-880B-6562AF820DF7}" type="presParOf" srcId="{9E36F0BF-9947-4B1E-B177-5A87C8F2681C}" destId="{568319D5-4A49-42F6-930A-CA1D5CF2C97A}" srcOrd="1" destOrd="0" presId="urn:microsoft.com/office/officeart/2005/8/layout/hierarchy1"/>
    <dgm:cxn modelId="{544FE774-A97A-44A5-896C-DFA8EDB2E375}" type="presParOf" srcId="{BB94A3FC-8DD6-4D94-A7D1-ED331464202C}" destId="{0317F566-99FD-4FD8-B853-FAD86DAD5B18}" srcOrd="2" destOrd="0" presId="urn:microsoft.com/office/officeart/2005/8/layout/hierarchy1"/>
    <dgm:cxn modelId="{FA6A49B1-A312-47DF-B79E-3A94C89E2B5D}" type="presParOf" srcId="{BB94A3FC-8DD6-4D94-A7D1-ED331464202C}" destId="{E7F431FB-A7FE-434D-BA09-0F6B0009D052}" srcOrd="3" destOrd="0" presId="urn:microsoft.com/office/officeart/2005/8/layout/hierarchy1"/>
    <dgm:cxn modelId="{72456A2D-B439-420C-8AAE-B9F760E027CB}" type="presParOf" srcId="{E7F431FB-A7FE-434D-BA09-0F6B0009D052}" destId="{D1881C91-17AC-46BC-8E4C-379EFBEFB94A}" srcOrd="0" destOrd="0" presId="urn:microsoft.com/office/officeart/2005/8/layout/hierarchy1"/>
    <dgm:cxn modelId="{80275822-7C97-4A95-984B-4E4FC2E2EE9F}" type="presParOf" srcId="{D1881C91-17AC-46BC-8E4C-379EFBEFB94A}" destId="{D00FE8D5-0EA7-42F6-A338-7774FEDEE459}" srcOrd="0" destOrd="0" presId="urn:microsoft.com/office/officeart/2005/8/layout/hierarchy1"/>
    <dgm:cxn modelId="{A3367333-EDA9-4AA8-8C62-A93CBC0C8D70}" type="presParOf" srcId="{D1881C91-17AC-46BC-8E4C-379EFBEFB94A}" destId="{0798DB8A-CB2A-4F22-981A-09441528BE50}" srcOrd="1" destOrd="0" presId="urn:microsoft.com/office/officeart/2005/8/layout/hierarchy1"/>
    <dgm:cxn modelId="{39A89CAD-A1BD-4511-A374-A167878DA350}" type="presParOf" srcId="{E7F431FB-A7FE-434D-BA09-0F6B0009D052}" destId="{7B87C6DB-21D8-4019-B20C-D3E8E56C41D8}" srcOrd="1" destOrd="0" presId="urn:microsoft.com/office/officeart/2005/8/layout/hierarchy1"/>
    <dgm:cxn modelId="{310AC67F-B0A2-4CAF-98BD-09461C4181DC}" type="presParOf" srcId="{7B87C6DB-21D8-4019-B20C-D3E8E56C41D8}" destId="{F084E161-49B8-44C2-9735-26E1F24431F4}" srcOrd="0" destOrd="0" presId="urn:microsoft.com/office/officeart/2005/8/layout/hierarchy1"/>
    <dgm:cxn modelId="{5CC4C188-9494-40BC-B8A3-5164AE74C3AF}" type="presParOf" srcId="{7B87C6DB-21D8-4019-B20C-D3E8E56C41D8}" destId="{918468C8-F28E-498E-AEC2-87CEE601575A}" srcOrd="1" destOrd="0" presId="urn:microsoft.com/office/officeart/2005/8/layout/hierarchy1"/>
    <dgm:cxn modelId="{AD3CAD55-1FA8-42CE-9F52-23E586EEC481}" type="presParOf" srcId="{918468C8-F28E-498E-AEC2-87CEE601575A}" destId="{E78F9701-3046-4D80-BAC3-5C694E70DC7A}" srcOrd="0" destOrd="0" presId="urn:microsoft.com/office/officeart/2005/8/layout/hierarchy1"/>
    <dgm:cxn modelId="{1BC7B1D6-84C3-4A85-87E5-E368A3903C70}" type="presParOf" srcId="{E78F9701-3046-4D80-BAC3-5C694E70DC7A}" destId="{C80FD6FF-079C-4A78-A374-D6182F11204F}" srcOrd="0" destOrd="0" presId="urn:microsoft.com/office/officeart/2005/8/layout/hierarchy1"/>
    <dgm:cxn modelId="{0F591458-C5D3-4C10-8DD2-FD792B653050}" type="presParOf" srcId="{E78F9701-3046-4D80-BAC3-5C694E70DC7A}" destId="{C0601A1C-696C-404E-9A91-31C8B8759820}" srcOrd="1" destOrd="0" presId="urn:microsoft.com/office/officeart/2005/8/layout/hierarchy1"/>
    <dgm:cxn modelId="{AAE9731F-7650-4929-A03D-5946CCF33978}" type="presParOf" srcId="{918468C8-F28E-498E-AEC2-87CEE601575A}" destId="{582148C4-25FC-4986-BC9C-51E964B9C95A}" srcOrd="1" destOrd="0" presId="urn:microsoft.com/office/officeart/2005/8/layout/hierarchy1"/>
    <dgm:cxn modelId="{0B28127F-3BBC-42DC-9373-C084D4879239}" type="presParOf" srcId="{7B87C6DB-21D8-4019-B20C-D3E8E56C41D8}" destId="{436FBAE7-C623-408C-9FEE-0249511B5E72}" srcOrd="2" destOrd="0" presId="urn:microsoft.com/office/officeart/2005/8/layout/hierarchy1"/>
    <dgm:cxn modelId="{7BCE1A48-D04E-46C4-9D68-C49530593B6B}" type="presParOf" srcId="{7B87C6DB-21D8-4019-B20C-D3E8E56C41D8}" destId="{D751E56E-A046-426D-B7ED-66FCA4CF0BCB}" srcOrd="3" destOrd="0" presId="urn:microsoft.com/office/officeart/2005/8/layout/hierarchy1"/>
    <dgm:cxn modelId="{C0A35E84-E875-4491-AAFB-AC60D9A98143}" type="presParOf" srcId="{D751E56E-A046-426D-B7ED-66FCA4CF0BCB}" destId="{3ED3D39D-D410-4B22-926D-ABDCFF9A836A}" srcOrd="0" destOrd="0" presId="urn:microsoft.com/office/officeart/2005/8/layout/hierarchy1"/>
    <dgm:cxn modelId="{FC787773-604C-45EC-AC18-0052905777A3}" type="presParOf" srcId="{3ED3D39D-D410-4B22-926D-ABDCFF9A836A}" destId="{821131AC-35AA-4C12-A5E3-F6E97EA7C50C}" srcOrd="0" destOrd="0" presId="urn:microsoft.com/office/officeart/2005/8/layout/hierarchy1"/>
    <dgm:cxn modelId="{CE1EF646-A6EC-4DA5-8206-A902D96D8590}" type="presParOf" srcId="{3ED3D39D-D410-4B22-926D-ABDCFF9A836A}" destId="{64B470CC-8FC7-4911-B187-1B3C951C1BD2}" srcOrd="1" destOrd="0" presId="urn:microsoft.com/office/officeart/2005/8/layout/hierarchy1"/>
    <dgm:cxn modelId="{6BD778AB-000E-46BA-8358-E93AF2EBDCE8}" type="presParOf" srcId="{D751E56E-A046-426D-B7ED-66FCA4CF0BCB}" destId="{DF903DFA-7B12-4669-A73D-58B7E170CC6A}" srcOrd="1" destOrd="0" presId="urn:microsoft.com/office/officeart/2005/8/layout/hierarchy1"/>
    <dgm:cxn modelId="{8D74AE6C-FC89-4ACB-9FF8-81A05D8A17C7}" type="presParOf" srcId="{7B87C6DB-21D8-4019-B20C-D3E8E56C41D8}" destId="{046C5CC2-35F6-4DAE-8A3B-8EFCFF7F3D4C}" srcOrd="4" destOrd="0" presId="urn:microsoft.com/office/officeart/2005/8/layout/hierarchy1"/>
    <dgm:cxn modelId="{74319358-ADF8-49F8-9470-0E6C46E7D54B}" type="presParOf" srcId="{7B87C6DB-21D8-4019-B20C-D3E8E56C41D8}" destId="{D298542E-663E-419F-B800-A57467644BEB}" srcOrd="5" destOrd="0" presId="urn:microsoft.com/office/officeart/2005/8/layout/hierarchy1"/>
    <dgm:cxn modelId="{48EA9C35-D06D-4514-928B-12428C81156A}" type="presParOf" srcId="{D298542E-663E-419F-B800-A57467644BEB}" destId="{A8F84A03-21F6-48A4-AA52-9D42E0C54EA0}" srcOrd="0" destOrd="0" presId="urn:microsoft.com/office/officeart/2005/8/layout/hierarchy1"/>
    <dgm:cxn modelId="{763B35C1-B17B-4D28-B662-1A76E3F4B0BF}" type="presParOf" srcId="{A8F84A03-21F6-48A4-AA52-9D42E0C54EA0}" destId="{B23CE500-2669-410E-BB07-3586BC15754B}" srcOrd="0" destOrd="0" presId="urn:microsoft.com/office/officeart/2005/8/layout/hierarchy1"/>
    <dgm:cxn modelId="{7093F666-D3E9-4859-A8E4-A101F0FBF105}" type="presParOf" srcId="{A8F84A03-21F6-48A4-AA52-9D42E0C54EA0}" destId="{0B864928-8941-47D9-8BED-253995A9839F}" srcOrd="1" destOrd="0" presId="urn:microsoft.com/office/officeart/2005/8/layout/hierarchy1"/>
    <dgm:cxn modelId="{84AD8998-BDC4-4284-8F4C-BD220D42BA0E}" type="presParOf" srcId="{D298542E-663E-419F-B800-A57467644BEB}" destId="{0FC4F4B4-4EC1-4C7D-9DA2-B764CFF52DB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5486"/>
            <a:ext cx="7772400" cy="1404714"/>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114550"/>
            <a:ext cx="8496944" cy="2725452"/>
          </a:xfrm>
        </p:spPr>
        <p:txBody>
          <a:bodyPr>
            <a:noAutofit/>
          </a:bodyPr>
          <a:lstStyle/>
          <a:p>
            <a:pPr algn="just"/>
            <a:r>
              <a:rPr lang="es-ES" sz="2400" cap="none" dirty="0" smtClean="0">
                <a:solidFill>
                  <a:schemeClr val="tx1"/>
                </a:solidFill>
              </a:rPr>
              <a:t>Asignatura: </a:t>
            </a:r>
            <a:r>
              <a:rPr lang="es-ES" sz="2400" b="0" cap="none" dirty="0" smtClean="0">
                <a:solidFill>
                  <a:schemeClr val="tx1"/>
                </a:solidFill>
              </a:rPr>
              <a:t>Derecho Penal General II</a:t>
            </a:r>
          </a:p>
          <a:p>
            <a:pPr algn="just"/>
            <a:r>
              <a:rPr lang="es-ES" sz="2400" cap="none" dirty="0" smtClean="0">
                <a:solidFill>
                  <a:schemeClr val="tx1"/>
                </a:solidFill>
                <a:latin typeface="Arial" pitchFamily="34" charset="0"/>
                <a:cs typeface="Arial" pitchFamily="34" charset="0"/>
              </a:rPr>
              <a:t>Tema Nro</a:t>
            </a:r>
            <a:r>
              <a:rPr lang="es-ES" sz="2400" cap="none" dirty="0" smtClean="0">
                <a:solidFill>
                  <a:schemeClr val="tx1"/>
                </a:solidFill>
                <a:latin typeface="Arial" pitchFamily="34" charset="0"/>
                <a:cs typeface="Arial" pitchFamily="34" charset="0"/>
              </a:rPr>
              <a:t>. </a:t>
            </a:r>
            <a:r>
              <a:rPr lang="es-ES" sz="2400" cap="none" smtClean="0">
                <a:solidFill>
                  <a:schemeClr val="tx1"/>
                </a:solidFill>
                <a:latin typeface="Arial" pitchFamily="34" charset="0"/>
                <a:cs typeface="Arial" pitchFamily="34" charset="0"/>
              </a:rPr>
              <a:t>14:</a:t>
            </a:r>
            <a:r>
              <a:rPr lang="es-ES" sz="2400" b="0" cap="none" smtClean="0">
                <a:solidFill>
                  <a:schemeClr val="tx1"/>
                </a:solidFill>
                <a:latin typeface="Arial" pitchFamily="34" charset="0"/>
                <a:cs typeface="Arial" pitchFamily="34" charset="0"/>
              </a:rPr>
              <a:t>Las </a:t>
            </a:r>
            <a:r>
              <a:rPr lang="es-ES" sz="2400" b="0" cap="none" dirty="0">
                <a:solidFill>
                  <a:schemeClr val="tx1"/>
                </a:solidFill>
                <a:latin typeface="Arial" pitchFamily="34" charset="0"/>
                <a:cs typeface="Arial" pitchFamily="34" charset="0"/>
              </a:rPr>
              <a:t>causas de inculpabilidad</a:t>
            </a:r>
            <a:r>
              <a:rPr lang="es-ES" sz="2400" b="0" cap="none" dirty="0" smtClean="0">
                <a:solidFill>
                  <a:schemeClr val="tx1"/>
                </a:solidFill>
                <a:latin typeface="Arial" pitchFamily="34" charset="0"/>
                <a:cs typeface="Arial" pitchFamily="34" charset="0"/>
              </a:rPr>
              <a:t>.</a:t>
            </a:r>
            <a:endParaRPr lang="es-ES" sz="2400" b="0" cap="none" dirty="0">
              <a:solidFill>
                <a:schemeClr val="tx1"/>
              </a:solidFill>
              <a:latin typeface="Arial" pitchFamily="34" charset="0"/>
              <a:cs typeface="Arial" pitchFamily="34" charset="0"/>
            </a:endParaRPr>
          </a:p>
          <a:p>
            <a:pPr algn="just"/>
            <a:r>
              <a:rPr lang="es-ES" sz="2400" u="sng" cap="none" dirty="0" smtClean="0">
                <a:solidFill>
                  <a:schemeClr val="tx1"/>
                </a:solidFill>
                <a:latin typeface="Arial" pitchFamily="34" charset="0"/>
                <a:cs typeface="Arial" pitchFamily="34" charset="0"/>
              </a:rPr>
              <a:t>Cuestiones de estudio.</a:t>
            </a:r>
          </a:p>
          <a:p>
            <a:pPr algn="just"/>
            <a:r>
              <a:rPr lang="es-ES" sz="2400" b="0" cap="none" dirty="0" smtClean="0">
                <a:solidFill>
                  <a:schemeClr val="tx1"/>
                </a:solidFill>
                <a:latin typeface="Arial" pitchFamily="34" charset="0"/>
                <a:cs typeface="Arial" pitchFamily="34" charset="0"/>
              </a:rPr>
              <a:t>Las </a:t>
            </a:r>
            <a:r>
              <a:rPr lang="es-ES" sz="2400" b="0" cap="none" dirty="0">
                <a:solidFill>
                  <a:schemeClr val="tx1"/>
                </a:solidFill>
                <a:latin typeface="Arial" pitchFamily="34" charset="0"/>
                <a:cs typeface="Arial" pitchFamily="34" charset="0"/>
              </a:rPr>
              <a:t>causas de inculpabilidad.</a:t>
            </a:r>
          </a:p>
          <a:p>
            <a:pPr marL="850900" indent="-457200" algn="just">
              <a:buFont typeface="Arial" pitchFamily="34" charset="0"/>
              <a:buChar char="•"/>
            </a:pPr>
            <a:r>
              <a:rPr lang="es-ES" sz="2400" b="0" cap="none" dirty="0" smtClean="0">
                <a:solidFill>
                  <a:schemeClr val="tx1"/>
                </a:solidFill>
                <a:latin typeface="Arial" pitchFamily="34" charset="0"/>
                <a:cs typeface="Arial" pitchFamily="34" charset="0"/>
              </a:rPr>
              <a:t>El </a:t>
            </a:r>
            <a:r>
              <a:rPr lang="es-ES" sz="2400" b="0" cap="none" dirty="0">
                <a:solidFill>
                  <a:schemeClr val="tx1"/>
                </a:solidFill>
                <a:latin typeface="Arial" pitchFamily="34" charset="0"/>
                <a:cs typeface="Arial" pitchFamily="34" charset="0"/>
              </a:rPr>
              <a:t>error. </a:t>
            </a:r>
            <a:endParaRPr lang="es-ES" sz="2400" b="0" cap="none" dirty="0" smtClean="0">
              <a:solidFill>
                <a:schemeClr val="tx1"/>
              </a:solidFill>
              <a:latin typeface="Arial" pitchFamily="34" charset="0"/>
              <a:cs typeface="Arial" pitchFamily="34" charset="0"/>
            </a:endParaRPr>
          </a:p>
          <a:p>
            <a:pPr marL="850900" indent="-457200" algn="just">
              <a:buFont typeface="Arial" pitchFamily="34" charset="0"/>
              <a:buChar char="•"/>
            </a:pPr>
            <a:r>
              <a:rPr lang="es-ES" sz="2400" b="0" cap="none" dirty="0" smtClean="0">
                <a:solidFill>
                  <a:schemeClr val="tx1"/>
                </a:solidFill>
                <a:latin typeface="Arial" pitchFamily="34" charset="0"/>
                <a:cs typeface="Arial" pitchFamily="34" charset="0"/>
              </a:rPr>
              <a:t>Miedo </a:t>
            </a:r>
            <a:r>
              <a:rPr lang="es-ES" sz="2400" b="0" cap="none" dirty="0">
                <a:solidFill>
                  <a:schemeClr val="tx1"/>
                </a:solidFill>
                <a:latin typeface="Arial" pitchFamily="34" charset="0"/>
                <a:cs typeface="Arial" pitchFamily="34" charset="0"/>
              </a:rPr>
              <a:t>insuperable. </a:t>
            </a:r>
            <a:endParaRPr lang="es-ES" sz="2400" b="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8848" y="133934"/>
            <a:ext cx="1331640" cy="95157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156056"/>
            <a:ext cx="8136904" cy="1569660"/>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sz="3200" b="1" dirty="0" smtClean="0">
                <a:solidFill>
                  <a:prstClr val="black"/>
                </a:solidFill>
                <a:latin typeface="Arial" pitchFamily="34" charset="0"/>
                <a:cs typeface="Arial" pitchFamily="34" charset="0"/>
              </a:rPr>
              <a:t>Departamento </a:t>
            </a:r>
            <a:r>
              <a:rPr lang="es-ES" sz="3200" b="1" dirty="0">
                <a:solidFill>
                  <a:prstClr val="black"/>
                </a:solidFill>
                <a:latin typeface="Arial" pitchFamily="34" charset="0"/>
                <a:cs typeface="Arial" pitchFamily="34" charset="0"/>
              </a:rPr>
              <a:t>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algn="just"/>
            <a:r>
              <a:rPr lang="es-ES" b="1" dirty="0" smtClean="0"/>
              <a:t>Error </a:t>
            </a:r>
            <a:r>
              <a:rPr lang="es-ES" b="1" dirty="0"/>
              <a:t>accidental:</a:t>
            </a:r>
            <a:r>
              <a:rPr lang="es-ES" dirty="0"/>
              <a:t> </a:t>
            </a:r>
          </a:p>
          <a:p>
            <a:pPr marL="0" indent="0" algn="just">
              <a:buNone/>
            </a:pPr>
            <a:endParaRPr lang="es-ES" sz="2400" b="1" dirty="0" smtClean="0"/>
          </a:p>
          <a:p>
            <a:pPr marL="0" indent="0" algn="just">
              <a:buNone/>
            </a:pPr>
            <a:r>
              <a:rPr lang="es-ES" sz="2400" b="1" dirty="0" smtClean="0"/>
              <a:t>Ejemplo</a:t>
            </a:r>
            <a:r>
              <a:rPr lang="es-ES" sz="2400" b="1" dirty="0"/>
              <a:t>: Juan</a:t>
            </a:r>
            <a:r>
              <a:rPr lang="es-ES" sz="2400" dirty="0"/>
              <a:t> se arma con un una </a:t>
            </a:r>
            <a:r>
              <a:rPr lang="es-ES" sz="2400" u="sng" dirty="0"/>
              <a:t>pistola</a:t>
            </a:r>
            <a:r>
              <a:rPr lang="es-ES" sz="2400" dirty="0"/>
              <a:t>, con la intención de privar de la vida a Marcos. Sabiendo Juan que </a:t>
            </a:r>
            <a:r>
              <a:rPr lang="es-ES" sz="2400" b="1" dirty="0"/>
              <a:t>Marcos</a:t>
            </a:r>
            <a:r>
              <a:rPr lang="es-ES" sz="2400" dirty="0"/>
              <a:t> pasa por determinado lugar y horario en horas de la noche y de poca visibilidad. Por lo que lo espera y a la hora de la verdad, se acerca una persona, le dispara privándolo de la vida, cuando se percata no era M</a:t>
            </a:r>
            <a:r>
              <a:rPr lang="es-ES" sz="2400" dirty="0" smtClean="0"/>
              <a:t>arcos, </a:t>
            </a:r>
            <a:r>
              <a:rPr lang="es-ES" sz="2400" dirty="0"/>
              <a:t>si no otra persona la cual no conoce.</a:t>
            </a:r>
          </a:p>
        </p:txBody>
      </p:sp>
    </p:spTree>
    <p:extLst>
      <p:ext uri="{BB962C8B-B14F-4D97-AF65-F5344CB8AC3E}">
        <p14:creationId xmlns:p14="http://schemas.microsoft.com/office/powerpoint/2010/main" val="2241150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algn="just"/>
            <a:endParaRPr lang="es-ES" dirty="0" smtClean="0"/>
          </a:p>
          <a:p>
            <a:pPr algn="just"/>
            <a:r>
              <a:rPr lang="es-ES" dirty="0" smtClean="0"/>
              <a:t>Se </a:t>
            </a:r>
            <a:r>
              <a:rPr lang="es-ES" dirty="0"/>
              <a:t>trata, por consiguiente, de un error en la percepción  o en la valoración de la imagen percibida  y que conduce a confundir  el objeto hacia el cual el sujeto quiere dirigir su acción (y en efecto la dirige) con otro diverso en el orden físico-material.</a:t>
            </a:r>
          </a:p>
          <a:p>
            <a:endParaRPr lang="es-ES" dirty="0"/>
          </a:p>
        </p:txBody>
      </p:sp>
    </p:spTree>
    <p:extLst>
      <p:ext uri="{BB962C8B-B14F-4D97-AF65-F5344CB8AC3E}">
        <p14:creationId xmlns:p14="http://schemas.microsoft.com/office/powerpoint/2010/main" val="2799721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lgn="just">
              <a:buNone/>
            </a:pPr>
            <a:r>
              <a:rPr lang="es-ES" b="1" dirty="0" smtClean="0"/>
              <a:t>Error </a:t>
            </a:r>
            <a:r>
              <a:rPr lang="es-ES" b="1" dirty="0"/>
              <a:t>accidental:</a:t>
            </a:r>
            <a:r>
              <a:rPr lang="es-ES" dirty="0"/>
              <a:t> </a:t>
            </a:r>
            <a:endParaRPr lang="es-ES" dirty="0" smtClean="0"/>
          </a:p>
          <a:p>
            <a:pPr algn="just"/>
            <a:r>
              <a:rPr lang="es-ES" b="1" dirty="0" smtClean="0"/>
              <a:t>La </a:t>
            </a:r>
            <a:r>
              <a:rPr lang="es-ES" b="1" dirty="0"/>
              <a:t>aberratio </a:t>
            </a:r>
            <a:r>
              <a:rPr lang="es-ES" b="1" dirty="0" smtClean="0"/>
              <a:t>ictus: </a:t>
            </a:r>
            <a:r>
              <a:rPr lang="es-ES" dirty="0" smtClean="0"/>
              <a:t>Aquellos casos </a:t>
            </a:r>
            <a:r>
              <a:rPr lang="es-ES" dirty="0"/>
              <a:t>en los que la acción del sujeto no recae sobre el objeto o persona que se proponía, sino sobre otro objeto o persona equivalente en su significación jurídica,  por desviación del curso causal del proceso de ejecución del hecho delictivo</a:t>
            </a:r>
          </a:p>
          <a:p>
            <a:pPr algn="just"/>
            <a:endParaRPr lang="es-ES" dirty="0"/>
          </a:p>
          <a:p>
            <a:pPr marL="0" indent="0">
              <a:buNone/>
            </a:pPr>
            <a:endParaRPr lang="es-ES" dirty="0"/>
          </a:p>
        </p:txBody>
      </p:sp>
    </p:spTree>
    <p:extLst>
      <p:ext uri="{BB962C8B-B14F-4D97-AF65-F5344CB8AC3E}">
        <p14:creationId xmlns:p14="http://schemas.microsoft.com/office/powerpoint/2010/main" val="40954367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algn="just"/>
            <a:r>
              <a:rPr lang="es-ES" b="1" dirty="0" smtClean="0"/>
              <a:t>Error </a:t>
            </a:r>
            <a:r>
              <a:rPr lang="es-ES" b="1" dirty="0"/>
              <a:t>accidental:</a:t>
            </a:r>
            <a:r>
              <a:rPr lang="es-ES" dirty="0"/>
              <a:t> </a:t>
            </a:r>
            <a:endParaRPr lang="es-ES" dirty="0" smtClean="0"/>
          </a:p>
          <a:p>
            <a:pPr marL="0" indent="0" algn="just">
              <a:buNone/>
            </a:pPr>
            <a:endParaRPr lang="es-ES" dirty="0" smtClean="0"/>
          </a:p>
          <a:p>
            <a:pPr marL="0" indent="0" algn="just">
              <a:buNone/>
            </a:pPr>
            <a:r>
              <a:rPr lang="es-ES" b="1" dirty="0" smtClean="0"/>
              <a:t>Ejemplo</a:t>
            </a:r>
            <a:r>
              <a:rPr lang="es-ES" b="1" dirty="0"/>
              <a:t>: Juan</a:t>
            </a:r>
            <a:r>
              <a:rPr lang="es-ES" dirty="0"/>
              <a:t> se arma con un una pistola, con la intención de privar de la vida a Marcos. Sabiendo </a:t>
            </a:r>
            <a:r>
              <a:rPr lang="es-ES" b="1" dirty="0"/>
              <a:t>Juan</a:t>
            </a:r>
            <a:r>
              <a:rPr lang="es-ES" dirty="0"/>
              <a:t> que </a:t>
            </a:r>
            <a:r>
              <a:rPr lang="es-ES" b="1" dirty="0"/>
              <a:t>Marcos</a:t>
            </a:r>
            <a:r>
              <a:rPr lang="es-ES" dirty="0"/>
              <a:t> pasa por determinado lugar y horario en horas de la noche y de poca visibilidad. Al acercarse </a:t>
            </a:r>
            <a:r>
              <a:rPr lang="es-ES" dirty="0" smtClean="0"/>
              <a:t>Marcos </a:t>
            </a:r>
            <a:r>
              <a:rPr lang="es-ES" dirty="0"/>
              <a:t>el cual viene</a:t>
            </a:r>
            <a:r>
              <a:rPr lang="es-ES" b="1" dirty="0"/>
              <a:t> </a:t>
            </a:r>
            <a:r>
              <a:rPr lang="es-ES" b="1" dirty="0" smtClean="0"/>
              <a:t>Marta</a:t>
            </a:r>
            <a:r>
              <a:rPr lang="es-ES" dirty="0" smtClean="0"/>
              <a:t> </a:t>
            </a:r>
            <a:r>
              <a:rPr lang="es-ES" dirty="0"/>
              <a:t>que lo acompañaba, </a:t>
            </a:r>
            <a:r>
              <a:rPr lang="es-ES" b="1" dirty="0"/>
              <a:t>Juan</a:t>
            </a:r>
            <a:r>
              <a:rPr lang="es-ES" dirty="0"/>
              <a:t> dispara contra Marcos pero el </a:t>
            </a:r>
            <a:r>
              <a:rPr lang="es-ES" dirty="0" smtClean="0"/>
              <a:t>proyectil </a:t>
            </a:r>
            <a:r>
              <a:rPr lang="es-ES" dirty="0"/>
              <a:t>alcanzo </a:t>
            </a:r>
            <a:r>
              <a:rPr lang="es-ES" dirty="0" smtClean="0"/>
              <a:t>a </a:t>
            </a:r>
            <a:r>
              <a:rPr lang="es-ES" b="1" dirty="0" smtClean="0"/>
              <a:t>Marta </a:t>
            </a:r>
            <a:r>
              <a:rPr lang="es-ES" dirty="0" smtClean="0"/>
              <a:t>y le</a:t>
            </a:r>
            <a:r>
              <a:rPr lang="es-ES" b="1" dirty="0" smtClean="0"/>
              <a:t> </a:t>
            </a:r>
            <a:r>
              <a:rPr lang="es-ES" dirty="0" smtClean="0"/>
              <a:t>provoca </a:t>
            </a:r>
            <a:r>
              <a:rPr lang="es-ES" dirty="0"/>
              <a:t>la posterior muerte de la misma. </a:t>
            </a:r>
          </a:p>
          <a:p>
            <a:pPr algn="just"/>
            <a:endParaRPr lang="es-ES" dirty="0"/>
          </a:p>
          <a:p>
            <a:pPr marL="0" indent="0">
              <a:buNone/>
            </a:pPr>
            <a:endParaRPr lang="es-ES" dirty="0"/>
          </a:p>
        </p:txBody>
      </p:sp>
    </p:spTree>
    <p:extLst>
      <p:ext uri="{BB962C8B-B14F-4D97-AF65-F5344CB8AC3E}">
        <p14:creationId xmlns:p14="http://schemas.microsoft.com/office/powerpoint/2010/main" val="31647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r>
              <a:rPr lang="es-ES"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algn="just"/>
            <a:r>
              <a:rPr lang="es-ES" b="1" dirty="0" smtClean="0"/>
              <a:t>Error </a:t>
            </a:r>
            <a:r>
              <a:rPr lang="es-ES" b="1" dirty="0"/>
              <a:t>accidental:</a:t>
            </a:r>
            <a:r>
              <a:rPr lang="es-ES" dirty="0"/>
              <a:t> </a:t>
            </a:r>
            <a:endParaRPr lang="es-ES" b="1" dirty="0" smtClean="0"/>
          </a:p>
          <a:p>
            <a:pPr algn="just"/>
            <a:endParaRPr lang="es-ES" b="1" dirty="0"/>
          </a:p>
          <a:p>
            <a:pPr algn="just"/>
            <a:r>
              <a:rPr lang="es-ES" b="1" dirty="0" smtClean="0"/>
              <a:t>Error </a:t>
            </a:r>
            <a:r>
              <a:rPr lang="es-ES" b="1" dirty="0"/>
              <a:t>en los medios empleados: </a:t>
            </a:r>
            <a:r>
              <a:rPr lang="es-ES" dirty="0"/>
              <a:t>  </a:t>
            </a:r>
            <a:r>
              <a:rPr lang="es-ES" dirty="0" smtClean="0"/>
              <a:t>Consiste en </a:t>
            </a:r>
            <a:r>
              <a:rPr lang="es-ES" dirty="0"/>
              <a:t>la equivocación en que incurre el sujeto respecto de la vía utilizada para alcanzar el resultado antijurídico querido, resultado  que, a pesar del error acerca del curso causal, en todo caso se produce.</a:t>
            </a:r>
          </a:p>
          <a:p>
            <a:pPr marL="0" indent="0">
              <a:buNone/>
            </a:pPr>
            <a:endParaRPr lang="es-ES" dirty="0"/>
          </a:p>
        </p:txBody>
      </p:sp>
    </p:spTree>
    <p:extLst>
      <p:ext uri="{BB962C8B-B14F-4D97-AF65-F5344CB8AC3E}">
        <p14:creationId xmlns:p14="http://schemas.microsoft.com/office/powerpoint/2010/main" val="160069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indent="0" algn="just">
              <a:buNone/>
            </a:pPr>
            <a:r>
              <a:rPr lang="es-ES" b="1" dirty="0" smtClean="0"/>
              <a:t>Ejemplo: Juan</a:t>
            </a:r>
            <a:r>
              <a:rPr lang="es-ES" dirty="0" smtClean="0"/>
              <a:t> </a:t>
            </a:r>
            <a:r>
              <a:rPr lang="es-ES" dirty="0"/>
              <a:t>se arma con un una pistola, con la intención de privar de la vida a Marcos. Sabiendo </a:t>
            </a:r>
            <a:r>
              <a:rPr lang="es-ES" b="1" dirty="0"/>
              <a:t>Juan</a:t>
            </a:r>
            <a:r>
              <a:rPr lang="es-ES" dirty="0"/>
              <a:t> que </a:t>
            </a:r>
            <a:r>
              <a:rPr lang="es-ES" b="1" dirty="0"/>
              <a:t>Marcos</a:t>
            </a:r>
            <a:r>
              <a:rPr lang="es-ES" dirty="0"/>
              <a:t> pasa por determinado lugar y horario en horas de la noche y de poca visibilidad. Al acercarse Marcos le dispara y creyendo que esta muerto, lo sube a su </a:t>
            </a:r>
            <a:r>
              <a:rPr lang="es-ES" dirty="0" smtClean="0"/>
              <a:t>auto, </a:t>
            </a:r>
            <a:r>
              <a:rPr lang="es-ES" dirty="0"/>
              <a:t>conduce hasta un rio y lo lanza en él. Luego en estudio de tanatológica  se demuestra la concentración de agua en sus pulmones. Por lo que se deduce que Marcos </a:t>
            </a:r>
            <a:r>
              <a:rPr lang="es-ES" dirty="0" smtClean="0"/>
              <a:t>estaba vivo antes de caer al rio y </a:t>
            </a:r>
            <a:r>
              <a:rPr lang="es-ES" dirty="0"/>
              <a:t>murió por </a:t>
            </a:r>
            <a:r>
              <a:rPr lang="es-ES" dirty="0" smtClean="0"/>
              <a:t>sofocación. </a:t>
            </a:r>
            <a:endParaRPr lang="es-ES" dirty="0"/>
          </a:p>
        </p:txBody>
      </p:sp>
    </p:spTree>
    <p:extLst>
      <p:ext uri="{BB962C8B-B14F-4D97-AF65-F5344CB8AC3E}">
        <p14:creationId xmlns:p14="http://schemas.microsoft.com/office/powerpoint/2010/main" val="693503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8360"/>
            <a:ext cx="8534400" cy="569214"/>
          </a:xfrm>
        </p:spPr>
        <p:txBody>
          <a:bodyPr>
            <a:normAutofit fontScale="90000"/>
          </a:bodyPr>
          <a:lstStyle/>
          <a:p>
            <a:r>
              <a:rPr lang="es-ES" b="1" dirty="0">
                <a:solidFill>
                  <a:schemeClr val="tx1"/>
                </a:solidFill>
              </a:rPr>
              <a:t>La fuente del error: </a:t>
            </a:r>
            <a:r>
              <a:rPr lang="es-ES" b="1" dirty="0" smtClean="0">
                <a:solidFill>
                  <a:schemeClr val="tx1"/>
                </a:solidFill>
              </a:rPr>
              <a:t/>
            </a:r>
            <a:br>
              <a:rPr lang="es-ES" b="1" dirty="0" smtClean="0">
                <a:solidFill>
                  <a:schemeClr val="tx1"/>
                </a:solidFill>
              </a:rPr>
            </a:br>
            <a:r>
              <a:rPr lang="es-ES" b="1" dirty="0" smtClean="0">
                <a:solidFill>
                  <a:schemeClr val="tx1"/>
                </a:solidFill>
              </a:rPr>
              <a:t>Error </a:t>
            </a:r>
            <a:r>
              <a:rPr lang="es-ES" b="1" dirty="0">
                <a:solidFill>
                  <a:schemeClr val="tx1"/>
                </a:solidFill>
              </a:rPr>
              <a:t>de hecho y Error de derecho</a:t>
            </a:r>
          </a:p>
        </p:txBody>
      </p:sp>
      <p:sp>
        <p:nvSpPr>
          <p:cNvPr id="3" name="2 Marcador de contenido"/>
          <p:cNvSpPr>
            <a:spLocks noGrp="1"/>
          </p:cNvSpPr>
          <p:nvPr>
            <p:ph sz="quarter" idx="1"/>
          </p:nvPr>
        </p:nvSpPr>
        <p:spPr/>
        <p:txBody>
          <a:bodyPr>
            <a:normAutofit fontScale="85000" lnSpcReduction="10000"/>
          </a:bodyPr>
          <a:lstStyle/>
          <a:p>
            <a:pPr algn="just"/>
            <a:r>
              <a:rPr lang="es-ES" dirty="0"/>
              <a:t>El </a:t>
            </a:r>
            <a:r>
              <a:rPr lang="es-ES" b="1" dirty="0"/>
              <a:t>error es de hecho:</a:t>
            </a:r>
            <a:r>
              <a:rPr lang="es-ES" dirty="0"/>
              <a:t> Cuando conociéndose la existencia, la extensión, el sentido, el alcance o la vigencia de la norma jurídica se yerra en cuanto al conocimiento de las condiciones o circunstancias de los hechos que constituyen   la figura de delito de que se trate.  </a:t>
            </a:r>
          </a:p>
          <a:p>
            <a:pPr algn="just"/>
            <a:r>
              <a:rPr lang="es-ES" dirty="0" smtClean="0"/>
              <a:t>El </a:t>
            </a:r>
            <a:r>
              <a:rPr lang="es-ES" b="1" dirty="0"/>
              <a:t>error es de derecho</a:t>
            </a:r>
            <a:r>
              <a:rPr lang="es-ES" dirty="0"/>
              <a:t>: Cuando conociéndose las condiciones y circunstancias de los hechos que constituyen la figura de delito, se yerra en cuanto a la  extensión,  el sentido, el alcance o la vigencia  de la  norma jurídica que la define y califica como infracción punible.</a:t>
            </a:r>
          </a:p>
          <a:p>
            <a:pPr algn="just"/>
            <a:endParaRPr lang="es-ES" dirty="0"/>
          </a:p>
        </p:txBody>
      </p:sp>
    </p:spTree>
    <p:extLst>
      <p:ext uri="{BB962C8B-B14F-4D97-AF65-F5344CB8AC3E}">
        <p14:creationId xmlns:p14="http://schemas.microsoft.com/office/powerpoint/2010/main" val="3188954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30328"/>
            <a:ext cx="8534400" cy="569214"/>
          </a:xfrm>
        </p:spPr>
        <p:txBody>
          <a:bodyPr>
            <a:normAutofit fontScale="90000"/>
          </a:bodyPr>
          <a:lstStyle/>
          <a:p>
            <a:r>
              <a:rPr lang="es-ES" b="1" dirty="0">
                <a:solidFill>
                  <a:schemeClr val="tx1"/>
                </a:solidFill>
              </a:rPr>
              <a:t>El objetivo sobre el que recae el error. </a:t>
            </a:r>
          </a:p>
        </p:txBody>
      </p:sp>
      <p:sp>
        <p:nvSpPr>
          <p:cNvPr id="3" name="2 Marcador de contenido"/>
          <p:cNvSpPr>
            <a:spLocks noGrp="1"/>
          </p:cNvSpPr>
          <p:nvPr>
            <p:ph sz="quarter" idx="1"/>
          </p:nvPr>
        </p:nvSpPr>
        <p:spPr/>
        <p:txBody>
          <a:bodyPr>
            <a:normAutofit/>
          </a:bodyPr>
          <a:lstStyle/>
          <a:p>
            <a:r>
              <a:rPr lang="es-ES" b="1" dirty="0" smtClean="0"/>
              <a:t>El </a:t>
            </a:r>
            <a:r>
              <a:rPr lang="es-ES" b="1" dirty="0"/>
              <a:t>error de tipo: </a:t>
            </a:r>
            <a:r>
              <a:rPr lang="es-ES" dirty="0"/>
              <a:t>es aquel que recae sobre alguna de las características esenciales de índole objetiva (descriptivas o normativas) de la figura delictiva.</a:t>
            </a:r>
          </a:p>
          <a:p>
            <a:pPr marL="0" indent="0">
              <a:buNone/>
            </a:pPr>
            <a:r>
              <a:rPr lang="es-ES" b="1" dirty="0"/>
              <a:t>Ejemplo: </a:t>
            </a:r>
            <a:r>
              <a:rPr lang="es-ES" b="1" dirty="0" smtClean="0"/>
              <a:t>Juan</a:t>
            </a:r>
            <a:r>
              <a:rPr lang="es-ES" dirty="0" smtClean="0"/>
              <a:t> </a:t>
            </a:r>
            <a:r>
              <a:rPr lang="es-ES" dirty="0"/>
              <a:t>toma un maletín que hay encima de su mesa de trabajo creyendo que es propio cuando en realidad pertenece a </a:t>
            </a:r>
            <a:r>
              <a:rPr lang="es-ES" b="1" dirty="0" smtClean="0"/>
              <a:t>Marcos</a:t>
            </a:r>
            <a:r>
              <a:rPr lang="es-ES" dirty="0" smtClean="0"/>
              <a:t>. </a:t>
            </a:r>
          </a:p>
        </p:txBody>
      </p:sp>
    </p:spTree>
    <p:extLst>
      <p:ext uri="{BB962C8B-B14F-4D97-AF65-F5344CB8AC3E}">
        <p14:creationId xmlns:p14="http://schemas.microsoft.com/office/powerpoint/2010/main" val="20969013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rmAutofit fontScale="90000"/>
          </a:bodyPr>
          <a:lstStyle/>
          <a:p>
            <a:r>
              <a:rPr lang="es-ES" b="1" dirty="0">
                <a:solidFill>
                  <a:schemeClr val="tx1"/>
                </a:solidFill>
              </a:rPr>
              <a:t>El objetivo sobre el que recae el error. </a:t>
            </a:r>
            <a:br>
              <a:rPr lang="es-ES" b="1" dirty="0">
                <a:solidFill>
                  <a:schemeClr val="tx1"/>
                </a:solidFill>
              </a:rPr>
            </a:br>
            <a:endParaRPr lang="es-ES" b="1" dirty="0">
              <a:solidFill>
                <a:schemeClr val="tx1"/>
              </a:solidFill>
            </a:endParaRPr>
          </a:p>
        </p:txBody>
      </p:sp>
      <p:sp>
        <p:nvSpPr>
          <p:cNvPr id="3" name="2 Marcador de contenido"/>
          <p:cNvSpPr>
            <a:spLocks noGrp="1"/>
          </p:cNvSpPr>
          <p:nvPr>
            <p:ph sz="quarter" idx="1"/>
          </p:nvPr>
        </p:nvSpPr>
        <p:spPr/>
        <p:txBody>
          <a:bodyPr>
            <a:normAutofit/>
          </a:bodyPr>
          <a:lstStyle/>
          <a:p>
            <a:pPr algn="just"/>
            <a:endParaRPr lang="es-ES" b="1" dirty="0" smtClean="0"/>
          </a:p>
          <a:p>
            <a:pPr algn="just"/>
            <a:endParaRPr lang="es-ES" b="1" dirty="0" smtClean="0"/>
          </a:p>
          <a:p>
            <a:pPr algn="just"/>
            <a:endParaRPr lang="es-ES" b="1" dirty="0"/>
          </a:p>
          <a:p>
            <a:pPr algn="just"/>
            <a:r>
              <a:rPr lang="es-ES" b="1" dirty="0" smtClean="0"/>
              <a:t>El </a:t>
            </a:r>
            <a:r>
              <a:rPr lang="es-ES" b="1" dirty="0"/>
              <a:t>error de prohibición: </a:t>
            </a:r>
            <a:r>
              <a:rPr lang="es-ES" dirty="0"/>
              <a:t>es aquel que recae sobre  la ilicitud  de la conducta; o sea, el que afecta el conocimiento de la antijuricidad del hecho.   </a:t>
            </a:r>
            <a:endParaRPr lang="es-ES" dirty="0" smtClean="0"/>
          </a:p>
          <a:p>
            <a:pPr algn="just"/>
            <a:endParaRPr lang="es-ES" dirty="0"/>
          </a:p>
          <a:p>
            <a:pPr algn="just"/>
            <a:endParaRPr lang="es-ES" dirty="0"/>
          </a:p>
        </p:txBody>
      </p:sp>
    </p:spTree>
    <p:extLst>
      <p:ext uri="{BB962C8B-B14F-4D97-AF65-F5344CB8AC3E}">
        <p14:creationId xmlns:p14="http://schemas.microsoft.com/office/powerpoint/2010/main" val="2360339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995686"/>
            <a:ext cx="8712968" cy="1323439"/>
          </a:xfrm>
          <a:prstGeom prst="rect">
            <a:avLst/>
          </a:prstGeom>
        </p:spPr>
        <p:txBody>
          <a:bodyPr wrap="square">
            <a:spAutoFit/>
          </a:bodyPr>
          <a:lstStyle/>
          <a:p>
            <a:pPr algn="ctr"/>
            <a:r>
              <a:rPr lang="es-ES" sz="4000" b="1" dirty="0"/>
              <a:t>Miedo insuperable o intenso. Artículo 28.1. Ley 151/22</a:t>
            </a:r>
            <a:endParaRPr lang="es-ES" sz="4000" dirty="0"/>
          </a:p>
        </p:txBody>
      </p:sp>
    </p:spTree>
    <p:extLst>
      <p:ext uri="{BB962C8B-B14F-4D97-AF65-F5344CB8AC3E}">
        <p14:creationId xmlns:p14="http://schemas.microsoft.com/office/powerpoint/2010/main" val="3964367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latin typeface="Arial" pitchFamily="34" charset="0"/>
                <a:cs typeface="Arial" pitchFamily="34" charset="0"/>
              </a:rPr>
              <a:t>Inculpabilidad</a:t>
            </a:r>
          </a:p>
        </p:txBody>
      </p:sp>
      <p:sp>
        <p:nvSpPr>
          <p:cNvPr id="3" name="2 Marcador de contenido"/>
          <p:cNvSpPr>
            <a:spLocks noGrp="1"/>
          </p:cNvSpPr>
          <p:nvPr>
            <p:ph sz="quarter" idx="1"/>
          </p:nvPr>
        </p:nvSpPr>
        <p:spPr/>
        <p:txBody>
          <a:bodyPr numCol="1"/>
          <a:lstStyle/>
          <a:p>
            <a:pPr algn="just"/>
            <a:r>
              <a:rPr lang="es-ES" dirty="0" smtClean="0"/>
              <a:t>Son </a:t>
            </a:r>
            <a:r>
              <a:rPr lang="es-ES" dirty="0"/>
              <a:t>aquellas circunstancias que eliminan el nexo psicológico del sujeto </a:t>
            </a:r>
            <a:r>
              <a:rPr lang="es-ES" dirty="0" smtClean="0"/>
              <a:t>con </a:t>
            </a:r>
            <a:r>
              <a:rPr lang="es-ES" dirty="0"/>
              <a:t>respecto a un determinado hecho delictivo. </a:t>
            </a:r>
            <a:endParaRPr lang="es-ES" dirty="0" smtClean="0"/>
          </a:p>
          <a:p>
            <a:pPr algn="just"/>
            <a:endParaRPr lang="es-ES" dirty="0"/>
          </a:p>
          <a:p>
            <a:pPr lvl="0"/>
            <a:r>
              <a:rPr lang="es-ES_tradnl" dirty="0"/>
              <a:t>El error. </a:t>
            </a:r>
            <a:r>
              <a:rPr lang="es-ES" b="1" dirty="0"/>
              <a:t>Art. </a:t>
            </a:r>
            <a:r>
              <a:rPr lang="es-ES" b="1" dirty="0" smtClean="0"/>
              <a:t>25.1 </a:t>
            </a:r>
          </a:p>
          <a:p>
            <a:pPr lvl="0"/>
            <a:r>
              <a:rPr lang="es-ES_tradnl" dirty="0" smtClean="0"/>
              <a:t>Miedo insuperable. </a:t>
            </a:r>
            <a:r>
              <a:rPr lang="es-ES" b="1" dirty="0" smtClean="0"/>
              <a:t>Art. 28.1</a:t>
            </a:r>
            <a:endParaRPr lang="es-ES" dirty="0" smtClean="0"/>
          </a:p>
          <a:p>
            <a:endParaRPr lang="es-ES" dirty="0"/>
          </a:p>
        </p:txBody>
      </p:sp>
      <p:sp>
        <p:nvSpPr>
          <p:cNvPr id="4" name="3 Cerrar llave"/>
          <p:cNvSpPr/>
          <p:nvPr/>
        </p:nvSpPr>
        <p:spPr>
          <a:xfrm>
            <a:off x="5004048" y="2787774"/>
            <a:ext cx="864096" cy="1188132"/>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ES"/>
          </a:p>
        </p:txBody>
      </p:sp>
      <p:sp>
        <p:nvSpPr>
          <p:cNvPr id="5" name="4 CuadroTexto"/>
          <p:cNvSpPr txBox="1"/>
          <p:nvPr/>
        </p:nvSpPr>
        <p:spPr>
          <a:xfrm>
            <a:off x="6228184" y="3046913"/>
            <a:ext cx="2448272" cy="523220"/>
          </a:xfrm>
          <a:prstGeom prst="rect">
            <a:avLst/>
          </a:prstGeom>
          <a:noFill/>
        </p:spPr>
        <p:txBody>
          <a:bodyPr wrap="square" rtlCol="0">
            <a:spAutoFit/>
          </a:bodyPr>
          <a:lstStyle/>
          <a:p>
            <a:r>
              <a:rPr lang="es-ES" sz="2800" b="1" dirty="0" smtClean="0"/>
              <a:t>Ley 151/22.</a:t>
            </a:r>
            <a:endParaRPr lang="es-ES" sz="2800" b="1" dirty="0"/>
          </a:p>
        </p:txBody>
      </p:sp>
    </p:spTree>
    <p:extLst>
      <p:ext uri="{BB962C8B-B14F-4D97-AF65-F5344CB8AC3E}">
        <p14:creationId xmlns:p14="http://schemas.microsoft.com/office/powerpoint/2010/main" val="337769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Miedo insuperable o intenso. </a:t>
            </a:r>
            <a:endParaRPr lang="es-ES" dirty="0"/>
          </a:p>
        </p:txBody>
      </p:sp>
      <p:sp>
        <p:nvSpPr>
          <p:cNvPr id="3" name="2 Marcador de contenido"/>
          <p:cNvSpPr>
            <a:spLocks noGrp="1"/>
          </p:cNvSpPr>
          <p:nvPr>
            <p:ph sz="quarter" idx="1"/>
          </p:nvPr>
        </p:nvSpPr>
        <p:spPr/>
        <p:txBody>
          <a:bodyPr/>
          <a:lstStyle/>
          <a:p>
            <a:endParaRPr lang="es-ES" b="1" dirty="0" smtClean="0"/>
          </a:p>
          <a:p>
            <a:pPr algn="just"/>
            <a:r>
              <a:rPr lang="es-ES" b="1" dirty="0" smtClean="0"/>
              <a:t>Concepto</a:t>
            </a:r>
            <a:r>
              <a:rPr lang="es-ES" b="1" dirty="0"/>
              <a:t>:</a:t>
            </a:r>
            <a:r>
              <a:rPr lang="es-ES" dirty="0"/>
              <a:t> Implica el constreñimiento que se ejerce sobre una persona que por </a:t>
            </a:r>
            <a:r>
              <a:rPr lang="es-ES" dirty="0" smtClean="0"/>
              <a:t>estar </a:t>
            </a:r>
            <a:r>
              <a:rPr lang="es-ES" dirty="0"/>
              <a:t>dominada por ese serio temor, no se halla en condiciones de dirigir deliberadamente su voluntad. </a:t>
            </a:r>
          </a:p>
          <a:p>
            <a:endParaRPr lang="es-ES" dirty="0"/>
          </a:p>
        </p:txBody>
      </p:sp>
    </p:spTree>
    <p:extLst>
      <p:ext uri="{BB962C8B-B14F-4D97-AF65-F5344CB8AC3E}">
        <p14:creationId xmlns:p14="http://schemas.microsoft.com/office/powerpoint/2010/main" val="2271224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El miedo insuperable o intenso en el Código Penal. </a:t>
            </a:r>
          </a:p>
        </p:txBody>
      </p:sp>
      <p:sp>
        <p:nvSpPr>
          <p:cNvPr id="3" name="2 Marcador de contenido"/>
          <p:cNvSpPr>
            <a:spLocks noGrp="1"/>
          </p:cNvSpPr>
          <p:nvPr>
            <p:ph sz="quarter" idx="1"/>
          </p:nvPr>
        </p:nvSpPr>
        <p:spPr/>
        <p:txBody>
          <a:bodyPr>
            <a:normAutofit fontScale="92500" lnSpcReduction="10000"/>
          </a:bodyPr>
          <a:lstStyle/>
          <a:p>
            <a:r>
              <a:rPr lang="es-ES" b="1" dirty="0"/>
              <a:t>Artículo 28.1. </a:t>
            </a:r>
            <a:r>
              <a:rPr lang="es-ES" dirty="0"/>
              <a:t>Está exento de responsabilidad penal quien obra impulsado por miedo insuperable de un mal ilegítimo, inmediato e igual o mayor que el que se produce.</a:t>
            </a:r>
          </a:p>
          <a:p>
            <a:r>
              <a:rPr lang="es-ES" dirty="0"/>
              <a:t>2. Cuando el mal temido es menor que el que se produce, pero causa al agente, por sus circunstancias personales, un miedo intenso determinante de su acción, el tribunal puede rebajar hasta en dos tercios el límite mínimo de la sanción imponible</a:t>
            </a:r>
            <a:r>
              <a:rPr lang="en-US" dirty="0"/>
              <a:t> </a:t>
            </a:r>
            <a:r>
              <a:rPr lang="es-ES" dirty="0"/>
              <a:t>.</a:t>
            </a:r>
          </a:p>
          <a:p>
            <a:endParaRPr lang="es-ES" dirty="0"/>
          </a:p>
        </p:txBody>
      </p:sp>
    </p:spTree>
    <p:extLst>
      <p:ext uri="{BB962C8B-B14F-4D97-AF65-F5344CB8AC3E}">
        <p14:creationId xmlns:p14="http://schemas.microsoft.com/office/powerpoint/2010/main" val="27179296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418360"/>
            <a:ext cx="8534400" cy="569214"/>
          </a:xfrm>
        </p:spPr>
        <p:txBody>
          <a:bodyPr>
            <a:normAutofit fontScale="90000"/>
          </a:bodyPr>
          <a:lstStyle/>
          <a:p>
            <a:r>
              <a:rPr lang="es-ES" b="1" dirty="0">
                <a:solidFill>
                  <a:schemeClr val="tx1"/>
                </a:solidFill>
              </a:rPr>
              <a:t>Estructura de la eximente </a:t>
            </a:r>
            <a:r>
              <a:rPr lang="es-ES" b="1" dirty="0" smtClean="0">
                <a:solidFill>
                  <a:schemeClr val="tx1"/>
                </a:solidFill>
              </a:rPr>
              <a:t>del </a:t>
            </a:r>
            <a:r>
              <a:rPr lang="es-ES" b="1" dirty="0">
                <a:solidFill>
                  <a:schemeClr val="tx1"/>
                </a:solidFill>
              </a:rPr>
              <a:t>miedo </a:t>
            </a:r>
            <a:r>
              <a:rPr lang="es-ES" b="1" dirty="0" smtClean="0">
                <a:solidFill>
                  <a:schemeClr val="tx1"/>
                </a:solidFill>
              </a:rPr>
              <a:t>insuperable o intenso. </a:t>
            </a:r>
            <a:endParaRPr lang="es-ES" b="1" dirty="0">
              <a:solidFill>
                <a:schemeClr val="tx1"/>
              </a:solidFill>
            </a:endParaRPr>
          </a:p>
        </p:txBody>
      </p:sp>
      <p:sp>
        <p:nvSpPr>
          <p:cNvPr id="3" name="2 Marcador de contenido"/>
          <p:cNvSpPr>
            <a:spLocks noGrp="1"/>
          </p:cNvSpPr>
          <p:nvPr>
            <p:ph sz="quarter" idx="1"/>
          </p:nvPr>
        </p:nvSpPr>
        <p:spPr>
          <a:xfrm>
            <a:off x="179512" y="1145286"/>
            <a:ext cx="8784976" cy="3658712"/>
          </a:xfrm>
        </p:spPr>
        <p:txBody>
          <a:bodyPr>
            <a:normAutofit/>
          </a:bodyPr>
          <a:lstStyle/>
          <a:p>
            <a:pPr marL="336550" lvl="0" indent="-336550" algn="just"/>
            <a:r>
              <a:rPr lang="es-ES" b="1" dirty="0" smtClean="0"/>
              <a:t>La </a:t>
            </a:r>
            <a:r>
              <a:rPr lang="es-ES" b="1" dirty="0"/>
              <a:t>existencia de una situación de </a:t>
            </a:r>
            <a:r>
              <a:rPr lang="es-ES" b="1" u="sng" dirty="0"/>
              <a:t>miedo insuperable</a:t>
            </a:r>
            <a:r>
              <a:rPr lang="es-ES" b="1" dirty="0" smtClean="0"/>
              <a:t>.</a:t>
            </a:r>
          </a:p>
          <a:p>
            <a:pPr marL="336550" lvl="0" indent="-336550" algn="just"/>
            <a:r>
              <a:rPr lang="es-ES" dirty="0"/>
              <a:t>I</a:t>
            </a:r>
            <a:r>
              <a:rPr lang="es-ES" dirty="0" smtClean="0"/>
              <a:t>mplica </a:t>
            </a:r>
            <a:r>
              <a:rPr lang="es-ES" dirty="0"/>
              <a:t>la concurrencia de una intensa y grave perturbación del funcionamiento de las facultades </a:t>
            </a:r>
            <a:r>
              <a:rPr lang="es-ES" dirty="0" smtClean="0"/>
              <a:t>psíquicas que </a:t>
            </a:r>
            <a:r>
              <a:rPr lang="es-ES" dirty="0"/>
              <a:t>impide al individuo la determinación libre de su voluntad, el vencimiento de las propias circunstancias que han generado el aludido estado de </a:t>
            </a:r>
            <a:r>
              <a:rPr lang="es-ES" dirty="0" smtClean="0"/>
              <a:t>temor. </a:t>
            </a:r>
          </a:p>
        </p:txBody>
      </p:sp>
    </p:spTree>
    <p:extLst>
      <p:ext uri="{BB962C8B-B14F-4D97-AF65-F5344CB8AC3E}">
        <p14:creationId xmlns:p14="http://schemas.microsoft.com/office/powerpoint/2010/main" val="18650475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418360"/>
            <a:ext cx="8534400" cy="569214"/>
          </a:xfrm>
        </p:spPr>
        <p:txBody>
          <a:bodyPr>
            <a:normAutofit fontScale="90000"/>
          </a:bodyPr>
          <a:lstStyle/>
          <a:p>
            <a:r>
              <a:rPr lang="es-ES" b="1" dirty="0">
                <a:solidFill>
                  <a:schemeClr val="tx1"/>
                </a:solidFill>
              </a:rPr>
              <a:t>Estructura de la eximente de miedo </a:t>
            </a:r>
            <a:r>
              <a:rPr lang="es-ES" b="1" dirty="0" smtClean="0">
                <a:solidFill>
                  <a:schemeClr val="tx1"/>
                </a:solidFill>
              </a:rPr>
              <a:t>insuperable</a:t>
            </a:r>
            <a:endParaRPr lang="es-ES" b="1" dirty="0">
              <a:solidFill>
                <a:schemeClr val="tx1"/>
              </a:solidFill>
            </a:endParaRPr>
          </a:p>
        </p:txBody>
      </p:sp>
      <p:sp>
        <p:nvSpPr>
          <p:cNvPr id="3" name="2 Marcador de contenido"/>
          <p:cNvSpPr>
            <a:spLocks noGrp="1"/>
          </p:cNvSpPr>
          <p:nvPr>
            <p:ph sz="quarter" idx="1"/>
          </p:nvPr>
        </p:nvSpPr>
        <p:spPr/>
        <p:txBody>
          <a:bodyPr>
            <a:normAutofit/>
          </a:bodyPr>
          <a:lstStyle/>
          <a:p>
            <a:pPr marL="336550" lvl="0" indent="-336550" algn="just"/>
            <a:r>
              <a:rPr lang="es-ES" b="1" dirty="0" smtClean="0"/>
              <a:t>La </a:t>
            </a:r>
            <a:r>
              <a:rPr lang="es-ES" b="1" dirty="0"/>
              <a:t>causa del miedo tiene que ser un mal</a:t>
            </a:r>
            <a:r>
              <a:rPr lang="es-ES" b="1" dirty="0" smtClean="0"/>
              <a:t>.</a:t>
            </a:r>
          </a:p>
          <a:p>
            <a:pPr marL="0" lvl="0" indent="0" algn="just">
              <a:buNone/>
            </a:pPr>
            <a:r>
              <a:rPr lang="es-ES" dirty="0" smtClean="0"/>
              <a:t>Se va aplicar no solo cuando el mal temido </a:t>
            </a:r>
            <a:r>
              <a:rPr lang="es-ES" dirty="0"/>
              <a:t>amenace bienes jurídicos propios del sujeto actuante, sino también cuando sea otra </a:t>
            </a:r>
            <a:r>
              <a:rPr lang="es-ES" dirty="0" smtClean="0"/>
              <a:t>persona </a:t>
            </a:r>
            <a:r>
              <a:rPr lang="es-ES" dirty="0"/>
              <a:t>la que resulte amenazada por el </a:t>
            </a:r>
            <a:r>
              <a:rPr lang="es-ES" dirty="0" smtClean="0"/>
              <a:t>peligro. </a:t>
            </a:r>
          </a:p>
          <a:p>
            <a:pPr marL="577850" lvl="0" indent="0" algn="just">
              <a:buNone/>
            </a:pPr>
            <a:endParaRPr lang="es-ES" dirty="0"/>
          </a:p>
        </p:txBody>
      </p:sp>
    </p:spTree>
    <p:extLst>
      <p:ext uri="{BB962C8B-B14F-4D97-AF65-F5344CB8AC3E}">
        <p14:creationId xmlns:p14="http://schemas.microsoft.com/office/powerpoint/2010/main" val="14122172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418360"/>
            <a:ext cx="8534400" cy="569214"/>
          </a:xfrm>
        </p:spPr>
        <p:txBody>
          <a:bodyPr>
            <a:normAutofit fontScale="90000"/>
          </a:bodyPr>
          <a:lstStyle/>
          <a:p>
            <a:r>
              <a:rPr lang="es-ES" b="1" dirty="0">
                <a:solidFill>
                  <a:schemeClr val="tx1"/>
                </a:solidFill>
              </a:rPr>
              <a:t>Estructura de la eximente de miedo </a:t>
            </a:r>
            <a:r>
              <a:rPr lang="es-ES" b="1" dirty="0" smtClean="0">
                <a:solidFill>
                  <a:schemeClr val="tx1"/>
                </a:solidFill>
              </a:rPr>
              <a:t>insuperable</a:t>
            </a:r>
            <a:endParaRPr lang="es-ES" b="1" dirty="0">
              <a:solidFill>
                <a:schemeClr val="tx1"/>
              </a:solidFill>
            </a:endParaRPr>
          </a:p>
        </p:txBody>
      </p:sp>
      <p:sp>
        <p:nvSpPr>
          <p:cNvPr id="3" name="2 Marcador de contenido"/>
          <p:cNvSpPr>
            <a:spLocks noGrp="1"/>
          </p:cNvSpPr>
          <p:nvPr>
            <p:ph sz="quarter" idx="1"/>
          </p:nvPr>
        </p:nvSpPr>
        <p:spPr/>
        <p:txBody>
          <a:bodyPr>
            <a:normAutofit/>
          </a:bodyPr>
          <a:lstStyle/>
          <a:p>
            <a:pPr marL="336550" indent="-336550" algn="just"/>
            <a:r>
              <a:rPr lang="es-ES" b="1" dirty="0" smtClean="0"/>
              <a:t>La </a:t>
            </a:r>
            <a:r>
              <a:rPr lang="es-ES" b="1" dirty="0"/>
              <a:t>consecuencia del miedo tiene que ser otro mal</a:t>
            </a:r>
            <a:r>
              <a:rPr lang="es-ES" b="1" dirty="0" smtClean="0"/>
              <a:t>.</a:t>
            </a:r>
          </a:p>
          <a:p>
            <a:pPr marL="0" indent="0" algn="just">
              <a:buNone/>
            </a:pPr>
            <a:r>
              <a:rPr lang="es-ES" dirty="0"/>
              <a:t>El miedo debe resultar el único motivo del </a:t>
            </a:r>
            <a:r>
              <a:rPr lang="es-ES" dirty="0" smtClean="0"/>
              <a:t>delito. </a:t>
            </a:r>
            <a:endParaRPr lang="es-ES" dirty="0"/>
          </a:p>
        </p:txBody>
      </p:sp>
    </p:spTree>
    <p:extLst>
      <p:ext uri="{BB962C8B-B14F-4D97-AF65-F5344CB8AC3E}">
        <p14:creationId xmlns:p14="http://schemas.microsoft.com/office/powerpoint/2010/main" val="13261317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Requisitos de la eximente </a:t>
            </a:r>
            <a:r>
              <a:rPr lang="es-ES" b="1" dirty="0" smtClean="0">
                <a:solidFill>
                  <a:schemeClr val="tx1"/>
                </a:solidFill>
              </a:rPr>
              <a:t>del </a:t>
            </a:r>
            <a:r>
              <a:rPr lang="es-ES" b="1" dirty="0">
                <a:solidFill>
                  <a:schemeClr val="tx1"/>
                </a:solidFill>
              </a:rPr>
              <a:t>miedo insuperable o intenso. </a:t>
            </a:r>
          </a:p>
        </p:txBody>
      </p:sp>
      <p:sp>
        <p:nvSpPr>
          <p:cNvPr id="3" name="2 Marcador de contenido"/>
          <p:cNvSpPr>
            <a:spLocks noGrp="1"/>
          </p:cNvSpPr>
          <p:nvPr>
            <p:ph sz="quarter" idx="1"/>
          </p:nvPr>
        </p:nvSpPr>
        <p:spPr/>
        <p:txBody>
          <a:bodyPr/>
          <a:lstStyle/>
          <a:p>
            <a:pPr marL="0" lvl="0" indent="0">
              <a:buNone/>
            </a:pPr>
            <a:r>
              <a:rPr lang="es-ES" b="1" dirty="0" smtClean="0"/>
              <a:t>a) La </a:t>
            </a:r>
            <a:r>
              <a:rPr lang="es-ES" b="1" dirty="0"/>
              <a:t>ilegitimidad de un mal temido.</a:t>
            </a:r>
            <a:endParaRPr lang="es-ES" dirty="0"/>
          </a:p>
          <a:p>
            <a:pPr lvl="0"/>
            <a:r>
              <a:rPr lang="es-ES" dirty="0"/>
              <a:t>El miedo debe de prevenir de una causa ilícita por lo tanto el mal debe de ser ilegitimo (Prejuicio que carece de razón legal, de </a:t>
            </a:r>
            <a:r>
              <a:rPr lang="es-ES" dirty="0" smtClean="0"/>
              <a:t>justificación y de derecho</a:t>
            </a:r>
            <a:r>
              <a:rPr lang="es-ES" dirty="0"/>
              <a:t>)</a:t>
            </a:r>
          </a:p>
          <a:p>
            <a:r>
              <a:rPr lang="es-ES" dirty="0"/>
              <a:t>No debe de ser buscado ni provocado por el sujeto actuante. </a:t>
            </a:r>
          </a:p>
        </p:txBody>
      </p:sp>
    </p:spTree>
    <p:extLst>
      <p:ext uri="{BB962C8B-B14F-4D97-AF65-F5344CB8AC3E}">
        <p14:creationId xmlns:p14="http://schemas.microsoft.com/office/powerpoint/2010/main" val="286117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Requisitos de la eximente de miedo insuperable o intenso. </a:t>
            </a:r>
          </a:p>
        </p:txBody>
      </p:sp>
      <p:sp>
        <p:nvSpPr>
          <p:cNvPr id="3" name="2 Marcador de contenido"/>
          <p:cNvSpPr>
            <a:spLocks noGrp="1"/>
          </p:cNvSpPr>
          <p:nvPr>
            <p:ph sz="quarter" idx="1"/>
          </p:nvPr>
        </p:nvSpPr>
        <p:spPr/>
        <p:txBody>
          <a:bodyPr>
            <a:normAutofit fontScale="92500" lnSpcReduction="10000"/>
          </a:bodyPr>
          <a:lstStyle/>
          <a:p>
            <a:pPr marL="0" lvl="0" indent="0">
              <a:buNone/>
            </a:pPr>
            <a:r>
              <a:rPr lang="es-ES" b="1" dirty="0" smtClean="0"/>
              <a:t>b) La </a:t>
            </a:r>
            <a:r>
              <a:rPr lang="es-ES" b="1" dirty="0"/>
              <a:t>inmediatividad del mal temido</a:t>
            </a:r>
            <a:r>
              <a:rPr lang="es-ES" dirty="0"/>
              <a:t>. </a:t>
            </a:r>
          </a:p>
          <a:p>
            <a:pPr lvl="0"/>
            <a:r>
              <a:rPr lang="es-ES" b="1" dirty="0"/>
              <a:t>Mal eminente </a:t>
            </a:r>
            <a:r>
              <a:rPr lang="es-ES" dirty="0"/>
              <a:t>(2 puntos de vista):</a:t>
            </a:r>
          </a:p>
          <a:p>
            <a:pPr lvl="0">
              <a:buFontTx/>
              <a:buChar char="-"/>
            </a:pPr>
            <a:r>
              <a:rPr lang="es-ES" b="1" dirty="0" smtClean="0"/>
              <a:t>Temporal</a:t>
            </a:r>
            <a:r>
              <a:rPr lang="es-ES" b="1" dirty="0"/>
              <a:t>: </a:t>
            </a:r>
            <a:r>
              <a:rPr lang="es-ES" dirty="0" smtClean="0"/>
              <a:t>Es </a:t>
            </a:r>
            <a:r>
              <a:rPr lang="es-ES" dirty="0"/>
              <a:t>aquella situación de peligro que por su estado de desarrollo y circunstancias, está próxima a materializarse en daño. Que obra el agente de manera </a:t>
            </a:r>
            <a:r>
              <a:rPr lang="es-ES" dirty="0" smtClean="0"/>
              <a:t>inmediata.</a:t>
            </a:r>
          </a:p>
          <a:p>
            <a:pPr lvl="0">
              <a:buFontTx/>
              <a:buChar char="-"/>
            </a:pPr>
            <a:r>
              <a:rPr lang="es-ES" b="1" dirty="0" smtClean="0"/>
              <a:t>Causal</a:t>
            </a:r>
            <a:r>
              <a:rPr lang="es-ES" b="1" dirty="0"/>
              <a:t>: </a:t>
            </a:r>
            <a:r>
              <a:rPr lang="es-ES" dirty="0" smtClean="0"/>
              <a:t>El miedo trasciende en el tiempo </a:t>
            </a:r>
            <a:r>
              <a:rPr lang="es-ES" dirty="0"/>
              <a:t>y </a:t>
            </a:r>
            <a:r>
              <a:rPr lang="es-ES" dirty="0" smtClean="0"/>
              <a:t>coloca  </a:t>
            </a:r>
            <a:r>
              <a:rPr lang="es-ES" dirty="0"/>
              <a:t>al agente </a:t>
            </a:r>
            <a:r>
              <a:rPr lang="es-ES" dirty="0" smtClean="0"/>
              <a:t>en un </a:t>
            </a:r>
            <a:r>
              <a:rPr lang="es-ES" dirty="0"/>
              <a:t>estado psíquico que lo obligue a actuar de manera directa.</a:t>
            </a:r>
          </a:p>
        </p:txBody>
      </p:sp>
    </p:spTree>
    <p:extLst>
      <p:ext uri="{BB962C8B-B14F-4D97-AF65-F5344CB8AC3E}">
        <p14:creationId xmlns:p14="http://schemas.microsoft.com/office/powerpoint/2010/main" val="3382974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Requisitos de la eximente de miedo insuperable o intenso. </a:t>
            </a:r>
          </a:p>
        </p:txBody>
      </p:sp>
      <p:sp>
        <p:nvSpPr>
          <p:cNvPr id="3" name="2 Marcador de contenido"/>
          <p:cNvSpPr>
            <a:spLocks noGrp="1"/>
          </p:cNvSpPr>
          <p:nvPr>
            <p:ph sz="quarter" idx="1"/>
          </p:nvPr>
        </p:nvSpPr>
        <p:spPr/>
        <p:txBody>
          <a:bodyPr>
            <a:normAutofit/>
          </a:bodyPr>
          <a:lstStyle/>
          <a:p>
            <a:pPr marL="0" lvl="0" indent="0">
              <a:buNone/>
            </a:pPr>
            <a:endParaRPr lang="es-ES" b="1" dirty="0" smtClean="0"/>
          </a:p>
          <a:p>
            <a:pPr marL="0" lvl="0" indent="0">
              <a:buNone/>
            </a:pPr>
            <a:endParaRPr lang="es-ES" b="1" dirty="0"/>
          </a:p>
          <a:p>
            <a:pPr marL="0" lvl="0" indent="0">
              <a:buNone/>
            </a:pPr>
            <a:r>
              <a:rPr lang="es-ES" b="1" dirty="0" smtClean="0"/>
              <a:t>c) La </a:t>
            </a:r>
            <a:r>
              <a:rPr lang="es-ES" b="1" dirty="0"/>
              <a:t>realidad del mal temido.  </a:t>
            </a:r>
            <a:endParaRPr lang="es-ES" dirty="0"/>
          </a:p>
          <a:p>
            <a:pPr lvl="0"/>
            <a:r>
              <a:rPr lang="es-ES" dirty="0"/>
              <a:t>El mal que estimulo la acción del agente debe ser real para su conciencia y obrar conforme a este. </a:t>
            </a:r>
          </a:p>
        </p:txBody>
      </p:sp>
    </p:spTree>
    <p:extLst>
      <p:ext uri="{BB962C8B-B14F-4D97-AF65-F5344CB8AC3E}">
        <p14:creationId xmlns:p14="http://schemas.microsoft.com/office/powerpoint/2010/main" val="3681849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Requisitos de la eximente de miedo insuperable o intenso. </a:t>
            </a:r>
          </a:p>
        </p:txBody>
      </p:sp>
      <p:sp>
        <p:nvSpPr>
          <p:cNvPr id="3" name="2 Marcador de contenido"/>
          <p:cNvSpPr>
            <a:spLocks noGrp="1"/>
          </p:cNvSpPr>
          <p:nvPr>
            <p:ph sz="quarter" idx="1"/>
          </p:nvPr>
        </p:nvSpPr>
        <p:spPr/>
        <p:txBody>
          <a:bodyPr>
            <a:normAutofit/>
          </a:bodyPr>
          <a:lstStyle/>
          <a:p>
            <a:pPr marL="0" lvl="0" indent="0">
              <a:buNone/>
            </a:pPr>
            <a:r>
              <a:rPr lang="es-ES" b="1" dirty="0" smtClean="0"/>
              <a:t>d) La </a:t>
            </a:r>
            <a:r>
              <a:rPr lang="es-ES" b="1" dirty="0"/>
              <a:t>gravedad del mal temido.</a:t>
            </a:r>
            <a:endParaRPr lang="es-ES" dirty="0"/>
          </a:p>
          <a:p>
            <a:pPr lvl="0"/>
            <a:r>
              <a:rPr lang="es-ES" dirty="0"/>
              <a:t>El mal no debe ser tan grave sino lo suficientemente poderoso para cohibir la voluntad del agente para sobreponerse a este. </a:t>
            </a:r>
          </a:p>
          <a:p>
            <a:pPr lvl="0"/>
            <a:r>
              <a:rPr lang="es-ES" dirty="0"/>
              <a:t>La gravedad no radica en el peligro sino en el miedo que entraña ese peligro. </a:t>
            </a:r>
          </a:p>
          <a:p>
            <a:pPr lvl="0">
              <a:buFontTx/>
              <a:buChar char="-"/>
            </a:pPr>
            <a:endParaRPr lang="es-ES" dirty="0"/>
          </a:p>
        </p:txBody>
      </p:sp>
    </p:spTree>
    <p:extLst>
      <p:ext uri="{BB962C8B-B14F-4D97-AF65-F5344CB8AC3E}">
        <p14:creationId xmlns:p14="http://schemas.microsoft.com/office/powerpoint/2010/main" val="33978709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 b="1" dirty="0">
                <a:solidFill>
                  <a:schemeClr val="tx1"/>
                </a:solidFill>
              </a:rPr>
              <a:t>Requisitos de la eximente de miedo insuperable o intenso. </a:t>
            </a:r>
          </a:p>
        </p:txBody>
      </p:sp>
      <p:sp>
        <p:nvSpPr>
          <p:cNvPr id="3" name="2 Marcador de contenido"/>
          <p:cNvSpPr>
            <a:spLocks noGrp="1"/>
          </p:cNvSpPr>
          <p:nvPr>
            <p:ph sz="quarter" idx="1"/>
          </p:nvPr>
        </p:nvSpPr>
        <p:spPr/>
        <p:txBody>
          <a:bodyPr>
            <a:normAutofit fontScale="85000" lnSpcReduction="10000"/>
          </a:bodyPr>
          <a:lstStyle/>
          <a:p>
            <a:pPr marL="0" lvl="0" indent="0">
              <a:buNone/>
            </a:pPr>
            <a:r>
              <a:rPr lang="es-ES" b="1" dirty="0" smtClean="0"/>
              <a:t>e) La </a:t>
            </a:r>
            <a:r>
              <a:rPr lang="es-ES" b="1" dirty="0"/>
              <a:t>proporcionalidad entre el mal causado y el mal temido. </a:t>
            </a:r>
            <a:endParaRPr lang="es-ES" dirty="0"/>
          </a:p>
          <a:p>
            <a:pPr marL="0" lvl="0" indent="0">
              <a:buNone/>
            </a:pPr>
            <a:r>
              <a:rPr lang="es-ES" dirty="0"/>
              <a:t>Se debe analizar desde el punto de vista </a:t>
            </a:r>
            <a:r>
              <a:rPr lang="es-ES" u="sng" dirty="0"/>
              <a:t>objetivo</a:t>
            </a:r>
            <a:r>
              <a:rPr lang="es-ES" dirty="0"/>
              <a:t> como </a:t>
            </a:r>
            <a:r>
              <a:rPr lang="es-ES" u="sng" dirty="0"/>
              <a:t>subjetivo</a:t>
            </a:r>
            <a:r>
              <a:rPr lang="es-ES" dirty="0"/>
              <a:t>.</a:t>
            </a:r>
          </a:p>
          <a:p>
            <a:pPr lvl="0"/>
            <a:r>
              <a:rPr lang="es-ES" b="1" dirty="0"/>
              <a:t>Objetivo:</a:t>
            </a:r>
            <a:r>
              <a:rPr lang="es-ES" dirty="0"/>
              <a:t> </a:t>
            </a:r>
            <a:r>
              <a:rPr lang="es-ES" dirty="0" smtClean="0"/>
              <a:t>Deben de </a:t>
            </a:r>
            <a:r>
              <a:rPr lang="es-ES" dirty="0"/>
              <a:t>compararse los efectos que se hubiesen producido en caso de producirse la amenaza y los efectos ocasionados por el sujeto actuante por temor a tales males.</a:t>
            </a:r>
          </a:p>
          <a:p>
            <a:pPr lvl="0"/>
            <a:r>
              <a:rPr lang="es-ES" dirty="0"/>
              <a:t> </a:t>
            </a:r>
            <a:r>
              <a:rPr lang="es-ES" b="1" dirty="0"/>
              <a:t>Subjetivo:</a:t>
            </a:r>
            <a:r>
              <a:rPr lang="es-ES" dirty="0"/>
              <a:t> </a:t>
            </a:r>
            <a:r>
              <a:rPr lang="es-ES" dirty="0" smtClean="0"/>
              <a:t>Debe estimarse </a:t>
            </a:r>
            <a:r>
              <a:rPr lang="es-ES" dirty="0"/>
              <a:t>el momento en que se presenta el autor a la hora de obrar teniendo </a:t>
            </a:r>
            <a:r>
              <a:rPr lang="es-ES"/>
              <a:t>en </a:t>
            </a:r>
            <a:r>
              <a:rPr lang="es-ES" smtClean="0"/>
              <a:t>cuenta </a:t>
            </a:r>
            <a:r>
              <a:rPr lang="es-ES" dirty="0"/>
              <a:t>un conjunto de circunstancias personales del sujeto actuante. </a:t>
            </a:r>
          </a:p>
          <a:p>
            <a:pPr lvl="0">
              <a:buFontTx/>
              <a:buChar char="-"/>
            </a:pPr>
            <a:endParaRPr lang="es-ES" dirty="0"/>
          </a:p>
        </p:txBody>
      </p:sp>
    </p:spTree>
    <p:extLst>
      <p:ext uri="{BB962C8B-B14F-4D97-AF65-F5344CB8AC3E}">
        <p14:creationId xmlns:p14="http://schemas.microsoft.com/office/powerpoint/2010/main" val="747162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411510"/>
            <a:ext cx="8534400" cy="569214"/>
          </a:xfrm>
        </p:spPr>
        <p:txBody>
          <a:bodyPr>
            <a:normAutofit fontScale="90000"/>
          </a:bodyPr>
          <a:lstStyle/>
          <a:p>
            <a:r>
              <a:rPr lang="es-ES" b="1" dirty="0" smtClean="0">
                <a:solidFill>
                  <a:schemeClr val="tx1"/>
                </a:solidFill>
              </a:rPr>
              <a:t>El  </a:t>
            </a:r>
            <a:r>
              <a:rPr lang="es-ES" b="1" dirty="0">
                <a:solidFill>
                  <a:schemeClr val="tx1"/>
                </a:solidFill>
              </a:rPr>
              <a:t>Error </a:t>
            </a:r>
            <a:r>
              <a:rPr lang="es-ES" b="1" dirty="0" smtClean="0">
                <a:solidFill>
                  <a:schemeClr val="tx1"/>
                </a:solidFill>
              </a:rPr>
              <a:t>en el </a:t>
            </a:r>
            <a:r>
              <a:rPr lang="es-ES" b="1" dirty="0">
                <a:solidFill>
                  <a:schemeClr val="tx1"/>
                </a:solidFill>
              </a:rPr>
              <a:t>Código </a:t>
            </a:r>
            <a:r>
              <a:rPr lang="es-ES" b="1" dirty="0" smtClean="0">
                <a:solidFill>
                  <a:schemeClr val="tx1"/>
                </a:solidFill>
              </a:rPr>
              <a:t>Penal</a:t>
            </a:r>
            <a:r>
              <a:rPr lang="es-ES" b="1" dirty="0">
                <a:solidFill>
                  <a:schemeClr val="tx1"/>
                </a:solidFill>
              </a:rPr>
              <a:t>.</a:t>
            </a:r>
          </a:p>
        </p:txBody>
      </p:sp>
      <p:sp>
        <p:nvSpPr>
          <p:cNvPr id="3" name="2 Marcador de contenido"/>
          <p:cNvSpPr>
            <a:spLocks noGrp="1"/>
          </p:cNvSpPr>
          <p:nvPr>
            <p:ph sz="quarter" idx="1"/>
          </p:nvPr>
        </p:nvSpPr>
        <p:spPr/>
        <p:txBody>
          <a:bodyPr>
            <a:normAutofit fontScale="77500" lnSpcReduction="20000"/>
          </a:bodyPr>
          <a:lstStyle/>
          <a:p>
            <a:pPr marL="0" indent="0" algn="just">
              <a:buNone/>
            </a:pPr>
            <a:r>
              <a:rPr lang="es-ES" b="1" dirty="0"/>
              <a:t>Artículo 25.1. </a:t>
            </a:r>
            <a:r>
              <a:rPr lang="es-ES" dirty="0"/>
              <a:t>El error sobre un elemento constitutivo del tipo penal, si fuera invencible, excluye la responsabilidad penal; si fuera vencible, se exige responsabilidad a título de delito culposo, de ser esto posible</a:t>
            </a:r>
            <a:r>
              <a:rPr lang="es-ES" dirty="0" smtClean="0"/>
              <a:t>.</a:t>
            </a:r>
          </a:p>
          <a:p>
            <a:pPr marL="0" indent="0" algn="just">
              <a:buNone/>
            </a:pPr>
            <a:endParaRPr lang="es-ES" dirty="0"/>
          </a:p>
          <a:p>
            <a:pPr marL="0" lvl="0" indent="0" algn="just">
              <a:buNone/>
            </a:pPr>
            <a:r>
              <a:rPr lang="es-ES" dirty="0" smtClean="0"/>
              <a:t>2. El </a:t>
            </a:r>
            <a:r>
              <a:rPr lang="es-ES" dirty="0"/>
              <a:t>error, invencible o vencible, sobre un elemento que cualifique el delito o sobre una circunstancia agravante, impide su </a:t>
            </a:r>
            <a:r>
              <a:rPr lang="es-ES" dirty="0" smtClean="0"/>
              <a:t>apreciación.</a:t>
            </a:r>
          </a:p>
          <a:p>
            <a:pPr marL="0" lvl="0" indent="0" algn="just">
              <a:buNone/>
            </a:pPr>
            <a:endParaRPr lang="es-ES" dirty="0" smtClean="0"/>
          </a:p>
          <a:p>
            <a:pPr marL="0" lvl="0" indent="0" algn="just">
              <a:buNone/>
            </a:pPr>
            <a:r>
              <a:rPr lang="es-ES" b="1" dirty="0" smtClean="0"/>
              <a:t>3</a:t>
            </a:r>
            <a:r>
              <a:rPr lang="es-ES" dirty="0" smtClean="0"/>
              <a:t>. Está </a:t>
            </a:r>
            <a:r>
              <a:rPr lang="es-ES" dirty="0"/>
              <a:t>exento de responsabilidad penal quien comete el delito sin comprender la ilicitud de su acción u omisión, ya sea porque desconozca la existencia, alcance o validez de la prohibición, o porque crea, equivocadamente, que su conducta está permitida por concurrir una causa que la justifique</a:t>
            </a:r>
            <a:r>
              <a:rPr lang="es-ES" dirty="0" smtClean="0"/>
              <a:t>.</a:t>
            </a:r>
            <a:endParaRPr lang="es-ES" dirty="0"/>
          </a:p>
        </p:txBody>
      </p:sp>
    </p:spTree>
    <p:extLst>
      <p:ext uri="{BB962C8B-B14F-4D97-AF65-F5344CB8AC3E}">
        <p14:creationId xmlns:p14="http://schemas.microsoft.com/office/powerpoint/2010/main" val="27250778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Actividad </a:t>
            </a:r>
            <a:r>
              <a:rPr lang="es-ES" b="1" dirty="0" smtClean="0">
                <a:solidFill>
                  <a:schemeClr val="tx1"/>
                </a:solidFill>
              </a:rPr>
              <a:t>independiente</a:t>
            </a:r>
            <a:endParaRPr lang="es-ES" dirty="0">
              <a:solidFill>
                <a:schemeClr val="tx1"/>
              </a:solidFill>
            </a:endParaRPr>
          </a:p>
        </p:txBody>
      </p:sp>
      <p:sp>
        <p:nvSpPr>
          <p:cNvPr id="3" name="2 Marcador de contenido"/>
          <p:cNvSpPr>
            <a:spLocks noGrp="1"/>
          </p:cNvSpPr>
          <p:nvPr>
            <p:ph sz="quarter" idx="1"/>
          </p:nvPr>
        </p:nvSpPr>
        <p:spPr/>
        <p:txBody>
          <a:bodyPr/>
          <a:lstStyle/>
          <a:p>
            <a:pPr lvl="0"/>
            <a:r>
              <a:rPr lang="es-ES" smtClean="0"/>
              <a:t>Entregar </a:t>
            </a:r>
            <a:r>
              <a:rPr lang="es-ES" dirty="0"/>
              <a:t>por escrito un estudio comparativo de la eximente del miedo insuperable con respecto a otras eximentes y la diferencia entre el error accidental del tipo error in objeto y aberratio </a:t>
            </a:r>
            <a:r>
              <a:rPr lang="es-ES"/>
              <a:t>ictus</a:t>
            </a:r>
            <a:r>
              <a:rPr lang="es-ES" smtClean="0"/>
              <a:t>.</a:t>
            </a:r>
          </a:p>
          <a:p>
            <a:pPr marL="0" lvl="0" indent="0">
              <a:buNone/>
            </a:pPr>
            <a:endParaRPr lang="es-ES" smtClean="0"/>
          </a:p>
          <a:p>
            <a:pPr lvl="0"/>
            <a:r>
              <a:rPr lang="es-ES" dirty="0" smtClean="0"/>
              <a:t>Fecha de entrega: 12/10/22</a:t>
            </a:r>
          </a:p>
          <a:p>
            <a:r>
              <a:rPr lang="es-ES" dirty="0" smtClean="0"/>
              <a:t>Escrito o digital (Vía WhatsApp) </a:t>
            </a:r>
            <a:endParaRPr lang="es-ES" dirty="0"/>
          </a:p>
        </p:txBody>
      </p:sp>
    </p:spTree>
    <p:extLst>
      <p:ext uri="{BB962C8B-B14F-4D97-AF65-F5344CB8AC3E}">
        <p14:creationId xmlns:p14="http://schemas.microsoft.com/office/powerpoint/2010/main" val="3247558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smtClean="0">
                <a:solidFill>
                  <a:schemeClr val="tx1"/>
                </a:solidFill>
              </a:rPr>
              <a:t>BIBLIOGRAFÍA</a:t>
            </a:r>
            <a:endParaRPr lang="es-ES" dirty="0">
              <a:solidFill>
                <a:schemeClr val="tx1"/>
              </a:solidFill>
            </a:endParaRPr>
          </a:p>
        </p:txBody>
      </p:sp>
      <p:sp>
        <p:nvSpPr>
          <p:cNvPr id="3" name="2 Marcador de contenido"/>
          <p:cNvSpPr>
            <a:spLocks noGrp="1"/>
          </p:cNvSpPr>
          <p:nvPr>
            <p:ph sz="quarter" idx="1"/>
          </p:nvPr>
        </p:nvSpPr>
        <p:spPr/>
        <p:txBody>
          <a:bodyPr/>
          <a:lstStyle/>
          <a:p>
            <a:pPr lvl="0"/>
            <a:r>
              <a:rPr lang="es-ES" dirty="0" smtClean="0"/>
              <a:t>Código </a:t>
            </a:r>
            <a:r>
              <a:rPr lang="es-ES" dirty="0"/>
              <a:t>penal. Ley </a:t>
            </a:r>
            <a:r>
              <a:rPr lang="es-ES" dirty="0" smtClean="0"/>
              <a:t>151/22. </a:t>
            </a:r>
            <a:endParaRPr lang="es-ES" dirty="0"/>
          </a:p>
          <a:p>
            <a:r>
              <a:rPr lang="es-ES" dirty="0"/>
              <a:t>Suñez Tejera, Yoruanys, El sujeto en estado de miedo y la exención de la responsabilidad penal, Ediciones ONBC, La Habana , 2021.  </a:t>
            </a:r>
          </a:p>
          <a:p>
            <a:pPr lvl="0"/>
            <a:r>
              <a:rPr lang="es-ES" dirty="0" smtClean="0"/>
              <a:t>Quirós Pírez, </a:t>
            </a:r>
            <a:r>
              <a:rPr lang="es-ES" dirty="0"/>
              <a:t>Renén, </a:t>
            </a:r>
            <a:r>
              <a:rPr lang="es-ES" i="1" dirty="0"/>
              <a:t>Manual de Derecho Penal</a:t>
            </a:r>
            <a:r>
              <a:rPr lang="es-ES" dirty="0"/>
              <a:t>, Editorial Félix Valera, La Habana, 1999, Tomo III. </a:t>
            </a:r>
            <a:endParaRPr lang="es-ES" dirty="0" smtClean="0"/>
          </a:p>
        </p:txBody>
      </p:sp>
    </p:spTree>
    <p:extLst>
      <p:ext uri="{BB962C8B-B14F-4D97-AF65-F5344CB8AC3E}">
        <p14:creationId xmlns:p14="http://schemas.microsoft.com/office/powerpoint/2010/main" val="819992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141480"/>
            <a:ext cx="8534400" cy="569214"/>
          </a:xfrm>
        </p:spPr>
        <p:txBody>
          <a:bodyPr>
            <a:normAutofit fontScale="90000"/>
          </a:bodyPr>
          <a:lstStyle/>
          <a:p>
            <a:r>
              <a:rPr lang="es-ES" dirty="0" smtClean="0">
                <a:solidFill>
                  <a:schemeClr val="tx1"/>
                </a:solidFill>
              </a:rPr>
              <a:t>El error.</a:t>
            </a:r>
            <a:endParaRPr lang="es-ES"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pPr marL="0" lvl="0" indent="0" algn="just">
              <a:buNone/>
            </a:pPr>
            <a:r>
              <a:rPr lang="es-ES" dirty="0" smtClean="0"/>
              <a:t>4. En </a:t>
            </a:r>
            <a:r>
              <a:rPr lang="es-ES" dirty="0"/>
              <a:t>el caso del apartado anterior, si el error fuera vencible, la sanción se atenúa conforme a las reglas de adecuación previstas para los delitos culposos.</a:t>
            </a:r>
          </a:p>
          <a:p>
            <a:pPr marL="0" lvl="0" indent="0" algn="just">
              <a:buNone/>
            </a:pPr>
            <a:r>
              <a:rPr lang="es-ES" dirty="0" smtClean="0"/>
              <a:t>5. El </a:t>
            </a:r>
            <a:r>
              <a:rPr lang="es-ES" dirty="0"/>
              <a:t>error de prohibición directo no se aprecia cuando la persona tenga el deber de conocer la prohibición</a:t>
            </a:r>
            <a:r>
              <a:rPr lang="es-ES" dirty="0" smtClean="0"/>
              <a:t>.</a:t>
            </a:r>
            <a:r>
              <a:rPr lang="es-ES" dirty="0"/>
              <a:t/>
            </a:r>
            <a:br>
              <a:rPr lang="es-ES" dirty="0"/>
            </a:br>
            <a:endParaRPr lang="es-ES" dirty="0"/>
          </a:p>
          <a:p>
            <a:pPr marL="0" indent="0" algn="just">
              <a:buNone/>
            </a:pPr>
            <a:r>
              <a:rPr lang="es-ES" b="1" dirty="0"/>
              <a:t>Artículo 26</a:t>
            </a:r>
            <a:r>
              <a:rPr lang="es-ES" dirty="0"/>
              <a:t>. Cuando por error o por otro accidente, se comete un delito en perjuicio de persona distinta de aquella contra quien iba dirigida la acción, no se tiene en cuenta la condición de la víctima para aumentar la gravedad de la sanción.</a:t>
            </a:r>
          </a:p>
        </p:txBody>
      </p:sp>
    </p:spTree>
    <p:extLst>
      <p:ext uri="{BB962C8B-B14F-4D97-AF65-F5344CB8AC3E}">
        <p14:creationId xmlns:p14="http://schemas.microsoft.com/office/powerpoint/2010/main" val="294852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346352"/>
            <a:ext cx="8534400" cy="569214"/>
          </a:xfrm>
        </p:spPr>
        <p:txBody>
          <a:bodyPr>
            <a:normAutofit fontScale="90000"/>
          </a:bodyPr>
          <a:lstStyle/>
          <a:p>
            <a:r>
              <a:rPr lang="es-ES" b="1" dirty="0">
                <a:solidFill>
                  <a:schemeClr val="tx1"/>
                </a:solidFill>
              </a:rPr>
              <a:t>Los efectos </a:t>
            </a:r>
            <a:r>
              <a:rPr lang="es-ES" b="1" dirty="0" smtClean="0">
                <a:solidFill>
                  <a:schemeClr val="tx1"/>
                </a:solidFill>
              </a:rPr>
              <a:t>jurídico-penales de la eximente de responsabilidad penal</a:t>
            </a:r>
            <a:endParaRPr lang="es-ES" b="1" dirty="0">
              <a:solidFill>
                <a:schemeClr val="tx1"/>
              </a:solidFill>
            </a:endParaRPr>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3012139697"/>
              </p:ext>
            </p:extLst>
          </p:nvPr>
        </p:nvGraphicFramePr>
        <p:xfrm>
          <a:off x="0" y="1005576"/>
          <a:ext cx="9144000" cy="4137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1796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a:t>
            </a:r>
            <a:r>
              <a:rPr lang="es-ES" b="1" dirty="0" smtClean="0">
                <a:solidFill>
                  <a:schemeClr val="tx1"/>
                </a:solidFill>
              </a:rPr>
              <a:t>jurídico-penales </a:t>
            </a:r>
            <a:r>
              <a:rPr lang="es-ES" b="1" dirty="0">
                <a:solidFill>
                  <a:schemeClr val="tx1"/>
                </a:solidFill>
              </a:rPr>
              <a:t>del de error. </a:t>
            </a:r>
          </a:p>
        </p:txBody>
      </p:sp>
      <p:sp>
        <p:nvSpPr>
          <p:cNvPr id="3" name="2 Marcador de contenido"/>
          <p:cNvSpPr>
            <a:spLocks noGrp="1"/>
          </p:cNvSpPr>
          <p:nvPr>
            <p:ph sz="quarter" idx="1"/>
          </p:nvPr>
        </p:nvSpPr>
        <p:spPr/>
        <p:txBody>
          <a:bodyPr>
            <a:normAutofit fontScale="92500" lnSpcReduction="20000"/>
          </a:bodyPr>
          <a:lstStyle/>
          <a:p>
            <a:pPr algn="just"/>
            <a:endParaRPr lang="es-ES" b="1" dirty="0" smtClean="0"/>
          </a:p>
          <a:p>
            <a:pPr algn="just"/>
            <a:endParaRPr lang="es-ES" b="1" dirty="0"/>
          </a:p>
          <a:p>
            <a:pPr algn="just"/>
            <a:r>
              <a:rPr lang="es-ES" b="1" dirty="0" smtClean="0"/>
              <a:t>Error </a:t>
            </a:r>
            <a:r>
              <a:rPr lang="es-ES" b="1" dirty="0"/>
              <a:t>esencial:</a:t>
            </a:r>
            <a:r>
              <a:rPr lang="es-ES" dirty="0"/>
              <a:t> </a:t>
            </a:r>
            <a:r>
              <a:rPr lang="es-ES" dirty="0" smtClean="0"/>
              <a:t>Aquel que </a:t>
            </a:r>
            <a:r>
              <a:rPr lang="es-ES" dirty="0"/>
              <a:t>excluye la culpabilidad (el dolo y la imprudencia)  o por lo menos que excluye el dolo, dejando subsistente la imprudencia.  </a:t>
            </a:r>
            <a:endParaRPr lang="es-ES" dirty="0" smtClean="0"/>
          </a:p>
          <a:p>
            <a:pPr marL="0" indent="0" algn="just">
              <a:buNone/>
            </a:pPr>
            <a:r>
              <a:rPr lang="es-ES" dirty="0"/>
              <a:t> </a:t>
            </a:r>
            <a:endParaRPr lang="es-ES" dirty="0" smtClean="0"/>
          </a:p>
          <a:p>
            <a:pPr marL="0" indent="0" algn="just">
              <a:buNone/>
            </a:pPr>
            <a:r>
              <a:rPr lang="es-ES" dirty="0" smtClean="0"/>
              <a:t>Esta </a:t>
            </a:r>
            <a:r>
              <a:rPr lang="es-ES" dirty="0"/>
              <a:t>característica del error esencial ha dado origen a la distinción entre el </a:t>
            </a:r>
            <a:r>
              <a:rPr lang="es-ES" b="1" dirty="0"/>
              <a:t>error esencial vencible</a:t>
            </a:r>
            <a:r>
              <a:rPr lang="es-ES" dirty="0"/>
              <a:t> y el </a:t>
            </a:r>
            <a:r>
              <a:rPr lang="es-ES" b="1" dirty="0"/>
              <a:t>error esencial invencible</a:t>
            </a:r>
            <a:r>
              <a:rPr lang="es-ES" dirty="0"/>
              <a:t> </a:t>
            </a:r>
          </a:p>
          <a:p>
            <a:endParaRPr lang="es-ES" dirty="0"/>
          </a:p>
        </p:txBody>
      </p:sp>
    </p:spTree>
    <p:extLst>
      <p:ext uri="{BB962C8B-B14F-4D97-AF65-F5344CB8AC3E}">
        <p14:creationId xmlns:p14="http://schemas.microsoft.com/office/powerpoint/2010/main" val="2776346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85000" lnSpcReduction="10000"/>
          </a:bodyPr>
          <a:lstStyle/>
          <a:p>
            <a:pPr algn="just"/>
            <a:r>
              <a:rPr lang="es-ES" b="1" dirty="0" smtClean="0"/>
              <a:t>Error </a:t>
            </a:r>
            <a:r>
              <a:rPr lang="es-ES" b="1" dirty="0"/>
              <a:t>esencial:</a:t>
            </a:r>
            <a:r>
              <a:rPr lang="es-ES" dirty="0"/>
              <a:t> </a:t>
            </a:r>
            <a:endParaRPr lang="es-ES" dirty="0" smtClean="0"/>
          </a:p>
          <a:p>
            <a:pPr marL="858838" lvl="0" indent="-858838" algn="just"/>
            <a:r>
              <a:rPr lang="es-ES" b="1" dirty="0"/>
              <a:t>E</a:t>
            </a:r>
            <a:r>
              <a:rPr lang="es-ES" b="1" dirty="0" smtClean="0"/>
              <a:t>rror </a:t>
            </a:r>
            <a:r>
              <a:rPr lang="es-ES" b="1" dirty="0"/>
              <a:t>esencial </a:t>
            </a:r>
            <a:r>
              <a:rPr lang="es-ES" b="1" dirty="0" smtClean="0"/>
              <a:t>vencible: </a:t>
            </a:r>
            <a:r>
              <a:rPr lang="es-ES_tradnl" dirty="0" smtClean="0"/>
              <a:t>Cuando el </a:t>
            </a:r>
            <a:r>
              <a:rPr lang="es-ES_tradnl" dirty="0"/>
              <a:t>sujeto, mediante la aplicación de la debida diligencia, cautela y previsión, hubiera podido  alcanzar el conocimiento que le ha faltado (hubiera podido evitar el error)</a:t>
            </a:r>
            <a:endParaRPr lang="es-ES" dirty="0"/>
          </a:p>
          <a:p>
            <a:pPr marL="858838" indent="-858838" algn="just"/>
            <a:r>
              <a:rPr lang="es-ES" b="1" dirty="0" smtClean="0"/>
              <a:t>Error </a:t>
            </a:r>
            <a:r>
              <a:rPr lang="es-ES" b="1" dirty="0"/>
              <a:t>esencial </a:t>
            </a:r>
            <a:r>
              <a:rPr lang="es-ES" b="1" dirty="0" smtClean="0"/>
              <a:t>invencible</a:t>
            </a:r>
            <a:r>
              <a:rPr lang="es-ES" dirty="0" smtClean="0"/>
              <a:t>: Cuando ni </a:t>
            </a:r>
            <a:r>
              <a:rPr lang="es-ES" dirty="0"/>
              <a:t>siquiera mediante la aplicación de la mayor cautela, diligencia y previsión  hubiera podido alcanzar el conocimiento que le ha faltado (le hubiera sido imposible evitar el error). </a:t>
            </a:r>
          </a:p>
          <a:p>
            <a:endParaRPr lang="es-ES" dirty="0"/>
          </a:p>
        </p:txBody>
      </p:sp>
      <p:sp>
        <p:nvSpPr>
          <p:cNvPr id="6" name="1 Título"/>
          <p:cNvSpPr txBox="1">
            <a:spLocks/>
          </p:cNvSpPr>
          <p:nvPr/>
        </p:nvSpPr>
        <p:spPr>
          <a:xfrm>
            <a:off x="478493" y="76955"/>
            <a:ext cx="8534400" cy="569214"/>
          </a:xfrm>
          <a:prstGeom prst="rect">
            <a:avLst/>
          </a:prstGeom>
        </p:spPr>
        <p:txBody>
          <a:bodyPr vert="horz" anchor="b">
            <a:normAutofit fontScale="90000"/>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r>
              <a:rPr lang="es-ES" b="1" smtClean="0">
                <a:solidFill>
                  <a:schemeClr val="tx1"/>
                </a:solidFill>
              </a:rPr>
              <a:t>Los efectos jurídico-penales del de error. </a:t>
            </a:r>
            <a:endParaRPr lang="es-ES" b="1" dirty="0">
              <a:solidFill>
                <a:schemeClr val="tx1"/>
              </a:solidFill>
            </a:endParaRPr>
          </a:p>
        </p:txBody>
      </p:sp>
    </p:spTree>
    <p:extLst>
      <p:ext uri="{BB962C8B-B14F-4D97-AF65-F5344CB8AC3E}">
        <p14:creationId xmlns:p14="http://schemas.microsoft.com/office/powerpoint/2010/main" val="671918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92500" lnSpcReduction="10000"/>
          </a:bodyPr>
          <a:lstStyle/>
          <a:p>
            <a:pPr algn="just"/>
            <a:endParaRPr lang="es-ES" b="1" dirty="0" smtClean="0"/>
          </a:p>
          <a:p>
            <a:pPr algn="just"/>
            <a:r>
              <a:rPr lang="es-ES" b="1" dirty="0" smtClean="0"/>
              <a:t>Error </a:t>
            </a:r>
            <a:r>
              <a:rPr lang="es-ES" b="1" dirty="0"/>
              <a:t>accidental:</a:t>
            </a:r>
            <a:r>
              <a:rPr lang="es-ES" dirty="0"/>
              <a:t> </a:t>
            </a:r>
            <a:r>
              <a:rPr lang="es-ES" dirty="0" smtClean="0"/>
              <a:t>Es aquel </a:t>
            </a:r>
            <a:r>
              <a:rPr lang="es-ES" dirty="0"/>
              <a:t>que recae sobre circunstancias que no forman parte de la figura básica y por ello,   la culpabilidad del sujeto no resulta afectada,  ni modificada la entidad del hecho delictivo.  Dentro del error accidental se han comprendido diversos tipos de errores, pero los más abordados por la teoría penal son el </a:t>
            </a:r>
            <a:r>
              <a:rPr lang="es-ES" b="1" dirty="0"/>
              <a:t>error in objecto</a:t>
            </a:r>
            <a:r>
              <a:rPr lang="es-ES" dirty="0"/>
              <a:t>, </a:t>
            </a:r>
            <a:r>
              <a:rPr lang="es-ES" b="1" dirty="0"/>
              <a:t>la aberratio ictus</a:t>
            </a:r>
            <a:r>
              <a:rPr lang="es-ES" dirty="0"/>
              <a:t> y el </a:t>
            </a:r>
            <a:r>
              <a:rPr lang="es-ES" b="1" dirty="0"/>
              <a:t>error en los medios empleados</a:t>
            </a:r>
            <a:r>
              <a:rPr lang="es-ES" dirty="0"/>
              <a:t>.</a:t>
            </a:r>
          </a:p>
          <a:p>
            <a:endParaRPr lang="es-ES" dirty="0"/>
          </a:p>
        </p:txBody>
      </p:sp>
      <p:sp>
        <p:nvSpPr>
          <p:cNvPr id="5" name="1 Título"/>
          <p:cNvSpPr>
            <a:spLocks noGrp="1"/>
          </p:cNvSpPr>
          <p:nvPr>
            <p:ph type="title"/>
          </p:nvPr>
        </p:nvSpPr>
        <p:spPr>
          <a:xfrm>
            <a:off x="301752" y="171450"/>
            <a:ext cx="8534400" cy="569214"/>
          </a:xfrm>
        </p:spPr>
        <p:txBody>
          <a:bodyPr>
            <a:normAutofit fontScale="90000"/>
          </a:bodyPr>
          <a:lstStyle/>
          <a:p>
            <a:r>
              <a:rPr lang="es-ES" b="1" dirty="0">
                <a:solidFill>
                  <a:schemeClr val="tx1"/>
                </a:solidFill>
              </a:rPr>
              <a:t>Los efectos </a:t>
            </a:r>
            <a:r>
              <a:rPr lang="es-ES" b="1" dirty="0" smtClean="0">
                <a:solidFill>
                  <a:schemeClr val="tx1"/>
                </a:solidFill>
              </a:rPr>
              <a:t>jurídico-penales </a:t>
            </a:r>
            <a:r>
              <a:rPr lang="es-ES" b="1" dirty="0">
                <a:solidFill>
                  <a:schemeClr val="tx1"/>
                </a:solidFill>
              </a:rPr>
              <a:t>del de error. </a:t>
            </a:r>
          </a:p>
        </p:txBody>
      </p:sp>
    </p:spTree>
    <p:extLst>
      <p:ext uri="{BB962C8B-B14F-4D97-AF65-F5344CB8AC3E}">
        <p14:creationId xmlns:p14="http://schemas.microsoft.com/office/powerpoint/2010/main" val="2114818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Los efectos jurídico-penales del de error.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algn="just"/>
            <a:r>
              <a:rPr lang="es-ES" b="1" dirty="0" smtClean="0"/>
              <a:t>Error </a:t>
            </a:r>
            <a:r>
              <a:rPr lang="es-ES" b="1" dirty="0"/>
              <a:t>accidental:</a:t>
            </a:r>
            <a:r>
              <a:rPr lang="es-ES" dirty="0"/>
              <a:t> </a:t>
            </a:r>
            <a:endParaRPr lang="es-ES" dirty="0" smtClean="0"/>
          </a:p>
          <a:p>
            <a:pPr algn="just"/>
            <a:r>
              <a:rPr lang="es-ES" b="1" dirty="0" smtClean="0"/>
              <a:t>Error </a:t>
            </a:r>
            <a:r>
              <a:rPr lang="es-ES" b="1" dirty="0"/>
              <a:t>in </a:t>
            </a:r>
            <a:r>
              <a:rPr lang="es-ES" b="1" dirty="0" smtClean="0"/>
              <a:t>objecto</a:t>
            </a:r>
            <a:r>
              <a:rPr lang="es-ES" dirty="0" smtClean="0"/>
              <a:t>: El sujeto  </a:t>
            </a:r>
            <a:r>
              <a:rPr lang="es-ES" dirty="0"/>
              <a:t>dirige su actuación contra un objeto o persona distinto del  que  se proponía atacar, pero equivalente a </a:t>
            </a:r>
            <a:r>
              <a:rPr lang="es-ES" dirty="0" smtClean="0"/>
              <a:t>este</a:t>
            </a:r>
            <a:endParaRPr lang="es-ES" dirty="0"/>
          </a:p>
        </p:txBody>
      </p:sp>
    </p:spTree>
    <p:extLst>
      <p:ext uri="{BB962C8B-B14F-4D97-AF65-F5344CB8AC3E}">
        <p14:creationId xmlns:p14="http://schemas.microsoft.com/office/powerpoint/2010/main" val="34082797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1414</TotalTime>
  <Words>1908</Words>
  <Application>Microsoft Office PowerPoint</Application>
  <PresentationFormat>Presentación en pantalla (16:9)</PresentationFormat>
  <Paragraphs>129</Paragraphs>
  <Slides>31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Arial</vt:lpstr>
      <vt:lpstr>Georgia</vt:lpstr>
      <vt:lpstr>Wingdings</vt:lpstr>
      <vt:lpstr>Wingdings 2</vt:lpstr>
      <vt:lpstr>Civil</vt:lpstr>
      <vt:lpstr> </vt:lpstr>
      <vt:lpstr>Inculpabilidad</vt:lpstr>
      <vt:lpstr>El  Error en el Código Penal.</vt:lpstr>
      <vt:lpstr>El error.</vt:lpstr>
      <vt:lpstr>Los efectos jurídico-penales de la eximente de responsabilidad penal</vt:lpstr>
      <vt:lpstr>Los efectos jurídico-penales del de error. </vt:lpstr>
      <vt:lpstr>Presentación de PowerPoint</vt:lpstr>
      <vt:lpstr>Los efectos jurídico-penales del de error. </vt:lpstr>
      <vt:lpstr>Los efectos jurídico-penales del de error. </vt:lpstr>
      <vt:lpstr>Los efectos jurídico-penales del de error. </vt:lpstr>
      <vt:lpstr>Los efectos jurídico-penales del de error. </vt:lpstr>
      <vt:lpstr>Los efectos jurídico-penales del de error. </vt:lpstr>
      <vt:lpstr>Los efectos jurídico-penales del de error. </vt:lpstr>
      <vt:lpstr>Los efectos jurídico-penales del de error. .</vt:lpstr>
      <vt:lpstr>Los efectos jurídico-penales del de error. </vt:lpstr>
      <vt:lpstr>La fuente del error:  Error de hecho y Error de derecho</vt:lpstr>
      <vt:lpstr>El objetivo sobre el que recae el error. </vt:lpstr>
      <vt:lpstr>El objetivo sobre el que recae el error.  </vt:lpstr>
      <vt:lpstr>Presentación de PowerPoint</vt:lpstr>
      <vt:lpstr>Miedo insuperable o intenso. </vt:lpstr>
      <vt:lpstr>El miedo insuperable o intenso en el Código Penal. </vt:lpstr>
      <vt:lpstr>Estructura de la eximente del miedo insuperable o intenso. </vt:lpstr>
      <vt:lpstr>Estructura de la eximente de miedo insuperable</vt:lpstr>
      <vt:lpstr>Estructura de la eximente de miedo insuperable</vt:lpstr>
      <vt:lpstr>Requisitos de la eximente del miedo insuperable o intenso. </vt:lpstr>
      <vt:lpstr>Requisitos de la eximente de miedo insuperable o intenso. </vt:lpstr>
      <vt:lpstr>Requisitos de la eximente de miedo insuperable o intenso. </vt:lpstr>
      <vt:lpstr>Requisitos de la eximente de miedo insuperable o intenso. </vt:lpstr>
      <vt:lpstr>Requisitos de la eximente de miedo insuperable o intenso. </vt:lpstr>
      <vt:lpstr>Actividad independiente</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68</cp:revision>
  <dcterms:created xsi:type="dcterms:W3CDTF">2021-10-09T14:05:24Z</dcterms:created>
  <dcterms:modified xsi:type="dcterms:W3CDTF">2026-03-11T11:03:36Z</dcterms:modified>
</cp:coreProperties>
</file>