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7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872952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819400"/>
            <a:ext cx="8496944" cy="356192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II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Nro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Las causas de 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justificación.</a:t>
            </a:r>
            <a:endParaRPr lang="es-ES" sz="3200" cap="none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u="sng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Cuestiones de estudio.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legítima defensa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2800" cap="none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208074"/>
            <a:ext cx="81369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de Ciencias Jurídicas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84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El exceso en la legítima defensa.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Características:</a:t>
            </a:r>
            <a:endParaRPr lang="es-ES" dirty="0"/>
          </a:p>
          <a:p>
            <a:pPr lvl="0"/>
            <a:r>
              <a:rPr lang="es-ES" dirty="0"/>
              <a:t>Impedir o repeler una agresión ilegitima inminente o actual y no provocada.</a:t>
            </a:r>
          </a:p>
          <a:p>
            <a:pPr lvl="0"/>
            <a:r>
              <a:rPr lang="es-ES" dirty="0"/>
              <a:t>Necesidad objetiva de la defensa: la agresión tiene que ser real y no imaginaria.</a:t>
            </a:r>
          </a:p>
          <a:p>
            <a:pPr lvl="0"/>
            <a:r>
              <a:rPr lang="es-ES" dirty="0"/>
              <a:t>Proporcionalidad entre la agresión y la defensa. Según sean las circunstancias de persona, medio, tiempo y lugar.</a:t>
            </a:r>
          </a:p>
        </p:txBody>
      </p:sp>
    </p:spTree>
    <p:extLst>
      <p:ext uri="{BB962C8B-B14F-4D97-AF65-F5344CB8AC3E}">
        <p14:creationId xmlns:p14="http://schemas.microsoft.com/office/powerpoint/2010/main" val="289397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Objetivos de la </a:t>
            </a:r>
            <a:r>
              <a:rPr lang="es-ES" b="1" dirty="0" smtClean="0">
                <a:solidFill>
                  <a:schemeClr val="tx1"/>
                </a:solidFill>
              </a:rPr>
              <a:t>conferencia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ES" dirty="0" smtClean="0"/>
              <a:t>Comprender </a:t>
            </a:r>
            <a:r>
              <a:rPr lang="es-ES" dirty="0"/>
              <a:t>y valorar críticamente el concepto y los requisitos de la agresión en el caso de la legítima defensa.</a:t>
            </a:r>
          </a:p>
          <a:p>
            <a:pPr lvl="0"/>
            <a:r>
              <a:rPr lang="es-ES" dirty="0"/>
              <a:t>Comprender y valorar críticamente los criterios que se han expuesto en torno al concepto de la defensa, el sujeto del acto defensivo, el objeto sobre el que recae el acto defensivo y los requisitos de la defensa.</a:t>
            </a:r>
          </a:p>
          <a:p>
            <a:pPr lvl="0"/>
            <a:r>
              <a:rPr lang="es-ES" dirty="0"/>
              <a:t>Precisar el caso de la legítima defensa del tercero y de la legítima defensa de los derechos.</a:t>
            </a:r>
          </a:p>
          <a:p>
            <a:pPr lvl="0"/>
            <a:r>
              <a:rPr lang="es-ES" dirty="0"/>
              <a:t>Determinar y fundamentar los casos de exceso en la legítima defensa.</a:t>
            </a:r>
          </a:p>
          <a:p>
            <a:pPr lvl="0"/>
            <a:r>
              <a:rPr lang="es-ES" dirty="0"/>
              <a:t>Precisar el caso de la legítima defensa del tercero y de la legítima defensa de los derechos.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438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La </a:t>
            </a:r>
            <a:r>
              <a:rPr lang="es-ES" b="1" dirty="0">
                <a:solidFill>
                  <a:schemeClr val="tx1"/>
                </a:solidFill>
              </a:rPr>
              <a:t>legítima defensa. Art 23.1 C/P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 smtClean="0"/>
              <a:t>Artículo </a:t>
            </a:r>
            <a:r>
              <a:rPr lang="es-ES" dirty="0"/>
              <a:t>23.1. Está exento de responsabilidad penal quien obra en legítima defensa de su persona o derechos.</a:t>
            </a:r>
          </a:p>
          <a:p>
            <a:pPr marL="0" indent="0">
              <a:buNone/>
            </a:pPr>
            <a:r>
              <a:rPr lang="es-ES" dirty="0" smtClean="0"/>
              <a:t>2. </a:t>
            </a:r>
            <a:r>
              <a:rPr lang="es-ES" dirty="0"/>
              <a:t>Obra en legítima defensa quien impide o repele una agresión ilegítima, inminente o actual y sin que esta haya sido suficientemente provocada, si concurren, además, los requisitos siguientes:</a:t>
            </a:r>
          </a:p>
          <a:p>
            <a:pPr marL="0" indent="0">
              <a:buNone/>
            </a:pPr>
            <a:r>
              <a:rPr lang="es-ES" dirty="0"/>
              <a:t>a)	Necesidad objetiva de la defensa; y</a:t>
            </a:r>
          </a:p>
          <a:p>
            <a:pPr marL="0" indent="0">
              <a:buNone/>
            </a:pPr>
            <a:r>
              <a:rPr lang="es-ES" dirty="0" smtClean="0"/>
              <a:t>b</a:t>
            </a:r>
            <a:r>
              <a:rPr lang="es-ES" dirty="0"/>
              <a:t>)	proporcionalidad entre la agresión y la defensa, determinada en cada caso con criterios razonables, según las circunstancias de personas, medios, tiempo y lugar.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4948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La </a:t>
            </a:r>
            <a:r>
              <a:rPr lang="es-ES" b="1" dirty="0">
                <a:solidFill>
                  <a:schemeClr val="tx1"/>
                </a:solidFill>
              </a:rPr>
              <a:t>legítima defensa. Art 23.1 C/P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 smtClean="0"/>
              <a:t>3. Está </a:t>
            </a:r>
            <a:r>
              <a:rPr lang="es-ES" dirty="0"/>
              <a:t>igualmente exento de responsabilidad penal quien defiende a un tercero en las condiciones y con los requisitos exigidos en el apartado 2 que antecede, aunque la agresión haya sido provocada, si el defensor no intervino en la provocación.</a:t>
            </a:r>
          </a:p>
          <a:p>
            <a:pPr marL="0" indent="0">
              <a:buNone/>
            </a:pPr>
            <a:r>
              <a:rPr lang="es-ES" dirty="0"/>
              <a:t>4.	Asimismo, obra en legítima defensa quien impide o repele en forma proporcional un peligro o un daño inminente o actual a la paz pública o a los bienes o intereses sociales del Estado.</a:t>
            </a:r>
          </a:p>
          <a:p>
            <a:pPr marL="0" indent="0">
              <a:buNone/>
            </a:pPr>
            <a:r>
              <a:rPr lang="es-ES" dirty="0"/>
              <a:t>5. Si quien repele la agresión se excede en los límites de la legítima defensa y especialmente, si usa un medio de defensa desproporcionado en relación con el peligro suscitado por el ataque, el tribunal puede rebajar la sanción hasta en dos tercios de su límite mínimo, y si se ha cometido este exceso a causa de la excitación o la emoción violenta provocada por la agresión, puede prescindir de imponerle sanción alguna.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425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La </a:t>
            </a:r>
            <a:r>
              <a:rPr lang="es-ES" b="1" dirty="0">
                <a:solidFill>
                  <a:schemeClr val="tx1"/>
                </a:solidFill>
              </a:rPr>
              <a:t>legítima defensa.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" b="1" dirty="0" smtClean="0"/>
          </a:p>
          <a:p>
            <a:pPr algn="just"/>
            <a:endParaRPr lang="es-ES" b="1" dirty="0"/>
          </a:p>
          <a:p>
            <a:pPr algn="just"/>
            <a:r>
              <a:rPr lang="es-ES" b="1" dirty="0" smtClean="0"/>
              <a:t>Concepto</a:t>
            </a:r>
            <a:r>
              <a:rPr lang="es-ES" b="1" dirty="0"/>
              <a:t>:</a:t>
            </a:r>
            <a:r>
              <a:rPr lang="es-ES" dirty="0"/>
              <a:t> Reacción necesaria, legalmente autorizada para rechazar de manera proporcional, una agresión ilegitima, inminente o actual, y no provocada. Dirigida contra la persona o derecho del que se defiende  o de tercero, o contra la paz pública o los bienes de intereses estatales o nacionales.  </a:t>
            </a:r>
          </a:p>
          <a:p>
            <a:pPr algn="just"/>
            <a:endParaRPr lang="es-ES_tradnl" b="1" dirty="0" smtClean="0"/>
          </a:p>
        </p:txBody>
      </p:sp>
    </p:spTree>
    <p:extLst>
      <p:ext uri="{BB962C8B-B14F-4D97-AF65-F5344CB8AC3E}">
        <p14:creationId xmlns:p14="http://schemas.microsoft.com/office/powerpoint/2010/main" val="40833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Estructura de la eximente de legítima defensa.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La legítima defensa se estructura sobre la base de dos elementos fundamentales (</a:t>
            </a:r>
            <a:r>
              <a:rPr lang="es-ES" b="1" dirty="0"/>
              <a:t>la agresión y la defensa</a:t>
            </a:r>
            <a:r>
              <a:rPr lang="es-ES" dirty="0"/>
              <a:t>): la acción defensiva debe estar precedida por la acción agresiva y hallarse unidas, esa agresión </a:t>
            </a:r>
            <a:r>
              <a:rPr lang="es-ES" b="1" dirty="0"/>
              <a:t>(la causa) </a:t>
            </a:r>
            <a:r>
              <a:rPr lang="es-ES" dirty="0"/>
              <a:t>y esa defensa </a:t>
            </a:r>
            <a:r>
              <a:rPr lang="es-ES" b="1" dirty="0"/>
              <a:t>(la consecuencia), </a:t>
            </a:r>
            <a:r>
              <a:rPr lang="es-ES" dirty="0"/>
              <a:t>por un nexo causal.                 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4657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legítima defensa del tercero.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pPr algn="just"/>
            <a:r>
              <a:rPr lang="es-ES" dirty="0"/>
              <a:t>El artículo 23.3 del Código Penal dispone que “Está igualmente exento de responsabilidad penal quien defiende a un tercero en las condiciones y con los requisitos exigidos en el apartado 2 que antecede, aunque la agresión haya sido provocada, si el defensor no intervino en la provocación”. 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1127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legítima defensa de los derechos. </a:t>
            </a:r>
            <a:r>
              <a:rPr lang="es-ES" b="1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El </a:t>
            </a:r>
            <a:r>
              <a:rPr lang="es-ES" dirty="0"/>
              <a:t>artículo 23.1</a:t>
            </a:r>
            <a:r>
              <a:rPr lang="es-ES" dirty="0" smtClean="0"/>
              <a:t> </a:t>
            </a:r>
            <a:r>
              <a:rPr lang="es-ES" dirty="0"/>
              <a:t>del Código Penal dispone que “está exento de responsabilidad penal el que obra en legítima defensa de su persona o derechos</a:t>
            </a:r>
            <a:r>
              <a:rPr lang="es-ES" dirty="0" smtClean="0"/>
              <a:t>”</a:t>
            </a:r>
          </a:p>
          <a:p>
            <a:r>
              <a:rPr lang="es-ES" dirty="0"/>
              <a:t>Requisitos de la legítima defensa de los </a:t>
            </a:r>
            <a:r>
              <a:rPr lang="es-ES" dirty="0" smtClean="0"/>
              <a:t>derechos:</a:t>
            </a:r>
          </a:p>
          <a:p>
            <a:pPr marL="515938" indent="-273050"/>
            <a:r>
              <a:rPr lang="es-ES" b="1" dirty="0"/>
              <a:t>La irreparabilidad del daño producido por la agresión en el derecho </a:t>
            </a:r>
            <a:r>
              <a:rPr lang="es-ES" b="1" dirty="0" smtClean="0"/>
              <a:t>protegido</a:t>
            </a:r>
          </a:p>
          <a:p>
            <a:pPr marL="515938" indent="-273050"/>
            <a:r>
              <a:rPr lang="es-ES" b="1" dirty="0"/>
              <a:t>La necesidad absoluta de la defensa o imposibilidad absoluta del empleo de otro </a:t>
            </a:r>
            <a:r>
              <a:rPr lang="es-ES" b="1" dirty="0" smtClean="0"/>
              <a:t>medio</a:t>
            </a:r>
            <a:r>
              <a:rPr lang="es-ES" dirty="0" smtClean="0"/>
              <a:t>.</a:t>
            </a:r>
          </a:p>
          <a:p>
            <a:pPr marL="515938" indent="-273050"/>
            <a:r>
              <a:rPr lang="es-ES" b="1" dirty="0"/>
              <a:t>La necesidad de un acto de fuerza, de un acometimiento a la vida o a la integridad corporal del atacado conjuntamente con la agresión al derecho</a:t>
            </a:r>
            <a:r>
              <a:rPr lang="es-ES" dirty="0"/>
              <a:t> </a:t>
            </a:r>
            <a:r>
              <a:rPr lang="es-ES" b="1" dirty="0" smtClean="0"/>
              <a:t> </a:t>
            </a:r>
            <a:r>
              <a:rPr lang="es-ES" dirty="0"/>
              <a:t>	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0834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El exceso en la legítima defensa.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El artículo </a:t>
            </a:r>
            <a:r>
              <a:rPr lang="es-ES" dirty="0" smtClean="0"/>
              <a:t>23.5 </a:t>
            </a:r>
            <a:r>
              <a:rPr lang="es-ES" dirty="0"/>
              <a:t>del Código Penal se refiere al exceso en la legítima </a:t>
            </a:r>
            <a:r>
              <a:rPr lang="es-ES" dirty="0" smtClean="0"/>
              <a:t>defensa. Si </a:t>
            </a:r>
            <a:r>
              <a:rPr lang="es-ES" dirty="0"/>
              <a:t>quien repele la agresión se excede en los límites de la legítima defensa y especialmente, si usa un medio de defensa desproporcionado en relación con el peligro suscitado por el ataque, el tribunal puede rebajar la sanción hasta en dos tercios de su límite mínimo, y si se ha cometido este exceso a causa de la excitación o la emoción violenta provocada por la agresión, puede prescindir de imponerle sanción alguna</a:t>
            </a:r>
            <a:r>
              <a:rPr lang="es-ES" dirty="0" smtClean="0"/>
              <a:t>.</a:t>
            </a:r>
          </a:p>
          <a:p>
            <a:pPr algn="just"/>
            <a:endParaRPr lang="es-ES" dirty="0"/>
          </a:p>
          <a:p>
            <a:pPr marL="0" indent="0" algn="just">
              <a:buNone/>
            </a:pPr>
            <a:r>
              <a:rPr lang="es-ES" dirty="0"/>
              <a:t>Requisito: Proporcionalidad que debe existir entre la agresión y la reacción y que sea proporcional adecuación entre una y otra ha de deducirse con criterio individualizador. 	</a:t>
            </a:r>
          </a:p>
          <a:p>
            <a:pPr marL="0" indent="0" algn="just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5409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1274</TotalTime>
  <Words>715</Words>
  <Application>Microsoft Office PowerPoint</Application>
  <PresentationFormat>Presentación en pantalla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Georgia</vt:lpstr>
      <vt:lpstr>Wingdings</vt:lpstr>
      <vt:lpstr>Wingdings 2</vt:lpstr>
      <vt:lpstr>Civil</vt:lpstr>
      <vt:lpstr> </vt:lpstr>
      <vt:lpstr>Objetivos de la conferencia</vt:lpstr>
      <vt:lpstr>La legítima defensa. Art 23.1 C/P</vt:lpstr>
      <vt:lpstr>La legítima defensa. Art 23.1 C/P</vt:lpstr>
      <vt:lpstr>La legítima defensa. </vt:lpstr>
      <vt:lpstr>Estructura de la eximente de legítima defensa. </vt:lpstr>
      <vt:lpstr>La legítima defensa del tercero. </vt:lpstr>
      <vt:lpstr>La legítima defensa de los derechos.  </vt:lpstr>
      <vt:lpstr>El exceso en la legítima defensa.</vt:lpstr>
      <vt:lpstr>El exceso en la legítima defensa.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Grueiro</dc:creator>
  <cp:lastModifiedBy>casa</cp:lastModifiedBy>
  <cp:revision>37</cp:revision>
  <dcterms:created xsi:type="dcterms:W3CDTF">2021-10-09T14:05:24Z</dcterms:created>
  <dcterms:modified xsi:type="dcterms:W3CDTF">2026-03-11T11:04:41Z</dcterms:modified>
</cp:coreProperties>
</file>