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72"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5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17" name="16 Marcador de pie de página"/>
          <p:cNvSpPr>
            <a:spLocks noGrp="1"/>
          </p:cNvSpPr>
          <p:nvPr>
            <p:ph type="ftr" sz="quarter" idx="11"/>
          </p:nvPr>
        </p:nvSpPr>
        <p:spPr/>
        <p:txBody>
          <a:bodyPr/>
          <a:lstStyle/>
          <a:p>
            <a:endParaRPr lang="es-ES" dirty="0"/>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6915912" y="3009901"/>
            <a:ext cx="457200" cy="441325"/>
          </a:xfrm>
        </p:spPr>
        <p:txBody>
          <a:bodyPr/>
          <a:lstStyle/>
          <a:p>
            <a:fld id="{132FADFE-3B8F-471C-ABF0-DBC7717ECBBC}" type="slidenum">
              <a:rPr lang="es-ES" smtClean="0"/>
              <a:t>‹Nº›</a:t>
            </a:fld>
            <a:endParaRPr lang="es-ES" dirty="0"/>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a:xfrm>
            <a:off x="4361688" y="1026372"/>
            <a:ext cx="457200" cy="441325"/>
          </a:xfrm>
        </p:spPr>
        <p:txBody>
          <a:bodyPr/>
          <a:lstStyle/>
          <a:p>
            <a:fld id="{132FADFE-3B8F-471C-ABF0-DBC7717ECBBC}" type="slidenum">
              <a:rPr lang="es-ES" smtClean="0"/>
              <a:t>‹Nº›</a:t>
            </a:fld>
            <a:endParaRPr lang="es-ES" dirty="0"/>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dirty="0"/>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Marcador de pie de página"/>
          <p:cNvSpPr>
            <a:spLocks noGrp="1"/>
          </p:cNvSpPr>
          <p:nvPr>
            <p:ph type="ftr" sz="quarter" idx="11"/>
          </p:nvPr>
        </p:nvSpPr>
        <p:spPr>
          <a:xfrm>
            <a:off x="304800" y="6409944"/>
            <a:ext cx="3581400" cy="365760"/>
          </a:xfrm>
        </p:spPr>
        <p:txBody>
          <a:bodyPr/>
          <a:lstStyle/>
          <a:p>
            <a:endParaRPr lang="es-ES" dirty="0"/>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132FADFE-3B8F-471C-ABF0-DBC7717ECBBC}" type="slidenum">
              <a:rPr lang="es-ES" smtClean="0"/>
              <a:t>‹Nº›</a:t>
            </a:fld>
            <a:endParaRPr lang="es-ES" dirty="0"/>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a:xfrm>
            <a:off x="4343400" y="1036020"/>
            <a:ext cx="457200" cy="441325"/>
          </a:xfrm>
        </p:spPr>
        <p:txBody>
          <a:bodyPr/>
          <a:lstStyle/>
          <a:p>
            <a:fld id="{132FADFE-3B8F-471C-ABF0-DBC7717ECBBC}"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132FADFE-3B8F-471C-ABF0-DBC7717ECBBC}"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6410848"/>
            <a:ext cx="3383280" cy="365760"/>
          </a:xfrm>
        </p:spPr>
        <p:txBody>
          <a:bodyPr/>
          <a:lstStyle/>
          <a:p>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312738"/>
            <a:ext cx="457200" cy="441325"/>
          </a:xfrm>
        </p:spPr>
        <p:txBody>
          <a:bodyPr/>
          <a:lstStyle/>
          <a:p>
            <a:fld id="{132FADFE-3B8F-471C-ABF0-DBC7717ECBBC}" type="slidenum">
              <a:rPr lang="es-ES" smtClean="0"/>
              <a:t>‹Nº›</a:t>
            </a:fld>
            <a:endParaRPr lang="es-ES" dirty="0"/>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a:xfrm>
            <a:off x="5788152" y="6404984"/>
            <a:ext cx="3044952" cy="36576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6410848"/>
            <a:ext cx="3584448" cy="365760"/>
          </a:xfrm>
        </p:spPr>
        <p:txBody>
          <a:bodyPr/>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dirty="0"/>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2FADFE-3B8F-471C-ABF0-DBC7717ECBBC}" type="slidenum">
              <a:rPr lang="es-ES" smtClean="0"/>
              <a:t>‹Nº›</a:t>
            </a:fld>
            <a:endParaRPr lang="es-ES" dirty="0"/>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60648"/>
            <a:ext cx="7772400" cy="1872952"/>
          </a:xfrm>
        </p:spPr>
        <p:txBody>
          <a:bodyPr>
            <a:noAutofit/>
          </a:bodyPr>
          <a:lstStyle/>
          <a:p>
            <a:pPr defTabSz="1082650"/>
            <a:r>
              <a:rPr lang="es-ES" sz="4400" b="1" dirty="0">
                <a:solidFill>
                  <a:prstClr val="black"/>
                </a:solidFill>
                <a:latin typeface="Arial" pitchFamily="34" charset="0"/>
                <a:cs typeface="Arial" pitchFamily="34" charset="0"/>
              </a:rPr>
              <a:t/>
            </a:r>
            <a:br>
              <a:rPr lang="es-ES" sz="4400" b="1" dirty="0">
                <a:solidFill>
                  <a:prstClr val="black"/>
                </a:solidFill>
                <a:latin typeface="Arial" pitchFamily="34" charset="0"/>
                <a:cs typeface="Arial" pitchFamily="34" charset="0"/>
              </a:rPr>
            </a:br>
            <a:endParaRPr lang="es-ES" dirty="0">
              <a:solidFill>
                <a:schemeClr val="tx1"/>
              </a:solidFill>
            </a:endParaRPr>
          </a:p>
        </p:txBody>
      </p:sp>
      <p:sp>
        <p:nvSpPr>
          <p:cNvPr id="3" name="2 Subtítulo"/>
          <p:cNvSpPr>
            <a:spLocks noGrp="1"/>
          </p:cNvSpPr>
          <p:nvPr>
            <p:ph type="subTitle" idx="1"/>
          </p:nvPr>
        </p:nvSpPr>
        <p:spPr>
          <a:xfrm>
            <a:off x="179512" y="2819400"/>
            <a:ext cx="8496944" cy="3561928"/>
          </a:xfrm>
        </p:spPr>
        <p:txBody>
          <a:bodyPr>
            <a:normAutofit fontScale="62500" lnSpcReduction="20000"/>
          </a:bodyPr>
          <a:lstStyle/>
          <a:p>
            <a:pPr algn="just"/>
            <a:r>
              <a:rPr lang="es-ES" sz="4100" cap="none" dirty="0" smtClean="0">
                <a:solidFill>
                  <a:schemeClr val="tx1"/>
                </a:solidFill>
              </a:rPr>
              <a:t>Asignatura: </a:t>
            </a:r>
            <a:r>
              <a:rPr lang="es-ES" sz="3600" cap="none" dirty="0" smtClean="0">
                <a:solidFill>
                  <a:schemeClr val="tx1"/>
                </a:solidFill>
              </a:rPr>
              <a:t>Derecho penal general II</a:t>
            </a:r>
          </a:p>
          <a:p>
            <a:pPr algn="just"/>
            <a:endParaRPr lang="es-ES" sz="3200" cap="none" dirty="0" smtClean="0">
              <a:solidFill>
                <a:schemeClr val="tx1"/>
              </a:solidFill>
              <a:latin typeface="Arial" pitchFamily="34" charset="0"/>
              <a:cs typeface="Arial" pitchFamily="34" charset="0"/>
            </a:endParaRPr>
          </a:p>
          <a:p>
            <a:pPr algn="just"/>
            <a:r>
              <a:rPr lang="es-ES" sz="3200" cap="none" smtClean="0">
                <a:solidFill>
                  <a:schemeClr val="tx1"/>
                </a:solidFill>
                <a:latin typeface="Arial" pitchFamily="34" charset="0"/>
                <a:cs typeface="Arial" pitchFamily="34" charset="0"/>
              </a:rPr>
              <a:t>Tema </a:t>
            </a:r>
            <a:r>
              <a:rPr lang="es-ES" sz="3200" cap="none" smtClean="0">
                <a:solidFill>
                  <a:schemeClr val="tx1"/>
                </a:solidFill>
                <a:latin typeface="Arial" pitchFamily="34" charset="0"/>
                <a:cs typeface="Arial" pitchFamily="34" charset="0"/>
              </a:rPr>
              <a:t>Nro.16:Otras </a:t>
            </a:r>
            <a:r>
              <a:rPr lang="es-ES" sz="3200" cap="none" smtClean="0">
                <a:solidFill>
                  <a:schemeClr val="tx1"/>
                </a:solidFill>
                <a:latin typeface="Arial" pitchFamily="34" charset="0"/>
                <a:cs typeface="Arial" pitchFamily="34" charset="0"/>
              </a:rPr>
              <a:t>causas </a:t>
            </a:r>
            <a:r>
              <a:rPr lang="es-ES" sz="3200" cap="none" dirty="0">
                <a:solidFill>
                  <a:schemeClr val="tx1"/>
                </a:solidFill>
                <a:latin typeface="Arial" pitchFamily="34" charset="0"/>
                <a:cs typeface="Arial" pitchFamily="34" charset="0"/>
              </a:rPr>
              <a:t>eximentes de la responsabilidad penal</a:t>
            </a:r>
            <a:r>
              <a:rPr lang="es-ES" sz="3200" cap="none" dirty="0" smtClean="0">
                <a:solidFill>
                  <a:schemeClr val="tx1"/>
                </a:solidFill>
                <a:latin typeface="Arial" pitchFamily="34" charset="0"/>
                <a:cs typeface="Arial" pitchFamily="34" charset="0"/>
              </a:rPr>
              <a:t>.</a:t>
            </a:r>
            <a:endParaRPr lang="es-ES" sz="3200" cap="none" dirty="0">
              <a:solidFill>
                <a:schemeClr val="tx1"/>
              </a:solidFill>
              <a:latin typeface="Arial" pitchFamily="34" charset="0"/>
              <a:cs typeface="Arial" pitchFamily="34" charset="0"/>
            </a:endParaRPr>
          </a:p>
          <a:p>
            <a:pPr algn="just"/>
            <a:endParaRPr lang="es-ES" sz="3200" cap="none" dirty="0" smtClean="0">
              <a:solidFill>
                <a:schemeClr val="tx1"/>
              </a:solidFill>
              <a:latin typeface="Arial" pitchFamily="34" charset="0"/>
              <a:cs typeface="Arial" pitchFamily="34" charset="0"/>
            </a:endParaRPr>
          </a:p>
          <a:p>
            <a:pPr algn="just"/>
            <a:r>
              <a:rPr lang="es-ES" sz="3200" u="sng" cap="none" dirty="0" smtClean="0">
                <a:solidFill>
                  <a:schemeClr val="tx1"/>
                </a:solidFill>
                <a:latin typeface="Arial" pitchFamily="34" charset="0"/>
                <a:cs typeface="Arial" pitchFamily="34" charset="0"/>
              </a:rPr>
              <a:t>Cuestiones de estudio.</a:t>
            </a:r>
          </a:p>
          <a:p>
            <a:pPr algn="just"/>
            <a:endParaRPr lang="es-ES" sz="3200" u="sng" cap="none" dirty="0" smtClean="0">
              <a:solidFill>
                <a:schemeClr val="tx1"/>
              </a:solidFill>
              <a:latin typeface="Arial" pitchFamily="34" charset="0"/>
              <a:cs typeface="Arial" pitchFamily="34" charset="0"/>
            </a:endParaRPr>
          </a:p>
          <a:p>
            <a:pPr algn="just"/>
            <a:r>
              <a:rPr lang="es-ES" sz="3200" cap="none" dirty="0" smtClean="0">
                <a:solidFill>
                  <a:schemeClr val="tx1"/>
                </a:solidFill>
                <a:latin typeface="Arial" pitchFamily="34" charset="0"/>
                <a:cs typeface="Arial" pitchFamily="34" charset="0"/>
              </a:rPr>
              <a:t>1-	Las causas de justificación. </a:t>
            </a:r>
            <a:r>
              <a:rPr lang="es-ES" sz="2800" cap="none" dirty="0" smtClean="0">
                <a:solidFill>
                  <a:schemeClr val="tx1"/>
                </a:solidFill>
                <a:latin typeface="Arial" pitchFamily="34" charset="0"/>
                <a:cs typeface="Arial" pitchFamily="34" charset="0"/>
              </a:rPr>
              <a:t>El </a:t>
            </a:r>
            <a:r>
              <a:rPr lang="es-ES" sz="2800" cap="none" dirty="0">
                <a:solidFill>
                  <a:schemeClr val="tx1"/>
                </a:solidFill>
                <a:latin typeface="Arial" pitchFamily="34" charset="0"/>
                <a:cs typeface="Arial" pitchFamily="34" charset="0"/>
              </a:rPr>
              <a:t>estado de Necesidad. </a:t>
            </a:r>
          </a:p>
          <a:p>
            <a:pPr algn="just"/>
            <a:r>
              <a:rPr lang="es-ES" sz="2800" cap="none" dirty="0">
                <a:solidFill>
                  <a:schemeClr val="tx1"/>
                </a:solidFill>
                <a:latin typeface="Arial" pitchFamily="34" charset="0"/>
                <a:cs typeface="Arial" pitchFamily="34" charset="0"/>
              </a:rPr>
              <a:t>2-	El cumplimiento de un deber o el ejercicio de un derecho, profesión, cargo u oficio. La obediencia debida</a:t>
            </a:r>
            <a:r>
              <a:rPr lang="es-ES" sz="2800" cap="none" dirty="0" smtClean="0">
                <a:solidFill>
                  <a:schemeClr val="tx1"/>
                </a:solidFill>
                <a:latin typeface="Arial" pitchFamily="34" charset="0"/>
                <a:cs typeface="Arial" pitchFamily="34" charset="0"/>
              </a:rPr>
              <a:t>.</a:t>
            </a:r>
            <a:endParaRPr lang="es-ES" sz="3200" cap="none" dirty="0" smtClean="0">
              <a:solidFill>
                <a:schemeClr val="tx1"/>
              </a:solidFill>
              <a:latin typeface="Arial" pitchFamily="34" charset="0"/>
              <a:cs typeface="Arial" pitchFamily="34" charset="0"/>
            </a:endParaRPr>
          </a:p>
          <a:p>
            <a:pPr algn="just"/>
            <a:endParaRPr lang="es-ES" sz="2000" cap="none" dirty="0">
              <a:latin typeface="Arial" pitchFamily="34" charset="0"/>
              <a:cs typeface="Arial" pitchFamily="34" charset="0"/>
            </a:endParaRPr>
          </a:p>
        </p:txBody>
      </p:sp>
      <p:pic>
        <p:nvPicPr>
          <p:cNvPr id="1026" name="Picture 2" descr="D:\Universidad de Artemisa\logo U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0171" y="178578"/>
            <a:ext cx="1331640" cy="1268760"/>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467544" y="208074"/>
            <a:ext cx="8136904" cy="1846659"/>
          </a:xfrm>
          <a:prstGeom prst="rect">
            <a:avLst/>
          </a:prstGeom>
        </p:spPr>
        <p:txBody>
          <a:bodyPr wrap="square">
            <a:spAutoFit/>
          </a:bodyPr>
          <a:lstStyle/>
          <a:p>
            <a:pPr algn="ctr"/>
            <a:r>
              <a:rPr lang="es-ES" sz="3200" b="1" dirty="0">
                <a:solidFill>
                  <a:prstClr val="black"/>
                </a:solidFill>
                <a:latin typeface="Arial" pitchFamily="34" charset="0"/>
                <a:cs typeface="Arial" pitchFamily="34" charset="0"/>
              </a:rPr>
              <a:t>Facultad de Ciencias Sociales </a:t>
            </a:r>
            <a:endParaRPr lang="es-ES" sz="3200" b="1" dirty="0" smtClean="0">
              <a:solidFill>
                <a:prstClr val="black"/>
              </a:solidFill>
              <a:latin typeface="Arial" pitchFamily="34" charset="0"/>
              <a:cs typeface="Arial" pitchFamily="34" charset="0"/>
            </a:endParaRPr>
          </a:p>
          <a:p>
            <a:pPr algn="ctr"/>
            <a:r>
              <a:rPr lang="es-ES" sz="3200" b="1" dirty="0" smtClean="0">
                <a:solidFill>
                  <a:prstClr val="black"/>
                </a:solidFill>
                <a:latin typeface="Arial" pitchFamily="34" charset="0"/>
                <a:cs typeface="Arial" pitchFamily="34" charset="0"/>
              </a:rPr>
              <a:t>y </a:t>
            </a:r>
            <a:r>
              <a:rPr lang="es-ES" sz="3200" b="1" dirty="0">
                <a:solidFill>
                  <a:prstClr val="black"/>
                </a:solidFill>
                <a:latin typeface="Arial" pitchFamily="34" charset="0"/>
                <a:cs typeface="Arial" pitchFamily="34" charset="0"/>
              </a:rPr>
              <a:t>Humanística</a:t>
            </a:r>
            <a:br>
              <a:rPr lang="es-ES" sz="3200" b="1" dirty="0">
                <a:solidFill>
                  <a:prstClr val="black"/>
                </a:solidFill>
                <a:latin typeface="Arial" pitchFamily="34" charset="0"/>
                <a:cs typeface="Arial" pitchFamily="34" charset="0"/>
              </a:rPr>
            </a:br>
            <a:r>
              <a:rPr lang="es-ES" b="1" dirty="0">
                <a:solidFill>
                  <a:prstClr val="black"/>
                </a:solidFill>
                <a:latin typeface="Arial" pitchFamily="34" charset="0"/>
                <a:cs typeface="Arial" pitchFamily="34" charset="0"/>
              </a:rPr>
              <a:t/>
            </a:r>
            <a:br>
              <a:rPr lang="es-ES" b="1" dirty="0">
                <a:solidFill>
                  <a:prstClr val="black"/>
                </a:solidFill>
                <a:latin typeface="Arial" pitchFamily="34" charset="0"/>
                <a:cs typeface="Arial" pitchFamily="34" charset="0"/>
              </a:rPr>
            </a:br>
            <a:r>
              <a:rPr lang="es-ES" sz="3200" b="1" dirty="0">
                <a:solidFill>
                  <a:prstClr val="black"/>
                </a:solidFill>
                <a:latin typeface="Arial" pitchFamily="34" charset="0"/>
                <a:cs typeface="Arial" pitchFamily="34" charset="0"/>
              </a:rPr>
              <a:t>Departamento de Ciencias Jurídicas </a:t>
            </a:r>
            <a:endParaRPr lang="es-ES" sz="3200" dirty="0"/>
          </a:p>
        </p:txBody>
      </p:sp>
    </p:spTree>
    <p:extLst>
      <p:ext uri="{BB962C8B-B14F-4D97-AF65-F5344CB8AC3E}">
        <p14:creationId xmlns:p14="http://schemas.microsoft.com/office/powerpoint/2010/main" val="41849877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r>
              <a:rPr lang="es-ES" dirty="0" smtClean="0">
                <a:solidFill>
                  <a:schemeClr val="tx1"/>
                </a:solidFill>
              </a:rPr>
              <a:t>C/E 2- Cumplimiento </a:t>
            </a:r>
            <a:r>
              <a:rPr lang="es-ES" dirty="0">
                <a:solidFill>
                  <a:schemeClr val="tx1"/>
                </a:solidFill>
              </a:rPr>
              <a:t>de un deber o el ejercicio de un derecho, profesión, cargo u oficio. </a:t>
            </a:r>
          </a:p>
        </p:txBody>
      </p:sp>
      <p:sp>
        <p:nvSpPr>
          <p:cNvPr id="3" name="2 Marcador de contenido"/>
          <p:cNvSpPr>
            <a:spLocks noGrp="1"/>
          </p:cNvSpPr>
          <p:nvPr>
            <p:ph sz="quarter" idx="1"/>
          </p:nvPr>
        </p:nvSpPr>
        <p:spPr/>
        <p:txBody>
          <a:bodyPr/>
          <a:lstStyle/>
          <a:p>
            <a:pPr lvl="0" algn="just"/>
            <a:r>
              <a:rPr lang="es-ES_tradnl" b="1" dirty="0" smtClean="0"/>
              <a:t>El </a:t>
            </a:r>
            <a:r>
              <a:rPr lang="es-ES_tradnl" b="1" dirty="0"/>
              <a:t>cumplimiento de un deber</a:t>
            </a:r>
            <a:r>
              <a:rPr lang="es-ES_tradnl" b="1" dirty="0" smtClean="0"/>
              <a:t>.</a:t>
            </a:r>
          </a:p>
          <a:p>
            <a:pPr lvl="0" algn="just"/>
            <a:endParaRPr lang="es-ES_tradnl" b="1" dirty="0"/>
          </a:p>
          <a:p>
            <a:pPr lvl="0" algn="just"/>
            <a:endParaRPr lang="es-ES" dirty="0"/>
          </a:p>
          <a:p>
            <a:pPr algn="just"/>
            <a:r>
              <a:rPr lang="es-ES" b="1" dirty="0"/>
              <a:t>CONCEPTO: </a:t>
            </a:r>
            <a:r>
              <a:rPr lang="es-ES" dirty="0"/>
              <a:t>Cuando alguna persona está obligada a comportarse como lo hace porque una norma jurídica se lo impone en razón de  sus funciones o de su actividad laboral, a pesar de que con tal comportamiento incurre en la comisión de un delito.</a:t>
            </a:r>
          </a:p>
        </p:txBody>
      </p:sp>
    </p:spTree>
    <p:extLst>
      <p:ext uri="{BB962C8B-B14F-4D97-AF65-F5344CB8AC3E}">
        <p14:creationId xmlns:p14="http://schemas.microsoft.com/office/powerpoint/2010/main" val="731315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r>
              <a:rPr lang="es-ES" dirty="0" smtClean="0">
                <a:solidFill>
                  <a:schemeClr val="tx1"/>
                </a:solidFill>
              </a:rPr>
              <a:t>C/E 2- Cumplimiento </a:t>
            </a:r>
            <a:r>
              <a:rPr lang="es-ES" dirty="0">
                <a:solidFill>
                  <a:schemeClr val="tx1"/>
                </a:solidFill>
              </a:rPr>
              <a:t>de un deber o el ejercicio de un derecho, profesión, cargo u oficio. </a:t>
            </a:r>
          </a:p>
        </p:txBody>
      </p:sp>
      <p:sp>
        <p:nvSpPr>
          <p:cNvPr id="3" name="2 Marcador de contenido"/>
          <p:cNvSpPr>
            <a:spLocks noGrp="1"/>
          </p:cNvSpPr>
          <p:nvPr>
            <p:ph sz="quarter" idx="1"/>
          </p:nvPr>
        </p:nvSpPr>
        <p:spPr/>
        <p:txBody>
          <a:bodyPr/>
          <a:lstStyle/>
          <a:p>
            <a:pPr lvl="0" algn="just"/>
            <a:r>
              <a:rPr lang="es-ES_tradnl" b="1" dirty="0"/>
              <a:t>El ejercicio de un derecho, profesión, cargo u oficio</a:t>
            </a:r>
            <a:r>
              <a:rPr lang="es-ES_tradnl" b="1" dirty="0" smtClean="0"/>
              <a:t>.</a:t>
            </a:r>
          </a:p>
          <a:p>
            <a:pPr lvl="0" algn="just"/>
            <a:endParaRPr lang="es-ES" dirty="0"/>
          </a:p>
          <a:p>
            <a:pPr algn="just"/>
            <a:r>
              <a:rPr lang="es-ES" dirty="0"/>
              <a:t>Esta eximente demanda la concurrencia, común a todas las modalidades que comprende, no sólo que al obrar se ejerza un derecho, profesión, cargo u oficio, sino que, además, ese ejercicio sea </a:t>
            </a:r>
            <a:r>
              <a:rPr lang="es-ES" b="1" dirty="0"/>
              <a:t>“legítimo”. </a:t>
            </a:r>
          </a:p>
        </p:txBody>
      </p:sp>
    </p:spTree>
    <p:extLst>
      <p:ext uri="{BB962C8B-B14F-4D97-AF65-F5344CB8AC3E}">
        <p14:creationId xmlns:p14="http://schemas.microsoft.com/office/powerpoint/2010/main" val="4057494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r>
              <a:rPr lang="es-ES" dirty="0" smtClean="0">
                <a:solidFill>
                  <a:schemeClr val="tx1"/>
                </a:solidFill>
              </a:rPr>
              <a:t>C/E 2- Cumplimiento </a:t>
            </a:r>
            <a:r>
              <a:rPr lang="es-ES" dirty="0">
                <a:solidFill>
                  <a:schemeClr val="tx1"/>
                </a:solidFill>
              </a:rPr>
              <a:t>de un deber o el ejercicio de un derecho, profesión, cargo u oficio. </a:t>
            </a:r>
          </a:p>
        </p:txBody>
      </p:sp>
      <p:sp>
        <p:nvSpPr>
          <p:cNvPr id="3" name="2 Marcador de contenido"/>
          <p:cNvSpPr>
            <a:spLocks noGrp="1"/>
          </p:cNvSpPr>
          <p:nvPr>
            <p:ph sz="quarter" idx="1"/>
          </p:nvPr>
        </p:nvSpPr>
        <p:spPr/>
        <p:txBody>
          <a:bodyPr>
            <a:normAutofit fontScale="92500" lnSpcReduction="20000"/>
          </a:bodyPr>
          <a:lstStyle/>
          <a:p>
            <a:pPr lvl="0" algn="just"/>
            <a:r>
              <a:rPr lang="es-ES_tradnl" b="1" dirty="0"/>
              <a:t>El ejercicio de un derecho, profesión, cargo u oficio</a:t>
            </a:r>
            <a:r>
              <a:rPr lang="es-ES_tradnl" b="1" dirty="0" smtClean="0"/>
              <a:t>.</a:t>
            </a:r>
          </a:p>
          <a:p>
            <a:pPr lvl="0" algn="just"/>
            <a:endParaRPr lang="es-ES" dirty="0"/>
          </a:p>
          <a:p>
            <a:r>
              <a:rPr lang="es-ES" b="1" dirty="0"/>
              <a:t>Requisitos: </a:t>
            </a:r>
            <a:endParaRPr lang="es-ES" dirty="0"/>
          </a:p>
          <a:p>
            <a:pPr lvl="0"/>
            <a:r>
              <a:rPr lang="es-ES_tradnl" dirty="0"/>
              <a:t>El sujeto debe ejercer alguna profesión u oficio lícitos</a:t>
            </a:r>
            <a:endParaRPr lang="es-ES" dirty="0"/>
          </a:p>
          <a:p>
            <a:pPr lvl="0"/>
            <a:r>
              <a:rPr lang="es-ES_tradnl" dirty="0"/>
              <a:t>El sujeto debe tener idoneidad para actuar en la esfera de la respectiva profesión u oficio.</a:t>
            </a:r>
            <a:endParaRPr lang="es-ES" dirty="0"/>
          </a:p>
          <a:p>
            <a:pPr lvl="0"/>
            <a:r>
              <a:rPr lang="es-ES_tradnl" dirty="0"/>
              <a:t>El sujeto debe cumplir estrictamente las normas de conducta legalmente establecidas para el ejercicio de la profesión o del oficio.</a:t>
            </a:r>
            <a:endParaRPr lang="es-ES" dirty="0"/>
          </a:p>
          <a:p>
            <a:pPr lvl="0"/>
            <a:r>
              <a:rPr lang="es-ES_tradnl" dirty="0"/>
              <a:t>El sujeto, con su acción, debe perseguir la finalidad propia de su oficio o </a:t>
            </a:r>
            <a:r>
              <a:rPr lang="es-ES_tradnl" dirty="0" smtClean="0"/>
              <a:t>profesión</a:t>
            </a:r>
            <a:endParaRPr lang="es-ES" dirty="0"/>
          </a:p>
        </p:txBody>
      </p:sp>
    </p:spTree>
    <p:extLst>
      <p:ext uri="{BB962C8B-B14F-4D97-AF65-F5344CB8AC3E}">
        <p14:creationId xmlns:p14="http://schemas.microsoft.com/office/powerpoint/2010/main" val="212478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r>
              <a:rPr lang="es-ES" dirty="0" smtClean="0">
                <a:solidFill>
                  <a:schemeClr val="tx1"/>
                </a:solidFill>
              </a:rPr>
              <a:t>C/E 2- Cumplimiento </a:t>
            </a:r>
            <a:r>
              <a:rPr lang="es-ES" dirty="0">
                <a:solidFill>
                  <a:schemeClr val="tx1"/>
                </a:solidFill>
              </a:rPr>
              <a:t>de un deber o el ejercicio de un derecho, profesión, cargo u oficio. </a:t>
            </a:r>
          </a:p>
        </p:txBody>
      </p:sp>
      <p:sp>
        <p:nvSpPr>
          <p:cNvPr id="3" name="2 Marcador de contenido"/>
          <p:cNvSpPr>
            <a:spLocks noGrp="1"/>
          </p:cNvSpPr>
          <p:nvPr>
            <p:ph sz="quarter" idx="1"/>
          </p:nvPr>
        </p:nvSpPr>
        <p:spPr/>
        <p:txBody>
          <a:bodyPr>
            <a:normAutofit/>
          </a:bodyPr>
          <a:lstStyle/>
          <a:p>
            <a:pPr lvl="0"/>
            <a:endParaRPr lang="es-ES_tradnl" b="1" dirty="0" smtClean="0"/>
          </a:p>
          <a:p>
            <a:pPr lvl="0"/>
            <a:endParaRPr lang="es-ES_tradnl" b="1" dirty="0"/>
          </a:p>
          <a:p>
            <a:pPr lvl="0"/>
            <a:r>
              <a:rPr lang="es-ES_tradnl" b="1" dirty="0" smtClean="0"/>
              <a:t>La </a:t>
            </a:r>
            <a:r>
              <a:rPr lang="es-ES_tradnl" b="1" dirty="0"/>
              <a:t>obediencia debida: </a:t>
            </a:r>
            <a:r>
              <a:rPr lang="es-ES_tradnl" dirty="0"/>
              <a:t>la que viene impuesta por la ley al agente, siempre que el hecho realizado se encuentre entre las facultades del que lo ordena y su ejecución dentro de las obligaciones del que lo ha efectuado.</a:t>
            </a:r>
            <a:endParaRPr lang="es-ES" dirty="0"/>
          </a:p>
        </p:txBody>
      </p:sp>
    </p:spTree>
    <p:extLst>
      <p:ext uri="{BB962C8B-B14F-4D97-AF65-F5344CB8AC3E}">
        <p14:creationId xmlns:p14="http://schemas.microsoft.com/office/powerpoint/2010/main" val="3484784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r>
              <a:rPr lang="es-ES" dirty="0" smtClean="0">
                <a:solidFill>
                  <a:schemeClr val="tx1"/>
                </a:solidFill>
              </a:rPr>
              <a:t>C/E 2- Cumplimiento </a:t>
            </a:r>
            <a:r>
              <a:rPr lang="es-ES" dirty="0">
                <a:solidFill>
                  <a:schemeClr val="tx1"/>
                </a:solidFill>
              </a:rPr>
              <a:t>de un deber o el ejercicio de un derecho, profesión, cargo u oficio. </a:t>
            </a:r>
          </a:p>
        </p:txBody>
      </p:sp>
      <p:sp>
        <p:nvSpPr>
          <p:cNvPr id="3" name="2 Marcador de contenido"/>
          <p:cNvSpPr>
            <a:spLocks noGrp="1"/>
          </p:cNvSpPr>
          <p:nvPr>
            <p:ph sz="quarter" idx="1"/>
          </p:nvPr>
        </p:nvSpPr>
        <p:spPr/>
        <p:txBody>
          <a:bodyPr>
            <a:normAutofit fontScale="92500" lnSpcReduction="10000"/>
          </a:bodyPr>
          <a:lstStyle/>
          <a:p>
            <a:pPr lvl="0"/>
            <a:r>
              <a:rPr lang="es-ES_tradnl" b="1" dirty="0" smtClean="0"/>
              <a:t>La </a:t>
            </a:r>
            <a:r>
              <a:rPr lang="es-ES_tradnl" b="1" dirty="0"/>
              <a:t>obediencia </a:t>
            </a:r>
            <a:r>
              <a:rPr lang="es-ES_tradnl" b="1" dirty="0" smtClean="0"/>
              <a:t>debida.</a:t>
            </a:r>
          </a:p>
          <a:p>
            <a:pPr lvl="0"/>
            <a:endParaRPr lang="es-ES_tradnl" b="1" dirty="0"/>
          </a:p>
          <a:p>
            <a:r>
              <a:rPr lang="es-ES" b="1" dirty="0"/>
              <a:t>Requisitos:</a:t>
            </a:r>
            <a:endParaRPr lang="es-ES" dirty="0"/>
          </a:p>
          <a:p>
            <a:pPr marL="790575" lvl="0" indent="-273050"/>
            <a:r>
              <a:rPr lang="es-ES" dirty="0"/>
              <a:t>El sujeto debe ejercer alguna profesión u oficio licito.</a:t>
            </a:r>
          </a:p>
          <a:p>
            <a:pPr marL="790575" lvl="0" indent="-273050"/>
            <a:r>
              <a:rPr lang="es-ES" dirty="0"/>
              <a:t>El sujeto debe tener idoneidad para actuar en la esfera de la respectiva profesión u oficio.</a:t>
            </a:r>
          </a:p>
          <a:p>
            <a:pPr marL="790575" lvl="0" indent="-273050"/>
            <a:r>
              <a:rPr lang="es-ES" dirty="0"/>
              <a:t> El sujeto debe cumplir con las normas de conductas legalmente establecida para el ejercicio de la profesión u oficio. </a:t>
            </a:r>
          </a:p>
          <a:p>
            <a:pPr marL="790575" lvl="0" indent="-273050"/>
            <a:r>
              <a:rPr lang="es-ES" dirty="0"/>
              <a:t>El sujeto con su acción debe perseguir la finalidad propia de su oficio o profesión. </a:t>
            </a:r>
          </a:p>
          <a:p>
            <a:pPr lvl="0"/>
            <a:endParaRPr lang="es-ES" dirty="0"/>
          </a:p>
        </p:txBody>
      </p:sp>
    </p:spTree>
    <p:extLst>
      <p:ext uri="{BB962C8B-B14F-4D97-AF65-F5344CB8AC3E}">
        <p14:creationId xmlns:p14="http://schemas.microsoft.com/office/powerpoint/2010/main" val="18374288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solidFill>
                  <a:schemeClr val="tx1"/>
                </a:solidFill>
              </a:rPr>
              <a:t>BIBLIOGRAFÍA</a:t>
            </a:r>
            <a:endParaRPr lang="es-ES" b="1" dirty="0">
              <a:solidFill>
                <a:schemeClr val="tx1"/>
              </a:solidFill>
            </a:endParaRPr>
          </a:p>
        </p:txBody>
      </p:sp>
      <p:sp>
        <p:nvSpPr>
          <p:cNvPr id="3" name="2 Marcador de contenido"/>
          <p:cNvSpPr>
            <a:spLocks noGrp="1"/>
          </p:cNvSpPr>
          <p:nvPr>
            <p:ph sz="quarter" idx="1"/>
          </p:nvPr>
        </p:nvSpPr>
        <p:spPr/>
        <p:txBody>
          <a:bodyPr/>
          <a:lstStyle/>
          <a:p>
            <a:endParaRPr lang="es-ES" dirty="0"/>
          </a:p>
          <a:p>
            <a:pPr lvl="0"/>
            <a:endParaRPr lang="es-ES" dirty="0" smtClean="0"/>
          </a:p>
          <a:p>
            <a:pPr lvl="0"/>
            <a:endParaRPr lang="es-ES" dirty="0"/>
          </a:p>
          <a:p>
            <a:pPr lvl="0"/>
            <a:endParaRPr lang="es-ES" smtClean="0"/>
          </a:p>
          <a:p>
            <a:pPr lvl="0"/>
            <a:r>
              <a:rPr lang="es-ES" smtClean="0"/>
              <a:t>Código </a:t>
            </a:r>
            <a:r>
              <a:rPr lang="es-ES" dirty="0"/>
              <a:t>penal. Ley 62/87. </a:t>
            </a:r>
          </a:p>
          <a:p>
            <a:pPr lvl="0"/>
            <a:r>
              <a:rPr lang="es-ES" dirty="0"/>
              <a:t>QUIRÓS PÍREZ, Renén, </a:t>
            </a:r>
            <a:r>
              <a:rPr lang="es-ES" i="1" dirty="0"/>
              <a:t>Manual de Derecho Penal</a:t>
            </a:r>
            <a:r>
              <a:rPr lang="es-ES" dirty="0"/>
              <a:t>, Editorial Félix Valera, La Habana, 1999, Tomo III. </a:t>
            </a:r>
          </a:p>
          <a:p>
            <a:pPr marL="0" indent="0">
              <a:buNone/>
            </a:pPr>
            <a:endParaRPr lang="es-ES" dirty="0"/>
          </a:p>
        </p:txBody>
      </p:sp>
    </p:spTree>
    <p:extLst>
      <p:ext uri="{BB962C8B-B14F-4D97-AF65-F5344CB8AC3E}">
        <p14:creationId xmlns:p14="http://schemas.microsoft.com/office/powerpoint/2010/main" val="623280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a:solidFill>
                  <a:schemeClr val="tx1"/>
                </a:solidFill>
              </a:rPr>
              <a:t>Objetivos de la conferencia</a:t>
            </a:r>
          </a:p>
        </p:txBody>
      </p:sp>
      <p:sp>
        <p:nvSpPr>
          <p:cNvPr id="3" name="2 Marcador de contenido"/>
          <p:cNvSpPr>
            <a:spLocks noGrp="1"/>
          </p:cNvSpPr>
          <p:nvPr>
            <p:ph sz="quarter" idx="1"/>
          </p:nvPr>
        </p:nvSpPr>
        <p:spPr/>
        <p:txBody>
          <a:bodyPr>
            <a:normAutofit fontScale="85000" lnSpcReduction="20000"/>
          </a:bodyPr>
          <a:lstStyle/>
          <a:p>
            <a:pPr marL="514350" lvl="0" indent="-514350" algn="just">
              <a:buFont typeface="+mj-lt"/>
              <a:buAutoNum type="arabicPeriod"/>
            </a:pPr>
            <a:r>
              <a:rPr lang="es-ES" dirty="0"/>
              <a:t>Comprender y valorar críticamente el concepto y los requisitos del peligro, así como los requisitos de la conducta del sujeto en la eximente de estado de necesidad.</a:t>
            </a:r>
          </a:p>
          <a:p>
            <a:pPr marL="514350" lvl="0" indent="-514350" algn="just">
              <a:buFont typeface="+mj-lt"/>
              <a:buAutoNum type="arabicPeriod"/>
            </a:pPr>
            <a:r>
              <a:rPr lang="es-ES" dirty="0"/>
              <a:t>Analizar los casos de auxilio de tercero y de exceso en el estado de necesidad, con la finalidad de desarrollar convicciones profundas en estas materias, capaces de conducir a aplicaciones acertadas de la eximente.</a:t>
            </a:r>
          </a:p>
          <a:p>
            <a:pPr marL="514350" lvl="0" indent="-514350" algn="just">
              <a:buFont typeface="+mj-lt"/>
              <a:buAutoNum type="arabicPeriod"/>
            </a:pPr>
            <a:r>
              <a:rPr lang="es-ES" dirty="0"/>
              <a:t>Examinar críticamente los requisitos exigidos para la apreciación de estas eximentes, y desarrollar criterios seguros que propicien la aplicación de ellas a los casos prácticos.</a:t>
            </a:r>
          </a:p>
          <a:p>
            <a:pPr marL="514350" lvl="0" indent="-514350" algn="just">
              <a:buFont typeface="+mj-lt"/>
              <a:buAutoNum type="arabicPeriod"/>
            </a:pPr>
            <a:r>
              <a:rPr lang="es-ES" dirty="0"/>
              <a:t>Elaborar criterios correctos acerca de la naturaleza jurídico penal de estas eximentes, así como en torno al exceso en cuanto a ellas.</a:t>
            </a:r>
          </a:p>
          <a:p>
            <a:pPr algn="just"/>
            <a:endParaRPr lang="es-ES" dirty="0"/>
          </a:p>
        </p:txBody>
      </p:sp>
    </p:spTree>
    <p:extLst>
      <p:ext uri="{BB962C8B-B14F-4D97-AF65-F5344CB8AC3E}">
        <p14:creationId xmlns:p14="http://schemas.microsoft.com/office/powerpoint/2010/main" val="3332319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dirty="0" smtClean="0">
                <a:solidFill>
                  <a:schemeClr val="tx1"/>
                </a:solidFill>
                <a:latin typeface="Arial" pitchFamily="34" charset="0"/>
                <a:cs typeface="Arial" pitchFamily="34" charset="0"/>
              </a:rPr>
              <a:t>C/E 1- </a:t>
            </a:r>
            <a:r>
              <a:rPr lang="es-ES" sz="3600" dirty="0" smtClean="0">
                <a:solidFill>
                  <a:schemeClr val="tx1"/>
                </a:solidFill>
                <a:latin typeface="Arial" pitchFamily="34" charset="0"/>
                <a:cs typeface="Arial" pitchFamily="34" charset="0"/>
              </a:rPr>
              <a:t>El </a:t>
            </a:r>
            <a:r>
              <a:rPr lang="es-ES" sz="3600" dirty="0">
                <a:solidFill>
                  <a:schemeClr val="tx1"/>
                </a:solidFill>
                <a:latin typeface="Arial" pitchFamily="34" charset="0"/>
                <a:cs typeface="Arial" pitchFamily="34" charset="0"/>
              </a:rPr>
              <a:t>estado de Necesidad. </a:t>
            </a:r>
            <a:endParaRPr lang="es-ES" dirty="0"/>
          </a:p>
        </p:txBody>
      </p:sp>
      <p:sp>
        <p:nvSpPr>
          <p:cNvPr id="3" name="2 Marcador de contenido"/>
          <p:cNvSpPr>
            <a:spLocks noGrp="1"/>
          </p:cNvSpPr>
          <p:nvPr>
            <p:ph sz="quarter" idx="1"/>
          </p:nvPr>
        </p:nvSpPr>
        <p:spPr/>
        <p:txBody>
          <a:bodyPr>
            <a:normAutofit lnSpcReduction="10000"/>
          </a:bodyPr>
          <a:lstStyle/>
          <a:p>
            <a:pPr marL="0" indent="0" algn="just">
              <a:buNone/>
            </a:pPr>
            <a:r>
              <a:rPr lang="es-ES" dirty="0"/>
              <a:t>Artículo 24.1. Está exento de responsabilidad penal quien obra con el fin de evitar un peligro inminente que amenace su propia persona o la de otro, un bien social o individual, cualquiera que este sea, si el peligro no podía ser evitado de otro modo ni fue provocado intencionalmente por el interviniente, y siempre que el bien sacrificado sea de valor inferior que el salvado.</a:t>
            </a:r>
          </a:p>
          <a:p>
            <a:pPr marL="0" indent="0" algn="just">
              <a:buNone/>
            </a:pPr>
            <a:r>
              <a:rPr lang="es-ES" dirty="0"/>
              <a:t>2.	En el caso previsto en el apartado anterior, cuando los bienes en conflicto sean de igual valor, se le puede eximir de responsabilidad penal siempre que no se le haya podido exigir una actuación diferente.</a:t>
            </a:r>
          </a:p>
          <a:p>
            <a:pPr algn="just"/>
            <a:endParaRPr lang="es-ES" dirty="0"/>
          </a:p>
        </p:txBody>
      </p:sp>
    </p:spTree>
    <p:extLst>
      <p:ext uri="{BB962C8B-B14F-4D97-AF65-F5344CB8AC3E}">
        <p14:creationId xmlns:p14="http://schemas.microsoft.com/office/powerpoint/2010/main" val="2710675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dirty="0" smtClean="0">
                <a:solidFill>
                  <a:schemeClr val="tx1"/>
                </a:solidFill>
                <a:latin typeface="Arial" pitchFamily="34" charset="0"/>
                <a:cs typeface="Arial" pitchFamily="34" charset="0"/>
              </a:rPr>
              <a:t>C/E 1- </a:t>
            </a:r>
            <a:r>
              <a:rPr lang="es-ES" sz="3600" dirty="0" smtClean="0">
                <a:solidFill>
                  <a:schemeClr val="tx1"/>
                </a:solidFill>
                <a:latin typeface="Arial" pitchFamily="34" charset="0"/>
                <a:cs typeface="Arial" pitchFamily="34" charset="0"/>
              </a:rPr>
              <a:t>El </a:t>
            </a:r>
            <a:r>
              <a:rPr lang="es-ES" sz="3600" dirty="0">
                <a:solidFill>
                  <a:schemeClr val="tx1"/>
                </a:solidFill>
                <a:latin typeface="Arial" pitchFamily="34" charset="0"/>
                <a:cs typeface="Arial" pitchFamily="34" charset="0"/>
              </a:rPr>
              <a:t>estado de Necesidad. </a:t>
            </a:r>
            <a:endParaRPr lang="es-ES" dirty="0"/>
          </a:p>
        </p:txBody>
      </p:sp>
      <p:sp>
        <p:nvSpPr>
          <p:cNvPr id="3" name="2 Marcador de contenido"/>
          <p:cNvSpPr>
            <a:spLocks noGrp="1"/>
          </p:cNvSpPr>
          <p:nvPr>
            <p:ph sz="quarter" idx="1"/>
          </p:nvPr>
        </p:nvSpPr>
        <p:spPr/>
        <p:txBody>
          <a:bodyPr>
            <a:normAutofit/>
          </a:bodyPr>
          <a:lstStyle/>
          <a:p>
            <a:pPr marL="0" indent="0">
              <a:buNone/>
            </a:pPr>
            <a:r>
              <a:rPr lang="es-ES" dirty="0"/>
              <a:t>3.	Si es el propio interviniente quien provoca el riesgo o peligro por su actuar imprudente o si se excede en los límites del estado de necesidad, el tribunal puede rebajar la sanción hasta en dos tercios, o si las circunstancias del hecho lo justifican, eximirlo de responsabilidad.</a:t>
            </a:r>
          </a:p>
          <a:p>
            <a:pPr marL="0" indent="0">
              <a:buNone/>
            </a:pPr>
            <a:r>
              <a:rPr lang="es-ES" dirty="0"/>
              <a:t>4.	No es apreciable el estado de necesidad si el interviniente tiene el deber de afrontar el peligro que amenace a su persona.</a:t>
            </a:r>
          </a:p>
          <a:p>
            <a:pPr algn="just"/>
            <a:endParaRPr lang="es-ES" dirty="0"/>
          </a:p>
        </p:txBody>
      </p:sp>
    </p:spTree>
    <p:extLst>
      <p:ext uri="{BB962C8B-B14F-4D97-AF65-F5344CB8AC3E}">
        <p14:creationId xmlns:p14="http://schemas.microsoft.com/office/powerpoint/2010/main" val="3016319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dirty="0" smtClean="0">
                <a:solidFill>
                  <a:schemeClr val="tx1"/>
                </a:solidFill>
                <a:latin typeface="Arial" pitchFamily="34" charset="0"/>
                <a:cs typeface="Arial" pitchFamily="34" charset="0"/>
              </a:rPr>
              <a:t>C/E 1- </a:t>
            </a:r>
            <a:r>
              <a:rPr lang="es-ES" sz="3600" dirty="0" smtClean="0">
                <a:solidFill>
                  <a:schemeClr val="tx1"/>
                </a:solidFill>
                <a:latin typeface="Arial" pitchFamily="34" charset="0"/>
                <a:cs typeface="Arial" pitchFamily="34" charset="0"/>
              </a:rPr>
              <a:t>El </a:t>
            </a:r>
            <a:r>
              <a:rPr lang="es-ES" sz="3600" dirty="0">
                <a:solidFill>
                  <a:schemeClr val="tx1"/>
                </a:solidFill>
                <a:latin typeface="Arial" pitchFamily="34" charset="0"/>
                <a:cs typeface="Arial" pitchFamily="34" charset="0"/>
              </a:rPr>
              <a:t>estado de Necesidad. </a:t>
            </a:r>
            <a:endParaRPr lang="es-ES" dirty="0"/>
          </a:p>
        </p:txBody>
      </p:sp>
      <p:sp>
        <p:nvSpPr>
          <p:cNvPr id="4" name="3 Marcador de contenido"/>
          <p:cNvSpPr>
            <a:spLocks noGrp="1"/>
          </p:cNvSpPr>
          <p:nvPr>
            <p:ph sz="quarter" idx="1"/>
          </p:nvPr>
        </p:nvSpPr>
        <p:spPr/>
        <p:txBody>
          <a:bodyPr/>
          <a:lstStyle/>
          <a:p>
            <a:r>
              <a:rPr lang="es-ES" dirty="0"/>
              <a:t>El estado de necesidad puede ser de dos clases: </a:t>
            </a:r>
          </a:p>
          <a:p>
            <a:pPr marL="852488" indent="-273050" algn="just"/>
            <a:r>
              <a:rPr lang="es-ES" b="1" dirty="0"/>
              <a:t>El estado de necesidad propio</a:t>
            </a:r>
            <a:r>
              <a:rPr lang="es-ES" dirty="0"/>
              <a:t>: cuando la actuación del sujeto se realiza para evitar un peligro que amenaza a su persona o a sus bienes.</a:t>
            </a:r>
          </a:p>
          <a:p>
            <a:pPr marL="852488" indent="-273050" algn="just"/>
            <a:r>
              <a:rPr lang="es-ES" b="1" dirty="0"/>
              <a:t>El auxilio de tercero:</a:t>
            </a:r>
            <a:r>
              <a:rPr lang="es-ES" dirty="0"/>
              <a:t> cuando la actuación del sujeto se realiza para evitar un peligro que amenaza a la persona o los bienes de otro.</a:t>
            </a:r>
          </a:p>
          <a:p>
            <a:pPr marL="0" indent="0">
              <a:buNone/>
            </a:pPr>
            <a:r>
              <a:rPr lang="es-ES" dirty="0"/>
              <a:t>Ambas clases de estado de necesidad  son acogidas por el Código Penal.</a:t>
            </a:r>
          </a:p>
        </p:txBody>
      </p:sp>
    </p:spTree>
    <p:extLst>
      <p:ext uri="{BB962C8B-B14F-4D97-AF65-F5344CB8AC3E}">
        <p14:creationId xmlns:p14="http://schemas.microsoft.com/office/powerpoint/2010/main" val="2415615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4000" dirty="0">
                <a:solidFill>
                  <a:schemeClr val="tx1"/>
                </a:solidFill>
                <a:latin typeface="Arial" pitchFamily="34" charset="0"/>
                <a:cs typeface="Arial" pitchFamily="34" charset="0"/>
              </a:rPr>
              <a:t>Estructura </a:t>
            </a:r>
            <a:r>
              <a:rPr lang="es-ES" sz="4000" dirty="0" smtClean="0">
                <a:solidFill>
                  <a:schemeClr val="tx1"/>
                </a:solidFill>
                <a:latin typeface="Arial" pitchFamily="34" charset="0"/>
                <a:cs typeface="Arial" pitchFamily="34" charset="0"/>
              </a:rPr>
              <a:t>del </a:t>
            </a:r>
            <a:r>
              <a:rPr lang="es-ES" sz="4000" dirty="0">
                <a:solidFill>
                  <a:schemeClr val="tx1"/>
                </a:solidFill>
                <a:latin typeface="Arial" pitchFamily="34" charset="0"/>
                <a:cs typeface="Arial" pitchFamily="34" charset="0"/>
              </a:rPr>
              <a:t>de estado de necesidad.</a:t>
            </a:r>
          </a:p>
        </p:txBody>
      </p:sp>
      <p:sp>
        <p:nvSpPr>
          <p:cNvPr id="4" name="3 Marcador de contenido"/>
          <p:cNvSpPr>
            <a:spLocks noGrp="1"/>
          </p:cNvSpPr>
          <p:nvPr>
            <p:ph sz="quarter" idx="1"/>
          </p:nvPr>
        </p:nvSpPr>
        <p:spPr/>
        <p:txBody>
          <a:bodyPr>
            <a:normAutofit/>
          </a:bodyPr>
          <a:lstStyle/>
          <a:p>
            <a:pPr lvl="0" algn="just"/>
            <a:r>
              <a:rPr lang="es-ES_tradnl" b="1" dirty="0" smtClean="0"/>
              <a:t>La </a:t>
            </a:r>
            <a:r>
              <a:rPr lang="es-ES_tradnl" b="1" dirty="0"/>
              <a:t>situación de peligro: </a:t>
            </a:r>
            <a:r>
              <a:rPr lang="es-ES_tradnl" dirty="0"/>
              <a:t>La situación de peligro resulta el elemento fundamental, esencial del  estado de necesidad: </a:t>
            </a:r>
            <a:r>
              <a:rPr lang="es-ES_tradnl" b="1" u="sng" dirty="0"/>
              <a:t>sin peligro no hay razón legal para apreciar dicha eximente</a:t>
            </a:r>
            <a:r>
              <a:rPr lang="es-ES_tradnl" dirty="0"/>
              <a:t>.</a:t>
            </a:r>
            <a:endParaRPr lang="es-ES" dirty="0"/>
          </a:p>
          <a:p>
            <a:pPr lvl="0" algn="just"/>
            <a:r>
              <a:rPr lang="es-ES_tradnl" b="1" dirty="0"/>
              <a:t>La conducta realizada por el sujeto para eludir ese peligro: </a:t>
            </a:r>
            <a:r>
              <a:rPr lang="es-ES_tradnl" dirty="0"/>
              <a:t>El sujeto, para evitar el peligro que amenaza a su persona  o a la persona de otro, o a un bien social o individual, realiza una conducta que lesiona el bien jurídico que había entrado en conflicto con el peligro.</a:t>
            </a:r>
            <a:endParaRPr lang="es-ES" dirty="0"/>
          </a:p>
          <a:p>
            <a:pPr algn="just"/>
            <a:endParaRPr lang="es-ES" dirty="0"/>
          </a:p>
        </p:txBody>
      </p:sp>
    </p:spTree>
    <p:extLst>
      <p:ext uri="{BB962C8B-B14F-4D97-AF65-F5344CB8AC3E}">
        <p14:creationId xmlns:p14="http://schemas.microsoft.com/office/powerpoint/2010/main" val="164520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dirty="0">
                <a:solidFill>
                  <a:schemeClr val="tx1"/>
                </a:solidFill>
                <a:latin typeface="Arial" pitchFamily="34" charset="0"/>
                <a:cs typeface="Arial" pitchFamily="34" charset="0"/>
              </a:rPr>
              <a:t>Requisitos </a:t>
            </a:r>
            <a:r>
              <a:rPr lang="es-ES" sz="4000" dirty="0" smtClean="0">
                <a:solidFill>
                  <a:schemeClr val="tx1"/>
                </a:solidFill>
                <a:latin typeface="Arial" pitchFamily="34" charset="0"/>
                <a:cs typeface="Arial" pitchFamily="34" charset="0"/>
              </a:rPr>
              <a:t>del estado </a:t>
            </a:r>
            <a:r>
              <a:rPr lang="es-ES" sz="4000" dirty="0">
                <a:solidFill>
                  <a:schemeClr val="tx1"/>
                </a:solidFill>
                <a:latin typeface="Arial" pitchFamily="34" charset="0"/>
                <a:cs typeface="Arial" pitchFamily="34" charset="0"/>
              </a:rPr>
              <a:t>de necesidad:</a:t>
            </a:r>
          </a:p>
        </p:txBody>
      </p:sp>
      <p:sp>
        <p:nvSpPr>
          <p:cNvPr id="4" name="3 Marcador de contenido"/>
          <p:cNvSpPr>
            <a:spLocks noGrp="1"/>
          </p:cNvSpPr>
          <p:nvPr>
            <p:ph sz="quarter" idx="1"/>
          </p:nvPr>
        </p:nvSpPr>
        <p:spPr/>
        <p:txBody>
          <a:bodyPr>
            <a:normAutofit/>
          </a:bodyPr>
          <a:lstStyle/>
          <a:p>
            <a:r>
              <a:rPr lang="es-ES" dirty="0"/>
              <a:t>A)	La gravedad del </a:t>
            </a:r>
            <a:r>
              <a:rPr lang="es-ES" dirty="0" smtClean="0"/>
              <a:t>peligro.</a:t>
            </a:r>
          </a:p>
          <a:p>
            <a:r>
              <a:rPr lang="es-ES" dirty="0" smtClean="0"/>
              <a:t>B</a:t>
            </a:r>
            <a:r>
              <a:rPr lang="es-ES" dirty="0"/>
              <a:t>)	La realidad del peligro.</a:t>
            </a:r>
          </a:p>
          <a:p>
            <a:r>
              <a:rPr lang="es-ES" dirty="0"/>
              <a:t>C)	La inminencia del peligro.</a:t>
            </a:r>
          </a:p>
          <a:p>
            <a:r>
              <a:rPr lang="es-ES" dirty="0"/>
              <a:t>D)	La inevitabilidad del peligro.</a:t>
            </a:r>
          </a:p>
          <a:p>
            <a:r>
              <a:rPr lang="es-ES" dirty="0"/>
              <a:t>E)	La provocación del peligro.</a:t>
            </a:r>
          </a:p>
          <a:p>
            <a:r>
              <a:rPr lang="es-ES" dirty="0"/>
              <a:t>F)	La proporcionalidad entre el bien sacrificado y el salvado.</a:t>
            </a:r>
          </a:p>
          <a:p>
            <a:r>
              <a:rPr lang="es-ES" dirty="0"/>
              <a:t>G)	La ausencia del deber de sacrificio. </a:t>
            </a:r>
          </a:p>
          <a:p>
            <a:r>
              <a:rPr lang="es-ES" dirty="0"/>
              <a:t>H)	El fin de evitar el </a:t>
            </a:r>
            <a:r>
              <a:rPr lang="es-ES" dirty="0" smtClean="0"/>
              <a:t>peligro</a:t>
            </a:r>
          </a:p>
          <a:p>
            <a:endParaRPr lang="es-ES" dirty="0" smtClean="0"/>
          </a:p>
          <a:p>
            <a:endParaRPr lang="es-ES" dirty="0"/>
          </a:p>
        </p:txBody>
      </p:sp>
    </p:spTree>
    <p:extLst>
      <p:ext uri="{BB962C8B-B14F-4D97-AF65-F5344CB8AC3E}">
        <p14:creationId xmlns:p14="http://schemas.microsoft.com/office/powerpoint/2010/main" val="1501618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4000" dirty="0">
                <a:solidFill>
                  <a:schemeClr val="tx1"/>
                </a:solidFill>
                <a:latin typeface="Arial" pitchFamily="34" charset="0"/>
                <a:cs typeface="Arial" pitchFamily="34" charset="0"/>
              </a:rPr>
              <a:t>Requisitos </a:t>
            </a:r>
            <a:r>
              <a:rPr lang="es-ES" sz="4000" dirty="0" smtClean="0">
                <a:solidFill>
                  <a:schemeClr val="tx1"/>
                </a:solidFill>
                <a:latin typeface="Arial" pitchFamily="34" charset="0"/>
                <a:cs typeface="Arial" pitchFamily="34" charset="0"/>
              </a:rPr>
              <a:t>del </a:t>
            </a:r>
            <a:r>
              <a:rPr lang="es-ES" sz="4000" dirty="0">
                <a:solidFill>
                  <a:schemeClr val="tx1"/>
                </a:solidFill>
                <a:latin typeface="Arial" pitchFamily="34" charset="0"/>
                <a:cs typeface="Arial" pitchFamily="34" charset="0"/>
              </a:rPr>
              <a:t>de estado de necesidad:</a:t>
            </a:r>
          </a:p>
        </p:txBody>
      </p:sp>
      <p:sp>
        <p:nvSpPr>
          <p:cNvPr id="4" name="3 Marcador de contenido"/>
          <p:cNvSpPr>
            <a:spLocks noGrp="1"/>
          </p:cNvSpPr>
          <p:nvPr>
            <p:ph sz="quarter" idx="1"/>
          </p:nvPr>
        </p:nvSpPr>
        <p:spPr/>
        <p:txBody>
          <a:bodyPr>
            <a:normAutofit fontScale="92500" lnSpcReduction="10000"/>
          </a:bodyPr>
          <a:lstStyle/>
          <a:p>
            <a:pPr algn="just"/>
            <a:r>
              <a:rPr lang="es-ES" b="1" dirty="0"/>
              <a:t>Características:</a:t>
            </a:r>
            <a:endParaRPr lang="es-ES" dirty="0"/>
          </a:p>
          <a:p>
            <a:pPr marL="746125" lvl="0" indent="-354013" algn="just"/>
            <a:r>
              <a:rPr lang="es-ES" dirty="0"/>
              <a:t>Para evitar un mal mayor causa un mal menor.</a:t>
            </a:r>
          </a:p>
          <a:p>
            <a:pPr marL="746125" lvl="0" indent="-354013" algn="just"/>
            <a:r>
              <a:rPr lang="es-ES" dirty="0"/>
              <a:t>Si el peligro no puede ser evitado de otro modo.</a:t>
            </a:r>
          </a:p>
          <a:p>
            <a:pPr marL="746125" lvl="0" indent="-354013" algn="just"/>
            <a:r>
              <a:rPr lang="es-ES" dirty="0"/>
              <a:t>Evitar un peligro inminente.</a:t>
            </a:r>
          </a:p>
          <a:p>
            <a:pPr marL="746125" lvl="0" indent="-354013" algn="just"/>
            <a:r>
              <a:rPr lang="es-ES" dirty="0"/>
              <a:t>El bien </a:t>
            </a:r>
            <a:r>
              <a:rPr lang="es-ES" dirty="0" smtClean="0"/>
              <a:t>sacrificado sea de valor menor que el salvado.</a:t>
            </a:r>
          </a:p>
          <a:p>
            <a:pPr lvl="0" algn="just"/>
            <a:endParaRPr lang="es-ES" dirty="0"/>
          </a:p>
          <a:p>
            <a:pPr algn="just"/>
            <a:r>
              <a:rPr lang="es-ES" b="1" dirty="0"/>
              <a:t>Requisitos:</a:t>
            </a:r>
            <a:endParaRPr lang="es-ES" dirty="0"/>
          </a:p>
          <a:p>
            <a:pPr marL="795338" lvl="0" indent="-403225" algn="just"/>
            <a:r>
              <a:rPr lang="es-ES" dirty="0"/>
              <a:t>No provocado por el agente.</a:t>
            </a:r>
          </a:p>
          <a:p>
            <a:pPr marL="795338" lvl="0" indent="-403225" algn="just"/>
            <a:r>
              <a:rPr lang="es-ES" dirty="0"/>
              <a:t>El bien sacrificado no sea superior.</a:t>
            </a:r>
          </a:p>
          <a:p>
            <a:pPr marL="795338" lvl="0" indent="-403225" algn="just"/>
            <a:r>
              <a:rPr lang="es-ES" dirty="0"/>
              <a:t>Que la persona no este obligada a enfrentar el peligro</a:t>
            </a:r>
            <a:r>
              <a:rPr lang="es-ES" dirty="0" smtClean="0"/>
              <a:t>.</a:t>
            </a:r>
            <a:endParaRPr lang="es-ES" dirty="0"/>
          </a:p>
        </p:txBody>
      </p:sp>
    </p:spTree>
    <p:extLst>
      <p:ext uri="{BB962C8B-B14F-4D97-AF65-F5344CB8AC3E}">
        <p14:creationId xmlns:p14="http://schemas.microsoft.com/office/powerpoint/2010/main" val="265077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534400" cy="758952"/>
          </a:xfrm>
        </p:spPr>
        <p:txBody>
          <a:bodyPr>
            <a:normAutofit fontScale="90000"/>
          </a:bodyPr>
          <a:lstStyle/>
          <a:p>
            <a:r>
              <a:rPr lang="es-ES" dirty="0" smtClean="0">
                <a:solidFill>
                  <a:schemeClr val="tx1"/>
                </a:solidFill>
              </a:rPr>
              <a:t>C/E 2- Cumplimiento </a:t>
            </a:r>
            <a:r>
              <a:rPr lang="es-ES" dirty="0">
                <a:solidFill>
                  <a:schemeClr val="tx1"/>
                </a:solidFill>
              </a:rPr>
              <a:t>de un deber o el ejercicio de un derecho, profesión, cargo u oficio. </a:t>
            </a:r>
          </a:p>
        </p:txBody>
      </p:sp>
      <p:sp>
        <p:nvSpPr>
          <p:cNvPr id="3" name="2 Marcador de contenido"/>
          <p:cNvSpPr>
            <a:spLocks noGrp="1"/>
          </p:cNvSpPr>
          <p:nvPr>
            <p:ph sz="quarter" idx="1"/>
          </p:nvPr>
        </p:nvSpPr>
        <p:spPr>
          <a:xfrm>
            <a:off x="301752" y="1527048"/>
            <a:ext cx="8503920" cy="4854280"/>
          </a:xfrm>
        </p:spPr>
        <p:txBody>
          <a:bodyPr>
            <a:normAutofit fontScale="92500"/>
          </a:bodyPr>
          <a:lstStyle/>
          <a:p>
            <a:pPr marL="0" indent="0">
              <a:buNone/>
            </a:pPr>
            <a:r>
              <a:rPr lang="es-ES" dirty="0" smtClean="0"/>
              <a:t>Artículo </a:t>
            </a:r>
            <a:r>
              <a:rPr lang="es-ES" dirty="0"/>
              <a:t>27.1. Está exento de responsabilidad penal quien comete el hecho delictivo al obrar en cumplimiento de un deber o en el ejercicio legítimo de su derecho, profesión, cargo u oficio.</a:t>
            </a:r>
          </a:p>
          <a:p>
            <a:pPr marL="0" indent="0">
              <a:buNone/>
            </a:pPr>
            <a:r>
              <a:rPr lang="es-ES" dirty="0"/>
              <a:t>2. También está exento de sanción penal quien comete el delito en virtud de la obediencia debida que viene impuesta por la ley al interviniente, siempre que el hecho ejecutado se encuentre entre las facultades del que lo ordena y su ejecución entre las obligaciones de quien lo ha cometido.</a:t>
            </a:r>
          </a:p>
          <a:p>
            <a:pPr marL="0" indent="0">
              <a:buNone/>
            </a:pPr>
            <a:r>
              <a:rPr lang="es-ES" dirty="0"/>
              <a:t>3. En caso de exceso en los límites de la obediencia al afrontar alguna de las situaciones anteriores, el tribunal puede aplicar la atenuación extraordinaria de la sanción</a:t>
            </a:r>
            <a:r>
              <a:rPr lang="es-ES" dirty="0" smtClean="0"/>
              <a:t>. </a:t>
            </a:r>
            <a:endParaRPr lang="es-ES" dirty="0"/>
          </a:p>
        </p:txBody>
      </p:sp>
    </p:spTree>
    <p:extLst>
      <p:ext uri="{BB962C8B-B14F-4D97-AF65-F5344CB8AC3E}">
        <p14:creationId xmlns:p14="http://schemas.microsoft.com/office/powerpoint/2010/main" val="295840925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965</TotalTime>
  <Words>1048</Words>
  <Application>Microsoft Office PowerPoint</Application>
  <PresentationFormat>Presentación en pantalla (4:3)</PresentationFormat>
  <Paragraphs>90</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Georgia</vt:lpstr>
      <vt:lpstr>Wingdings</vt:lpstr>
      <vt:lpstr>Wingdings 2</vt:lpstr>
      <vt:lpstr>Civil</vt:lpstr>
      <vt:lpstr> </vt:lpstr>
      <vt:lpstr>Objetivos de la conferencia</vt:lpstr>
      <vt:lpstr>C/E 1- El estado de Necesidad. </vt:lpstr>
      <vt:lpstr>C/E 1- El estado de Necesidad. </vt:lpstr>
      <vt:lpstr>C/E 1- El estado de Necesidad. </vt:lpstr>
      <vt:lpstr>Estructura del de estado de necesidad.</vt:lpstr>
      <vt:lpstr>Requisitos del estado de necesidad:</vt:lpstr>
      <vt:lpstr>Requisitos del de estado de necesidad:</vt:lpstr>
      <vt:lpstr>C/E 2- Cumplimiento de un deber o el ejercicio de un derecho, profesión, cargo u oficio. </vt:lpstr>
      <vt:lpstr>C/E 2- Cumplimiento de un deber o el ejercicio de un derecho, profesión, cargo u oficio. </vt:lpstr>
      <vt:lpstr>C/E 2- Cumplimiento de un deber o el ejercicio de un derecho, profesión, cargo u oficio. </vt:lpstr>
      <vt:lpstr>C/E 2- Cumplimiento de un deber o el ejercicio de un derecho, profesión, cargo u oficio. </vt:lpstr>
      <vt:lpstr>C/E 2- Cumplimiento de un deber o el ejercicio de un derecho, profesión, cargo u oficio. </vt:lpstr>
      <vt:lpstr>C/E 2- Cumplimiento de un deber o el ejercicio de un derecho, profesión, cargo u oficio. </vt:lpstr>
      <vt:lpstr>BIBLIOGRAFÍA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Grueiro</dc:creator>
  <cp:lastModifiedBy>casa</cp:lastModifiedBy>
  <cp:revision>44</cp:revision>
  <dcterms:created xsi:type="dcterms:W3CDTF">2021-10-09T14:05:24Z</dcterms:created>
  <dcterms:modified xsi:type="dcterms:W3CDTF">2026-03-11T10:56:15Z</dcterms:modified>
</cp:coreProperties>
</file>