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301" r:id="rId3"/>
    <p:sldId id="258" r:id="rId4"/>
    <p:sldId id="259" r:id="rId5"/>
    <p:sldId id="267" r:id="rId6"/>
    <p:sldId id="304" r:id="rId7"/>
    <p:sldId id="260" r:id="rId8"/>
    <p:sldId id="262" r:id="rId9"/>
    <p:sldId id="268" r:id="rId10"/>
    <p:sldId id="299" r:id="rId11"/>
    <p:sldId id="302" r:id="rId12"/>
    <p:sldId id="296" r:id="rId13"/>
    <p:sldId id="305" r:id="rId14"/>
    <p:sldId id="273" r:id="rId15"/>
    <p:sldId id="306" r:id="rId16"/>
    <p:sldId id="307" r:id="rId17"/>
    <p:sldId id="308" r:id="rId18"/>
    <p:sldId id="271" r:id="rId19"/>
    <p:sldId id="309" r:id="rId20"/>
    <p:sldId id="310" r:id="rId21"/>
    <p:sldId id="311" r:id="rId22"/>
    <p:sldId id="312" r:id="rId23"/>
    <p:sldId id="313" r:id="rId24"/>
    <p:sldId id="314" r:id="rId25"/>
    <p:sldId id="315" r:id="rId26"/>
    <p:sldId id="316" r:id="rId27"/>
    <p:sldId id="317" r:id="rId28"/>
    <p:sldId id="318" r:id="rId29"/>
    <p:sldId id="319" r:id="rId30"/>
    <p:sldId id="320" r:id="rId31"/>
    <p:sldId id="321" r:id="rId32"/>
    <p:sldId id="322" r:id="rId33"/>
    <p:sldId id="323" r:id="rId34"/>
    <p:sldId id="325" r:id="rId35"/>
    <p:sldId id="326" r:id="rId36"/>
    <p:sldId id="327" r:id="rId37"/>
    <p:sldId id="328" r:id="rId38"/>
    <p:sldId id="329" r:id="rId39"/>
    <p:sldId id="330" r:id="rId40"/>
    <p:sldId id="331" r:id="rId41"/>
    <p:sldId id="332" r:id="rId42"/>
    <p:sldId id="333" r:id="rId43"/>
    <p:sldId id="334" r:id="rId44"/>
    <p:sldId id="335" r:id="rId45"/>
    <p:sldId id="336" r:id="rId46"/>
    <p:sldId id="337" r:id="rId47"/>
    <p:sldId id="338" r:id="rId48"/>
    <p:sldId id="339" r:id="rId49"/>
    <p:sldId id="340" r:id="rId50"/>
    <p:sldId id="350" r:id="rId51"/>
    <p:sldId id="341" r:id="rId52"/>
    <p:sldId id="342" r:id="rId53"/>
    <p:sldId id="343" r:id="rId54"/>
    <p:sldId id="344" r:id="rId55"/>
    <p:sldId id="351" r:id="rId56"/>
    <p:sldId id="345" r:id="rId57"/>
    <p:sldId id="346" r:id="rId58"/>
    <p:sldId id="294" r:id="rId59"/>
    <p:sldId id="295" r:id="rId60"/>
    <p:sldId id="347" r:id="rId61"/>
    <p:sldId id="348" r:id="rId62"/>
    <p:sldId id="349" r:id="rId63"/>
  </p:sldIdLst>
  <p:sldSz cx="9144000" cy="5143500" type="screen16x9"/>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E3FDE45-AF77-4B5C-9715-49D594BDF05E}" styleName="Estilo claro 1 - Acento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4" d="100"/>
          <a:sy n="94" d="100"/>
        </p:scale>
        <p:origin x="396" y="78"/>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9DB65F4-5FE4-408F-97D8-E630C6FE3A4F}" type="doc">
      <dgm:prSet loTypeId="urn:microsoft.com/office/officeart/2005/8/layout/orgChart1" loCatId="hierarchy" qsTypeId="urn:microsoft.com/office/officeart/2005/8/quickstyle/simple1" qsCatId="simple" csTypeId="urn:microsoft.com/office/officeart/2005/8/colors/accent0_3" csCatId="mainScheme" phldr="1"/>
      <dgm:spPr/>
      <dgm:t>
        <a:bodyPr/>
        <a:lstStyle/>
        <a:p>
          <a:endParaRPr lang="es-ES"/>
        </a:p>
      </dgm:t>
    </dgm:pt>
    <dgm:pt modelId="{099B27F0-02FB-4BCC-BC48-AFEA23257C5A}">
      <dgm:prSet phldrT="[Texto]" custT="1"/>
      <dgm:spPr/>
      <dgm:t>
        <a:bodyPr/>
        <a:lstStyle/>
        <a:p>
          <a:r>
            <a:rPr lang="es-ES" sz="2800" dirty="0" smtClean="0">
              <a:latin typeface="Arial" pitchFamily="34" charset="0"/>
              <a:cs typeface="Arial" pitchFamily="34" charset="0"/>
            </a:rPr>
            <a:t>Fines de la sanción</a:t>
          </a:r>
          <a:endParaRPr lang="es-ES" sz="2800" dirty="0">
            <a:latin typeface="Arial" pitchFamily="34" charset="0"/>
            <a:cs typeface="Arial" pitchFamily="34" charset="0"/>
          </a:endParaRPr>
        </a:p>
      </dgm:t>
    </dgm:pt>
    <dgm:pt modelId="{64798F45-AC04-467C-B483-B2335C09A1B4}" type="parTrans" cxnId="{98D01FEC-5C13-44B3-BCAB-5F6EF9A5CF99}">
      <dgm:prSet/>
      <dgm:spPr/>
      <dgm:t>
        <a:bodyPr/>
        <a:lstStyle/>
        <a:p>
          <a:endParaRPr lang="es-ES" sz="2800">
            <a:latin typeface="Arial" pitchFamily="34" charset="0"/>
            <a:cs typeface="Arial" pitchFamily="34" charset="0"/>
          </a:endParaRPr>
        </a:p>
      </dgm:t>
    </dgm:pt>
    <dgm:pt modelId="{AC23E74D-B54F-4292-BF78-39C983616CB7}" type="sibTrans" cxnId="{98D01FEC-5C13-44B3-BCAB-5F6EF9A5CF99}">
      <dgm:prSet/>
      <dgm:spPr/>
      <dgm:t>
        <a:bodyPr/>
        <a:lstStyle/>
        <a:p>
          <a:endParaRPr lang="es-ES" sz="2800">
            <a:latin typeface="Arial" pitchFamily="34" charset="0"/>
            <a:cs typeface="Arial" pitchFamily="34" charset="0"/>
          </a:endParaRPr>
        </a:p>
      </dgm:t>
    </dgm:pt>
    <dgm:pt modelId="{A54E8F2E-1E71-443F-B245-E75CA8FB1B33}">
      <dgm:prSet phldrT="[Texto]" custT="1"/>
      <dgm:spPr/>
      <dgm:t>
        <a:bodyPr/>
        <a:lstStyle/>
        <a:p>
          <a:r>
            <a:rPr lang="es-ES" sz="2800" dirty="0" smtClean="0">
              <a:latin typeface="Arial" pitchFamily="34" charset="0"/>
              <a:cs typeface="Arial" pitchFamily="34" charset="0"/>
            </a:rPr>
            <a:t>Personas naturales</a:t>
          </a:r>
          <a:endParaRPr lang="es-ES" sz="2800" dirty="0">
            <a:latin typeface="Arial" pitchFamily="34" charset="0"/>
            <a:cs typeface="Arial" pitchFamily="34" charset="0"/>
          </a:endParaRPr>
        </a:p>
      </dgm:t>
    </dgm:pt>
    <dgm:pt modelId="{D077CA58-0992-41EE-A170-E437EE4C6659}" type="parTrans" cxnId="{94C3CCCF-6381-4797-8FA1-AC3EE34CA8D2}">
      <dgm:prSet/>
      <dgm:spPr/>
      <dgm:t>
        <a:bodyPr/>
        <a:lstStyle/>
        <a:p>
          <a:endParaRPr lang="es-ES" sz="2800">
            <a:latin typeface="Arial" pitchFamily="34" charset="0"/>
            <a:cs typeface="Arial" pitchFamily="34" charset="0"/>
          </a:endParaRPr>
        </a:p>
      </dgm:t>
    </dgm:pt>
    <dgm:pt modelId="{E6DE06FF-E42B-410F-BD53-20FFA6BA1E4E}" type="sibTrans" cxnId="{94C3CCCF-6381-4797-8FA1-AC3EE34CA8D2}">
      <dgm:prSet/>
      <dgm:spPr/>
      <dgm:t>
        <a:bodyPr/>
        <a:lstStyle/>
        <a:p>
          <a:endParaRPr lang="es-ES" sz="2800">
            <a:latin typeface="Arial" pitchFamily="34" charset="0"/>
            <a:cs typeface="Arial" pitchFamily="34" charset="0"/>
          </a:endParaRPr>
        </a:p>
      </dgm:t>
    </dgm:pt>
    <dgm:pt modelId="{8E249BB6-EA37-47C9-BC8F-4CDC2F6FB55C}">
      <dgm:prSet phldrT="[Texto]" custT="1"/>
      <dgm:spPr/>
      <dgm:t>
        <a:bodyPr/>
        <a:lstStyle/>
        <a:p>
          <a:r>
            <a:rPr lang="es-ES" sz="2800" dirty="0" smtClean="0">
              <a:latin typeface="Arial" pitchFamily="34" charset="0"/>
              <a:cs typeface="Arial" pitchFamily="34" charset="0"/>
            </a:rPr>
            <a:t>Personas jurídicas </a:t>
          </a:r>
          <a:endParaRPr lang="es-ES" sz="2800" dirty="0">
            <a:latin typeface="Arial" pitchFamily="34" charset="0"/>
            <a:cs typeface="Arial" pitchFamily="34" charset="0"/>
          </a:endParaRPr>
        </a:p>
      </dgm:t>
    </dgm:pt>
    <dgm:pt modelId="{21A461DB-AB0E-4F3A-A041-446C62AAB97C}" type="sibTrans" cxnId="{5E75CA7B-9710-41B6-8D61-4A3177010DDA}">
      <dgm:prSet/>
      <dgm:spPr/>
      <dgm:t>
        <a:bodyPr/>
        <a:lstStyle/>
        <a:p>
          <a:endParaRPr lang="es-ES" sz="2800">
            <a:latin typeface="Arial" pitchFamily="34" charset="0"/>
            <a:cs typeface="Arial" pitchFamily="34" charset="0"/>
          </a:endParaRPr>
        </a:p>
      </dgm:t>
    </dgm:pt>
    <dgm:pt modelId="{DA8EA00F-E472-4583-8FF5-919D88C256F4}" type="parTrans" cxnId="{5E75CA7B-9710-41B6-8D61-4A3177010DDA}">
      <dgm:prSet/>
      <dgm:spPr/>
      <dgm:t>
        <a:bodyPr/>
        <a:lstStyle/>
        <a:p>
          <a:endParaRPr lang="es-ES" sz="2800">
            <a:latin typeface="Arial" pitchFamily="34" charset="0"/>
            <a:cs typeface="Arial" pitchFamily="34" charset="0"/>
          </a:endParaRPr>
        </a:p>
      </dgm:t>
    </dgm:pt>
    <dgm:pt modelId="{B118F13C-9B54-48D5-9250-01F52755B966}">
      <dgm:prSet custT="1"/>
      <dgm:spPr/>
      <dgm:t>
        <a:bodyPr/>
        <a:lstStyle/>
        <a:p>
          <a:r>
            <a:rPr lang="es-ES" sz="1800" dirty="0" smtClean="0">
              <a:latin typeface="Arial" pitchFamily="34" charset="0"/>
              <a:cs typeface="Arial" pitchFamily="34" charset="0"/>
            </a:rPr>
            <a:t>- Restablecer la capacidad organizativa de la entidad.  </a:t>
          </a:r>
        </a:p>
        <a:p>
          <a:r>
            <a:rPr lang="es-ES" sz="1800" dirty="0" smtClean="0">
              <a:latin typeface="Arial" pitchFamily="34" charset="0"/>
              <a:cs typeface="Arial" pitchFamily="34" charset="0"/>
            </a:rPr>
            <a:t>- Encauzarla en los propósitos para los que fue creada.</a:t>
          </a:r>
          <a:endParaRPr lang="es-ES" sz="1800" dirty="0">
            <a:latin typeface="Arial" pitchFamily="34" charset="0"/>
            <a:cs typeface="Arial" pitchFamily="34" charset="0"/>
          </a:endParaRPr>
        </a:p>
      </dgm:t>
    </dgm:pt>
    <dgm:pt modelId="{16745577-E7BA-40C4-A152-4540DE207881}" type="parTrans" cxnId="{50B3AEE8-A798-4AB1-B28C-C5D4C4A92210}">
      <dgm:prSet/>
      <dgm:spPr/>
      <dgm:t>
        <a:bodyPr/>
        <a:lstStyle/>
        <a:p>
          <a:endParaRPr lang="es-ES" sz="2400">
            <a:latin typeface="Arial" pitchFamily="34" charset="0"/>
            <a:cs typeface="Arial" pitchFamily="34" charset="0"/>
          </a:endParaRPr>
        </a:p>
      </dgm:t>
    </dgm:pt>
    <dgm:pt modelId="{B63536FE-E2EA-4B89-B977-4FC895B1A896}" type="sibTrans" cxnId="{50B3AEE8-A798-4AB1-B28C-C5D4C4A92210}">
      <dgm:prSet/>
      <dgm:spPr/>
      <dgm:t>
        <a:bodyPr/>
        <a:lstStyle/>
        <a:p>
          <a:endParaRPr lang="es-ES" sz="2400">
            <a:latin typeface="Arial" pitchFamily="34" charset="0"/>
            <a:cs typeface="Arial" pitchFamily="34" charset="0"/>
          </a:endParaRPr>
        </a:p>
      </dgm:t>
    </dgm:pt>
    <dgm:pt modelId="{215AF789-673C-45CA-A09A-47A7836C3608}">
      <dgm:prSet custT="1"/>
      <dgm:spPr/>
      <dgm:t>
        <a:bodyPr/>
        <a:lstStyle/>
        <a:p>
          <a:r>
            <a:rPr lang="es-ES" sz="1800" dirty="0" smtClean="0">
              <a:latin typeface="Arial" pitchFamily="34" charset="0"/>
              <a:cs typeface="Arial" pitchFamily="34" charset="0"/>
            </a:rPr>
            <a:t>- Prevención.</a:t>
          </a:r>
        </a:p>
        <a:p>
          <a:r>
            <a:rPr lang="es-ES" sz="1800" dirty="0" smtClean="0">
              <a:latin typeface="Arial" pitchFamily="34" charset="0"/>
              <a:cs typeface="Arial" pitchFamily="34" charset="0"/>
            </a:rPr>
            <a:t>- Represión.</a:t>
          </a:r>
        </a:p>
        <a:p>
          <a:r>
            <a:rPr lang="es-ES" sz="1800" dirty="0" smtClean="0">
              <a:latin typeface="Arial" pitchFamily="34" charset="0"/>
              <a:cs typeface="Arial" pitchFamily="34" charset="0"/>
            </a:rPr>
            <a:t>- Reinserción. </a:t>
          </a:r>
          <a:endParaRPr lang="es-ES" sz="1800" dirty="0">
            <a:latin typeface="Arial" pitchFamily="34" charset="0"/>
            <a:cs typeface="Arial" pitchFamily="34" charset="0"/>
          </a:endParaRPr>
        </a:p>
      </dgm:t>
    </dgm:pt>
    <dgm:pt modelId="{36B0C4AF-D4F9-457E-B645-168778C07009}" type="parTrans" cxnId="{E62258C1-628F-4A2F-80F6-D5BB81965508}">
      <dgm:prSet/>
      <dgm:spPr/>
      <dgm:t>
        <a:bodyPr/>
        <a:lstStyle/>
        <a:p>
          <a:endParaRPr lang="es-ES" sz="2400">
            <a:latin typeface="Arial" pitchFamily="34" charset="0"/>
            <a:cs typeface="Arial" pitchFamily="34" charset="0"/>
          </a:endParaRPr>
        </a:p>
      </dgm:t>
    </dgm:pt>
    <dgm:pt modelId="{67C64F9F-F74E-4F9A-8CE4-D617ABE844B3}" type="sibTrans" cxnId="{E62258C1-628F-4A2F-80F6-D5BB81965508}">
      <dgm:prSet/>
      <dgm:spPr/>
      <dgm:t>
        <a:bodyPr/>
        <a:lstStyle/>
        <a:p>
          <a:endParaRPr lang="es-ES" sz="2400">
            <a:latin typeface="Arial" pitchFamily="34" charset="0"/>
            <a:cs typeface="Arial" pitchFamily="34" charset="0"/>
          </a:endParaRPr>
        </a:p>
      </dgm:t>
    </dgm:pt>
    <dgm:pt modelId="{A0B18E0A-CC67-40A7-9B82-F262E01D3924}" type="pres">
      <dgm:prSet presAssocID="{19DB65F4-5FE4-408F-97D8-E630C6FE3A4F}" presName="hierChild1" presStyleCnt="0">
        <dgm:presLayoutVars>
          <dgm:orgChart val="1"/>
          <dgm:chPref val="1"/>
          <dgm:dir/>
          <dgm:animOne val="branch"/>
          <dgm:animLvl val="lvl"/>
          <dgm:resizeHandles/>
        </dgm:presLayoutVars>
      </dgm:prSet>
      <dgm:spPr/>
      <dgm:t>
        <a:bodyPr/>
        <a:lstStyle/>
        <a:p>
          <a:endParaRPr lang="es-ES"/>
        </a:p>
      </dgm:t>
    </dgm:pt>
    <dgm:pt modelId="{88DF8919-E6D9-40E9-A162-5AC1EDB51384}" type="pres">
      <dgm:prSet presAssocID="{099B27F0-02FB-4BCC-BC48-AFEA23257C5A}" presName="hierRoot1" presStyleCnt="0">
        <dgm:presLayoutVars>
          <dgm:hierBranch val="init"/>
        </dgm:presLayoutVars>
      </dgm:prSet>
      <dgm:spPr/>
    </dgm:pt>
    <dgm:pt modelId="{549C53DF-612C-4FA9-B30D-CAC335E9A34E}" type="pres">
      <dgm:prSet presAssocID="{099B27F0-02FB-4BCC-BC48-AFEA23257C5A}" presName="rootComposite1" presStyleCnt="0"/>
      <dgm:spPr/>
    </dgm:pt>
    <dgm:pt modelId="{160945AF-2950-47CC-9C8F-32F65925BB6A}" type="pres">
      <dgm:prSet presAssocID="{099B27F0-02FB-4BCC-BC48-AFEA23257C5A}" presName="rootText1" presStyleLbl="node0" presStyleIdx="0" presStyleCnt="1" custScaleX="108082" custScaleY="36920">
        <dgm:presLayoutVars>
          <dgm:chPref val="3"/>
        </dgm:presLayoutVars>
      </dgm:prSet>
      <dgm:spPr/>
      <dgm:t>
        <a:bodyPr/>
        <a:lstStyle/>
        <a:p>
          <a:endParaRPr lang="es-ES"/>
        </a:p>
      </dgm:t>
    </dgm:pt>
    <dgm:pt modelId="{7FA3BB4F-E5FE-46EA-8F83-8DCD8F677F48}" type="pres">
      <dgm:prSet presAssocID="{099B27F0-02FB-4BCC-BC48-AFEA23257C5A}" presName="rootConnector1" presStyleLbl="node1" presStyleIdx="0" presStyleCnt="0"/>
      <dgm:spPr/>
      <dgm:t>
        <a:bodyPr/>
        <a:lstStyle/>
        <a:p>
          <a:endParaRPr lang="es-ES"/>
        </a:p>
      </dgm:t>
    </dgm:pt>
    <dgm:pt modelId="{30A584A3-BAA0-4491-9B20-C9CDFC4B7660}" type="pres">
      <dgm:prSet presAssocID="{099B27F0-02FB-4BCC-BC48-AFEA23257C5A}" presName="hierChild2" presStyleCnt="0"/>
      <dgm:spPr/>
    </dgm:pt>
    <dgm:pt modelId="{FABDD7C6-C875-4D1B-AA3B-4AA46A1A5E9F}" type="pres">
      <dgm:prSet presAssocID="{D077CA58-0992-41EE-A170-E437EE4C6659}" presName="Name37" presStyleLbl="parChTrans1D2" presStyleIdx="0" presStyleCnt="2"/>
      <dgm:spPr/>
      <dgm:t>
        <a:bodyPr/>
        <a:lstStyle/>
        <a:p>
          <a:endParaRPr lang="es-ES"/>
        </a:p>
      </dgm:t>
    </dgm:pt>
    <dgm:pt modelId="{A72B796A-4015-4C1C-9CC9-B026527512F0}" type="pres">
      <dgm:prSet presAssocID="{A54E8F2E-1E71-443F-B245-E75CA8FB1B33}" presName="hierRoot2" presStyleCnt="0">
        <dgm:presLayoutVars>
          <dgm:hierBranch val="init"/>
        </dgm:presLayoutVars>
      </dgm:prSet>
      <dgm:spPr/>
    </dgm:pt>
    <dgm:pt modelId="{C480997D-E2BF-4E84-9FD2-B801B509246F}" type="pres">
      <dgm:prSet presAssocID="{A54E8F2E-1E71-443F-B245-E75CA8FB1B33}" presName="rootComposite" presStyleCnt="0"/>
      <dgm:spPr/>
    </dgm:pt>
    <dgm:pt modelId="{F4681612-5205-4900-9CED-CFB327CFCCB2}" type="pres">
      <dgm:prSet presAssocID="{A54E8F2E-1E71-443F-B245-E75CA8FB1B33}" presName="rootText" presStyleLbl="node2" presStyleIdx="0" presStyleCnt="2" custScaleX="101806" custScaleY="33733">
        <dgm:presLayoutVars>
          <dgm:chPref val="3"/>
        </dgm:presLayoutVars>
      </dgm:prSet>
      <dgm:spPr/>
      <dgm:t>
        <a:bodyPr/>
        <a:lstStyle/>
        <a:p>
          <a:endParaRPr lang="es-ES"/>
        </a:p>
      </dgm:t>
    </dgm:pt>
    <dgm:pt modelId="{295E8B91-EC41-4C69-BF50-97A253F70454}" type="pres">
      <dgm:prSet presAssocID="{A54E8F2E-1E71-443F-B245-E75CA8FB1B33}" presName="rootConnector" presStyleLbl="node2" presStyleIdx="0" presStyleCnt="2"/>
      <dgm:spPr/>
      <dgm:t>
        <a:bodyPr/>
        <a:lstStyle/>
        <a:p>
          <a:endParaRPr lang="es-ES"/>
        </a:p>
      </dgm:t>
    </dgm:pt>
    <dgm:pt modelId="{11A10B5E-9559-4670-A377-435748D2B470}" type="pres">
      <dgm:prSet presAssocID="{A54E8F2E-1E71-443F-B245-E75CA8FB1B33}" presName="hierChild4" presStyleCnt="0"/>
      <dgm:spPr/>
    </dgm:pt>
    <dgm:pt modelId="{5EF8D25D-7BB7-4A10-938A-B61A6E2214B3}" type="pres">
      <dgm:prSet presAssocID="{36B0C4AF-D4F9-457E-B645-168778C07009}" presName="Name37" presStyleLbl="parChTrans1D3" presStyleIdx="0" presStyleCnt="2"/>
      <dgm:spPr/>
      <dgm:t>
        <a:bodyPr/>
        <a:lstStyle/>
        <a:p>
          <a:endParaRPr lang="es-ES"/>
        </a:p>
      </dgm:t>
    </dgm:pt>
    <dgm:pt modelId="{A72E0442-7B40-4926-BA38-FD22B47886C2}" type="pres">
      <dgm:prSet presAssocID="{215AF789-673C-45CA-A09A-47A7836C3608}" presName="hierRoot2" presStyleCnt="0">
        <dgm:presLayoutVars>
          <dgm:hierBranch val="init"/>
        </dgm:presLayoutVars>
      </dgm:prSet>
      <dgm:spPr/>
    </dgm:pt>
    <dgm:pt modelId="{18236665-FAC1-451A-B6C0-13416B13D46F}" type="pres">
      <dgm:prSet presAssocID="{215AF789-673C-45CA-A09A-47A7836C3608}" presName="rootComposite" presStyleCnt="0"/>
      <dgm:spPr/>
    </dgm:pt>
    <dgm:pt modelId="{5A672FE6-8A59-4C1B-847A-154EAF7A9936}" type="pres">
      <dgm:prSet presAssocID="{215AF789-673C-45CA-A09A-47A7836C3608}" presName="rootText" presStyleLbl="node3" presStyleIdx="0" presStyleCnt="2" custScaleX="62137" custScaleY="67181" custLinFactNeighborX="13329" custLinFactNeighborY="-1723">
        <dgm:presLayoutVars>
          <dgm:chPref val="3"/>
        </dgm:presLayoutVars>
      </dgm:prSet>
      <dgm:spPr/>
      <dgm:t>
        <a:bodyPr/>
        <a:lstStyle/>
        <a:p>
          <a:endParaRPr lang="es-ES"/>
        </a:p>
      </dgm:t>
    </dgm:pt>
    <dgm:pt modelId="{D56EF3AA-B271-469D-9A40-3D24A08EECC9}" type="pres">
      <dgm:prSet presAssocID="{215AF789-673C-45CA-A09A-47A7836C3608}" presName="rootConnector" presStyleLbl="node3" presStyleIdx="0" presStyleCnt="2"/>
      <dgm:spPr/>
      <dgm:t>
        <a:bodyPr/>
        <a:lstStyle/>
        <a:p>
          <a:endParaRPr lang="es-ES"/>
        </a:p>
      </dgm:t>
    </dgm:pt>
    <dgm:pt modelId="{BFC43013-4841-4AF8-BBA0-B03E1F378C73}" type="pres">
      <dgm:prSet presAssocID="{215AF789-673C-45CA-A09A-47A7836C3608}" presName="hierChild4" presStyleCnt="0"/>
      <dgm:spPr/>
    </dgm:pt>
    <dgm:pt modelId="{38A32373-8D18-4003-934B-274ACD285840}" type="pres">
      <dgm:prSet presAssocID="{215AF789-673C-45CA-A09A-47A7836C3608}" presName="hierChild5" presStyleCnt="0"/>
      <dgm:spPr/>
    </dgm:pt>
    <dgm:pt modelId="{6C6A4775-814B-46AD-B927-C101D9AD1BBF}" type="pres">
      <dgm:prSet presAssocID="{A54E8F2E-1E71-443F-B245-E75CA8FB1B33}" presName="hierChild5" presStyleCnt="0"/>
      <dgm:spPr/>
    </dgm:pt>
    <dgm:pt modelId="{E67657B6-EDF2-46D7-8AB4-CD68582118F0}" type="pres">
      <dgm:prSet presAssocID="{DA8EA00F-E472-4583-8FF5-919D88C256F4}" presName="Name37" presStyleLbl="parChTrans1D2" presStyleIdx="1" presStyleCnt="2"/>
      <dgm:spPr/>
      <dgm:t>
        <a:bodyPr/>
        <a:lstStyle/>
        <a:p>
          <a:endParaRPr lang="es-ES"/>
        </a:p>
      </dgm:t>
    </dgm:pt>
    <dgm:pt modelId="{F1C5A839-3388-4E62-B441-6797ED3FE868}" type="pres">
      <dgm:prSet presAssocID="{8E249BB6-EA37-47C9-BC8F-4CDC2F6FB55C}" presName="hierRoot2" presStyleCnt="0">
        <dgm:presLayoutVars>
          <dgm:hierBranch val="init"/>
        </dgm:presLayoutVars>
      </dgm:prSet>
      <dgm:spPr/>
    </dgm:pt>
    <dgm:pt modelId="{4C82C06A-2E90-4B5E-972B-2088F3FEFB8D}" type="pres">
      <dgm:prSet presAssocID="{8E249BB6-EA37-47C9-BC8F-4CDC2F6FB55C}" presName="rootComposite" presStyleCnt="0"/>
      <dgm:spPr/>
    </dgm:pt>
    <dgm:pt modelId="{97B45A77-DE7A-4C53-B0FC-F94A9A8AA2EE}" type="pres">
      <dgm:prSet presAssocID="{8E249BB6-EA37-47C9-BC8F-4CDC2F6FB55C}" presName="rootText" presStyleLbl="node2" presStyleIdx="1" presStyleCnt="2" custScaleX="100142" custScaleY="33733">
        <dgm:presLayoutVars>
          <dgm:chPref val="3"/>
        </dgm:presLayoutVars>
      </dgm:prSet>
      <dgm:spPr/>
      <dgm:t>
        <a:bodyPr/>
        <a:lstStyle/>
        <a:p>
          <a:endParaRPr lang="es-ES"/>
        </a:p>
      </dgm:t>
    </dgm:pt>
    <dgm:pt modelId="{41655547-63ED-4E42-8025-C3C12BB27ADD}" type="pres">
      <dgm:prSet presAssocID="{8E249BB6-EA37-47C9-BC8F-4CDC2F6FB55C}" presName="rootConnector" presStyleLbl="node2" presStyleIdx="1" presStyleCnt="2"/>
      <dgm:spPr/>
      <dgm:t>
        <a:bodyPr/>
        <a:lstStyle/>
        <a:p>
          <a:endParaRPr lang="es-ES"/>
        </a:p>
      </dgm:t>
    </dgm:pt>
    <dgm:pt modelId="{5C44F395-BA35-423B-BDF2-B9A3DC6ECE88}" type="pres">
      <dgm:prSet presAssocID="{8E249BB6-EA37-47C9-BC8F-4CDC2F6FB55C}" presName="hierChild4" presStyleCnt="0"/>
      <dgm:spPr/>
    </dgm:pt>
    <dgm:pt modelId="{5329E80F-D958-422D-96F0-CF6D6ADCF2F0}" type="pres">
      <dgm:prSet presAssocID="{16745577-E7BA-40C4-A152-4540DE207881}" presName="Name37" presStyleLbl="parChTrans1D3" presStyleIdx="1" presStyleCnt="2"/>
      <dgm:spPr/>
      <dgm:t>
        <a:bodyPr/>
        <a:lstStyle/>
        <a:p>
          <a:endParaRPr lang="es-ES"/>
        </a:p>
      </dgm:t>
    </dgm:pt>
    <dgm:pt modelId="{F9F2B35B-FD94-46B7-B79F-8073DAE60989}" type="pres">
      <dgm:prSet presAssocID="{B118F13C-9B54-48D5-9250-01F52755B966}" presName="hierRoot2" presStyleCnt="0">
        <dgm:presLayoutVars>
          <dgm:hierBranch val="init"/>
        </dgm:presLayoutVars>
      </dgm:prSet>
      <dgm:spPr/>
    </dgm:pt>
    <dgm:pt modelId="{A52C25AF-B618-4E7B-9A7D-7AD7B2696AB2}" type="pres">
      <dgm:prSet presAssocID="{B118F13C-9B54-48D5-9250-01F52755B966}" presName="rootComposite" presStyleCnt="0"/>
      <dgm:spPr/>
    </dgm:pt>
    <dgm:pt modelId="{D274CBEC-7091-45C3-89B9-58D35D905FCB}" type="pres">
      <dgm:prSet presAssocID="{B118F13C-9B54-48D5-9250-01F52755B966}" presName="rootText" presStyleLbl="node3" presStyleIdx="1" presStyleCnt="2" custScaleX="110400" custScaleY="67181">
        <dgm:presLayoutVars>
          <dgm:chPref val="3"/>
        </dgm:presLayoutVars>
      </dgm:prSet>
      <dgm:spPr/>
      <dgm:t>
        <a:bodyPr/>
        <a:lstStyle/>
        <a:p>
          <a:endParaRPr lang="es-ES"/>
        </a:p>
      </dgm:t>
    </dgm:pt>
    <dgm:pt modelId="{ECC631AB-C434-487E-9D95-9F133502D5D1}" type="pres">
      <dgm:prSet presAssocID="{B118F13C-9B54-48D5-9250-01F52755B966}" presName="rootConnector" presStyleLbl="node3" presStyleIdx="1" presStyleCnt="2"/>
      <dgm:spPr/>
      <dgm:t>
        <a:bodyPr/>
        <a:lstStyle/>
        <a:p>
          <a:endParaRPr lang="es-ES"/>
        </a:p>
      </dgm:t>
    </dgm:pt>
    <dgm:pt modelId="{7C91399C-1E59-4EA5-839F-3223CB01F679}" type="pres">
      <dgm:prSet presAssocID="{B118F13C-9B54-48D5-9250-01F52755B966}" presName="hierChild4" presStyleCnt="0"/>
      <dgm:spPr/>
    </dgm:pt>
    <dgm:pt modelId="{BC9032FF-0050-45D1-B96E-04477AD42D55}" type="pres">
      <dgm:prSet presAssocID="{B118F13C-9B54-48D5-9250-01F52755B966}" presName="hierChild5" presStyleCnt="0"/>
      <dgm:spPr/>
    </dgm:pt>
    <dgm:pt modelId="{DD8FD547-48E3-4A77-948A-ECF7AB7F2D3D}" type="pres">
      <dgm:prSet presAssocID="{8E249BB6-EA37-47C9-BC8F-4CDC2F6FB55C}" presName="hierChild5" presStyleCnt="0"/>
      <dgm:spPr/>
    </dgm:pt>
    <dgm:pt modelId="{C8D5FE1C-B7DF-4BA8-9CE9-BFCE4F2030E6}" type="pres">
      <dgm:prSet presAssocID="{099B27F0-02FB-4BCC-BC48-AFEA23257C5A}" presName="hierChild3" presStyleCnt="0"/>
      <dgm:spPr/>
    </dgm:pt>
  </dgm:ptLst>
  <dgm:cxnLst>
    <dgm:cxn modelId="{5A9E81C0-DE1E-469F-8D73-EFB1A7E48167}" type="presOf" srcId="{215AF789-673C-45CA-A09A-47A7836C3608}" destId="{5A672FE6-8A59-4C1B-847A-154EAF7A9936}" srcOrd="0" destOrd="0" presId="urn:microsoft.com/office/officeart/2005/8/layout/orgChart1"/>
    <dgm:cxn modelId="{98D01FEC-5C13-44B3-BCAB-5F6EF9A5CF99}" srcId="{19DB65F4-5FE4-408F-97D8-E630C6FE3A4F}" destId="{099B27F0-02FB-4BCC-BC48-AFEA23257C5A}" srcOrd="0" destOrd="0" parTransId="{64798F45-AC04-467C-B483-B2335C09A1B4}" sibTransId="{AC23E74D-B54F-4292-BF78-39C983616CB7}"/>
    <dgm:cxn modelId="{C7B8CAF4-3F0B-4F8F-933D-C025C419C279}" type="presOf" srcId="{099B27F0-02FB-4BCC-BC48-AFEA23257C5A}" destId="{160945AF-2950-47CC-9C8F-32F65925BB6A}" srcOrd="0" destOrd="0" presId="urn:microsoft.com/office/officeart/2005/8/layout/orgChart1"/>
    <dgm:cxn modelId="{B0DA5194-5760-4526-8A4A-6A0090B383E3}" type="presOf" srcId="{A54E8F2E-1E71-443F-B245-E75CA8FB1B33}" destId="{F4681612-5205-4900-9CED-CFB327CFCCB2}" srcOrd="0" destOrd="0" presId="urn:microsoft.com/office/officeart/2005/8/layout/orgChart1"/>
    <dgm:cxn modelId="{6E4DFF71-D52F-4832-A716-51BF9817BF08}" type="presOf" srcId="{36B0C4AF-D4F9-457E-B645-168778C07009}" destId="{5EF8D25D-7BB7-4A10-938A-B61A6E2214B3}" srcOrd="0" destOrd="0" presId="urn:microsoft.com/office/officeart/2005/8/layout/orgChart1"/>
    <dgm:cxn modelId="{AB1113A9-B85D-44A9-9C13-B870EB671C15}" type="presOf" srcId="{099B27F0-02FB-4BCC-BC48-AFEA23257C5A}" destId="{7FA3BB4F-E5FE-46EA-8F83-8DCD8F677F48}" srcOrd="1" destOrd="0" presId="urn:microsoft.com/office/officeart/2005/8/layout/orgChart1"/>
    <dgm:cxn modelId="{78A7ACD9-D199-444D-BB33-9930E14EEF16}" type="presOf" srcId="{A54E8F2E-1E71-443F-B245-E75CA8FB1B33}" destId="{295E8B91-EC41-4C69-BF50-97A253F70454}" srcOrd="1" destOrd="0" presId="urn:microsoft.com/office/officeart/2005/8/layout/orgChart1"/>
    <dgm:cxn modelId="{E62258C1-628F-4A2F-80F6-D5BB81965508}" srcId="{A54E8F2E-1E71-443F-B245-E75CA8FB1B33}" destId="{215AF789-673C-45CA-A09A-47A7836C3608}" srcOrd="0" destOrd="0" parTransId="{36B0C4AF-D4F9-457E-B645-168778C07009}" sibTransId="{67C64F9F-F74E-4F9A-8CE4-D617ABE844B3}"/>
    <dgm:cxn modelId="{AF54FE0B-C4FF-4493-B887-F0B3ED8F633F}" type="presOf" srcId="{B118F13C-9B54-48D5-9250-01F52755B966}" destId="{ECC631AB-C434-487E-9D95-9F133502D5D1}" srcOrd="1" destOrd="0" presId="urn:microsoft.com/office/officeart/2005/8/layout/orgChart1"/>
    <dgm:cxn modelId="{E7ACB353-F101-4E32-A909-65BED897D6A2}" type="presOf" srcId="{DA8EA00F-E472-4583-8FF5-919D88C256F4}" destId="{E67657B6-EDF2-46D7-8AB4-CD68582118F0}" srcOrd="0" destOrd="0" presId="urn:microsoft.com/office/officeart/2005/8/layout/orgChart1"/>
    <dgm:cxn modelId="{50B3AEE8-A798-4AB1-B28C-C5D4C4A92210}" srcId="{8E249BB6-EA37-47C9-BC8F-4CDC2F6FB55C}" destId="{B118F13C-9B54-48D5-9250-01F52755B966}" srcOrd="0" destOrd="0" parTransId="{16745577-E7BA-40C4-A152-4540DE207881}" sibTransId="{B63536FE-E2EA-4B89-B977-4FC895B1A896}"/>
    <dgm:cxn modelId="{CB196261-0CF1-4BBC-AF0B-216A2E4ECDBD}" type="presOf" srcId="{B118F13C-9B54-48D5-9250-01F52755B966}" destId="{D274CBEC-7091-45C3-89B9-58D35D905FCB}" srcOrd="0" destOrd="0" presId="urn:microsoft.com/office/officeart/2005/8/layout/orgChart1"/>
    <dgm:cxn modelId="{94C3CCCF-6381-4797-8FA1-AC3EE34CA8D2}" srcId="{099B27F0-02FB-4BCC-BC48-AFEA23257C5A}" destId="{A54E8F2E-1E71-443F-B245-E75CA8FB1B33}" srcOrd="0" destOrd="0" parTransId="{D077CA58-0992-41EE-A170-E437EE4C6659}" sibTransId="{E6DE06FF-E42B-410F-BD53-20FFA6BA1E4E}"/>
    <dgm:cxn modelId="{C79A72B2-F70C-4723-A0FD-A371571BBC87}" type="presOf" srcId="{D077CA58-0992-41EE-A170-E437EE4C6659}" destId="{FABDD7C6-C875-4D1B-AA3B-4AA46A1A5E9F}" srcOrd="0" destOrd="0" presId="urn:microsoft.com/office/officeart/2005/8/layout/orgChart1"/>
    <dgm:cxn modelId="{EA7D23DB-1210-4F82-A7A0-A64BE7B409DC}" type="presOf" srcId="{8E249BB6-EA37-47C9-BC8F-4CDC2F6FB55C}" destId="{97B45A77-DE7A-4C53-B0FC-F94A9A8AA2EE}" srcOrd="0" destOrd="0" presId="urn:microsoft.com/office/officeart/2005/8/layout/orgChart1"/>
    <dgm:cxn modelId="{5E75CA7B-9710-41B6-8D61-4A3177010DDA}" srcId="{099B27F0-02FB-4BCC-BC48-AFEA23257C5A}" destId="{8E249BB6-EA37-47C9-BC8F-4CDC2F6FB55C}" srcOrd="1" destOrd="0" parTransId="{DA8EA00F-E472-4583-8FF5-919D88C256F4}" sibTransId="{21A461DB-AB0E-4F3A-A041-446C62AAB97C}"/>
    <dgm:cxn modelId="{10906AB0-93D0-4E7E-82BC-D0C0CC4DB8DA}" type="presOf" srcId="{8E249BB6-EA37-47C9-BC8F-4CDC2F6FB55C}" destId="{41655547-63ED-4E42-8025-C3C12BB27ADD}" srcOrd="1" destOrd="0" presId="urn:microsoft.com/office/officeart/2005/8/layout/orgChart1"/>
    <dgm:cxn modelId="{D2144CF3-CD91-46DA-B7B2-EBBB27CAAC3E}" type="presOf" srcId="{19DB65F4-5FE4-408F-97D8-E630C6FE3A4F}" destId="{A0B18E0A-CC67-40A7-9B82-F262E01D3924}" srcOrd="0" destOrd="0" presId="urn:microsoft.com/office/officeart/2005/8/layout/orgChart1"/>
    <dgm:cxn modelId="{D41BA766-3361-4396-8E15-914319D9AD51}" type="presOf" srcId="{16745577-E7BA-40C4-A152-4540DE207881}" destId="{5329E80F-D958-422D-96F0-CF6D6ADCF2F0}" srcOrd="0" destOrd="0" presId="urn:microsoft.com/office/officeart/2005/8/layout/orgChart1"/>
    <dgm:cxn modelId="{D2004100-0E53-4247-B0FB-E77F85AB5AAC}" type="presOf" srcId="{215AF789-673C-45CA-A09A-47A7836C3608}" destId="{D56EF3AA-B271-469D-9A40-3D24A08EECC9}" srcOrd="1" destOrd="0" presId="urn:microsoft.com/office/officeart/2005/8/layout/orgChart1"/>
    <dgm:cxn modelId="{3B7C332E-044D-4871-B24E-DC31CDB8882C}" type="presParOf" srcId="{A0B18E0A-CC67-40A7-9B82-F262E01D3924}" destId="{88DF8919-E6D9-40E9-A162-5AC1EDB51384}" srcOrd="0" destOrd="0" presId="urn:microsoft.com/office/officeart/2005/8/layout/orgChart1"/>
    <dgm:cxn modelId="{C8348BC5-0FD9-4016-8747-0A678C840FEB}" type="presParOf" srcId="{88DF8919-E6D9-40E9-A162-5AC1EDB51384}" destId="{549C53DF-612C-4FA9-B30D-CAC335E9A34E}" srcOrd="0" destOrd="0" presId="urn:microsoft.com/office/officeart/2005/8/layout/orgChart1"/>
    <dgm:cxn modelId="{ACAEEF1A-4A98-4131-BF19-3887784B255B}" type="presParOf" srcId="{549C53DF-612C-4FA9-B30D-CAC335E9A34E}" destId="{160945AF-2950-47CC-9C8F-32F65925BB6A}" srcOrd="0" destOrd="0" presId="urn:microsoft.com/office/officeart/2005/8/layout/orgChart1"/>
    <dgm:cxn modelId="{C42D7B6B-7E80-4B8C-9358-C4730F22039C}" type="presParOf" srcId="{549C53DF-612C-4FA9-B30D-CAC335E9A34E}" destId="{7FA3BB4F-E5FE-46EA-8F83-8DCD8F677F48}" srcOrd="1" destOrd="0" presId="urn:microsoft.com/office/officeart/2005/8/layout/orgChart1"/>
    <dgm:cxn modelId="{3980EA6D-9ADD-4517-8BD5-5D3D1432242A}" type="presParOf" srcId="{88DF8919-E6D9-40E9-A162-5AC1EDB51384}" destId="{30A584A3-BAA0-4491-9B20-C9CDFC4B7660}" srcOrd="1" destOrd="0" presId="urn:microsoft.com/office/officeart/2005/8/layout/orgChart1"/>
    <dgm:cxn modelId="{49172381-01FF-4342-95E5-F763501BA8E6}" type="presParOf" srcId="{30A584A3-BAA0-4491-9B20-C9CDFC4B7660}" destId="{FABDD7C6-C875-4D1B-AA3B-4AA46A1A5E9F}" srcOrd="0" destOrd="0" presId="urn:microsoft.com/office/officeart/2005/8/layout/orgChart1"/>
    <dgm:cxn modelId="{B760A3AF-BAF1-4A98-BFCE-D5136623F3D1}" type="presParOf" srcId="{30A584A3-BAA0-4491-9B20-C9CDFC4B7660}" destId="{A72B796A-4015-4C1C-9CC9-B026527512F0}" srcOrd="1" destOrd="0" presId="urn:microsoft.com/office/officeart/2005/8/layout/orgChart1"/>
    <dgm:cxn modelId="{88865774-6852-4D75-B4F8-371726B2182F}" type="presParOf" srcId="{A72B796A-4015-4C1C-9CC9-B026527512F0}" destId="{C480997D-E2BF-4E84-9FD2-B801B509246F}" srcOrd="0" destOrd="0" presId="urn:microsoft.com/office/officeart/2005/8/layout/orgChart1"/>
    <dgm:cxn modelId="{042F3A90-CD6E-41B7-95ED-7857FD9D4FF2}" type="presParOf" srcId="{C480997D-E2BF-4E84-9FD2-B801B509246F}" destId="{F4681612-5205-4900-9CED-CFB327CFCCB2}" srcOrd="0" destOrd="0" presId="urn:microsoft.com/office/officeart/2005/8/layout/orgChart1"/>
    <dgm:cxn modelId="{98C4024E-001B-4137-A447-70A73B4F92D8}" type="presParOf" srcId="{C480997D-E2BF-4E84-9FD2-B801B509246F}" destId="{295E8B91-EC41-4C69-BF50-97A253F70454}" srcOrd="1" destOrd="0" presId="urn:microsoft.com/office/officeart/2005/8/layout/orgChart1"/>
    <dgm:cxn modelId="{682A36D1-99C3-4243-AD45-A74A83BA9CD3}" type="presParOf" srcId="{A72B796A-4015-4C1C-9CC9-B026527512F0}" destId="{11A10B5E-9559-4670-A377-435748D2B470}" srcOrd="1" destOrd="0" presId="urn:microsoft.com/office/officeart/2005/8/layout/orgChart1"/>
    <dgm:cxn modelId="{0CEC1368-2F77-46AD-928C-AB614ED0928A}" type="presParOf" srcId="{11A10B5E-9559-4670-A377-435748D2B470}" destId="{5EF8D25D-7BB7-4A10-938A-B61A6E2214B3}" srcOrd="0" destOrd="0" presId="urn:microsoft.com/office/officeart/2005/8/layout/orgChart1"/>
    <dgm:cxn modelId="{F4457464-8563-49C4-B391-CC18BC0866CC}" type="presParOf" srcId="{11A10B5E-9559-4670-A377-435748D2B470}" destId="{A72E0442-7B40-4926-BA38-FD22B47886C2}" srcOrd="1" destOrd="0" presId="urn:microsoft.com/office/officeart/2005/8/layout/orgChart1"/>
    <dgm:cxn modelId="{0ED11E94-E63E-46E5-ADA8-3FB75CA9A3AA}" type="presParOf" srcId="{A72E0442-7B40-4926-BA38-FD22B47886C2}" destId="{18236665-FAC1-451A-B6C0-13416B13D46F}" srcOrd="0" destOrd="0" presId="urn:microsoft.com/office/officeart/2005/8/layout/orgChart1"/>
    <dgm:cxn modelId="{53A0F89B-9576-4A68-9034-A03AA68B6DA8}" type="presParOf" srcId="{18236665-FAC1-451A-B6C0-13416B13D46F}" destId="{5A672FE6-8A59-4C1B-847A-154EAF7A9936}" srcOrd="0" destOrd="0" presId="urn:microsoft.com/office/officeart/2005/8/layout/orgChart1"/>
    <dgm:cxn modelId="{EE5E9676-F677-4038-ABDE-57EFE05A12A8}" type="presParOf" srcId="{18236665-FAC1-451A-B6C0-13416B13D46F}" destId="{D56EF3AA-B271-469D-9A40-3D24A08EECC9}" srcOrd="1" destOrd="0" presId="urn:microsoft.com/office/officeart/2005/8/layout/orgChart1"/>
    <dgm:cxn modelId="{715EE328-CC37-4742-A248-0A354DDC8425}" type="presParOf" srcId="{A72E0442-7B40-4926-BA38-FD22B47886C2}" destId="{BFC43013-4841-4AF8-BBA0-B03E1F378C73}" srcOrd="1" destOrd="0" presId="urn:microsoft.com/office/officeart/2005/8/layout/orgChart1"/>
    <dgm:cxn modelId="{55AAE9DB-51C8-443B-A973-C6FC5F19FA6D}" type="presParOf" srcId="{A72E0442-7B40-4926-BA38-FD22B47886C2}" destId="{38A32373-8D18-4003-934B-274ACD285840}" srcOrd="2" destOrd="0" presId="urn:microsoft.com/office/officeart/2005/8/layout/orgChart1"/>
    <dgm:cxn modelId="{557991A4-03AA-447B-B019-8136AF74265A}" type="presParOf" srcId="{A72B796A-4015-4C1C-9CC9-B026527512F0}" destId="{6C6A4775-814B-46AD-B927-C101D9AD1BBF}" srcOrd="2" destOrd="0" presId="urn:microsoft.com/office/officeart/2005/8/layout/orgChart1"/>
    <dgm:cxn modelId="{AEB9367A-5009-40BA-AD3D-808C892FABF8}" type="presParOf" srcId="{30A584A3-BAA0-4491-9B20-C9CDFC4B7660}" destId="{E67657B6-EDF2-46D7-8AB4-CD68582118F0}" srcOrd="2" destOrd="0" presId="urn:microsoft.com/office/officeart/2005/8/layout/orgChart1"/>
    <dgm:cxn modelId="{1C47CFBE-80DF-4C0D-9961-382976F3A57F}" type="presParOf" srcId="{30A584A3-BAA0-4491-9B20-C9CDFC4B7660}" destId="{F1C5A839-3388-4E62-B441-6797ED3FE868}" srcOrd="3" destOrd="0" presId="urn:microsoft.com/office/officeart/2005/8/layout/orgChart1"/>
    <dgm:cxn modelId="{9B97461A-F3F8-45B1-9AFF-8CBF10DF8179}" type="presParOf" srcId="{F1C5A839-3388-4E62-B441-6797ED3FE868}" destId="{4C82C06A-2E90-4B5E-972B-2088F3FEFB8D}" srcOrd="0" destOrd="0" presId="urn:microsoft.com/office/officeart/2005/8/layout/orgChart1"/>
    <dgm:cxn modelId="{FFE7BE35-1880-4605-BC7F-5110B2528AE2}" type="presParOf" srcId="{4C82C06A-2E90-4B5E-972B-2088F3FEFB8D}" destId="{97B45A77-DE7A-4C53-B0FC-F94A9A8AA2EE}" srcOrd="0" destOrd="0" presId="urn:microsoft.com/office/officeart/2005/8/layout/orgChart1"/>
    <dgm:cxn modelId="{D268C404-44D4-403F-A523-D5053359CE98}" type="presParOf" srcId="{4C82C06A-2E90-4B5E-972B-2088F3FEFB8D}" destId="{41655547-63ED-4E42-8025-C3C12BB27ADD}" srcOrd="1" destOrd="0" presId="urn:microsoft.com/office/officeart/2005/8/layout/orgChart1"/>
    <dgm:cxn modelId="{AEB65EE0-649B-4679-8779-F0434BA6CD28}" type="presParOf" srcId="{F1C5A839-3388-4E62-B441-6797ED3FE868}" destId="{5C44F395-BA35-423B-BDF2-B9A3DC6ECE88}" srcOrd="1" destOrd="0" presId="urn:microsoft.com/office/officeart/2005/8/layout/orgChart1"/>
    <dgm:cxn modelId="{973CBCDB-0D4B-4D5C-9395-8AC6CC965FDB}" type="presParOf" srcId="{5C44F395-BA35-423B-BDF2-B9A3DC6ECE88}" destId="{5329E80F-D958-422D-96F0-CF6D6ADCF2F0}" srcOrd="0" destOrd="0" presId="urn:microsoft.com/office/officeart/2005/8/layout/orgChart1"/>
    <dgm:cxn modelId="{5E2CC029-8D38-4B74-A8B8-055318A6BC8E}" type="presParOf" srcId="{5C44F395-BA35-423B-BDF2-B9A3DC6ECE88}" destId="{F9F2B35B-FD94-46B7-B79F-8073DAE60989}" srcOrd="1" destOrd="0" presId="urn:microsoft.com/office/officeart/2005/8/layout/orgChart1"/>
    <dgm:cxn modelId="{FD4C220F-DE22-4DD4-B102-84F8F89F63E6}" type="presParOf" srcId="{F9F2B35B-FD94-46B7-B79F-8073DAE60989}" destId="{A52C25AF-B618-4E7B-9A7D-7AD7B2696AB2}" srcOrd="0" destOrd="0" presId="urn:microsoft.com/office/officeart/2005/8/layout/orgChart1"/>
    <dgm:cxn modelId="{F2D6C56F-05C7-4BC7-B629-E7887C4EDDC8}" type="presParOf" srcId="{A52C25AF-B618-4E7B-9A7D-7AD7B2696AB2}" destId="{D274CBEC-7091-45C3-89B9-58D35D905FCB}" srcOrd="0" destOrd="0" presId="urn:microsoft.com/office/officeart/2005/8/layout/orgChart1"/>
    <dgm:cxn modelId="{D48D64E4-7ED7-49DE-AA8E-394D3C664A91}" type="presParOf" srcId="{A52C25AF-B618-4E7B-9A7D-7AD7B2696AB2}" destId="{ECC631AB-C434-487E-9D95-9F133502D5D1}" srcOrd="1" destOrd="0" presId="urn:microsoft.com/office/officeart/2005/8/layout/orgChart1"/>
    <dgm:cxn modelId="{437EB51A-C261-4ABD-9741-F3C52F74BAD9}" type="presParOf" srcId="{F9F2B35B-FD94-46B7-B79F-8073DAE60989}" destId="{7C91399C-1E59-4EA5-839F-3223CB01F679}" srcOrd="1" destOrd="0" presId="urn:microsoft.com/office/officeart/2005/8/layout/orgChart1"/>
    <dgm:cxn modelId="{3B1490EB-B10B-4B05-A2CD-CF344C5F8F26}" type="presParOf" srcId="{F9F2B35B-FD94-46B7-B79F-8073DAE60989}" destId="{BC9032FF-0050-45D1-B96E-04477AD42D55}" srcOrd="2" destOrd="0" presId="urn:microsoft.com/office/officeart/2005/8/layout/orgChart1"/>
    <dgm:cxn modelId="{C1E3451C-190D-4148-8C57-9EA21CBE8062}" type="presParOf" srcId="{F1C5A839-3388-4E62-B441-6797ED3FE868}" destId="{DD8FD547-48E3-4A77-948A-ECF7AB7F2D3D}" srcOrd="2" destOrd="0" presId="urn:microsoft.com/office/officeart/2005/8/layout/orgChart1"/>
    <dgm:cxn modelId="{B9CEED9A-06D6-4ADA-A8F8-543DFD85F842}" type="presParOf" srcId="{88DF8919-E6D9-40E9-A162-5AC1EDB51384}" destId="{C8D5FE1C-B7DF-4BA8-9CE9-BFCE4F2030E6}"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5" name="14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8991600" y="2286"/>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188595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Rectángulo"/>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Subtítulo"/>
          <p:cNvSpPr>
            <a:spLocks noGrp="1"/>
          </p:cNvSpPr>
          <p:nvPr>
            <p:ph type="subTitle" idx="1"/>
          </p:nvPr>
        </p:nvSpPr>
        <p:spPr>
          <a:xfrm>
            <a:off x="1371600" y="2114550"/>
            <a:ext cx="6400800" cy="131445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17" name="16 Marcador de pie de página"/>
          <p:cNvSpPr>
            <a:spLocks noGrp="1"/>
          </p:cNvSpPr>
          <p:nvPr>
            <p:ph type="ftr" sz="quarter" idx="11"/>
          </p:nvPr>
        </p:nvSpPr>
        <p:spPr/>
        <p:txBody>
          <a:bodyPr/>
          <a:lstStyle/>
          <a:p>
            <a:endParaRPr lang="es-ES" dirty="0"/>
          </a:p>
        </p:txBody>
      </p:sp>
      <p:sp>
        <p:nvSpPr>
          <p:cNvPr id="7" name="6 Conector recto"/>
          <p:cNvSpPr>
            <a:spLocks noChangeShapeType="1"/>
          </p:cNvSpPr>
          <p:nvPr/>
        </p:nvSpPr>
        <p:spPr bwMode="auto">
          <a:xfrm>
            <a:off x="155448" y="1815084"/>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9 Rectángulo"/>
          <p:cNvSpPr>
            <a:spLocks noChangeArrowheads="1"/>
          </p:cNvSpPr>
          <p:nvPr/>
        </p:nvSpPr>
        <p:spPr bwMode="auto">
          <a:xfrm>
            <a:off x="152400" y="114300"/>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Elipse"/>
          <p:cNvSpPr/>
          <p:nvPr/>
        </p:nvSpPr>
        <p:spPr>
          <a:xfrm>
            <a:off x="4267200" y="1586484"/>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13 Elipse"/>
          <p:cNvSpPr/>
          <p:nvPr/>
        </p:nvSpPr>
        <p:spPr>
          <a:xfrm>
            <a:off x="4361688" y="1657350"/>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a:xfrm>
            <a:off x="4343400" y="1649588"/>
            <a:ext cx="457200" cy="330994"/>
          </a:xfrm>
        </p:spPr>
        <p:txBody>
          <a:bodyPr/>
          <a:lstStyle>
            <a:lvl1pPr>
              <a:defRPr>
                <a:solidFill>
                  <a:schemeClr val="accent3">
                    <a:shade val="75000"/>
                  </a:schemeClr>
                </a:solidFill>
              </a:defRPr>
            </a:lvl1pPr>
          </a:lstStyle>
          <a:p>
            <a:fld id="{132FADFE-3B8F-471C-ABF0-DBC7717ECBBC}" type="slidenum">
              <a:rPr lang="es-ES" smtClean="0"/>
              <a:t>‹Nº›</a:t>
            </a:fld>
            <a:endParaRPr lang="es-ES" dirty="0"/>
          </a:p>
        </p:txBody>
      </p:sp>
      <p:sp>
        <p:nvSpPr>
          <p:cNvPr id="8" name="7 Título"/>
          <p:cNvSpPr>
            <a:spLocks noGrp="1"/>
          </p:cNvSpPr>
          <p:nvPr>
            <p:ph type="ctrTitle"/>
          </p:nvPr>
        </p:nvSpPr>
        <p:spPr>
          <a:xfrm>
            <a:off x="685800" y="285750"/>
            <a:ext cx="7772400" cy="1314450"/>
          </a:xfrm>
        </p:spPr>
        <p:txBody>
          <a:bodyPr anchor="b"/>
          <a:lstStyle>
            <a:lvl1pPr>
              <a:defRPr sz="4200">
                <a:solidFill>
                  <a:schemeClr val="accent1"/>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2"/>
      </p:bgRef>
    </p:bg>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7 Rectángulo"/>
          <p:cNvSpPr>
            <a:spLocks noChangeArrowheads="1"/>
          </p:cNvSpPr>
          <p:nvPr/>
        </p:nvSpPr>
        <p:spPr bwMode="white">
          <a:xfrm>
            <a:off x="7010400" y="0"/>
            <a:ext cx="21336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Rectángulo"/>
          <p:cNvSpPr>
            <a:spLocks noChangeArrowheads="1"/>
          </p:cNvSpPr>
          <p:nvPr/>
        </p:nvSpPr>
        <p:spPr bwMode="white">
          <a:xfrm>
            <a:off x="0" y="0"/>
            <a:ext cx="9144000" cy="116586"/>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10 Rectángulo"/>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Rectángulo"/>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Conector recto"/>
          <p:cNvSpPr>
            <a:spLocks noChangeShapeType="1"/>
          </p:cNvSpPr>
          <p:nvPr/>
        </p:nvSpPr>
        <p:spPr bwMode="auto">
          <a:xfrm rot="5400000">
            <a:off x="4802505" y="2458593"/>
            <a:ext cx="468401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13 Elipse"/>
          <p:cNvSpPr/>
          <p:nvPr/>
        </p:nvSpPr>
        <p:spPr>
          <a:xfrm>
            <a:off x="6839712" y="2194322"/>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Elipse"/>
          <p:cNvSpPr/>
          <p:nvPr/>
        </p:nvSpPr>
        <p:spPr>
          <a:xfrm>
            <a:off x="6934200" y="2265188"/>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5 Marcador de número de diapositiva"/>
          <p:cNvSpPr>
            <a:spLocks noGrp="1"/>
          </p:cNvSpPr>
          <p:nvPr>
            <p:ph type="sldNum" sz="quarter" idx="12"/>
          </p:nvPr>
        </p:nvSpPr>
        <p:spPr>
          <a:xfrm>
            <a:off x="6915912" y="2257426"/>
            <a:ext cx="457200" cy="330994"/>
          </a:xfrm>
        </p:spPr>
        <p:txBody>
          <a:bodyPr/>
          <a:lstStyle/>
          <a:p>
            <a:fld id="{132FADFE-3B8F-471C-ABF0-DBC7717ECBBC}" type="slidenum">
              <a:rPr lang="es-ES" smtClean="0"/>
              <a:t>‹Nº›</a:t>
            </a:fld>
            <a:endParaRPr lang="es-ES" dirty="0"/>
          </a:p>
        </p:txBody>
      </p:sp>
      <p:sp>
        <p:nvSpPr>
          <p:cNvPr id="3" name="2 Marcador de texto vertical"/>
          <p:cNvSpPr>
            <a:spLocks noGrp="1"/>
          </p:cNvSpPr>
          <p:nvPr>
            <p:ph type="body" orient="vert" idx="1"/>
          </p:nvPr>
        </p:nvSpPr>
        <p:spPr>
          <a:xfrm>
            <a:off x="304800" y="228600"/>
            <a:ext cx="6553200" cy="43660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2" name="1 Título vertical"/>
          <p:cNvSpPr>
            <a:spLocks noGrp="1"/>
          </p:cNvSpPr>
          <p:nvPr>
            <p:ph type="title" orient="vert"/>
          </p:nvPr>
        </p:nvSpPr>
        <p:spPr>
          <a:xfrm>
            <a:off x="7391400" y="228601"/>
            <a:ext cx="1447800" cy="4388644"/>
          </a:xfrm>
        </p:spPr>
        <p:txBody>
          <a:bodyPr vert="eaVert"/>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accent3">
                    <a:shade val="75000"/>
                  </a:schemeClr>
                </a:solidFill>
              </a:defRPr>
            </a:lvl1p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a:xfrm>
            <a:off x="4361688" y="769779"/>
            <a:ext cx="457200" cy="330994"/>
          </a:xfrm>
        </p:spPr>
        <p:txBody>
          <a:bodyPr/>
          <a:lstStyle/>
          <a:p>
            <a:fld id="{132FADFE-3B8F-471C-ABF0-DBC7717ECBBC}" type="slidenum">
              <a:rPr lang="es-ES" smtClean="0"/>
              <a:t>‹Nº›</a:t>
            </a:fld>
            <a:endParaRPr lang="es-ES" dirty="0"/>
          </a:p>
        </p:txBody>
      </p:sp>
      <p:sp>
        <p:nvSpPr>
          <p:cNvPr id="8" name="7 Marcador de contenido"/>
          <p:cNvSpPr>
            <a:spLocks noGrp="1"/>
          </p:cNvSpPr>
          <p:nvPr>
            <p:ph sz="quarter" idx="1"/>
          </p:nvPr>
        </p:nvSpPr>
        <p:spPr>
          <a:xfrm>
            <a:off x="301752" y="1145286"/>
            <a:ext cx="8503920" cy="3429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14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8991600" y="14288"/>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152400" y="1714500"/>
            <a:ext cx="8833104" cy="228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Rectángulo"/>
          <p:cNvSpPr>
            <a:spLocks noChangeArrowheads="1"/>
          </p:cNvSpPr>
          <p:nvPr/>
        </p:nvSpPr>
        <p:spPr bwMode="auto">
          <a:xfrm>
            <a:off x="155448" y="106764"/>
            <a:ext cx="8833104" cy="1604772"/>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2 Marcador de texto"/>
          <p:cNvSpPr>
            <a:spLocks noGrp="1"/>
          </p:cNvSpPr>
          <p:nvPr>
            <p:ph type="body" idx="1"/>
          </p:nvPr>
        </p:nvSpPr>
        <p:spPr>
          <a:xfrm>
            <a:off x="1368426" y="2057400"/>
            <a:ext cx="6480174" cy="1254919"/>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3" name="12 Rectángulo"/>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13 Rectángulo"/>
          <p:cNvSpPr>
            <a:spLocks noChangeArrowheads="1"/>
          </p:cNvSpPr>
          <p:nvPr/>
        </p:nvSpPr>
        <p:spPr bwMode="auto">
          <a:xfrm>
            <a:off x="152400" y="114300"/>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pie de página"/>
          <p:cNvSpPr>
            <a:spLocks noGrp="1"/>
          </p:cNvSpPr>
          <p:nvPr>
            <p:ph type="ftr" sz="quarter" idx="11"/>
          </p:nvPr>
        </p:nvSpPr>
        <p:spPr/>
        <p:txBody>
          <a:bodyPr/>
          <a:lstStyle/>
          <a:p>
            <a:endParaRPr lang="es-ES" dirty="0"/>
          </a:p>
        </p:txBody>
      </p:sp>
      <p:sp>
        <p:nvSpPr>
          <p:cNvPr id="4" name="3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8" name="7 Conector recto"/>
          <p:cNvSpPr>
            <a:spLocks noChangeShapeType="1"/>
          </p:cNvSpPr>
          <p:nvPr/>
        </p:nvSpPr>
        <p:spPr bwMode="auto">
          <a:xfrm>
            <a:off x="152400" y="18288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9 Elipse"/>
          <p:cNvSpPr/>
          <p:nvPr/>
        </p:nvSpPr>
        <p:spPr>
          <a:xfrm>
            <a:off x="4267200" y="1586484"/>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Elipse"/>
          <p:cNvSpPr/>
          <p:nvPr/>
        </p:nvSpPr>
        <p:spPr>
          <a:xfrm>
            <a:off x="4361688" y="1657350"/>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5 Marcador de número de diapositiva"/>
          <p:cNvSpPr>
            <a:spLocks noGrp="1"/>
          </p:cNvSpPr>
          <p:nvPr>
            <p:ph type="sldNum" sz="quarter" idx="12"/>
          </p:nvPr>
        </p:nvSpPr>
        <p:spPr>
          <a:xfrm>
            <a:off x="4343400" y="1649588"/>
            <a:ext cx="457200" cy="330994"/>
          </a:xfrm>
        </p:spPr>
        <p:txBody>
          <a:bodyPr/>
          <a:lstStyle>
            <a:lvl1pPr>
              <a:defRPr>
                <a:solidFill>
                  <a:schemeClr val="accent3">
                    <a:shade val="75000"/>
                  </a:schemeClr>
                </a:solidFill>
              </a:defRPr>
            </a:lvl1pPr>
          </a:lstStyle>
          <a:p>
            <a:fld id="{132FADFE-3B8F-471C-ABF0-DBC7717ECBBC}" type="slidenum">
              <a:rPr lang="es-ES" smtClean="0"/>
              <a:t>‹Nº›</a:t>
            </a:fld>
            <a:endParaRPr lang="es-ES" dirty="0"/>
          </a:p>
        </p:txBody>
      </p:sp>
      <p:sp>
        <p:nvSpPr>
          <p:cNvPr id="2" name="1 Título"/>
          <p:cNvSpPr>
            <a:spLocks noGrp="1"/>
          </p:cNvSpPr>
          <p:nvPr>
            <p:ph type="title"/>
          </p:nvPr>
        </p:nvSpPr>
        <p:spPr>
          <a:xfrm>
            <a:off x="722313" y="400050"/>
            <a:ext cx="7772400" cy="1143000"/>
          </a:xfrm>
        </p:spPr>
        <p:txBody>
          <a:bodyPr anchor="b"/>
          <a:lstStyle>
            <a:lvl1pPr algn="ctr">
              <a:buNone/>
              <a:defRPr sz="4200" b="0" cap="none" baseline="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301752" y="171450"/>
            <a:ext cx="8534400" cy="569214"/>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a:xfrm>
            <a:off x="5791200" y="4807458"/>
            <a:ext cx="3044952" cy="274320"/>
          </a:xfrm>
        </p:spPr>
        <p:txBody>
          <a:bodyPr/>
          <a:lstStyle/>
          <a:p>
            <a:fld id="{7A847CFC-816F-41D0-AAC0-9BF4FEBC753E}" type="datetimeFigureOut">
              <a:rPr lang="es-ES" smtClean="0"/>
              <a:t>11/03/2026</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dirty="0"/>
          </a:p>
        </p:txBody>
      </p:sp>
      <p:sp>
        <p:nvSpPr>
          <p:cNvPr id="8" name="7 Conector recto"/>
          <p:cNvSpPr>
            <a:spLocks noChangeShapeType="1"/>
          </p:cNvSpPr>
          <p:nvPr/>
        </p:nvSpPr>
        <p:spPr bwMode="auto">
          <a:xfrm flipV="1">
            <a:off x="4563081" y="1181739"/>
            <a:ext cx="8921" cy="3614668"/>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9 Marcador de contenido"/>
          <p:cNvSpPr>
            <a:spLocks noGrp="1"/>
          </p:cNvSpPr>
          <p:nvPr>
            <p:ph sz="half" idx="1"/>
          </p:nvPr>
        </p:nvSpPr>
        <p:spPr>
          <a:xfrm>
            <a:off x="301752" y="1028700"/>
            <a:ext cx="4038600" cy="3511296"/>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contenido"/>
          <p:cNvSpPr>
            <a:spLocks noGrp="1"/>
          </p:cNvSpPr>
          <p:nvPr>
            <p:ph sz="half" idx="2"/>
          </p:nvPr>
        </p:nvSpPr>
        <p:spPr>
          <a:xfrm>
            <a:off x="4800600" y="1028700"/>
            <a:ext cx="4038600" cy="3511296"/>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1">
        <a:schemeClr val="bg2"/>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flipV="1">
            <a:off x="4572000" y="1650206"/>
            <a:ext cx="0" cy="3140964"/>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white">
          <a:xfrm>
            <a:off x="0" y="0"/>
            <a:ext cx="9144000" cy="108585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20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21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10 Rectángulo"/>
          <p:cNvSpPr/>
          <p:nvPr/>
        </p:nvSpPr>
        <p:spPr>
          <a:xfrm>
            <a:off x="152400" y="1028700"/>
            <a:ext cx="8833104" cy="6858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12 Rectángulo"/>
          <p:cNvSpPr>
            <a:spLocks noChangeArrowheads="1"/>
          </p:cNvSpPr>
          <p:nvPr/>
        </p:nvSpPr>
        <p:spPr bwMode="auto">
          <a:xfrm>
            <a:off x="145923" y="4793742"/>
            <a:ext cx="8833104" cy="233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2 Marcador de texto"/>
          <p:cNvSpPr>
            <a:spLocks noGrp="1"/>
          </p:cNvSpPr>
          <p:nvPr>
            <p:ph type="body" idx="1"/>
          </p:nvPr>
        </p:nvSpPr>
        <p:spPr>
          <a:xfrm>
            <a:off x="301752" y="1143000"/>
            <a:ext cx="4040188" cy="549731"/>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91331" y="1143000"/>
            <a:ext cx="4041775" cy="54864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8" name="7 Marcador de pie de página"/>
          <p:cNvSpPr>
            <a:spLocks noGrp="1"/>
          </p:cNvSpPr>
          <p:nvPr>
            <p:ph type="ftr" sz="quarter" idx="11"/>
          </p:nvPr>
        </p:nvSpPr>
        <p:spPr>
          <a:xfrm>
            <a:off x="304800" y="4807458"/>
            <a:ext cx="3581400" cy="274320"/>
          </a:xfrm>
        </p:spPr>
        <p:txBody>
          <a:bodyPr/>
          <a:lstStyle/>
          <a:p>
            <a:endParaRPr lang="es-ES" dirty="0"/>
          </a:p>
        </p:txBody>
      </p:sp>
      <p:sp>
        <p:nvSpPr>
          <p:cNvPr id="15" name="14 Conector recto"/>
          <p:cNvSpPr>
            <a:spLocks noChangeShapeType="1"/>
          </p:cNvSpPr>
          <p:nvPr/>
        </p:nvSpPr>
        <p:spPr bwMode="auto">
          <a:xfrm>
            <a:off x="152400" y="96012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Marcador de contenido"/>
          <p:cNvSpPr>
            <a:spLocks noGrp="1"/>
          </p:cNvSpPr>
          <p:nvPr>
            <p:ph sz="quarter" idx="2"/>
          </p:nvPr>
        </p:nvSpPr>
        <p:spPr>
          <a:xfrm>
            <a:off x="301752" y="1853537"/>
            <a:ext cx="4041648" cy="2863803"/>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contenido"/>
          <p:cNvSpPr>
            <a:spLocks noGrp="1"/>
          </p:cNvSpPr>
          <p:nvPr>
            <p:ph sz="quarter" idx="4"/>
          </p:nvPr>
        </p:nvSpPr>
        <p:spPr>
          <a:xfrm>
            <a:off x="4800600" y="1853537"/>
            <a:ext cx="4038600" cy="2866644"/>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Elipse"/>
          <p:cNvSpPr/>
          <p:nvPr/>
        </p:nvSpPr>
        <p:spPr>
          <a:xfrm>
            <a:off x="4267200" y="717027"/>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26 Elipse"/>
          <p:cNvSpPr/>
          <p:nvPr/>
        </p:nvSpPr>
        <p:spPr>
          <a:xfrm>
            <a:off x="4361688" y="787893"/>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8 Marcador de número de diapositiva"/>
          <p:cNvSpPr>
            <a:spLocks noGrp="1"/>
          </p:cNvSpPr>
          <p:nvPr>
            <p:ph type="sldNum" sz="quarter" idx="12"/>
          </p:nvPr>
        </p:nvSpPr>
        <p:spPr>
          <a:xfrm>
            <a:off x="4343400" y="781812"/>
            <a:ext cx="457200" cy="330994"/>
          </a:xfrm>
        </p:spPr>
        <p:txBody>
          <a:bodyPr/>
          <a:lstStyle>
            <a:lvl1pPr algn="ctr">
              <a:defRPr/>
            </a:lvl1pPr>
          </a:lstStyle>
          <a:p>
            <a:fld id="{132FADFE-3B8F-471C-ABF0-DBC7717ECBBC}" type="slidenum">
              <a:rPr lang="es-ES" smtClean="0"/>
              <a:t>‹Nº›</a:t>
            </a:fld>
            <a:endParaRPr lang="es-ES" dirty="0"/>
          </a:p>
        </p:txBody>
      </p:sp>
      <p:sp>
        <p:nvSpPr>
          <p:cNvPr id="23" name="22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a:xfrm>
            <a:off x="4343400" y="777015"/>
            <a:ext cx="457200" cy="330994"/>
          </a:xfrm>
        </p:spPr>
        <p:txBody>
          <a:bodyPr/>
          <a:lstStyle/>
          <a:p>
            <a:fld id="{132FADFE-3B8F-471C-ABF0-DBC7717ECBBC}" type="slidenum">
              <a:rPr lang="es-ES" smtClean="0"/>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7 Rectángulo"/>
          <p:cNvSpPr>
            <a:spLocks noChangeArrowheads="1"/>
          </p:cNvSpPr>
          <p:nvPr/>
        </p:nvSpPr>
        <p:spPr bwMode="white">
          <a:xfrm>
            <a:off x="0" y="0"/>
            <a:ext cx="9144000" cy="116586"/>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Rectángulo"/>
          <p:cNvSpPr>
            <a:spLocks noChangeArrowheads="1"/>
          </p:cNvSpPr>
          <p:nvPr/>
        </p:nvSpPr>
        <p:spPr bwMode="auto">
          <a:xfrm>
            <a:off x="146304" y="4793743"/>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5 Rectángulo"/>
          <p:cNvSpPr>
            <a:spLocks noChangeArrowheads="1"/>
          </p:cNvSpPr>
          <p:nvPr/>
        </p:nvSpPr>
        <p:spPr bwMode="auto">
          <a:xfrm>
            <a:off x="152400" y="118872"/>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a:xfrm>
            <a:off x="4267200" y="4743450"/>
            <a:ext cx="609600" cy="330993"/>
          </a:xfrm>
        </p:spPr>
        <p:txBody>
          <a:bodyPr/>
          <a:lstStyle>
            <a:lvl1pPr>
              <a:defRPr>
                <a:solidFill>
                  <a:srgbClr val="FFFFFF"/>
                </a:solidFill>
              </a:defRPr>
            </a:lvl1pPr>
          </a:lstStyle>
          <a:p>
            <a:fld id="{132FADFE-3B8F-471C-ABF0-DBC7717ECBBC}" type="slidenum">
              <a:rPr lang="es-ES" smtClean="0"/>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9" name="18 Rectángulo"/>
          <p:cNvSpPr>
            <a:spLocks noChangeArrowheads="1"/>
          </p:cNvSpPr>
          <p:nvPr/>
        </p:nvSpPr>
        <p:spPr bwMode="auto">
          <a:xfrm>
            <a:off x="152400" y="114300"/>
            <a:ext cx="8833104" cy="2286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14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0"/>
            <a:ext cx="9144000" cy="89154"/>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16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Rectángulo"/>
          <p:cNvSpPr/>
          <p:nvPr/>
        </p:nvSpPr>
        <p:spPr>
          <a:xfrm>
            <a:off x="152400" y="457200"/>
            <a:ext cx="2743200" cy="440055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a:off x="381000" y="685800"/>
            <a:ext cx="2362200" cy="742950"/>
          </a:xfrm>
        </p:spPr>
        <p:txBody>
          <a:bodyPr anchor="b">
            <a:noAutofit/>
          </a:bodyPr>
          <a:lstStyle>
            <a:lvl1pPr algn="l">
              <a:buNone/>
              <a:defRPr sz="2200" b="1">
                <a:solidFill>
                  <a:srgbClr val="FFFFFF"/>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381000" y="1485901"/>
            <a:ext cx="2362200" cy="3108722"/>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Rectángulo"/>
          <p:cNvSpPr>
            <a:spLocks noChangeArrowheads="1"/>
          </p:cNvSpPr>
          <p:nvPr/>
        </p:nvSpPr>
        <p:spPr bwMode="auto">
          <a:xfrm>
            <a:off x="152400" y="114300"/>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Conector recto"/>
          <p:cNvSpPr>
            <a:spLocks noChangeShapeType="1"/>
          </p:cNvSpPr>
          <p:nvPr/>
        </p:nvSpPr>
        <p:spPr bwMode="auto">
          <a:xfrm>
            <a:off x="152400" y="40005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19 Marcador de contenido"/>
          <p:cNvSpPr>
            <a:spLocks noGrp="1"/>
          </p:cNvSpPr>
          <p:nvPr>
            <p:ph sz="quarter" idx="1"/>
          </p:nvPr>
        </p:nvSpPr>
        <p:spPr>
          <a:xfrm>
            <a:off x="3124200" y="514350"/>
            <a:ext cx="5638800" cy="405765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Elipse"/>
          <p:cNvSpPr/>
          <p:nvPr/>
        </p:nvSpPr>
        <p:spPr>
          <a:xfrm>
            <a:off x="1295400" y="171450"/>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10 Elipse"/>
          <p:cNvSpPr/>
          <p:nvPr/>
        </p:nvSpPr>
        <p:spPr>
          <a:xfrm>
            <a:off x="1389888" y="242316"/>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6 Marcador de número de diapositiva"/>
          <p:cNvSpPr>
            <a:spLocks noGrp="1"/>
          </p:cNvSpPr>
          <p:nvPr>
            <p:ph type="sldNum" sz="quarter" idx="12"/>
          </p:nvPr>
        </p:nvSpPr>
        <p:spPr>
          <a:xfrm>
            <a:off x="1371600" y="234554"/>
            <a:ext cx="457200" cy="330994"/>
          </a:xfrm>
        </p:spPr>
        <p:txBody>
          <a:bodyPr/>
          <a:lstStyle>
            <a:lvl1pPr>
              <a:defRPr>
                <a:solidFill>
                  <a:schemeClr val="accent3">
                    <a:shade val="75000"/>
                  </a:schemeClr>
                </a:solidFill>
              </a:defRPr>
            </a:lvl1pPr>
          </a:lstStyle>
          <a:p>
            <a:fld id="{132FADFE-3B8F-471C-ABF0-DBC7717ECBBC}" type="slidenum">
              <a:rPr lang="es-ES" smtClean="0"/>
              <a:t>‹Nº›</a:t>
            </a:fld>
            <a:endParaRPr lang="es-ES" dirty="0"/>
          </a:p>
        </p:txBody>
      </p:sp>
      <p:sp>
        <p:nvSpPr>
          <p:cNvPr id="21" name="20 Rectángulo"/>
          <p:cNvSpPr>
            <a:spLocks noChangeArrowheads="1"/>
          </p:cNvSpPr>
          <p:nvPr/>
        </p:nvSpPr>
        <p:spPr bwMode="auto">
          <a:xfrm>
            <a:off x="149352" y="4791289"/>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fecha"/>
          <p:cNvSpPr>
            <a:spLocks noGrp="1"/>
          </p:cNvSpPr>
          <p:nvPr>
            <p:ph type="dt" sz="half" idx="10"/>
          </p:nvPr>
        </p:nvSpPr>
        <p:spPr/>
        <p:txBody>
          <a:bodyPr/>
          <a:lstStyle/>
          <a:p>
            <a:fld id="{7A847CFC-816F-41D0-AAC0-9BF4FEBC753E}" type="datetimeFigureOut">
              <a:rPr lang="es-ES" smtClean="0"/>
              <a:t>11/03/2026</a:t>
            </a:fld>
            <a:endParaRPr lang="es-ES" dirty="0"/>
          </a:p>
        </p:txBody>
      </p:sp>
      <p:sp>
        <p:nvSpPr>
          <p:cNvPr id="6" name="5 Marcador de pie de página"/>
          <p:cNvSpPr>
            <a:spLocks noGrp="1"/>
          </p:cNvSpPr>
          <p:nvPr>
            <p:ph type="ftr" sz="quarter" idx="11"/>
          </p:nvPr>
        </p:nvSpPr>
        <p:spPr>
          <a:xfrm>
            <a:off x="301752" y="4808136"/>
            <a:ext cx="3383280" cy="274320"/>
          </a:xfrm>
        </p:spPr>
        <p:txBody>
          <a:bodyPr/>
          <a:lstStyle/>
          <a:p>
            <a:endParaRPr lang="es-E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1" name="20 Conector recto"/>
          <p:cNvSpPr>
            <a:spLocks noChangeShapeType="1"/>
          </p:cNvSpPr>
          <p:nvPr/>
        </p:nvSpPr>
        <p:spPr bwMode="auto">
          <a:xfrm>
            <a:off x="152400" y="40005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16 Rectángulo"/>
          <p:cNvSpPr>
            <a:spLocks noChangeArrowheads="1"/>
          </p:cNvSpPr>
          <p:nvPr/>
        </p:nvSpPr>
        <p:spPr bwMode="white">
          <a:xfrm>
            <a:off x="0" y="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auto">
          <a:xfrm>
            <a:off x="152400" y="114300"/>
            <a:ext cx="8833104" cy="226314"/>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7 Rectángulo"/>
          <p:cNvSpPr/>
          <p:nvPr/>
        </p:nvSpPr>
        <p:spPr>
          <a:xfrm>
            <a:off x="152400" y="457200"/>
            <a:ext cx="2743200" cy="440055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Rectángulo"/>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1295400" y="171450"/>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12 Elipse"/>
          <p:cNvSpPr/>
          <p:nvPr/>
        </p:nvSpPr>
        <p:spPr>
          <a:xfrm>
            <a:off x="1389888" y="242316"/>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6 Marcador de número de diapositiva"/>
          <p:cNvSpPr>
            <a:spLocks noGrp="1"/>
          </p:cNvSpPr>
          <p:nvPr>
            <p:ph type="sldNum" sz="quarter" idx="12"/>
          </p:nvPr>
        </p:nvSpPr>
        <p:spPr>
          <a:xfrm>
            <a:off x="1371600" y="234554"/>
            <a:ext cx="457200" cy="330994"/>
          </a:xfrm>
        </p:spPr>
        <p:txBody>
          <a:bodyPr/>
          <a:lstStyle/>
          <a:p>
            <a:fld id="{132FADFE-3B8F-471C-ABF0-DBC7717ECBBC}" type="slidenum">
              <a:rPr lang="es-ES" smtClean="0"/>
              <a:t>‹Nº›</a:t>
            </a:fld>
            <a:endParaRPr lang="es-ES" dirty="0"/>
          </a:p>
        </p:txBody>
      </p:sp>
      <p:sp>
        <p:nvSpPr>
          <p:cNvPr id="2" name="1 Título"/>
          <p:cNvSpPr>
            <a:spLocks noGrp="1"/>
          </p:cNvSpPr>
          <p:nvPr>
            <p:ph type="title"/>
          </p:nvPr>
        </p:nvSpPr>
        <p:spPr>
          <a:xfrm>
            <a:off x="3000375" y="3771900"/>
            <a:ext cx="5867400" cy="914400"/>
          </a:xfrm>
        </p:spPr>
        <p:txBody>
          <a:bodyPr anchor="t">
            <a:noAutofit/>
          </a:bodyPr>
          <a:lstStyle>
            <a:lvl1pPr algn="l">
              <a:buNone/>
              <a:defRPr sz="2400" b="1">
                <a:solidFill>
                  <a:schemeClr val="tx2"/>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000375" y="457200"/>
            <a:ext cx="5867400" cy="3200400"/>
          </a:xfrm>
        </p:spPr>
        <p:txBody>
          <a:bodyPr/>
          <a:lstStyle>
            <a:lvl1pPr marL="0" indent="0">
              <a:buNone/>
              <a:defRPr sz="3200"/>
            </a:lvl1pPr>
          </a:lstStyle>
          <a:p>
            <a:r>
              <a:rPr kumimoji="0" lang="es-ES" dirty="0" smtClean="0"/>
              <a:t>Haga clic en el icono para agregar una imagen</a:t>
            </a:r>
            <a:endParaRPr kumimoji="0" lang="en-US" dirty="0"/>
          </a:p>
        </p:txBody>
      </p:sp>
      <p:sp>
        <p:nvSpPr>
          <p:cNvPr id="4" name="3 Marcador de texto"/>
          <p:cNvSpPr>
            <a:spLocks noGrp="1"/>
          </p:cNvSpPr>
          <p:nvPr>
            <p:ph type="body" sz="half" idx="2"/>
          </p:nvPr>
        </p:nvSpPr>
        <p:spPr>
          <a:xfrm>
            <a:off x="381000" y="742950"/>
            <a:ext cx="2438400" cy="394335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22" name="21 Rectángulo"/>
          <p:cNvSpPr>
            <a:spLocks noChangeArrowheads="1"/>
          </p:cNvSpPr>
          <p:nvPr/>
        </p:nvSpPr>
        <p:spPr bwMode="auto">
          <a:xfrm>
            <a:off x="149352" y="4791289"/>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fecha"/>
          <p:cNvSpPr>
            <a:spLocks noGrp="1"/>
          </p:cNvSpPr>
          <p:nvPr>
            <p:ph type="dt" sz="half" idx="10"/>
          </p:nvPr>
        </p:nvSpPr>
        <p:spPr>
          <a:xfrm>
            <a:off x="5788152" y="4803738"/>
            <a:ext cx="3044952" cy="274320"/>
          </a:xfrm>
        </p:spPr>
        <p:txBody>
          <a:bodyPr/>
          <a:lstStyle/>
          <a:p>
            <a:fld id="{7A847CFC-816F-41D0-AAC0-9BF4FEBC753E}" type="datetimeFigureOut">
              <a:rPr lang="es-ES" smtClean="0"/>
              <a:t>11/03/2026</a:t>
            </a:fld>
            <a:endParaRPr lang="es-ES" dirty="0"/>
          </a:p>
        </p:txBody>
      </p:sp>
      <p:sp>
        <p:nvSpPr>
          <p:cNvPr id="6" name="5 Marcador de pie de página"/>
          <p:cNvSpPr>
            <a:spLocks noGrp="1"/>
          </p:cNvSpPr>
          <p:nvPr>
            <p:ph type="ftr" sz="quarter" idx="11"/>
          </p:nvPr>
        </p:nvSpPr>
        <p:spPr>
          <a:xfrm>
            <a:off x="301752" y="4808136"/>
            <a:ext cx="3584448" cy="274320"/>
          </a:xfrm>
        </p:spPr>
        <p:txBody>
          <a:bodyPr/>
          <a:lstStyle/>
          <a:p>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5029200"/>
            <a:ext cx="9144000" cy="1143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15 Rectángulo"/>
          <p:cNvSpPr>
            <a:spLocks noChangeArrowheads="1"/>
          </p:cNvSpPr>
          <p:nvPr/>
        </p:nvSpPr>
        <p:spPr bwMode="white">
          <a:xfrm>
            <a:off x="0" y="1"/>
            <a:ext cx="9144000" cy="104502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17 Rectángulo"/>
          <p:cNvSpPr>
            <a:spLocks noChangeArrowheads="1"/>
          </p:cNvSpPr>
          <p:nvPr/>
        </p:nvSpPr>
        <p:spPr bwMode="white">
          <a:xfrm>
            <a:off x="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18 Rectángulo"/>
          <p:cNvSpPr>
            <a:spLocks noChangeArrowheads="1"/>
          </p:cNvSpPr>
          <p:nvPr/>
        </p:nvSpPr>
        <p:spPr bwMode="white">
          <a:xfrm>
            <a:off x="8991600" y="0"/>
            <a:ext cx="152400" cy="51435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Rectángulo"/>
          <p:cNvSpPr>
            <a:spLocks noChangeArrowheads="1"/>
          </p:cNvSpPr>
          <p:nvPr/>
        </p:nvSpPr>
        <p:spPr bwMode="auto">
          <a:xfrm>
            <a:off x="149352" y="4791289"/>
            <a:ext cx="8833104" cy="23217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13 Marcador de fecha"/>
          <p:cNvSpPr>
            <a:spLocks noGrp="1"/>
          </p:cNvSpPr>
          <p:nvPr>
            <p:ph type="dt" sz="half" idx="2"/>
          </p:nvPr>
        </p:nvSpPr>
        <p:spPr>
          <a:xfrm>
            <a:off x="5791200" y="4803738"/>
            <a:ext cx="3044952" cy="274320"/>
          </a:xfrm>
          <a:prstGeom prst="rect">
            <a:avLst/>
          </a:prstGeom>
        </p:spPr>
        <p:txBody>
          <a:bodyPr vert="horz"/>
          <a:lstStyle>
            <a:lvl1pPr algn="r" eaLnBrk="1" latinLnBrk="0" hangingPunct="1">
              <a:defRPr kumimoji="0" sz="1400">
                <a:solidFill>
                  <a:srgbClr val="FFFFFF"/>
                </a:solidFill>
              </a:defRPr>
            </a:lvl1pPr>
          </a:lstStyle>
          <a:p>
            <a:fld id="{7A847CFC-816F-41D0-AAC0-9BF4FEBC753E}" type="datetimeFigureOut">
              <a:rPr lang="es-ES" smtClean="0"/>
              <a:t>11/03/2026</a:t>
            </a:fld>
            <a:endParaRPr lang="es-ES" dirty="0"/>
          </a:p>
        </p:txBody>
      </p:sp>
      <p:sp>
        <p:nvSpPr>
          <p:cNvPr id="3" name="2 Marcador de pie de página"/>
          <p:cNvSpPr>
            <a:spLocks noGrp="1"/>
          </p:cNvSpPr>
          <p:nvPr>
            <p:ph type="ftr" sz="quarter" idx="3"/>
          </p:nvPr>
        </p:nvSpPr>
        <p:spPr>
          <a:xfrm>
            <a:off x="304800" y="4808136"/>
            <a:ext cx="3581400" cy="274320"/>
          </a:xfrm>
          <a:prstGeom prst="rect">
            <a:avLst/>
          </a:prstGeom>
        </p:spPr>
        <p:txBody>
          <a:bodyPr vert="horz"/>
          <a:lstStyle>
            <a:lvl1pPr algn="l" eaLnBrk="1" latinLnBrk="0" hangingPunct="1">
              <a:defRPr kumimoji="0" sz="1200">
                <a:solidFill>
                  <a:srgbClr val="FFFFFF"/>
                </a:solidFill>
              </a:defRPr>
            </a:lvl1pPr>
          </a:lstStyle>
          <a:p>
            <a:endParaRPr lang="es-ES" dirty="0"/>
          </a:p>
        </p:txBody>
      </p:sp>
      <p:sp>
        <p:nvSpPr>
          <p:cNvPr id="8" name="7 Rectángulo"/>
          <p:cNvSpPr>
            <a:spLocks noChangeArrowheads="1"/>
          </p:cNvSpPr>
          <p:nvPr/>
        </p:nvSpPr>
        <p:spPr bwMode="auto">
          <a:xfrm>
            <a:off x="152400" y="116586"/>
            <a:ext cx="8833104" cy="4910328"/>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Conector recto"/>
          <p:cNvSpPr>
            <a:spLocks noChangeShapeType="1"/>
          </p:cNvSpPr>
          <p:nvPr/>
        </p:nvSpPr>
        <p:spPr bwMode="auto">
          <a:xfrm>
            <a:off x="152400" y="957557"/>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4267200" y="717027"/>
            <a:ext cx="609600" cy="4572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14 Elipse"/>
          <p:cNvSpPr/>
          <p:nvPr/>
        </p:nvSpPr>
        <p:spPr>
          <a:xfrm>
            <a:off x="4361688" y="787893"/>
            <a:ext cx="420624" cy="31546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4343400" y="780131"/>
            <a:ext cx="457200" cy="330994"/>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32FADFE-3B8F-471C-ABF0-DBC7717ECBBC}" type="slidenum">
              <a:rPr lang="es-ES" smtClean="0"/>
              <a:t>‹Nº›</a:t>
            </a:fld>
            <a:endParaRPr lang="es-ES" dirty="0"/>
          </a:p>
        </p:txBody>
      </p:sp>
      <p:sp>
        <p:nvSpPr>
          <p:cNvPr id="22" name="21 Marcador de título"/>
          <p:cNvSpPr>
            <a:spLocks noGrp="1"/>
          </p:cNvSpPr>
          <p:nvPr>
            <p:ph type="title"/>
          </p:nvPr>
        </p:nvSpPr>
        <p:spPr>
          <a:xfrm>
            <a:off x="301752" y="171450"/>
            <a:ext cx="8534400" cy="569214"/>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301752" y="1143000"/>
            <a:ext cx="8534400" cy="3449574"/>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file:///D:\Universidad%20de%20Artemisa\Clases\01-%20DPG%201-2\DPG%202\Curso%202022\Planes%20de%20Clase\Tema%2007%20La%20teor&#237;a%20de%20la%20sanci&#243;n%20OK\Piloto%20Jordano%20ISI%202015.mp4"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hyperlink" Target="http://www.cienciaspenales.org/index.php?page=revista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0.xml.rels><?xml version="1.0" encoding="UTF-8" standalone="yes"?>
<Relationships xmlns="http://schemas.openxmlformats.org/package/2006/relationships"><Relationship Id="rId2" Type="http://schemas.openxmlformats.org/officeDocument/2006/relationships/hyperlink" Target="http://vlex.com/vid/programas-vinculados-penitenciario-508906398" TargetMode="Externa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hyperlink" Target="http://criminet.ugr.es/recpc/14/recpc14-10.pdf" TargetMode="External"/><Relationship Id="rId2" Type="http://schemas.openxmlformats.org/officeDocument/2006/relationships/hyperlink" Target="http://www.diariolaley.es/" TargetMode="Externa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hyperlink" Target="http://www.politicacriminal.cl/n_06/a_7_5.pdf%20Consultado%20el%208/10/2013"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95486"/>
            <a:ext cx="7772400" cy="1404714"/>
          </a:xfrm>
        </p:spPr>
        <p:txBody>
          <a:bodyPr>
            <a:noAutofit/>
          </a:bodyPr>
          <a:lstStyle/>
          <a:p>
            <a:pPr defTabSz="1082650"/>
            <a:r>
              <a:rPr lang="es-ES" sz="4400" b="1" dirty="0">
                <a:solidFill>
                  <a:prstClr val="black"/>
                </a:solidFill>
                <a:latin typeface="Arial" pitchFamily="34" charset="0"/>
                <a:cs typeface="Arial" pitchFamily="34" charset="0"/>
              </a:rPr>
              <a:t/>
            </a:r>
            <a:br>
              <a:rPr lang="es-ES" sz="4400" b="1" dirty="0">
                <a:solidFill>
                  <a:prstClr val="black"/>
                </a:solidFill>
                <a:latin typeface="Arial" pitchFamily="34" charset="0"/>
                <a:cs typeface="Arial" pitchFamily="34" charset="0"/>
              </a:rPr>
            </a:br>
            <a:endParaRPr lang="es-ES" dirty="0">
              <a:solidFill>
                <a:schemeClr val="tx1"/>
              </a:solidFill>
            </a:endParaRPr>
          </a:p>
        </p:txBody>
      </p:sp>
      <p:sp>
        <p:nvSpPr>
          <p:cNvPr id="3" name="2 Subtítulo"/>
          <p:cNvSpPr>
            <a:spLocks noGrp="1"/>
          </p:cNvSpPr>
          <p:nvPr>
            <p:ph type="subTitle" idx="1"/>
          </p:nvPr>
        </p:nvSpPr>
        <p:spPr>
          <a:xfrm>
            <a:off x="179512" y="2114550"/>
            <a:ext cx="8792708" cy="2671446"/>
          </a:xfrm>
        </p:spPr>
        <p:txBody>
          <a:bodyPr>
            <a:normAutofit fontScale="55000" lnSpcReduction="20000"/>
          </a:bodyPr>
          <a:lstStyle/>
          <a:p>
            <a:pPr algn="just"/>
            <a:r>
              <a:rPr lang="es-ES" sz="4100" cap="none" dirty="0" smtClean="0">
                <a:solidFill>
                  <a:schemeClr val="tx1"/>
                </a:solidFill>
              </a:rPr>
              <a:t>Asignatura: </a:t>
            </a:r>
            <a:r>
              <a:rPr lang="es-ES" sz="3600" cap="none" dirty="0" smtClean="0">
                <a:solidFill>
                  <a:schemeClr val="tx1"/>
                </a:solidFill>
              </a:rPr>
              <a:t>Derecho penal general II</a:t>
            </a:r>
          </a:p>
          <a:p>
            <a:pPr algn="just"/>
            <a:endParaRPr lang="es-ES" sz="3200" cap="none" dirty="0" smtClean="0">
              <a:solidFill>
                <a:schemeClr val="tx1"/>
              </a:solidFill>
              <a:latin typeface="Arial" pitchFamily="34" charset="0"/>
              <a:cs typeface="Arial" pitchFamily="34" charset="0"/>
            </a:endParaRPr>
          </a:p>
          <a:p>
            <a:pPr algn="just"/>
            <a:r>
              <a:rPr lang="es-ES" sz="3200" cap="none" dirty="0" smtClean="0">
                <a:solidFill>
                  <a:schemeClr val="tx1"/>
                </a:solidFill>
                <a:latin typeface="Arial" pitchFamily="34" charset="0"/>
                <a:cs typeface="Arial" pitchFamily="34" charset="0"/>
              </a:rPr>
              <a:t>Tema </a:t>
            </a:r>
            <a:r>
              <a:rPr lang="es-ES" sz="3200" cap="none" dirty="0">
                <a:solidFill>
                  <a:schemeClr val="tx1"/>
                </a:solidFill>
                <a:latin typeface="Arial" pitchFamily="34" charset="0"/>
                <a:cs typeface="Arial" pitchFamily="34" charset="0"/>
              </a:rPr>
              <a:t>Nro</a:t>
            </a:r>
            <a:r>
              <a:rPr lang="es-ES" sz="3200" cap="none" dirty="0" smtClean="0">
                <a:solidFill>
                  <a:schemeClr val="tx1"/>
                </a:solidFill>
                <a:latin typeface="Arial" pitchFamily="34" charset="0"/>
                <a:cs typeface="Arial" pitchFamily="34" charset="0"/>
              </a:rPr>
              <a:t>. 17</a:t>
            </a:r>
            <a:r>
              <a:rPr lang="es-ES" sz="3200" cap="none" dirty="0" smtClean="0">
                <a:solidFill>
                  <a:schemeClr val="tx1"/>
                </a:solidFill>
                <a:latin typeface="Arial" pitchFamily="34" charset="0"/>
                <a:cs typeface="Arial" pitchFamily="34" charset="0"/>
              </a:rPr>
              <a:t>: Teoría </a:t>
            </a:r>
            <a:r>
              <a:rPr lang="es-ES" sz="3200" cap="none" dirty="0">
                <a:solidFill>
                  <a:schemeClr val="tx1"/>
                </a:solidFill>
                <a:latin typeface="Arial" pitchFamily="34" charset="0"/>
                <a:cs typeface="Arial" pitchFamily="34" charset="0"/>
              </a:rPr>
              <a:t>de la </a:t>
            </a:r>
            <a:r>
              <a:rPr lang="es-ES" sz="3200" cap="none" dirty="0" smtClean="0">
                <a:solidFill>
                  <a:schemeClr val="tx1"/>
                </a:solidFill>
                <a:latin typeface="Arial" pitchFamily="34" charset="0"/>
                <a:cs typeface="Arial" pitchFamily="34" charset="0"/>
              </a:rPr>
              <a:t>sanción</a:t>
            </a:r>
            <a:r>
              <a:rPr lang="es-ES" sz="3200" cap="none" smtClean="0">
                <a:solidFill>
                  <a:schemeClr val="tx1"/>
                </a:solidFill>
                <a:latin typeface="Arial" pitchFamily="34" charset="0"/>
                <a:cs typeface="Arial" pitchFamily="34" charset="0"/>
              </a:rPr>
              <a:t>: principales, accesorias y mixtas.</a:t>
            </a:r>
            <a:endParaRPr lang="es-ES" sz="3200" cap="none" dirty="0">
              <a:solidFill>
                <a:schemeClr val="tx1"/>
              </a:solidFill>
              <a:latin typeface="Arial" pitchFamily="34" charset="0"/>
              <a:cs typeface="Arial" pitchFamily="34" charset="0"/>
            </a:endParaRPr>
          </a:p>
          <a:p>
            <a:pPr algn="just"/>
            <a:endParaRPr lang="es-ES" sz="3200" cap="none" dirty="0" smtClean="0">
              <a:solidFill>
                <a:schemeClr val="tx1"/>
              </a:solidFill>
              <a:latin typeface="Arial" pitchFamily="34" charset="0"/>
              <a:cs typeface="Arial" pitchFamily="34" charset="0"/>
            </a:endParaRPr>
          </a:p>
          <a:p>
            <a:pPr algn="just"/>
            <a:r>
              <a:rPr lang="es-ES" sz="3200" u="sng" cap="none" dirty="0" smtClean="0">
                <a:solidFill>
                  <a:schemeClr val="tx1"/>
                </a:solidFill>
                <a:latin typeface="Arial" pitchFamily="34" charset="0"/>
                <a:cs typeface="Arial" pitchFamily="34" charset="0"/>
              </a:rPr>
              <a:t>Cuestiones de estudio.</a:t>
            </a:r>
          </a:p>
          <a:p>
            <a:pPr algn="just"/>
            <a:r>
              <a:rPr lang="es-ES" sz="3200" cap="none" dirty="0" smtClean="0">
                <a:solidFill>
                  <a:schemeClr val="tx1"/>
                </a:solidFill>
                <a:latin typeface="Arial" pitchFamily="34" charset="0"/>
                <a:cs typeface="Arial" pitchFamily="34" charset="0"/>
              </a:rPr>
              <a:t>1-	</a:t>
            </a:r>
            <a:r>
              <a:rPr lang="es-ES" sz="2800" cap="none" dirty="0" smtClean="0">
                <a:solidFill>
                  <a:schemeClr val="tx1"/>
                </a:solidFill>
                <a:latin typeface="Arial" pitchFamily="34" charset="0"/>
                <a:cs typeface="Arial" pitchFamily="34" charset="0"/>
              </a:rPr>
              <a:t>Sanción</a:t>
            </a:r>
            <a:r>
              <a:rPr lang="es-ES" sz="2800" cap="none" dirty="0">
                <a:solidFill>
                  <a:schemeClr val="tx1"/>
                </a:solidFill>
                <a:latin typeface="Arial" pitchFamily="34" charset="0"/>
                <a:cs typeface="Arial" pitchFamily="34" charset="0"/>
              </a:rPr>
              <a:t>. Concepto, características y fines.</a:t>
            </a:r>
          </a:p>
          <a:p>
            <a:pPr algn="just"/>
            <a:r>
              <a:rPr lang="es-ES" sz="2800" cap="none" dirty="0">
                <a:solidFill>
                  <a:schemeClr val="tx1"/>
                </a:solidFill>
                <a:latin typeface="Arial" pitchFamily="34" charset="0"/>
                <a:cs typeface="Arial" pitchFamily="34" charset="0"/>
              </a:rPr>
              <a:t>2-	Sanciones aplicadas a las Personas naturales. </a:t>
            </a:r>
          </a:p>
          <a:p>
            <a:pPr algn="just"/>
            <a:r>
              <a:rPr lang="es-ES" sz="2800" cap="none" dirty="0">
                <a:solidFill>
                  <a:schemeClr val="tx1"/>
                </a:solidFill>
                <a:latin typeface="Arial" pitchFamily="34" charset="0"/>
                <a:cs typeface="Arial" pitchFamily="34" charset="0"/>
              </a:rPr>
              <a:t>3-	Sanciones aplicable a las personas jurídicas. </a:t>
            </a:r>
          </a:p>
          <a:p>
            <a:pPr algn="just"/>
            <a:endParaRPr lang="es-ES" sz="3200" cap="none" dirty="0" smtClean="0">
              <a:solidFill>
                <a:schemeClr val="tx1"/>
              </a:solidFill>
              <a:latin typeface="Arial" pitchFamily="34" charset="0"/>
              <a:cs typeface="Arial" pitchFamily="34" charset="0"/>
            </a:endParaRPr>
          </a:p>
          <a:p>
            <a:pPr algn="just"/>
            <a:endParaRPr lang="es-ES" sz="2000" cap="none" dirty="0">
              <a:latin typeface="Arial" pitchFamily="34" charset="0"/>
              <a:cs typeface="Arial" pitchFamily="34" charset="0"/>
            </a:endParaRPr>
          </a:p>
        </p:txBody>
      </p:sp>
      <p:pic>
        <p:nvPicPr>
          <p:cNvPr id="1026" name="Picture 2" descr="D:\Universidad de Artemisa\logo U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40580" y="133934"/>
            <a:ext cx="1331640" cy="951570"/>
          </a:xfrm>
          <a:prstGeom prst="rect">
            <a:avLst/>
          </a:prstGeom>
          <a:noFill/>
          <a:extLst>
            <a:ext uri="{909E8E84-426E-40DD-AFC4-6F175D3DCCD1}">
              <a14:hiddenFill xmlns:a14="http://schemas.microsoft.com/office/drawing/2010/main">
                <a:solidFill>
                  <a:srgbClr val="FFFFFF"/>
                </a:solidFill>
              </a14:hiddenFill>
            </a:ext>
          </a:extLst>
        </p:spPr>
      </p:pic>
      <p:sp>
        <p:nvSpPr>
          <p:cNvPr id="4" name="3 Rectángulo"/>
          <p:cNvSpPr/>
          <p:nvPr/>
        </p:nvSpPr>
        <p:spPr>
          <a:xfrm>
            <a:off x="467544" y="156056"/>
            <a:ext cx="8136904" cy="1569660"/>
          </a:xfrm>
          <a:prstGeom prst="rect">
            <a:avLst/>
          </a:prstGeom>
        </p:spPr>
        <p:txBody>
          <a:bodyPr wrap="square">
            <a:spAutoFit/>
          </a:bodyPr>
          <a:lstStyle/>
          <a:p>
            <a:pPr algn="ctr"/>
            <a:r>
              <a:rPr lang="es-ES" sz="3200" b="1" dirty="0">
                <a:solidFill>
                  <a:prstClr val="black"/>
                </a:solidFill>
                <a:latin typeface="Arial" pitchFamily="34" charset="0"/>
                <a:cs typeface="Arial" pitchFamily="34" charset="0"/>
              </a:rPr>
              <a:t>Facultad de Ciencias Sociales </a:t>
            </a:r>
            <a:endParaRPr lang="es-ES" sz="3200" b="1" dirty="0" smtClean="0">
              <a:solidFill>
                <a:prstClr val="black"/>
              </a:solidFill>
              <a:latin typeface="Arial" pitchFamily="34" charset="0"/>
              <a:cs typeface="Arial" pitchFamily="34" charset="0"/>
            </a:endParaRPr>
          </a:p>
          <a:p>
            <a:pPr algn="ctr"/>
            <a:r>
              <a:rPr lang="es-ES" sz="3200" b="1" dirty="0" smtClean="0">
                <a:solidFill>
                  <a:prstClr val="black"/>
                </a:solidFill>
                <a:latin typeface="Arial" pitchFamily="34" charset="0"/>
                <a:cs typeface="Arial" pitchFamily="34" charset="0"/>
              </a:rPr>
              <a:t>y </a:t>
            </a:r>
            <a:r>
              <a:rPr lang="es-ES" sz="3200" b="1" dirty="0">
                <a:solidFill>
                  <a:prstClr val="black"/>
                </a:solidFill>
                <a:latin typeface="Arial" pitchFamily="34" charset="0"/>
                <a:cs typeface="Arial" pitchFamily="34" charset="0"/>
              </a:rPr>
              <a:t>Humanística</a:t>
            </a:r>
            <a:br>
              <a:rPr lang="es-ES" sz="3200" b="1" dirty="0">
                <a:solidFill>
                  <a:prstClr val="black"/>
                </a:solidFill>
                <a:latin typeface="Arial" pitchFamily="34" charset="0"/>
                <a:cs typeface="Arial" pitchFamily="34" charset="0"/>
              </a:rPr>
            </a:br>
            <a:r>
              <a:rPr lang="es-ES" sz="3200" b="1" dirty="0" smtClean="0">
                <a:solidFill>
                  <a:prstClr val="black"/>
                </a:solidFill>
                <a:latin typeface="Arial" pitchFamily="34" charset="0"/>
                <a:cs typeface="Arial" pitchFamily="34" charset="0"/>
              </a:rPr>
              <a:t>Departamento </a:t>
            </a:r>
            <a:r>
              <a:rPr lang="es-ES" sz="3200" b="1" dirty="0">
                <a:solidFill>
                  <a:prstClr val="black"/>
                </a:solidFill>
                <a:latin typeface="Arial" pitchFamily="34" charset="0"/>
                <a:cs typeface="Arial" pitchFamily="34" charset="0"/>
              </a:rPr>
              <a:t>de Ciencias Jurídicas </a:t>
            </a:r>
            <a:endParaRPr lang="es-ES" sz="3200" dirty="0"/>
          </a:p>
        </p:txBody>
      </p:sp>
    </p:spTree>
    <p:extLst>
      <p:ext uri="{BB962C8B-B14F-4D97-AF65-F5344CB8AC3E}">
        <p14:creationId xmlns:p14="http://schemas.microsoft.com/office/powerpoint/2010/main" val="41849877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2">
            <a:extLst>
              <a:ext uri="{FF2B5EF4-FFF2-40B4-BE49-F238E27FC236}">
                <a16:creationId xmlns="" xmlns:a16="http://schemas.microsoft.com/office/drawing/2014/main" id="{CE30F046-0D3E-430D-8654-841022D921CE}"/>
              </a:ext>
            </a:extLst>
          </p:cNvPr>
          <p:cNvSpPr>
            <a:spLocks noGrp="1"/>
          </p:cNvSpPr>
          <p:nvPr>
            <p:ph type="title"/>
          </p:nvPr>
        </p:nvSpPr>
        <p:spPr/>
        <p:txBody>
          <a:bodyPr>
            <a:normAutofit fontScale="90000"/>
          </a:bodyPr>
          <a:lstStyle/>
          <a:p>
            <a:r>
              <a:rPr lang="es-ES" b="1" dirty="0">
                <a:solidFill>
                  <a:schemeClr val="tx1"/>
                </a:solidFill>
              </a:rPr>
              <a:t>El caso de: George Stinney Jr. </a:t>
            </a: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9512" y="951570"/>
            <a:ext cx="8784976" cy="4104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731672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smtClean="0">
                <a:solidFill>
                  <a:schemeClr val="tx1"/>
                </a:solidFill>
              </a:rPr>
              <a:t>Enjuiciamiento de un piloto Jordano. </a:t>
            </a:r>
            <a:endParaRPr lang="es-ES" b="1" dirty="0">
              <a:solidFill>
                <a:schemeClr val="tx1"/>
              </a:solidFill>
            </a:endParaRPr>
          </a:p>
        </p:txBody>
      </p:sp>
      <p:sp>
        <p:nvSpPr>
          <p:cNvPr id="4" name="3 Botón de acción: Película">
            <a:hlinkClick r:id="rId2" action="ppaction://program" highlightClick="1"/>
          </p:cNvPr>
          <p:cNvSpPr/>
          <p:nvPr/>
        </p:nvSpPr>
        <p:spPr>
          <a:xfrm>
            <a:off x="4067944" y="2463738"/>
            <a:ext cx="1008112" cy="756084"/>
          </a:xfrm>
          <a:prstGeom prst="actionButtonMovi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Tree>
    <p:extLst>
      <p:ext uri="{BB962C8B-B14F-4D97-AF65-F5344CB8AC3E}">
        <p14:creationId xmlns:p14="http://schemas.microsoft.com/office/powerpoint/2010/main" val="27492557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p:txBody>
          <a:bodyPr/>
          <a:lstStyle/>
          <a:p>
            <a:pPr marL="0" indent="0">
              <a:buNone/>
            </a:pPr>
            <a:endParaRPr lang="es-ES" u="sng" dirty="0"/>
          </a:p>
          <a:p>
            <a:pPr marL="514350" indent="-514350">
              <a:buAutoNum type="alphaLcParenR"/>
            </a:pPr>
            <a:endParaRPr lang="es-ES" u="sng" dirty="0" smtClean="0"/>
          </a:p>
          <a:p>
            <a:pPr marL="0" indent="0">
              <a:buNone/>
            </a:pPr>
            <a:endParaRPr lang="es-ES" b="1" dirty="0" smtClean="0"/>
          </a:p>
          <a:p>
            <a:pPr marL="514350" indent="-514350">
              <a:buFont typeface="+mj-lt"/>
              <a:buAutoNum type="alphaLcParenR"/>
            </a:pPr>
            <a:endParaRPr lang="es-ES" dirty="0"/>
          </a:p>
          <a:p>
            <a:endParaRPr lang="es-ES" dirty="0"/>
          </a:p>
        </p:txBody>
      </p:sp>
      <p:sp>
        <p:nvSpPr>
          <p:cNvPr id="4" name="1 Título"/>
          <p:cNvSpPr>
            <a:spLocks noGrp="1"/>
          </p:cNvSpPr>
          <p:nvPr>
            <p:ph type="title"/>
          </p:nvPr>
        </p:nvSpPr>
        <p:spPr/>
        <p:txBody>
          <a:bodyPr>
            <a:normAutofit fontScale="90000"/>
          </a:bodyPr>
          <a:lstStyle/>
          <a:p>
            <a:r>
              <a:rPr lang="es-ES" b="1" dirty="0" smtClean="0">
                <a:solidFill>
                  <a:schemeClr val="tx1"/>
                </a:solidFill>
              </a:rPr>
              <a:t>Sanciones principales. </a:t>
            </a:r>
            <a:endParaRPr lang="es-ES" b="1" dirty="0">
              <a:solidFill>
                <a:schemeClr val="tx1"/>
              </a:solidFill>
            </a:endParaRPr>
          </a:p>
        </p:txBody>
      </p:sp>
      <p:sp>
        <p:nvSpPr>
          <p:cNvPr id="2" name="1 Rectángulo"/>
          <p:cNvSpPr/>
          <p:nvPr/>
        </p:nvSpPr>
        <p:spPr>
          <a:xfrm>
            <a:off x="274643" y="1059582"/>
            <a:ext cx="8568952" cy="1323439"/>
          </a:xfrm>
          <a:prstGeom prst="rect">
            <a:avLst/>
          </a:prstGeom>
        </p:spPr>
        <p:txBody>
          <a:bodyPr wrap="square">
            <a:spAutoFit/>
          </a:bodyPr>
          <a:lstStyle/>
          <a:p>
            <a:pPr algn="just"/>
            <a:r>
              <a:rPr lang="es-ES" sz="2000" b="1" dirty="0" smtClean="0">
                <a:latin typeface="Arial" pitchFamily="34" charset="0"/>
                <a:cs typeface="Arial" pitchFamily="34" charset="0"/>
              </a:rPr>
              <a:t>Privación de libertad:</a:t>
            </a:r>
            <a:r>
              <a:rPr lang="es-ES" sz="2000" dirty="0" smtClean="0">
                <a:latin typeface="Arial" pitchFamily="34" charset="0"/>
                <a:cs typeface="Arial" pitchFamily="34" charset="0"/>
              </a:rPr>
              <a:t> Consiste en el internamiento obligatorio del sancionado, en instituciones especialmente destinada para este fin, impuesta en sentencia dictadas por el tribunal. Art 30.3 b), Art 34 Ley 151/22 con relación al Art. 25 de la Ley 152/22 de Ejecución Penal. </a:t>
            </a:r>
            <a:endParaRPr lang="es-ES" sz="2000" dirty="0">
              <a:latin typeface="Arial" pitchFamily="34" charset="0"/>
              <a:cs typeface="Arial" pitchFamily="34" charset="0"/>
            </a:endParaRPr>
          </a:p>
        </p:txBody>
      </p:sp>
      <p:sp>
        <p:nvSpPr>
          <p:cNvPr id="5" name="4 Rectángulo"/>
          <p:cNvSpPr/>
          <p:nvPr/>
        </p:nvSpPr>
        <p:spPr>
          <a:xfrm>
            <a:off x="274643" y="2383021"/>
            <a:ext cx="8568952" cy="2308324"/>
          </a:xfrm>
          <a:prstGeom prst="rect">
            <a:avLst/>
          </a:prstGeom>
        </p:spPr>
        <p:txBody>
          <a:bodyPr wrap="square">
            <a:spAutoFit/>
          </a:bodyPr>
          <a:lstStyle/>
          <a:p>
            <a:r>
              <a:rPr lang="es-ES" sz="2400" b="1" dirty="0"/>
              <a:t>Características</a:t>
            </a:r>
            <a:r>
              <a:rPr lang="es-ES" sz="2400" dirty="0"/>
              <a:t>: </a:t>
            </a:r>
          </a:p>
          <a:p>
            <a:pPr marL="285750" lvl="0" indent="-285750">
              <a:buFont typeface="Arial" pitchFamily="34" charset="0"/>
              <a:buChar char="•"/>
            </a:pPr>
            <a:r>
              <a:rPr lang="es-ES_tradnl" sz="2400" dirty="0"/>
              <a:t>Puede ser perpetua o temporal.</a:t>
            </a:r>
            <a:endParaRPr lang="es-ES" sz="2400" dirty="0"/>
          </a:p>
          <a:p>
            <a:pPr marL="285750" lvl="0" indent="-285750">
              <a:buFont typeface="Arial" pitchFamily="34" charset="0"/>
              <a:buChar char="•"/>
            </a:pPr>
            <a:r>
              <a:rPr lang="es-ES_tradnl" sz="2400" dirty="0"/>
              <a:t>La privación perpetua de libertad no se puede imponer a menores de 20 años de edad al momento de cometer el delito, ni a mayores de 65 años cumplidos al momento de ser juzgada</a:t>
            </a:r>
            <a:r>
              <a:rPr lang="es-ES_tradnl" sz="2400" dirty="0" smtClean="0"/>
              <a:t>.</a:t>
            </a:r>
            <a:endParaRPr lang="es-ES" sz="2400" dirty="0"/>
          </a:p>
        </p:txBody>
      </p:sp>
    </p:spTree>
    <p:extLst>
      <p:ext uri="{BB962C8B-B14F-4D97-AF65-F5344CB8AC3E}">
        <p14:creationId xmlns:p14="http://schemas.microsoft.com/office/powerpoint/2010/main" val="22546937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p:txBody>
          <a:bodyPr/>
          <a:lstStyle/>
          <a:p>
            <a:pPr marL="0" indent="0">
              <a:buNone/>
            </a:pPr>
            <a:endParaRPr lang="es-ES" u="sng" dirty="0"/>
          </a:p>
          <a:p>
            <a:pPr marL="514350" indent="-514350">
              <a:buAutoNum type="alphaLcParenR"/>
            </a:pPr>
            <a:endParaRPr lang="es-ES" u="sng" dirty="0" smtClean="0"/>
          </a:p>
          <a:p>
            <a:pPr marL="0" indent="0">
              <a:buNone/>
            </a:pPr>
            <a:endParaRPr lang="es-ES" b="1" dirty="0" smtClean="0"/>
          </a:p>
          <a:p>
            <a:pPr marL="514350" indent="-514350">
              <a:buFont typeface="+mj-lt"/>
              <a:buAutoNum type="alphaLcParenR"/>
            </a:pPr>
            <a:endParaRPr lang="es-ES" dirty="0"/>
          </a:p>
          <a:p>
            <a:endParaRPr lang="es-ES" dirty="0"/>
          </a:p>
        </p:txBody>
      </p:sp>
      <p:sp>
        <p:nvSpPr>
          <p:cNvPr id="4" name="1 Título"/>
          <p:cNvSpPr>
            <a:spLocks noGrp="1"/>
          </p:cNvSpPr>
          <p:nvPr>
            <p:ph type="title"/>
          </p:nvPr>
        </p:nvSpPr>
        <p:spPr/>
        <p:txBody>
          <a:bodyPr>
            <a:normAutofit fontScale="90000"/>
          </a:bodyPr>
          <a:lstStyle/>
          <a:p>
            <a:r>
              <a:rPr lang="es-ES" b="1" dirty="0" smtClean="0">
                <a:solidFill>
                  <a:schemeClr val="tx1"/>
                </a:solidFill>
              </a:rPr>
              <a:t>Sanciones principales. </a:t>
            </a:r>
            <a:endParaRPr lang="es-ES" b="1" dirty="0">
              <a:solidFill>
                <a:schemeClr val="tx1"/>
              </a:solidFill>
            </a:endParaRPr>
          </a:p>
        </p:txBody>
      </p:sp>
      <p:sp>
        <p:nvSpPr>
          <p:cNvPr id="5" name="4 Rectángulo"/>
          <p:cNvSpPr/>
          <p:nvPr/>
        </p:nvSpPr>
        <p:spPr>
          <a:xfrm>
            <a:off x="107504" y="1259636"/>
            <a:ext cx="8928992" cy="3170099"/>
          </a:xfrm>
          <a:prstGeom prst="rect">
            <a:avLst/>
          </a:prstGeom>
        </p:spPr>
        <p:txBody>
          <a:bodyPr wrap="square">
            <a:spAutoFit/>
          </a:bodyPr>
          <a:lstStyle/>
          <a:p>
            <a:r>
              <a:rPr lang="es-ES" sz="2000" b="1" dirty="0"/>
              <a:t>Características</a:t>
            </a:r>
            <a:r>
              <a:rPr lang="es-ES" sz="2000" dirty="0"/>
              <a:t>: </a:t>
            </a:r>
          </a:p>
          <a:p>
            <a:pPr marL="342900" indent="-342900">
              <a:buFont typeface="Arial" pitchFamily="34" charset="0"/>
              <a:buChar char="•"/>
            </a:pPr>
            <a:r>
              <a:rPr lang="es-ES_tradnl" sz="2000" dirty="0"/>
              <a:t>La privación temporal de libertad no es de 30 años, excepcionalmente en los delitos continuados y agravación extraordinaria de la sanción puede extenderse hasta 40 años de privación de libertad</a:t>
            </a:r>
            <a:endParaRPr lang="es-ES" sz="2000" dirty="0"/>
          </a:p>
          <a:p>
            <a:pPr marL="342900" lvl="0" indent="-342900">
              <a:buFont typeface="Arial" pitchFamily="34" charset="0"/>
              <a:buChar char="•"/>
            </a:pPr>
            <a:r>
              <a:rPr lang="es-ES_tradnl" sz="2000" dirty="0" smtClean="0"/>
              <a:t>En </a:t>
            </a:r>
            <a:r>
              <a:rPr lang="es-ES_tradnl" sz="2000" dirty="0"/>
              <a:t>caso de sanción conjunta se puede extender hasta 40 años si el delito prevé como sanción a imponer la de 30 años.</a:t>
            </a:r>
            <a:endParaRPr lang="es-ES" sz="2000" dirty="0"/>
          </a:p>
          <a:p>
            <a:pPr marL="342900" lvl="0" indent="-342900">
              <a:buFont typeface="Arial" pitchFamily="34" charset="0"/>
              <a:buChar char="•"/>
            </a:pPr>
            <a:r>
              <a:rPr lang="es-ES_tradnl" sz="2000" dirty="0"/>
              <a:t>En caso de ser juzgado una persona menor de 18 años la privación temporal de libertad no puede ser superior a los 20 años. Solo en caso de sanción conjunta se puede extender hasta 30 años     </a:t>
            </a:r>
            <a:endParaRPr lang="es-ES" sz="2000" dirty="0"/>
          </a:p>
          <a:p>
            <a:pPr marL="342900" lvl="0" indent="-342900">
              <a:buFont typeface="Arial" pitchFamily="34" charset="0"/>
              <a:buChar char="•"/>
            </a:pPr>
            <a:r>
              <a:rPr lang="es-ES_tradnl" sz="2000" dirty="0"/>
              <a:t>Se cumple en los lugares de internamiento dispuesto por el MININT.</a:t>
            </a:r>
            <a:endParaRPr lang="es-ES" sz="2000" dirty="0"/>
          </a:p>
        </p:txBody>
      </p:sp>
    </p:spTree>
    <p:extLst>
      <p:ext uri="{BB962C8B-B14F-4D97-AF65-F5344CB8AC3E}">
        <p14:creationId xmlns:p14="http://schemas.microsoft.com/office/powerpoint/2010/main" val="10593388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316552" y="1335009"/>
            <a:ext cx="8503920" cy="3640710"/>
          </a:xfrm>
        </p:spPr>
        <p:txBody>
          <a:bodyPr>
            <a:normAutofit/>
          </a:bodyPr>
          <a:lstStyle/>
          <a:p>
            <a:pPr marL="0" indent="0" algn="just">
              <a:buNone/>
            </a:pPr>
            <a:endParaRPr lang="es-ES" dirty="0"/>
          </a:p>
          <a:p>
            <a:pPr algn="just"/>
            <a:endParaRPr lang="es-ES" dirty="0" smtClean="0"/>
          </a:p>
          <a:p>
            <a:pPr marL="514350" indent="-514350" algn="just">
              <a:buFont typeface="+mj-lt"/>
              <a:buAutoNum type="alphaLcParenR"/>
            </a:pPr>
            <a:endParaRPr lang="es-ES" dirty="0"/>
          </a:p>
          <a:p>
            <a:pPr algn="just"/>
            <a:endParaRPr lang="es-ES" dirty="0"/>
          </a:p>
        </p:txBody>
      </p:sp>
      <p:sp>
        <p:nvSpPr>
          <p:cNvPr id="4" name="1 Título"/>
          <p:cNvSpPr>
            <a:spLocks noGrp="1"/>
          </p:cNvSpPr>
          <p:nvPr>
            <p:ph type="title"/>
          </p:nvPr>
        </p:nvSpPr>
        <p:spPr/>
        <p:txBody>
          <a:bodyPr>
            <a:normAutofit fontScale="90000"/>
          </a:bodyPr>
          <a:lstStyle/>
          <a:p>
            <a:r>
              <a:rPr lang="es-ES" b="1" dirty="0" smtClean="0">
                <a:solidFill>
                  <a:schemeClr val="tx1"/>
                </a:solidFill>
              </a:rPr>
              <a:t>Sanciones principales. </a:t>
            </a:r>
            <a:endParaRPr lang="es-ES" b="1" dirty="0">
              <a:solidFill>
                <a:schemeClr val="tx1"/>
              </a:solidFill>
            </a:endParaRPr>
          </a:p>
        </p:txBody>
      </p:sp>
      <p:sp>
        <p:nvSpPr>
          <p:cNvPr id="2" name="1 Rectángulo"/>
          <p:cNvSpPr/>
          <p:nvPr/>
        </p:nvSpPr>
        <p:spPr>
          <a:xfrm>
            <a:off x="179512" y="1203598"/>
            <a:ext cx="8640960" cy="707886"/>
          </a:xfrm>
          <a:prstGeom prst="rect">
            <a:avLst/>
          </a:prstGeom>
        </p:spPr>
        <p:txBody>
          <a:bodyPr wrap="square">
            <a:spAutoFit/>
          </a:bodyPr>
          <a:lstStyle/>
          <a:p>
            <a:r>
              <a:rPr lang="es-ES" sz="2000" b="1" dirty="0"/>
              <a:t>Trabajo correccional con internamiento: </a:t>
            </a:r>
            <a:r>
              <a:rPr lang="es-ES" sz="2000" dirty="0"/>
              <a:t>Art 30.3 c), Art 35 Ley 151/22 con relación al Art. 37 de la </a:t>
            </a:r>
            <a:r>
              <a:rPr lang="es-ES" sz="2000" dirty="0" smtClean="0"/>
              <a:t>Ley 152/22 de </a:t>
            </a:r>
            <a:r>
              <a:rPr lang="es-ES" sz="2000" dirty="0"/>
              <a:t>Ejecución Penal.</a:t>
            </a:r>
          </a:p>
        </p:txBody>
      </p:sp>
      <p:sp>
        <p:nvSpPr>
          <p:cNvPr id="5" name="4 Rectángulo"/>
          <p:cNvSpPr/>
          <p:nvPr/>
        </p:nvSpPr>
        <p:spPr>
          <a:xfrm>
            <a:off x="179512" y="1942468"/>
            <a:ext cx="8496944" cy="2862322"/>
          </a:xfrm>
          <a:prstGeom prst="rect">
            <a:avLst/>
          </a:prstGeom>
        </p:spPr>
        <p:txBody>
          <a:bodyPr wrap="square">
            <a:spAutoFit/>
          </a:bodyPr>
          <a:lstStyle/>
          <a:p>
            <a:r>
              <a:rPr lang="es-ES" sz="2000" b="1" dirty="0"/>
              <a:t>Características</a:t>
            </a:r>
            <a:r>
              <a:rPr lang="es-ES" sz="2000" dirty="0"/>
              <a:t>: </a:t>
            </a:r>
            <a:endParaRPr lang="es-ES" sz="2000" dirty="0" smtClean="0"/>
          </a:p>
          <a:p>
            <a:endParaRPr lang="es-ES" sz="2000" dirty="0"/>
          </a:p>
          <a:p>
            <a:pPr marL="342900" lvl="0" indent="-342900">
              <a:buFont typeface="Arial" pitchFamily="34" charset="0"/>
              <a:buChar char="•"/>
            </a:pPr>
            <a:r>
              <a:rPr lang="es-ES" sz="2000" dirty="0"/>
              <a:t>Es de las más severas de las penas subsidiarias  de privación de libertad. Obligando al sancionado a demostrar su buena actitud en el centro del trabajo y emplear el salario de su trabajo para el cuidado y manutención de su familia y en el cumplimiento de las obligaciones impuesta en la sentencia y otras legalmente establecidas</a:t>
            </a:r>
            <a:r>
              <a:rPr lang="es-ES" sz="2000" dirty="0" smtClean="0"/>
              <a:t>.</a:t>
            </a:r>
          </a:p>
          <a:p>
            <a:pPr marL="342900" lvl="0" indent="-342900">
              <a:buFont typeface="Arial" pitchFamily="34" charset="0"/>
              <a:buChar char="•"/>
            </a:pPr>
            <a:endParaRPr lang="es-ES" sz="2000" dirty="0"/>
          </a:p>
          <a:p>
            <a:pPr marL="342900" lvl="0" indent="-342900">
              <a:buFont typeface="Arial" pitchFamily="34" charset="0"/>
              <a:buChar char="•"/>
            </a:pPr>
            <a:r>
              <a:rPr lang="es-ES_tradnl" sz="2000" dirty="0"/>
              <a:t>Alternativa de la Privación de libertad que no exceda de 5 años.</a:t>
            </a:r>
            <a:endParaRPr lang="es-ES" sz="2000" dirty="0"/>
          </a:p>
        </p:txBody>
      </p:sp>
    </p:spTree>
    <p:extLst>
      <p:ext uri="{BB962C8B-B14F-4D97-AF65-F5344CB8AC3E}">
        <p14:creationId xmlns:p14="http://schemas.microsoft.com/office/powerpoint/2010/main" val="26752214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316552" y="1335009"/>
            <a:ext cx="8503920" cy="3640710"/>
          </a:xfrm>
        </p:spPr>
        <p:txBody>
          <a:bodyPr>
            <a:normAutofit/>
          </a:bodyPr>
          <a:lstStyle/>
          <a:p>
            <a:pPr marL="0" indent="0" algn="just">
              <a:buNone/>
            </a:pPr>
            <a:endParaRPr lang="es-ES" dirty="0"/>
          </a:p>
          <a:p>
            <a:pPr algn="just"/>
            <a:endParaRPr lang="es-ES" dirty="0" smtClean="0"/>
          </a:p>
          <a:p>
            <a:pPr marL="514350" indent="-514350" algn="just">
              <a:buFont typeface="+mj-lt"/>
              <a:buAutoNum type="alphaLcParenR"/>
            </a:pPr>
            <a:endParaRPr lang="es-ES" dirty="0"/>
          </a:p>
          <a:p>
            <a:pPr algn="just"/>
            <a:endParaRPr lang="es-ES" dirty="0"/>
          </a:p>
        </p:txBody>
      </p:sp>
      <p:sp>
        <p:nvSpPr>
          <p:cNvPr id="4" name="1 Título"/>
          <p:cNvSpPr>
            <a:spLocks noGrp="1"/>
          </p:cNvSpPr>
          <p:nvPr>
            <p:ph type="title"/>
          </p:nvPr>
        </p:nvSpPr>
        <p:spPr/>
        <p:txBody>
          <a:bodyPr>
            <a:normAutofit fontScale="90000"/>
          </a:bodyPr>
          <a:lstStyle/>
          <a:p>
            <a:r>
              <a:rPr lang="es-ES" b="1" dirty="0" smtClean="0">
                <a:solidFill>
                  <a:schemeClr val="tx1"/>
                </a:solidFill>
              </a:rPr>
              <a:t>Sanciones principales. </a:t>
            </a:r>
            <a:endParaRPr lang="es-ES" b="1" dirty="0">
              <a:solidFill>
                <a:schemeClr val="tx1"/>
              </a:solidFill>
            </a:endParaRPr>
          </a:p>
        </p:txBody>
      </p:sp>
      <p:sp>
        <p:nvSpPr>
          <p:cNvPr id="2" name="1 Rectángulo"/>
          <p:cNvSpPr/>
          <p:nvPr/>
        </p:nvSpPr>
        <p:spPr>
          <a:xfrm>
            <a:off x="179512" y="1203598"/>
            <a:ext cx="8640960" cy="707886"/>
          </a:xfrm>
          <a:prstGeom prst="rect">
            <a:avLst/>
          </a:prstGeom>
        </p:spPr>
        <p:txBody>
          <a:bodyPr wrap="square">
            <a:spAutoFit/>
          </a:bodyPr>
          <a:lstStyle/>
          <a:p>
            <a:r>
              <a:rPr lang="es-ES" sz="2000" b="1" dirty="0"/>
              <a:t>Trabajo correccional con internamiento: </a:t>
            </a:r>
            <a:r>
              <a:rPr lang="es-ES" sz="2000" dirty="0"/>
              <a:t>Art 30.3 c), Art 35 Ley 151/22 con relación al Art. 37 de la </a:t>
            </a:r>
            <a:r>
              <a:rPr lang="es-ES" sz="2000" dirty="0" smtClean="0"/>
              <a:t>Ley 152/22 de </a:t>
            </a:r>
            <a:r>
              <a:rPr lang="es-ES" sz="2000" dirty="0"/>
              <a:t>Ejecución Penal.</a:t>
            </a:r>
          </a:p>
        </p:txBody>
      </p:sp>
      <p:sp>
        <p:nvSpPr>
          <p:cNvPr id="5" name="4 Rectángulo"/>
          <p:cNvSpPr/>
          <p:nvPr/>
        </p:nvSpPr>
        <p:spPr>
          <a:xfrm>
            <a:off x="179512" y="1911484"/>
            <a:ext cx="8496944" cy="2554545"/>
          </a:xfrm>
          <a:prstGeom prst="rect">
            <a:avLst/>
          </a:prstGeom>
        </p:spPr>
        <p:txBody>
          <a:bodyPr wrap="square">
            <a:spAutoFit/>
          </a:bodyPr>
          <a:lstStyle/>
          <a:p>
            <a:r>
              <a:rPr lang="es-ES" sz="2000" b="1" dirty="0"/>
              <a:t>Características</a:t>
            </a:r>
            <a:r>
              <a:rPr lang="es-ES" sz="2000" dirty="0"/>
              <a:t>: </a:t>
            </a:r>
            <a:endParaRPr lang="es-ES" sz="2000" dirty="0" smtClean="0"/>
          </a:p>
          <a:p>
            <a:endParaRPr lang="es-ES" sz="2000" dirty="0"/>
          </a:p>
          <a:p>
            <a:pPr marL="342900" lvl="0" indent="-342900">
              <a:buFont typeface="Arial" pitchFamily="34" charset="0"/>
              <a:buChar char="•"/>
            </a:pPr>
            <a:r>
              <a:rPr lang="es-ES_tradnl" sz="2000" dirty="0"/>
              <a:t>Puede destinar los ingresos percibidos de ese trabajo en la manutención de su familia así como otras obligaciones impuesta en sentencia</a:t>
            </a:r>
            <a:r>
              <a:rPr lang="es-ES_tradnl" sz="2000" dirty="0" smtClean="0"/>
              <a:t>.</a:t>
            </a:r>
          </a:p>
          <a:p>
            <a:pPr marL="342900" lvl="0" indent="-342900">
              <a:buFont typeface="Arial" pitchFamily="34" charset="0"/>
              <a:buChar char="•"/>
            </a:pPr>
            <a:r>
              <a:rPr lang="es-ES_tradnl" sz="2000" dirty="0" smtClean="0"/>
              <a:t>  </a:t>
            </a:r>
            <a:r>
              <a:rPr lang="es-ES_tradnl" sz="2000" dirty="0"/>
              <a:t>Si cumple satisfactoriamente sus obligaciones el tribunal, previa solicitud puede otorgarle la libertad condicional.      </a:t>
            </a:r>
            <a:endParaRPr lang="es-ES_tradnl" sz="2000" dirty="0" smtClean="0"/>
          </a:p>
          <a:p>
            <a:pPr marL="342900" lvl="0" indent="-342900">
              <a:buFont typeface="Arial" pitchFamily="34" charset="0"/>
              <a:buChar char="•"/>
            </a:pPr>
            <a:r>
              <a:rPr lang="es-ES_tradnl" sz="2000" dirty="0" smtClean="0"/>
              <a:t>Se </a:t>
            </a:r>
            <a:r>
              <a:rPr lang="es-ES_tradnl" sz="2000" dirty="0"/>
              <a:t>va a ubicar en el centro que determine el MININT.</a:t>
            </a:r>
            <a:endParaRPr lang="es-ES" sz="2000" dirty="0"/>
          </a:p>
        </p:txBody>
      </p:sp>
    </p:spTree>
    <p:extLst>
      <p:ext uri="{BB962C8B-B14F-4D97-AF65-F5344CB8AC3E}">
        <p14:creationId xmlns:p14="http://schemas.microsoft.com/office/powerpoint/2010/main" val="36580024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316552" y="1335009"/>
            <a:ext cx="8503920" cy="3640710"/>
          </a:xfrm>
        </p:spPr>
        <p:txBody>
          <a:bodyPr>
            <a:normAutofit/>
          </a:bodyPr>
          <a:lstStyle/>
          <a:p>
            <a:pPr marL="0" indent="0" algn="just">
              <a:buNone/>
            </a:pPr>
            <a:endParaRPr lang="es-ES" dirty="0"/>
          </a:p>
          <a:p>
            <a:pPr algn="just"/>
            <a:endParaRPr lang="es-ES" dirty="0" smtClean="0"/>
          </a:p>
          <a:p>
            <a:pPr marL="514350" indent="-514350" algn="just">
              <a:buFont typeface="+mj-lt"/>
              <a:buAutoNum type="alphaLcParenR"/>
            </a:pPr>
            <a:endParaRPr lang="es-ES" dirty="0"/>
          </a:p>
          <a:p>
            <a:pPr algn="just"/>
            <a:endParaRPr lang="es-ES" dirty="0"/>
          </a:p>
        </p:txBody>
      </p:sp>
      <p:sp>
        <p:nvSpPr>
          <p:cNvPr id="4" name="1 Título"/>
          <p:cNvSpPr>
            <a:spLocks noGrp="1"/>
          </p:cNvSpPr>
          <p:nvPr>
            <p:ph type="title"/>
          </p:nvPr>
        </p:nvSpPr>
        <p:spPr/>
        <p:txBody>
          <a:bodyPr>
            <a:normAutofit fontScale="90000"/>
          </a:bodyPr>
          <a:lstStyle/>
          <a:p>
            <a:r>
              <a:rPr lang="es-ES" b="1" dirty="0" smtClean="0">
                <a:solidFill>
                  <a:schemeClr val="tx1"/>
                </a:solidFill>
              </a:rPr>
              <a:t>Sanciones principales. </a:t>
            </a:r>
            <a:endParaRPr lang="es-ES" b="1" dirty="0">
              <a:solidFill>
                <a:schemeClr val="tx1"/>
              </a:solidFill>
            </a:endParaRPr>
          </a:p>
        </p:txBody>
      </p:sp>
      <p:sp>
        <p:nvSpPr>
          <p:cNvPr id="2" name="1 Rectángulo"/>
          <p:cNvSpPr/>
          <p:nvPr/>
        </p:nvSpPr>
        <p:spPr>
          <a:xfrm>
            <a:off x="179512" y="1203598"/>
            <a:ext cx="8640960" cy="707886"/>
          </a:xfrm>
          <a:prstGeom prst="rect">
            <a:avLst/>
          </a:prstGeom>
        </p:spPr>
        <p:txBody>
          <a:bodyPr wrap="square">
            <a:spAutoFit/>
          </a:bodyPr>
          <a:lstStyle/>
          <a:p>
            <a:r>
              <a:rPr lang="es-ES" sz="2000" b="1" dirty="0"/>
              <a:t>Reclusión domiciliaria: </a:t>
            </a:r>
            <a:r>
              <a:rPr lang="es-ES" sz="2000" dirty="0"/>
              <a:t>Art 30.3 d), Art 36 Ley 151/22 con relación al Art. 39 de la </a:t>
            </a:r>
            <a:r>
              <a:rPr lang="es-ES" sz="2000" dirty="0" smtClean="0"/>
              <a:t>Ley 152/22 de </a:t>
            </a:r>
            <a:r>
              <a:rPr lang="es-ES" sz="2000" dirty="0"/>
              <a:t>Ejecución Penal.</a:t>
            </a:r>
          </a:p>
        </p:txBody>
      </p:sp>
      <p:sp>
        <p:nvSpPr>
          <p:cNvPr id="5" name="4 Rectángulo"/>
          <p:cNvSpPr/>
          <p:nvPr/>
        </p:nvSpPr>
        <p:spPr>
          <a:xfrm>
            <a:off x="179512" y="1911484"/>
            <a:ext cx="8496944" cy="2246769"/>
          </a:xfrm>
          <a:prstGeom prst="rect">
            <a:avLst/>
          </a:prstGeom>
        </p:spPr>
        <p:txBody>
          <a:bodyPr wrap="square">
            <a:spAutoFit/>
          </a:bodyPr>
          <a:lstStyle/>
          <a:p>
            <a:r>
              <a:rPr lang="es-ES" sz="2000" b="1" dirty="0"/>
              <a:t>Características</a:t>
            </a:r>
            <a:r>
              <a:rPr lang="es-ES" sz="2000" dirty="0"/>
              <a:t>: </a:t>
            </a:r>
            <a:endParaRPr lang="es-ES" sz="2000" dirty="0" smtClean="0"/>
          </a:p>
          <a:p>
            <a:pPr marL="342900" indent="-342900">
              <a:buFont typeface="Arial" pitchFamily="34" charset="0"/>
              <a:buChar char="•"/>
            </a:pPr>
            <a:endParaRPr lang="es-ES" sz="2000" dirty="0"/>
          </a:p>
          <a:p>
            <a:pPr marL="342900" lvl="0" indent="-342900">
              <a:buFont typeface="Arial" pitchFamily="34" charset="0"/>
              <a:buChar char="•"/>
            </a:pPr>
            <a:r>
              <a:rPr lang="es-ES_tradnl" sz="2000" dirty="0"/>
              <a:t>Alternativa de la Privación de libertad que no exceda de 5 años.</a:t>
            </a:r>
            <a:endParaRPr lang="es-ES" sz="2000" dirty="0"/>
          </a:p>
          <a:p>
            <a:pPr marL="342900" lvl="0" indent="-342900">
              <a:buFont typeface="Arial" pitchFamily="34" charset="0"/>
              <a:buChar char="•"/>
            </a:pPr>
            <a:r>
              <a:rPr lang="es-ES_tradnl" sz="2000" dirty="0"/>
              <a:t>Obligación del sancionado de permanecer en su domicilio.</a:t>
            </a:r>
            <a:endParaRPr lang="es-ES" sz="2000" dirty="0"/>
          </a:p>
          <a:p>
            <a:pPr marL="342900" lvl="0" indent="-342900">
              <a:buFont typeface="Arial" pitchFamily="34" charset="0"/>
              <a:buChar char="•"/>
            </a:pPr>
            <a:r>
              <a:rPr lang="es-ES_tradnl" sz="2000" dirty="0"/>
              <a:t>Mantener una correcta actitud ante el trabajo, el estudio y la sociedad.</a:t>
            </a:r>
            <a:endParaRPr lang="es-ES" sz="2000" dirty="0"/>
          </a:p>
          <a:p>
            <a:pPr marL="342900" lvl="0" indent="-342900">
              <a:buFont typeface="Arial" pitchFamily="34" charset="0"/>
              <a:buChar char="•"/>
            </a:pPr>
            <a:r>
              <a:rPr lang="es-ES_tradnl" sz="2000" dirty="0"/>
              <a:t>Salir de su domicilio solo para cumplir las actividades laborales o estudiantiles que desempeña.</a:t>
            </a:r>
            <a:endParaRPr lang="es-ES" sz="2000" dirty="0"/>
          </a:p>
        </p:txBody>
      </p:sp>
    </p:spTree>
    <p:extLst>
      <p:ext uri="{BB962C8B-B14F-4D97-AF65-F5344CB8AC3E}">
        <p14:creationId xmlns:p14="http://schemas.microsoft.com/office/powerpoint/2010/main" val="14099979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316552" y="1335009"/>
            <a:ext cx="8503920" cy="3640710"/>
          </a:xfrm>
        </p:spPr>
        <p:txBody>
          <a:bodyPr>
            <a:normAutofit/>
          </a:bodyPr>
          <a:lstStyle/>
          <a:p>
            <a:pPr marL="0" indent="0" algn="just">
              <a:buNone/>
            </a:pPr>
            <a:endParaRPr lang="es-ES" dirty="0"/>
          </a:p>
          <a:p>
            <a:pPr algn="just"/>
            <a:endParaRPr lang="es-ES" dirty="0" smtClean="0"/>
          </a:p>
          <a:p>
            <a:pPr marL="514350" indent="-514350" algn="just">
              <a:buFont typeface="+mj-lt"/>
              <a:buAutoNum type="alphaLcParenR"/>
            </a:pPr>
            <a:endParaRPr lang="es-ES" dirty="0"/>
          </a:p>
          <a:p>
            <a:pPr algn="just"/>
            <a:endParaRPr lang="es-ES" dirty="0"/>
          </a:p>
        </p:txBody>
      </p:sp>
      <p:sp>
        <p:nvSpPr>
          <p:cNvPr id="4" name="1 Título"/>
          <p:cNvSpPr>
            <a:spLocks noGrp="1"/>
          </p:cNvSpPr>
          <p:nvPr>
            <p:ph type="title"/>
          </p:nvPr>
        </p:nvSpPr>
        <p:spPr/>
        <p:txBody>
          <a:bodyPr>
            <a:normAutofit fontScale="90000"/>
          </a:bodyPr>
          <a:lstStyle/>
          <a:p>
            <a:r>
              <a:rPr lang="es-ES" b="1" dirty="0" smtClean="0">
                <a:solidFill>
                  <a:schemeClr val="tx1"/>
                </a:solidFill>
              </a:rPr>
              <a:t>Sanciones principales. </a:t>
            </a:r>
            <a:endParaRPr lang="es-ES" b="1" dirty="0">
              <a:solidFill>
                <a:schemeClr val="tx1"/>
              </a:solidFill>
            </a:endParaRPr>
          </a:p>
        </p:txBody>
      </p:sp>
      <p:sp>
        <p:nvSpPr>
          <p:cNvPr id="2" name="1 Rectángulo"/>
          <p:cNvSpPr/>
          <p:nvPr/>
        </p:nvSpPr>
        <p:spPr>
          <a:xfrm>
            <a:off x="179512" y="1203598"/>
            <a:ext cx="8640960" cy="707886"/>
          </a:xfrm>
          <a:prstGeom prst="rect">
            <a:avLst/>
          </a:prstGeom>
        </p:spPr>
        <p:txBody>
          <a:bodyPr wrap="square">
            <a:spAutoFit/>
          </a:bodyPr>
          <a:lstStyle/>
          <a:p>
            <a:r>
              <a:rPr lang="es-ES" sz="2000" b="1" dirty="0"/>
              <a:t>Reclusión domiciliaria: </a:t>
            </a:r>
            <a:r>
              <a:rPr lang="es-ES" sz="2000" dirty="0"/>
              <a:t>Art 30.3 d), Art 36 Ley 151/22 con relación al Art. 39 de la </a:t>
            </a:r>
            <a:r>
              <a:rPr lang="es-ES" sz="2000" dirty="0" smtClean="0"/>
              <a:t>Ley 152/22 de </a:t>
            </a:r>
            <a:r>
              <a:rPr lang="es-ES" sz="2000" dirty="0"/>
              <a:t>Ejecución Penal.</a:t>
            </a:r>
          </a:p>
        </p:txBody>
      </p:sp>
      <p:sp>
        <p:nvSpPr>
          <p:cNvPr id="5" name="4 Rectángulo"/>
          <p:cNvSpPr/>
          <p:nvPr/>
        </p:nvSpPr>
        <p:spPr>
          <a:xfrm>
            <a:off x="179512" y="1911484"/>
            <a:ext cx="8496944" cy="2554545"/>
          </a:xfrm>
          <a:prstGeom prst="rect">
            <a:avLst/>
          </a:prstGeom>
        </p:spPr>
        <p:txBody>
          <a:bodyPr wrap="square">
            <a:spAutoFit/>
          </a:bodyPr>
          <a:lstStyle/>
          <a:p>
            <a:r>
              <a:rPr lang="es-ES" sz="2000" b="1" dirty="0"/>
              <a:t>Características</a:t>
            </a:r>
            <a:r>
              <a:rPr lang="es-ES" sz="2000" dirty="0"/>
              <a:t>: </a:t>
            </a:r>
            <a:endParaRPr lang="es-ES" sz="2000" dirty="0" smtClean="0"/>
          </a:p>
          <a:p>
            <a:pPr marL="342900" indent="-342900">
              <a:buFont typeface="Arial" pitchFamily="34" charset="0"/>
              <a:buChar char="•"/>
            </a:pPr>
            <a:endParaRPr lang="es-ES" sz="2000" dirty="0"/>
          </a:p>
          <a:p>
            <a:pPr marL="342900" lvl="0" indent="-342900">
              <a:buFont typeface="Arial" pitchFamily="34" charset="0"/>
              <a:buChar char="•"/>
            </a:pPr>
            <a:r>
              <a:rPr lang="es-ES_tradnl" sz="2000" dirty="0"/>
              <a:t>No puede cambiar de residencia sin la autorización del tribunal competente.</a:t>
            </a:r>
            <a:endParaRPr lang="es-ES" sz="2000" dirty="0"/>
          </a:p>
          <a:p>
            <a:pPr marL="342900" lvl="0" indent="-342900">
              <a:buFont typeface="Arial" pitchFamily="34" charset="0"/>
              <a:buChar char="•"/>
            </a:pPr>
            <a:r>
              <a:rPr lang="es-ES_tradnl" sz="2000" dirty="0"/>
              <a:t>Comparecer ante el tribunal cuantas veces sea llamado</a:t>
            </a:r>
            <a:endParaRPr lang="es-ES" sz="2000" dirty="0"/>
          </a:p>
          <a:p>
            <a:pPr marL="342900" lvl="0" indent="-342900">
              <a:buFont typeface="Arial" pitchFamily="34" charset="0"/>
              <a:buChar char="•"/>
            </a:pPr>
            <a:r>
              <a:rPr lang="es-ES_tradnl" sz="2000" dirty="0"/>
              <a:t>Será controlado por el juez de ejecución, la PNR, y las organizaciones sociales y de masa y demás instituciones que lo tengan en su encargo social.</a:t>
            </a:r>
            <a:endParaRPr lang="es-ES" sz="2000" dirty="0"/>
          </a:p>
        </p:txBody>
      </p:sp>
    </p:spTree>
    <p:extLst>
      <p:ext uri="{BB962C8B-B14F-4D97-AF65-F5344CB8AC3E}">
        <p14:creationId xmlns:p14="http://schemas.microsoft.com/office/powerpoint/2010/main" val="20221103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normAutofit fontScale="90000"/>
          </a:bodyPr>
          <a:lstStyle/>
          <a:p>
            <a:r>
              <a:rPr lang="es-ES" b="1" dirty="0" smtClean="0">
                <a:solidFill>
                  <a:schemeClr val="tx1"/>
                </a:solidFill>
              </a:rPr>
              <a:t>Sanciones principales. </a:t>
            </a:r>
            <a:endParaRPr lang="es-ES" b="1" dirty="0">
              <a:solidFill>
                <a:schemeClr val="tx1"/>
              </a:solidFill>
            </a:endParaRPr>
          </a:p>
        </p:txBody>
      </p:sp>
      <p:sp>
        <p:nvSpPr>
          <p:cNvPr id="5" name="4 Rectángulo"/>
          <p:cNvSpPr/>
          <p:nvPr/>
        </p:nvSpPr>
        <p:spPr>
          <a:xfrm>
            <a:off x="220283" y="1059582"/>
            <a:ext cx="8640960" cy="707886"/>
          </a:xfrm>
          <a:prstGeom prst="rect">
            <a:avLst/>
          </a:prstGeom>
        </p:spPr>
        <p:txBody>
          <a:bodyPr wrap="square">
            <a:spAutoFit/>
          </a:bodyPr>
          <a:lstStyle/>
          <a:p>
            <a:r>
              <a:rPr lang="es-ES" sz="2000" b="1" dirty="0"/>
              <a:t>Trabajo correccional sin internamiento.</a:t>
            </a:r>
            <a:r>
              <a:rPr lang="es-ES" sz="2000" dirty="0"/>
              <a:t> Art 30.3 e), Art 37 Ley 151/22 con relación al Art. 40 de la </a:t>
            </a:r>
            <a:r>
              <a:rPr lang="es-ES" sz="2000" dirty="0" smtClean="0"/>
              <a:t>Ley 152/22 de </a:t>
            </a:r>
            <a:r>
              <a:rPr lang="es-ES" sz="2000" dirty="0"/>
              <a:t>Ejecución Penal.</a:t>
            </a:r>
          </a:p>
        </p:txBody>
      </p:sp>
      <p:sp>
        <p:nvSpPr>
          <p:cNvPr id="6" name="5 Rectángulo"/>
          <p:cNvSpPr/>
          <p:nvPr/>
        </p:nvSpPr>
        <p:spPr>
          <a:xfrm>
            <a:off x="220282" y="1767468"/>
            <a:ext cx="8744205" cy="3170099"/>
          </a:xfrm>
          <a:prstGeom prst="rect">
            <a:avLst/>
          </a:prstGeom>
        </p:spPr>
        <p:txBody>
          <a:bodyPr wrap="square">
            <a:spAutoFit/>
          </a:bodyPr>
          <a:lstStyle/>
          <a:p>
            <a:r>
              <a:rPr lang="es-ES" sz="2000" b="1" dirty="0"/>
              <a:t>Características</a:t>
            </a:r>
            <a:r>
              <a:rPr lang="es-ES" sz="2000" dirty="0"/>
              <a:t>: </a:t>
            </a:r>
            <a:endParaRPr lang="es-ES" sz="2000" dirty="0" smtClean="0"/>
          </a:p>
          <a:p>
            <a:endParaRPr lang="es-ES" sz="2000" dirty="0"/>
          </a:p>
          <a:p>
            <a:pPr marL="285750" lvl="0" indent="-285750">
              <a:buFont typeface="Arial" pitchFamily="34" charset="0"/>
              <a:buChar char="•"/>
            </a:pPr>
            <a:r>
              <a:rPr lang="es-ES_tradnl" sz="2000" dirty="0"/>
              <a:t>Alternativa de la Privación de libertad que no exceda de 5 años.</a:t>
            </a:r>
            <a:endParaRPr lang="es-ES" sz="2000" dirty="0"/>
          </a:p>
          <a:p>
            <a:pPr marL="285750" lvl="0" indent="-285750">
              <a:buFont typeface="Arial" pitchFamily="34" charset="0"/>
              <a:buChar char="•"/>
            </a:pPr>
            <a:r>
              <a:rPr lang="es-ES_tradnl" sz="2000" dirty="0"/>
              <a:t>La sanción se cumple en los lugares de trabajo que determine el juez de ejecución.</a:t>
            </a:r>
            <a:endParaRPr lang="es-ES" sz="2000" dirty="0"/>
          </a:p>
          <a:p>
            <a:pPr marL="285750" lvl="0" indent="-285750">
              <a:buFont typeface="Arial" pitchFamily="34" charset="0"/>
              <a:buChar char="•"/>
            </a:pPr>
            <a:r>
              <a:rPr lang="es-ES_tradnl" sz="2000" dirty="0"/>
              <a:t>Pueden aprobarse cualquier forma de trabajo o empleo, salvo que otra disposición disponga lo contrario. </a:t>
            </a:r>
            <a:endParaRPr lang="es-ES" sz="2000" dirty="0"/>
          </a:p>
          <a:p>
            <a:pPr marL="285750" lvl="0" indent="-285750">
              <a:buFont typeface="Arial" pitchFamily="34" charset="0"/>
              <a:buChar char="•"/>
            </a:pPr>
            <a:r>
              <a:rPr lang="es-ES_tradnl" sz="2000" dirty="0"/>
              <a:t>Será controlado por el juez de ejecución, la PNR, y las organizaciones sociales y de masa y demás instituciones que lo tengan en su encargo social.</a:t>
            </a:r>
            <a:endParaRPr lang="es-ES" sz="2000" dirty="0"/>
          </a:p>
        </p:txBody>
      </p:sp>
    </p:spTree>
    <p:extLst>
      <p:ext uri="{BB962C8B-B14F-4D97-AF65-F5344CB8AC3E}">
        <p14:creationId xmlns:p14="http://schemas.microsoft.com/office/powerpoint/2010/main" val="25405326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normAutofit fontScale="90000"/>
          </a:bodyPr>
          <a:lstStyle/>
          <a:p>
            <a:r>
              <a:rPr lang="es-ES" b="1" dirty="0" smtClean="0">
                <a:solidFill>
                  <a:schemeClr val="tx1"/>
                </a:solidFill>
              </a:rPr>
              <a:t>Sanciones principales. </a:t>
            </a:r>
            <a:endParaRPr lang="es-ES" b="1" dirty="0">
              <a:solidFill>
                <a:schemeClr val="tx1"/>
              </a:solidFill>
            </a:endParaRPr>
          </a:p>
        </p:txBody>
      </p:sp>
      <p:sp>
        <p:nvSpPr>
          <p:cNvPr id="5" name="4 Rectángulo"/>
          <p:cNvSpPr/>
          <p:nvPr/>
        </p:nvSpPr>
        <p:spPr>
          <a:xfrm>
            <a:off x="220283" y="1059582"/>
            <a:ext cx="8640960" cy="707886"/>
          </a:xfrm>
          <a:prstGeom prst="rect">
            <a:avLst/>
          </a:prstGeom>
        </p:spPr>
        <p:txBody>
          <a:bodyPr wrap="square">
            <a:spAutoFit/>
          </a:bodyPr>
          <a:lstStyle/>
          <a:p>
            <a:r>
              <a:rPr lang="es-ES" sz="2000" b="1" dirty="0"/>
              <a:t>Servicio en beneficio de la comunidad.</a:t>
            </a:r>
            <a:r>
              <a:rPr lang="es-ES" sz="2000" dirty="0"/>
              <a:t> Art 30.3 f), Art 38 Ley 151/22 con relación al Art. 46 de la </a:t>
            </a:r>
            <a:r>
              <a:rPr lang="es-ES" sz="2000" dirty="0" smtClean="0"/>
              <a:t>Ley 152/22 de </a:t>
            </a:r>
            <a:r>
              <a:rPr lang="es-ES" sz="2000" dirty="0"/>
              <a:t>Ejecución Penal.</a:t>
            </a:r>
          </a:p>
        </p:txBody>
      </p:sp>
      <p:sp>
        <p:nvSpPr>
          <p:cNvPr id="6" name="5 Rectángulo"/>
          <p:cNvSpPr/>
          <p:nvPr/>
        </p:nvSpPr>
        <p:spPr>
          <a:xfrm>
            <a:off x="220282" y="1767468"/>
            <a:ext cx="8744205" cy="2554545"/>
          </a:xfrm>
          <a:prstGeom prst="rect">
            <a:avLst/>
          </a:prstGeom>
        </p:spPr>
        <p:txBody>
          <a:bodyPr wrap="square">
            <a:spAutoFit/>
          </a:bodyPr>
          <a:lstStyle/>
          <a:p>
            <a:r>
              <a:rPr lang="es-ES" sz="2000" b="1" dirty="0"/>
              <a:t>Características</a:t>
            </a:r>
            <a:r>
              <a:rPr lang="es-ES" sz="2000" dirty="0"/>
              <a:t>: </a:t>
            </a:r>
            <a:endParaRPr lang="es-ES" sz="2000" dirty="0" smtClean="0"/>
          </a:p>
          <a:p>
            <a:endParaRPr lang="es-ES" sz="2000" dirty="0"/>
          </a:p>
          <a:p>
            <a:pPr marL="285750" lvl="0" indent="-285750">
              <a:buFont typeface="Arial" pitchFamily="34" charset="0"/>
              <a:buChar char="•"/>
            </a:pPr>
            <a:r>
              <a:rPr lang="es-ES" sz="2000" dirty="0" smtClean="0"/>
              <a:t>Alternativa </a:t>
            </a:r>
            <a:r>
              <a:rPr lang="es-ES" sz="2000" dirty="0"/>
              <a:t>de la Privación de libertad que no exceda de 3 años.</a:t>
            </a:r>
          </a:p>
          <a:p>
            <a:pPr marL="285750" lvl="0" indent="-285750">
              <a:buFont typeface="Arial" pitchFamily="34" charset="0"/>
              <a:buChar char="•"/>
            </a:pPr>
            <a:r>
              <a:rPr lang="es-ES" sz="2000" dirty="0" smtClean="0"/>
              <a:t>Consiste </a:t>
            </a:r>
            <a:r>
              <a:rPr lang="es-ES" sz="2000" dirty="0"/>
              <a:t>en la obligación de realizar una actividad o servicio de utilidad pública y comunitaria, no remunerada. </a:t>
            </a:r>
          </a:p>
          <a:p>
            <a:pPr marL="285750" lvl="0" indent="-285750">
              <a:buFont typeface="Arial" pitchFamily="34" charset="0"/>
              <a:buChar char="•"/>
            </a:pPr>
            <a:r>
              <a:rPr lang="es-ES" sz="2000" dirty="0" smtClean="0"/>
              <a:t>No </a:t>
            </a:r>
            <a:r>
              <a:rPr lang="es-ES" sz="2000" dirty="0"/>
              <a:t>pude ser inferior a las 365 horas ni superior a las 730, ni  excederse de los 3 años y el tiempo de labor diaria no puede ser inferior a dos horas ni superior a cuatro.</a:t>
            </a:r>
          </a:p>
        </p:txBody>
      </p:sp>
    </p:spTree>
    <p:extLst>
      <p:ext uri="{BB962C8B-B14F-4D97-AF65-F5344CB8AC3E}">
        <p14:creationId xmlns:p14="http://schemas.microsoft.com/office/powerpoint/2010/main" val="39623639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tx1"/>
                </a:solidFill>
              </a:rPr>
              <a:t>Objetivos de la </a:t>
            </a:r>
            <a:r>
              <a:rPr lang="es-ES" b="1" dirty="0" smtClean="0">
                <a:solidFill>
                  <a:schemeClr val="tx1"/>
                </a:solidFill>
              </a:rPr>
              <a:t>conferencia</a:t>
            </a:r>
            <a:endParaRPr lang="es-ES" b="1" dirty="0">
              <a:solidFill>
                <a:schemeClr val="tx1"/>
              </a:solidFill>
            </a:endParaRPr>
          </a:p>
        </p:txBody>
      </p:sp>
      <p:sp>
        <p:nvSpPr>
          <p:cNvPr id="3" name="2 Marcador de contenido"/>
          <p:cNvSpPr>
            <a:spLocks noGrp="1"/>
          </p:cNvSpPr>
          <p:nvPr>
            <p:ph sz="quarter" idx="1"/>
          </p:nvPr>
        </p:nvSpPr>
        <p:spPr>
          <a:xfrm>
            <a:off x="179512" y="1145286"/>
            <a:ext cx="8784976" cy="3429000"/>
          </a:xfrm>
        </p:spPr>
        <p:txBody>
          <a:bodyPr>
            <a:noAutofit/>
          </a:bodyPr>
          <a:lstStyle/>
          <a:p>
            <a:r>
              <a:rPr lang="es-ES" sz="1800" dirty="0" smtClean="0"/>
              <a:t>1</a:t>
            </a:r>
            <a:r>
              <a:rPr lang="es-ES" sz="1800" dirty="0"/>
              <a:t>.	</a:t>
            </a:r>
            <a:r>
              <a:rPr lang="es-ES" sz="1600" dirty="0">
                <a:latin typeface="Arial" pitchFamily="34" charset="0"/>
                <a:cs typeface="Arial" pitchFamily="34" charset="0"/>
              </a:rPr>
              <a:t>Comprender el fundamento de la facultad del Estado de recoger en tipos penales las conductas más intolerables que recaen sobre bienes jurídicos relevantes</a:t>
            </a:r>
          </a:p>
          <a:p>
            <a:r>
              <a:rPr lang="es-ES" sz="1600" dirty="0">
                <a:latin typeface="Arial" pitchFamily="34" charset="0"/>
                <a:cs typeface="Arial" pitchFamily="34" charset="0"/>
              </a:rPr>
              <a:t>2.	Conocer las concepciones teóricas acerca de la pena de muerte, así como analizar sus regulaciones en la legislación penal cubana.</a:t>
            </a:r>
          </a:p>
          <a:p>
            <a:r>
              <a:rPr lang="es-ES" sz="1600" dirty="0">
                <a:latin typeface="Arial" pitchFamily="34" charset="0"/>
                <a:cs typeface="Arial" pitchFamily="34" charset="0"/>
              </a:rPr>
              <a:t>3.	Comprender los fundamentos de las penas privativas de libertad, su crisis y las alternativas. </a:t>
            </a:r>
          </a:p>
          <a:p>
            <a:r>
              <a:rPr lang="es-ES" sz="1600" dirty="0">
                <a:latin typeface="Arial" pitchFamily="34" charset="0"/>
                <a:cs typeface="Arial" pitchFamily="34" charset="0"/>
              </a:rPr>
              <a:t>4.	Analizar críticamente las concepciones teóricas y las regulaciones normativas acerca de las alternativas a la privación de libertad.</a:t>
            </a:r>
          </a:p>
          <a:p>
            <a:r>
              <a:rPr lang="es-ES" sz="1600" dirty="0">
                <a:latin typeface="Arial" pitchFamily="34" charset="0"/>
                <a:cs typeface="Arial" pitchFamily="34" charset="0"/>
              </a:rPr>
              <a:t>5.	Comprender que las sanciones accesorias refuerzan y apoyan la sanción principal aplicada y se imponen en correspondencia con las condiciones específicas del caso particular y la personalidad del sancionado.</a:t>
            </a:r>
          </a:p>
          <a:p>
            <a:r>
              <a:rPr lang="es-ES" sz="1600" dirty="0">
                <a:latin typeface="Arial" pitchFamily="34" charset="0"/>
                <a:cs typeface="Arial" pitchFamily="34" charset="0"/>
              </a:rPr>
              <a:t>6.	Examinar cada uno de los tipos de sanciones accesorias que recorre el Derecho Penal Cubano.</a:t>
            </a:r>
          </a:p>
          <a:p>
            <a:endParaRPr lang="es-ES" sz="1800" dirty="0"/>
          </a:p>
        </p:txBody>
      </p:sp>
    </p:spTree>
    <p:extLst>
      <p:ext uri="{BB962C8B-B14F-4D97-AF65-F5344CB8AC3E}">
        <p14:creationId xmlns:p14="http://schemas.microsoft.com/office/powerpoint/2010/main" val="28381590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normAutofit fontScale="90000"/>
          </a:bodyPr>
          <a:lstStyle/>
          <a:p>
            <a:r>
              <a:rPr lang="es-ES" b="1" dirty="0" smtClean="0">
                <a:solidFill>
                  <a:schemeClr val="tx1"/>
                </a:solidFill>
              </a:rPr>
              <a:t>Sanciones principales. </a:t>
            </a:r>
            <a:endParaRPr lang="es-ES" b="1" dirty="0">
              <a:solidFill>
                <a:schemeClr val="tx1"/>
              </a:solidFill>
            </a:endParaRPr>
          </a:p>
        </p:txBody>
      </p:sp>
      <p:sp>
        <p:nvSpPr>
          <p:cNvPr id="5" name="4 Rectángulo"/>
          <p:cNvSpPr/>
          <p:nvPr/>
        </p:nvSpPr>
        <p:spPr>
          <a:xfrm>
            <a:off x="220283" y="1059582"/>
            <a:ext cx="8640960" cy="707886"/>
          </a:xfrm>
          <a:prstGeom prst="rect">
            <a:avLst/>
          </a:prstGeom>
        </p:spPr>
        <p:txBody>
          <a:bodyPr wrap="square">
            <a:spAutoFit/>
          </a:bodyPr>
          <a:lstStyle/>
          <a:p>
            <a:r>
              <a:rPr lang="es-ES" sz="2000" b="1" dirty="0"/>
              <a:t>Servicio en beneficio de la comunidad.</a:t>
            </a:r>
            <a:r>
              <a:rPr lang="es-ES" sz="2000" dirty="0"/>
              <a:t> Art 30.3 f), Art 38 Ley 151/22 con relación al Art. 46 de la </a:t>
            </a:r>
            <a:r>
              <a:rPr lang="es-ES" sz="2000" dirty="0" smtClean="0"/>
              <a:t>Ley 152/22 de </a:t>
            </a:r>
            <a:r>
              <a:rPr lang="es-ES" sz="2000" dirty="0"/>
              <a:t>Ejecución Penal.</a:t>
            </a:r>
          </a:p>
        </p:txBody>
      </p:sp>
      <p:sp>
        <p:nvSpPr>
          <p:cNvPr id="6" name="5 Rectángulo"/>
          <p:cNvSpPr/>
          <p:nvPr/>
        </p:nvSpPr>
        <p:spPr>
          <a:xfrm>
            <a:off x="220282" y="1767468"/>
            <a:ext cx="8744205" cy="2862322"/>
          </a:xfrm>
          <a:prstGeom prst="rect">
            <a:avLst/>
          </a:prstGeom>
        </p:spPr>
        <p:txBody>
          <a:bodyPr wrap="square">
            <a:spAutoFit/>
          </a:bodyPr>
          <a:lstStyle/>
          <a:p>
            <a:r>
              <a:rPr lang="es-ES" sz="2000" b="1" dirty="0"/>
              <a:t>Características</a:t>
            </a:r>
            <a:r>
              <a:rPr lang="es-ES" sz="2000" dirty="0"/>
              <a:t>: </a:t>
            </a:r>
            <a:endParaRPr lang="es-ES" sz="2000" dirty="0" smtClean="0"/>
          </a:p>
          <a:p>
            <a:endParaRPr lang="es-ES" sz="2000" dirty="0"/>
          </a:p>
          <a:p>
            <a:pPr marL="342900" lvl="0" indent="-342900">
              <a:buFont typeface="Arial" pitchFamily="34" charset="0"/>
              <a:buChar char="•"/>
            </a:pPr>
            <a:r>
              <a:rPr lang="es-ES_tradnl" sz="2000" dirty="0"/>
              <a:t>Cumple la función determinada por el tribunal en la frecuencia determinada por este en la sanción, incluyendo los fines de semana, sin violar lo establecido en la legislación laboral. </a:t>
            </a:r>
            <a:endParaRPr lang="es-ES" sz="2000" dirty="0"/>
          </a:p>
          <a:p>
            <a:pPr marL="342900" lvl="0" indent="-342900">
              <a:buFont typeface="Arial" pitchFamily="34" charset="0"/>
              <a:buChar char="•"/>
            </a:pPr>
            <a:r>
              <a:rPr lang="es-ES_tradnl" sz="2000" dirty="0"/>
              <a:t> No va interferir en la actividad laboral o estudiantil del sancionado.</a:t>
            </a:r>
            <a:endParaRPr lang="es-ES" sz="2000" dirty="0"/>
          </a:p>
          <a:p>
            <a:pPr marL="342900" lvl="0" indent="-342900">
              <a:buFont typeface="Arial" pitchFamily="34" charset="0"/>
              <a:buChar char="•"/>
            </a:pPr>
            <a:r>
              <a:rPr lang="es-ES_tradnl" sz="2000" dirty="0"/>
              <a:t>Será controlado por el juez de ejecución, la PNR, y las organizaciones sociales y de masa y demás instituciones que lo tengan en su encargo social.</a:t>
            </a:r>
            <a:endParaRPr lang="es-ES" sz="2000" dirty="0"/>
          </a:p>
        </p:txBody>
      </p:sp>
    </p:spTree>
    <p:extLst>
      <p:ext uri="{BB962C8B-B14F-4D97-AF65-F5344CB8AC3E}">
        <p14:creationId xmlns:p14="http://schemas.microsoft.com/office/powerpoint/2010/main" val="3751867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normAutofit fontScale="90000"/>
          </a:bodyPr>
          <a:lstStyle/>
          <a:p>
            <a:r>
              <a:rPr lang="es-ES" b="1" dirty="0" smtClean="0">
                <a:solidFill>
                  <a:schemeClr val="tx1"/>
                </a:solidFill>
              </a:rPr>
              <a:t>Sanciones principales. </a:t>
            </a:r>
            <a:endParaRPr lang="es-ES" b="1" dirty="0">
              <a:solidFill>
                <a:schemeClr val="tx1"/>
              </a:solidFill>
            </a:endParaRPr>
          </a:p>
        </p:txBody>
      </p:sp>
      <p:sp>
        <p:nvSpPr>
          <p:cNvPr id="5" name="4 Rectángulo"/>
          <p:cNvSpPr/>
          <p:nvPr/>
        </p:nvSpPr>
        <p:spPr>
          <a:xfrm>
            <a:off x="220283" y="1059582"/>
            <a:ext cx="8640960" cy="707886"/>
          </a:xfrm>
          <a:prstGeom prst="rect">
            <a:avLst/>
          </a:prstGeom>
        </p:spPr>
        <p:txBody>
          <a:bodyPr wrap="square">
            <a:spAutoFit/>
          </a:bodyPr>
          <a:lstStyle/>
          <a:p>
            <a:r>
              <a:rPr lang="es-ES" sz="2000" b="1" dirty="0"/>
              <a:t>Limitación de libertad.</a:t>
            </a:r>
            <a:r>
              <a:rPr lang="es-ES" sz="2000" dirty="0"/>
              <a:t> Art 30.3 g), Art 39 Ley 151/22 con relación al Art. 48 de la </a:t>
            </a:r>
            <a:r>
              <a:rPr lang="es-ES" sz="2000" dirty="0" smtClean="0"/>
              <a:t>Ley 152/22  de </a:t>
            </a:r>
            <a:r>
              <a:rPr lang="es-ES" sz="2000" dirty="0"/>
              <a:t>Ejecución Penal.</a:t>
            </a:r>
          </a:p>
        </p:txBody>
      </p:sp>
      <p:sp>
        <p:nvSpPr>
          <p:cNvPr id="6" name="5 Rectángulo"/>
          <p:cNvSpPr/>
          <p:nvPr/>
        </p:nvSpPr>
        <p:spPr>
          <a:xfrm>
            <a:off x="220282" y="1767468"/>
            <a:ext cx="8744205" cy="2554545"/>
          </a:xfrm>
          <a:prstGeom prst="rect">
            <a:avLst/>
          </a:prstGeom>
        </p:spPr>
        <p:txBody>
          <a:bodyPr wrap="square">
            <a:spAutoFit/>
          </a:bodyPr>
          <a:lstStyle/>
          <a:p>
            <a:r>
              <a:rPr lang="es-ES" sz="2000" b="1" dirty="0"/>
              <a:t>Características</a:t>
            </a:r>
            <a:r>
              <a:rPr lang="es-ES" sz="2000" dirty="0"/>
              <a:t>: </a:t>
            </a:r>
            <a:endParaRPr lang="es-ES" sz="2000" dirty="0" smtClean="0"/>
          </a:p>
          <a:p>
            <a:endParaRPr lang="es-ES" sz="2000" dirty="0"/>
          </a:p>
          <a:p>
            <a:pPr marL="342900" lvl="0" indent="-342900">
              <a:buFont typeface="Arial" pitchFamily="34" charset="0"/>
              <a:buChar char="•"/>
            </a:pPr>
            <a:r>
              <a:rPr lang="es-ES_tradnl" sz="2000" dirty="0"/>
              <a:t>Alternativa de la Privación de libertad que no exceda de 5 años.</a:t>
            </a:r>
            <a:endParaRPr lang="es-ES" sz="2000" dirty="0"/>
          </a:p>
          <a:p>
            <a:pPr marL="342900" lvl="0" indent="-342900">
              <a:buFont typeface="Arial" pitchFamily="34" charset="0"/>
              <a:buChar char="•"/>
            </a:pPr>
            <a:r>
              <a:rPr lang="es-ES" sz="2000" dirty="0"/>
              <a:t>Constituye la menos severa de las penas alternativas de la privación de libertad.</a:t>
            </a:r>
          </a:p>
          <a:p>
            <a:pPr marL="342900" lvl="0" indent="-342900">
              <a:buFont typeface="Arial" pitchFamily="34" charset="0"/>
              <a:buChar char="•"/>
            </a:pPr>
            <a:r>
              <a:rPr lang="es-ES" sz="2000" dirty="0"/>
              <a:t>Será controlado por el juez de ejecución, la PNR, y las organizaciones sociales y de masa y demás instituciones que lo tengan en su encargo social.</a:t>
            </a:r>
          </a:p>
        </p:txBody>
      </p:sp>
    </p:spTree>
    <p:extLst>
      <p:ext uri="{BB962C8B-B14F-4D97-AF65-F5344CB8AC3E}">
        <p14:creationId xmlns:p14="http://schemas.microsoft.com/office/powerpoint/2010/main" val="177622628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normAutofit fontScale="90000"/>
          </a:bodyPr>
          <a:lstStyle/>
          <a:p>
            <a:r>
              <a:rPr lang="es-ES" b="1" dirty="0" smtClean="0">
                <a:solidFill>
                  <a:schemeClr val="tx1"/>
                </a:solidFill>
              </a:rPr>
              <a:t>Sanciones principales. </a:t>
            </a:r>
            <a:endParaRPr lang="es-ES" b="1" dirty="0">
              <a:solidFill>
                <a:schemeClr val="tx1"/>
              </a:solidFill>
            </a:endParaRPr>
          </a:p>
        </p:txBody>
      </p:sp>
      <p:sp>
        <p:nvSpPr>
          <p:cNvPr id="5" name="4 Rectángulo"/>
          <p:cNvSpPr/>
          <p:nvPr/>
        </p:nvSpPr>
        <p:spPr>
          <a:xfrm>
            <a:off x="220283" y="1059582"/>
            <a:ext cx="8640960" cy="707886"/>
          </a:xfrm>
          <a:prstGeom prst="rect">
            <a:avLst/>
          </a:prstGeom>
        </p:spPr>
        <p:txBody>
          <a:bodyPr wrap="square">
            <a:spAutoFit/>
          </a:bodyPr>
          <a:lstStyle/>
          <a:p>
            <a:r>
              <a:rPr lang="es-ES" sz="2000" b="1" dirty="0"/>
              <a:t>Limitación de libertad.</a:t>
            </a:r>
            <a:r>
              <a:rPr lang="es-ES" sz="2000" dirty="0"/>
              <a:t> Art 30.3 g), Art 39 Ley 151/22 con relación al Art. 48 de la </a:t>
            </a:r>
            <a:r>
              <a:rPr lang="es-ES" sz="2000" dirty="0" smtClean="0"/>
              <a:t>Ley 152/22  de </a:t>
            </a:r>
            <a:r>
              <a:rPr lang="es-ES" sz="2000" dirty="0"/>
              <a:t>Ejecución Penal.</a:t>
            </a:r>
          </a:p>
        </p:txBody>
      </p:sp>
      <p:sp>
        <p:nvSpPr>
          <p:cNvPr id="6" name="5 Rectángulo"/>
          <p:cNvSpPr/>
          <p:nvPr/>
        </p:nvSpPr>
        <p:spPr>
          <a:xfrm>
            <a:off x="220282" y="1767468"/>
            <a:ext cx="8744205" cy="2246769"/>
          </a:xfrm>
          <a:prstGeom prst="rect">
            <a:avLst/>
          </a:prstGeom>
        </p:spPr>
        <p:txBody>
          <a:bodyPr wrap="square">
            <a:spAutoFit/>
          </a:bodyPr>
          <a:lstStyle/>
          <a:p>
            <a:r>
              <a:rPr lang="es-ES" sz="2000" u="sng" dirty="0"/>
              <a:t>Obligación del sancionado</a:t>
            </a:r>
            <a:r>
              <a:rPr lang="es-ES" sz="2000" u="sng" dirty="0" smtClean="0"/>
              <a:t>:</a:t>
            </a:r>
          </a:p>
          <a:p>
            <a:endParaRPr lang="es-ES" sz="2000" dirty="0"/>
          </a:p>
          <a:p>
            <a:pPr marL="342900" lvl="0" indent="-342900">
              <a:buFont typeface="Arial" pitchFamily="34" charset="0"/>
              <a:buChar char="•"/>
            </a:pPr>
            <a:r>
              <a:rPr lang="es-ES" sz="2000" dirty="0"/>
              <a:t>No puede cambiar de residencia sin la autorización del tribunal.</a:t>
            </a:r>
          </a:p>
          <a:p>
            <a:pPr marL="342900" lvl="0" indent="-342900">
              <a:buFont typeface="Arial" pitchFamily="34" charset="0"/>
              <a:buChar char="•"/>
            </a:pPr>
            <a:r>
              <a:rPr lang="es-ES" sz="2000" dirty="0"/>
              <a:t>No tiene derecho ni ascenso ni aumento de salario.</a:t>
            </a:r>
          </a:p>
          <a:p>
            <a:pPr marL="342900" lvl="0" indent="-342900">
              <a:buFont typeface="Arial" pitchFamily="34" charset="0"/>
              <a:buChar char="•"/>
            </a:pPr>
            <a:r>
              <a:rPr lang="es-ES" sz="2000" dirty="0"/>
              <a:t>Está obligado a comparecer frente al tribunal cuantas veces sea llamado.</a:t>
            </a:r>
          </a:p>
          <a:p>
            <a:pPr marL="342900" lvl="0" indent="-342900">
              <a:buFont typeface="Arial" pitchFamily="34" charset="0"/>
              <a:buChar char="•"/>
            </a:pPr>
            <a:r>
              <a:rPr lang="es-ES" sz="2000" dirty="0"/>
              <a:t>Debe observar una conducta honesta hacia el trabajo, de acorde con el estricto cumplimiento de las normas de convivencia socialista.  </a:t>
            </a:r>
          </a:p>
        </p:txBody>
      </p:sp>
    </p:spTree>
    <p:extLst>
      <p:ext uri="{BB962C8B-B14F-4D97-AF65-F5344CB8AC3E}">
        <p14:creationId xmlns:p14="http://schemas.microsoft.com/office/powerpoint/2010/main" val="400187819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normAutofit fontScale="90000"/>
          </a:bodyPr>
          <a:lstStyle/>
          <a:p>
            <a:r>
              <a:rPr lang="es-ES" b="1" dirty="0" smtClean="0">
                <a:solidFill>
                  <a:schemeClr val="tx1"/>
                </a:solidFill>
              </a:rPr>
              <a:t>Sanciones principales. </a:t>
            </a:r>
            <a:endParaRPr lang="es-ES" b="1" dirty="0">
              <a:solidFill>
                <a:schemeClr val="tx1"/>
              </a:solidFill>
            </a:endParaRPr>
          </a:p>
        </p:txBody>
      </p:sp>
      <p:sp>
        <p:nvSpPr>
          <p:cNvPr id="5" name="4 Rectángulo"/>
          <p:cNvSpPr/>
          <p:nvPr/>
        </p:nvSpPr>
        <p:spPr>
          <a:xfrm>
            <a:off x="220283" y="1059582"/>
            <a:ext cx="8640960" cy="707886"/>
          </a:xfrm>
          <a:prstGeom prst="rect">
            <a:avLst/>
          </a:prstGeom>
        </p:spPr>
        <p:txBody>
          <a:bodyPr wrap="square">
            <a:spAutoFit/>
          </a:bodyPr>
          <a:lstStyle/>
          <a:p>
            <a:pPr algn="just"/>
            <a:r>
              <a:rPr lang="es-ES" sz="2000" b="1" dirty="0"/>
              <a:t>MULTA: </a:t>
            </a:r>
            <a:r>
              <a:rPr lang="es-ES" sz="2000" dirty="0" smtClean="0"/>
              <a:t>Art </a:t>
            </a:r>
            <a:r>
              <a:rPr lang="es-ES" sz="2000" dirty="0"/>
              <a:t>30.3 h), Art 40 Ley 151/22 con relación al Art. 40 de la </a:t>
            </a:r>
            <a:r>
              <a:rPr lang="es-ES" sz="2000" dirty="0" smtClean="0"/>
              <a:t>Ley 152/22  de </a:t>
            </a:r>
            <a:r>
              <a:rPr lang="es-ES" sz="2000" dirty="0"/>
              <a:t>Ejecución Penal.</a:t>
            </a:r>
          </a:p>
        </p:txBody>
      </p:sp>
      <p:sp>
        <p:nvSpPr>
          <p:cNvPr id="3" name="2 Rectángulo"/>
          <p:cNvSpPr/>
          <p:nvPr/>
        </p:nvSpPr>
        <p:spPr>
          <a:xfrm>
            <a:off x="467543" y="2355726"/>
            <a:ext cx="8393699" cy="1815882"/>
          </a:xfrm>
          <a:prstGeom prst="rect">
            <a:avLst/>
          </a:prstGeom>
        </p:spPr>
        <p:txBody>
          <a:bodyPr wrap="square">
            <a:spAutoFit/>
          </a:bodyPr>
          <a:lstStyle/>
          <a:p>
            <a:r>
              <a:rPr lang="es-ES" sz="2800" dirty="0"/>
              <a:t>Consiste en la obligación de pagar la cantidad de dinero que determine la sentencia. El pago de la misma va hacer personalísima y su cumplimiento no puede transferirse por título alguno</a:t>
            </a:r>
            <a:r>
              <a:rPr lang="es-ES" sz="2800" b="1" dirty="0"/>
              <a:t>. </a:t>
            </a:r>
            <a:endParaRPr lang="es-ES" sz="2800" dirty="0"/>
          </a:p>
        </p:txBody>
      </p:sp>
    </p:spTree>
    <p:extLst>
      <p:ext uri="{BB962C8B-B14F-4D97-AF65-F5344CB8AC3E}">
        <p14:creationId xmlns:p14="http://schemas.microsoft.com/office/powerpoint/2010/main" val="390491802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normAutofit fontScale="90000"/>
          </a:bodyPr>
          <a:lstStyle/>
          <a:p>
            <a:r>
              <a:rPr lang="es-ES" b="1" dirty="0" smtClean="0">
                <a:solidFill>
                  <a:schemeClr val="tx1"/>
                </a:solidFill>
              </a:rPr>
              <a:t>Sanciones principales. </a:t>
            </a:r>
            <a:endParaRPr lang="es-ES" b="1" dirty="0">
              <a:solidFill>
                <a:schemeClr val="tx1"/>
              </a:solidFill>
            </a:endParaRPr>
          </a:p>
        </p:txBody>
      </p:sp>
      <p:sp>
        <p:nvSpPr>
          <p:cNvPr id="5" name="4 Rectángulo"/>
          <p:cNvSpPr/>
          <p:nvPr/>
        </p:nvSpPr>
        <p:spPr>
          <a:xfrm>
            <a:off x="220283" y="1059582"/>
            <a:ext cx="8640960" cy="707886"/>
          </a:xfrm>
          <a:prstGeom prst="rect">
            <a:avLst/>
          </a:prstGeom>
        </p:spPr>
        <p:txBody>
          <a:bodyPr wrap="square">
            <a:spAutoFit/>
          </a:bodyPr>
          <a:lstStyle/>
          <a:p>
            <a:pPr algn="just"/>
            <a:r>
              <a:rPr lang="es-ES" sz="2000" b="1" dirty="0"/>
              <a:t>MULTA: </a:t>
            </a:r>
            <a:r>
              <a:rPr lang="es-ES" sz="2000" dirty="0" smtClean="0"/>
              <a:t>Art </a:t>
            </a:r>
            <a:r>
              <a:rPr lang="es-ES" sz="2000" dirty="0"/>
              <a:t>30.3 h), Art 40 Ley 151/22 con relación al Art. 40 de la </a:t>
            </a:r>
            <a:r>
              <a:rPr lang="es-ES" sz="2000" dirty="0" smtClean="0"/>
              <a:t>Ley 152/22   </a:t>
            </a:r>
            <a:r>
              <a:rPr lang="es-ES" sz="2000" dirty="0"/>
              <a:t>de Ejecución Penal.</a:t>
            </a:r>
          </a:p>
        </p:txBody>
      </p:sp>
      <p:sp>
        <p:nvSpPr>
          <p:cNvPr id="3" name="2 Rectángulo"/>
          <p:cNvSpPr/>
          <p:nvPr/>
        </p:nvSpPr>
        <p:spPr>
          <a:xfrm>
            <a:off x="220283" y="1767468"/>
            <a:ext cx="8640960" cy="2862322"/>
          </a:xfrm>
          <a:prstGeom prst="rect">
            <a:avLst/>
          </a:prstGeom>
        </p:spPr>
        <p:txBody>
          <a:bodyPr wrap="square">
            <a:spAutoFit/>
          </a:bodyPr>
          <a:lstStyle/>
          <a:p>
            <a:r>
              <a:rPr lang="es-ES" sz="2000" b="1" dirty="0"/>
              <a:t>Características</a:t>
            </a:r>
            <a:r>
              <a:rPr lang="es-ES" sz="2000" dirty="0"/>
              <a:t>: </a:t>
            </a:r>
          </a:p>
          <a:p>
            <a:pPr marL="342900" lvl="0" indent="-342900">
              <a:buFont typeface="Arial" pitchFamily="34" charset="0"/>
              <a:buChar char="•"/>
            </a:pPr>
            <a:r>
              <a:rPr lang="es-ES_tradnl" sz="2000" dirty="0"/>
              <a:t>Formada por cuotas y cuantías. </a:t>
            </a:r>
            <a:endParaRPr lang="es-ES" sz="2000" dirty="0"/>
          </a:p>
          <a:p>
            <a:pPr marL="342900" lvl="0" indent="-342900">
              <a:buFont typeface="Arial" pitchFamily="34" charset="0"/>
              <a:buChar char="•"/>
            </a:pPr>
            <a:r>
              <a:rPr lang="es-ES_tradnl" sz="2000" dirty="0"/>
              <a:t>La cuantía de cada cuota no puede ser inferior a 10 pesos ni superior a 200.</a:t>
            </a:r>
            <a:endParaRPr lang="es-ES" sz="2000" dirty="0"/>
          </a:p>
          <a:p>
            <a:pPr marL="342900" lvl="0" indent="-342900">
              <a:buFont typeface="Arial" pitchFamily="34" charset="0"/>
              <a:buChar char="•"/>
            </a:pPr>
            <a:r>
              <a:rPr lang="es-ES" sz="2000" dirty="0"/>
              <a:t>Se tendrá en cuenta los ingresos de la persona a la hora de imponérselo.</a:t>
            </a:r>
          </a:p>
          <a:p>
            <a:pPr marL="342900" lvl="0" indent="-342900">
              <a:buFont typeface="Arial" pitchFamily="34" charset="0"/>
              <a:buChar char="•"/>
            </a:pPr>
            <a:r>
              <a:rPr lang="es-ES_tradnl" sz="2000" dirty="0"/>
              <a:t>Plazo de pago 30 días, de no pagar o incumplir `plazos otorgados el tribunal puede efectuar el pago mediante la vía de embargo de bienes y en su efecto ordenar la de apremio personal (día por cuota) con las indicaciones establecidas por la Ley de Ejecución Penal en el artículo 54. </a:t>
            </a:r>
            <a:endParaRPr lang="es-ES" sz="2000" dirty="0"/>
          </a:p>
        </p:txBody>
      </p:sp>
    </p:spTree>
    <p:extLst>
      <p:ext uri="{BB962C8B-B14F-4D97-AF65-F5344CB8AC3E}">
        <p14:creationId xmlns:p14="http://schemas.microsoft.com/office/powerpoint/2010/main" val="331591631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normAutofit fontScale="90000"/>
          </a:bodyPr>
          <a:lstStyle/>
          <a:p>
            <a:r>
              <a:rPr lang="es-ES" b="1" dirty="0" smtClean="0">
                <a:solidFill>
                  <a:schemeClr val="tx1"/>
                </a:solidFill>
              </a:rPr>
              <a:t>Sanciones principales. </a:t>
            </a:r>
            <a:endParaRPr lang="es-ES" b="1" dirty="0">
              <a:solidFill>
                <a:schemeClr val="tx1"/>
              </a:solidFill>
            </a:endParaRPr>
          </a:p>
        </p:txBody>
      </p:sp>
      <p:sp>
        <p:nvSpPr>
          <p:cNvPr id="5" name="4 Rectángulo"/>
          <p:cNvSpPr/>
          <p:nvPr/>
        </p:nvSpPr>
        <p:spPr>
          <a:xfrm>
            <a:off x="220283" y="1059582"/>
            <a:ext cx="8640960" cy="707886"/>
          </a:xfrm>
          <a:prstGeom prst="rect">
            <a:avLst/>
          </a:prstGeom>
        </p:spPr>
        <p:txBody>
          <a:bodyPr wrap="square">
            <a:spAutoFit/>
          </a:bodyPr>
          <a:lstStyle/>
          <a:p>
            <a:r>
              <a:rPr lang="es-ES" sz="2000" b="1" dirty="0"/>
              <a:t>Amonestación: </a:t>
            </a:r>
            <a:r>
              <a:rPr lang="es-ES" sz="2000" dirty="0" smtClean="0"/>
              <a:t>Art </a:t>
            </a:r>
            <a:r>
              <a:rPr lang="es-ES" sz="2000" dirty="0"/>
              <a:t>30.3 h), Art 40 Ley 151/22 con relación al Art. 40 de la </a:t>
            </a:r>
            <a:r>
              <a:rPr lang="es-ES" sz="2000" dirty="0" smtClean="0"/>
              <a:t>Ley 152/22  de </a:t>
            </a:r>
            <a:r>
              <a:rPr lang="es-ES" sz="2000" dirty="0"/>
              <a:t>Ejecución Penal. </a:t>
            </a:r>
          </a:p>
        </p:txBody>
      </p:sp>
      <p:sp>
        <p:nvSpPr>
          <p:cNvPr id="2" name="1 Rectángulo"/>
          <p:cNvSpPr/>
          <p:nvPr/>
        </p:nvSpPr>
        <p:spPr>
          <a:xfrm>
            <a:off x="395536" y="2283718"/>
            <a:ext cx="8465707" cy="1569660"/>
          </a:xfrm>
          <a:prstGeom prst="rect">
            <a:avLst/>
          </a:prstGeom>
        </p:spPr>
        <p:txBody>
          <a:bodyPr wrap="square">
            <a:spAutoFit/>
          </a:bodyPr>
          <a:lstStyle/>
          <a:p>
            <a:pPr algn="just"/>
            <a:r>
              <a:rPr lang="es-ES" sz="2400" dirty="0"/>
              <a:t>Consiste en reprochar al sancionado una conducta infractora, oralmente, en público o en privado, en forma breve y sencilla, cuidando de no humillarlo o herir su </a:t>
            </a:r>
            <a:r>
              <a:rPr lang="es-ES" sz="2400" dirty="0" smtClean="0"/>
              <a:t>dignidad y Aconsejándolo </a:t>
            </a:r>
            <a:r>
              <a:rPr lang="es-ES" sz="2400" dirty="0"/>
              <a:t>de no reincidir. </a:t>
            </a:r>
          </a:p>
        </p:txBody>
      </p:sp>
    </p:spTree>
    <p:extLst>
      <p:ext uri="{BB962C8B-B14F-4D97-AF65-F5344CB8AC3E}">
        <p14:creationId xmlns:p14="http://schemas.microsoft.com/office/powerpoint/2010/main" val="391552107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normAutofit fontScale="90000"/>
          </a:bodyPr>
          <a:lstStyle/>
          <a:p>
            <a:r>
              <a:rPr lang="es-ES" b="1" dirty="0" smtClean="0">
                <a:solidFill>
                  <a:schemeClr val="tx1"/>
                </a:solidFill>
              </a:rPr>
              <a:t>Sanciones principales. </a:t>
            </a:r>
            <a:endParaRPr lang="es-ES" b="1" dirty="0">
              <a:solidFill>
                <a:schemeClr val="tx1"/>
              </a:solidFill>
            </a:endParaRPr>
          </a:p>
        </p:txBody>
      </p:sp>
      <p:sp>
        <p:nvSpPr>
          <p:cNvPr id="5" name="4 Rectángulo"/>
          <p:cNvSpPr/>
          <p:nvPr/>
        </p:nvSpPr>
        <p:spPr>
          <a:xfrm>
            <a:off x="220283" y="1059582"/>
            <a:ext cx="8640960" cy="707886"/>
          </a:xfrm>
          <a:prstGeom prst="rect">
            <a:avLst/>
          </a:prstGeom>
        </p:spPr>
        <p:txBody>
          <a:bodyPr wrap="square">
            <a:spAutoFit/>
          </a:bodyPr>
          <a:lstStyle/>
          <a:p>
            <a:r>
              <a:rPr lang="es-ES" sz="2000" b="1" dirty="0"/>
              <a:t>Amonestación: </a:t>
            </a:r>
            <a:r>
              <a:rPr lang="es-ES" sz="2000" dirty="0" smtClean="0"/>
              <a:t>Art </a:t>
            </a:r>
            <a:r>
              <a:rPr lang="es-ES" sz="2000" dirty="0"/>
              <a:t>30.3 h), Art 40 Ley 151/22 con relación al Art. 40 de la </a:t>
            </a:r>
            <a:r>
              <a:rPr lang="es-ES" sz="2000" dirty="0" smtClean="0"/>
              <a:t>Ley 152/22  de </a:t>
            </a:r>
            <a:r>
              <a:rPr lang="es-ES" sz="2000" dirty="0"/>
              <a:t>Ejecución Penal. </a:t>
            </a:r>
          </a:p>
        </p:txBody>
      </p:sp>
      <p:sp>
        <p:nvSpPr>
          <p:cNvPr id="2" name="1 Rectángulo"/>
          <p:cNvSpPr/>
          <p:nvPr/>
        </p:nvSpPr>
        <p:spPr>
          <a:xfrm>
            <a:off x="307909" y="1793178"/>
            <a:ext cx="8465707" cy="2677656"/>
          </a:xfrm>
          <a:prstGeom prst="rect">
            <a:avLst/>
          </a:prstGeom>
        </p:spPr>
        <p:txBody>
          <a:bodyPr wrap="square">
            <a:spAutoFit/>
          </a:bodyPr>
          <a:lstStyle/>
          <a:p>
            <a:r>
              <a:rPr lang="es-ES" sz="2400" b="1" dirty="0"/>
              <a:t>Aplicación de la amonestación:</a:t>
            </a:r>
            <a:endParaRPr lang="es-ES" sz="2400" dirty="0"/>
          </a:p>
          <a:p>
            <a:pPr algn="just"/>
            <a:r>
              <a:rPr lang="es-ES" sz="2400" b="1" dirty="0"/>
              <a:t>General:</a:t>
            </a:r>
            <a:r>
              <a:rPr lang="es-ES" sz="2400" dirty="0"/>
              <a:t> el tribunal puede imponer la sanción de amonestación alternativamente a la de multa hasta de 200 cuotas cuando por naturaleza del hecho y las características del infractor, sea razonable que suponer que la finalidad de la sanción pueda ser alcanzada sin la necesidad de afectación patrimonial. </a:t>
            </a:r>
          </a:p>
        </p:txBody>
      </p:sp>
    </p:spTree>
    <p:extLst>
      <p:ext uri="{BB962C8B-B14F-4D97-AF65-F5344CB8AC3E}">
        <p14:creationId xmlns:p14="http://schemas.microsoft.com/office/powerpoint/2010/main" val="344243508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normAutofit fontScale="90000"/>
          </a:bodyPr>
          <a:lstStyle/>
          <a:p>
            <a:r>
              <a:rPr lang="es-ES" b="1" dirty="0" smtClean="0">
                <a:solidFill>
                  <a:schemeClr val="tx1"/>
                </a:solidFill>
              </a:rPr>
              <a:t>Sanciones principales. </a:t>
            </a:r>
            <a:endParaRPr lang="es-ES" b="1" dirty="0">
              <a:solidFill>
                <a:schemeClr val="tx1"/>
              </a:solidFill>
            </a:endParaRPr>
          </a:p>
        </p:txBody>
      </p:sp>
      <p:sp>
        <p:nvSpPr>
          <p:cNvPr id="5" name="4 Rectángulo"/>
          <p:cNvSpPr/>
          <p:nvPr/>
        </p:nvSpPr>
        <p:spPr>
          <a:xfrm>
            <a:off x="220283" y="1059582"/>
            <a:ext cx="8640960" cy="707886"/>
          </a:xfrm>
          <a:prstGeom prst="rect">
            <a:avLst/>
          </a:prstGeom>
        </p:spPr>
        <p:txBody>
          <a:bodyPr wrap="square">
            <a:spAutoFit/>
          </a:bodyPr>
          <a:lstStyle/>
          <a:p>
            <a:r>
              <a:rPr lang="es-ES" sz="2000" b="1" dirty="0"/>
              <a:t>Amonestación: </a:t>
            </a:r>
            <a:r>
              <a:rPr lang="es-ES" sz="2000" dirty="0" smtClean="0"/>
              <a:t>Art </a:t>
            </a:r>
            <a:r>
              <a:rPr lang="es-ES" sz="2000" dirty="0"/>
              <a:t>30.3 h), Art 40 Ley 151/22 con relación al Art. 40 de la </a:t>
            </a:r>
            <a:r>
              <a:rPr lang="es-ES" sz="2000" dirty="0" smtClean="0"/>
              <a:t>Ley 152/22  de </a:t>
            </a:r>
            <a:r>
              <a:rPr lang="es-ES" sz="2000" dirty="0"/>
              <a:t>Ejecución Penal. </a:t>
            </a:r>
          </a:p>
        </p:txBody>
      </p:sp>
      <p:sp>
        <p:nvSpPr>
          <p:cNvPr id="2" name="1 Rectángulo"/>
          <p:cNvSpPr/>
          <p:nvPr/>
        </p:nvSpPr>
        <p:spPr>
          <a:xfrm>
            <a:off x="395536" y="1793178"/>
            <a:ext cx="8465707" cy="2308324"/>
          </a:xfrm>
          <a:prstGeom prst="rect">
            <a:avLst/>
          </a:prstGeom>
        </p:spPr>
        <p:txBody>
          <a:bodyPr wrap="square">
            <a:spAutoFit/>
          </a:bodyPr>
          <a:lstStyle/>
          <a:p>
            <a:r>
              <a:rPr lang="es-ES" sz="2400" b="1" dirty="0"/>
              <a:t>Excepciones: art 36.3 C/P</a:t>
            </a:r>
            <a:endParaRPr lang="es-ES" sz="2400" dirty="0"/>
          </a:p>
          <a:p>
            <a:pPr marL="342900" lvl="0" indent="-342900" algn="just">
              <a:buFont typeface="Arial" pitchFamily="34" charset="0"/>
              <a:buChar char="•"/>
            </a:pPr>
            <a:r>
              <a:rPr lang="es-ES" sz="2400" dirty="0"/>
              <a:t>La amonestación no puede imponerse más que una vez con respecto a infracciones análogas cometidas por la misma persona en el curso de un año.</a:t>
            </a:r>
          </a:p>
          <a:p>
            <a:pPr marL="342900" lvl="0" indent="-342900" algn="just">
              <a:buFont typeface="Arial" pitchFamily="34" charset="0"/>
              <a:buChar char="•"/>
            </a:pPr>
            <a:r>
              <a:rPr lang="es-ES" sz="2400" dirty="0"/>
              <a:t>La amonestación no puede imponerse a los reincidentes ni a los multirreincidentes.      </a:t>
            </a:r>
          </a:p>
        </p:txBody>
      </p:sp>
    </p:spTree>
    <p:extLst>
      <p:ext uri="{BB962C8B-B14F-4D97-AF65-F5344CB8AC3E}">
        <p14:creationId xmlns:p14="http://schemas.microsoft.com/office/powerpoint/2010/main" val="143803792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normAutofit fontScale="90000"/>
          </a:bodyPr>
          <a:lstStyle/>
          <a:p>
            <a:r>
              <a:rPr lang="es-ES" b="1" dirty="0" smtClean="0">
                <a:solidFill>
                  <a:schemeClr val="tx1"/>
                </a:solidFill>
              </a:rPr>
              <a:t>Sanciones accesorias. </a:t>
            </a:r>
            <a:endParaRPr lang="es-ES" b="1" dirty="0">
              <a:solidFill>
                <a:schemeClr val="tx1"/>
              </a:solidFill>
            </a:endParaRPr>
          </a:p>
        </p:txBody>
      </p:sp>
      <p:sp>
        <p:nvSpPr>
          <p:cNvPr id="5" name="4 Rectángulo"/>
          <p:cNvSpPr/>
          <p:nvPr/>
        </p:nvSpPr>
        <p:spPr>
          <a:xfrm>
            <a:off x="220283" y="1059582"/>
            <a:ext cx="8640960" cy="707886"/>
          </a:xfrm>
          <a:prstGeom prst="rect">
            <a:avLst/>
          </a:prstGeom>
        </p:spPr>
        <p:txBody>
          <a:bodyPr wrap="square">
            <a:spAutoFit/>
          </a:bodyPr>
          <a:lstStyle/>
          <a:p>
            <a:r>
              <a:rPr lang="es-ES" sz="2000" b="1" dirty="0"/>
              <a:t>Privación de derecho. </a:t>
            </a:r>
            <a:r>
              <a:rPr lang="es-ES" sz="2000" dirty="0"/>
              <a:t>Art. 30.2.5 a), 42 Ley 151/22 con relación al Art. 64 de la </a:t>
            </a:r>
            <a:r>
              <a:rPr lang="es-ES" sz="2000" dirty="0" smtClean="0"/>
              <a:t>Ley 152/22  de </a:t>
            </a:r>
            <a:r>
              <a:rPr lang="es-ES" sz="2000" dirty="0"/>
              <a:t>Ejecución Penal. </a:t>
            </a:r>
          </a:p>
        </p:txBody>
      </p:sp>
      <p:sp>
        <p:nvSpPr>
          <p:cNvPr id="2" name="1 Rectángulo"/>
          <p:cNvSpPr/>
          <p:nvPr/>
        </p:nvSpPr>
        <p:spPr>
          <a:xfrm>
            <a:off x="395536" y="1793178"/>
            <a:ext cx="8465707" cy="3046988"/>
          </a:xfrm>
          <a:prstGeom prst="rect">
            <a:avLst/>
          </a:prstGeom>
        </p:spPr>
        <p:txBody>
          <a:bodyPr wrap="square">
            <a:spAutoFit/>
          </a:bodyPr>
          <a:lstStyle/>
          <a:p>
            <a:pPr marL="342900" lvl="0" indent="-342900">
              <a:buFont typeface="Arial" pitchFamily="34" charset="0"/>
              <a:buChar char="•"/>
            </a:pPr>
            <a:r>
              <a:rPr lang="es-ES" sz="2400" b="1" dirty="0"/>
              <a:t>La pérdida del derecho al sufragio activo y pasivo: </a:t>
            </a:r>
            <a:r>
              <a:rPr lang="es-ES" sz="2400" dirty="0"/>
              <a:t>alude solo a la elección para los cargos de los órganos del poder estatal o sea la correspondiente a los diputados de la ANPP y los delegados de la asamblea locales del poder popular.</a:t>
            </a:r>
          </a:p>
          <a:p>
            <a:pPr marL="342900" lvl="0" indent="-342900">
              <a:buFont typeface="Arial" pitchFamily="34" charset="0"/>
              <a:buChar char="•"/>
            </a:pPr>
            <a:r>
              <a:rPr lang="es-ES" sz="2400" b="1" dirty="0"/>
              <a:t>La pérdida del derecho a ocupar cargo de dirección en los órganos correspondiente a la actividad administrativa del estado, </a:t>
            </a:r>
            <a:endParaRPr lang="es-ES" sz="2400" dirty="0"/>
          </a:p>
        </p:txBody>
      </p:sp>
    </p:spTree>
    <p:extLst>
      <p:ext uri="{BB962C8B-B14F-4D97-AF65-F5344CB8AC3E}">
        <p14:creationId xmlns:p14="http://schemas.microsoft.com/office/powerpoint/2010/main" val="4091450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normAutofit fontScale="90000"/>
          </a:bodyPr>
          <a:lstStyle/>
          <a:p>
            <a:r>
              <a:rPr lang="es-ES" b="1" dirty="0" smtClean="0">
                <a:solidFill>
                  <a:schemeClr val="tx1"/>
                </a:solidFill>
              </a:rPr>
              <a:t>Sanciones accesorias. </a:t>
            </a:r>
            <a:endParaRPr lang="es-ES" b="1" dirty="0">
              <a:solidFill>
                <a:schemeClr val="tx1"/>
              </a:solidFill>
            </a:endParaRPr>
          </a:p>
        </p:txBody>
      </p:sp>
      <p:sp>
        <p:nvSpPr>
          <p:cNvPr id="5" name="4 Rectángulo"/>
          <p:cNvSpPr/>
          <p:nvPr/>
        </p:nvSpPr>
        <p:spPr>
          <a:xfrm>
            <a:off x="220283" y="1059582"/>
            <a:ext cx="8640960" cy="707886"/>
          </a:xfrm>
          <a:prstGeom prst="rect">
            <a:avLst/>
          </a:prstGeom>
        </p:spPr>
        <p:txBody>
          <a:bodyPr wrap="square">
            <a:spAutoFit/>
          </a:bodyPr>
          <a:lstStyle/>
          <a:p>
            <a:r>
              <a:rPr lang="es-ES" sz="2000" b="1" dirty="0"/>
              <a:t>Privación de derecho. </a:t>
            </a:r>
            <a:r>
              <a:rPr lang="es-ES" sz="2000" dirty="0"/>
              <a:t>Art. 30.2.5 a), 42 Ley 151/22 con relación al Art. 64 de la </a:t>
            </a:r>
            <a:r>
              <a:rPr lang="es-ES" sz="2000" dirty="0" smtClean="0"/>
              <a:t>Ley 152/22  de </a:t>
            </a:r>
            <a:r>
              <a:rPr lang="es-ES" sz="2000" dirty="0"/>
              <a:t>Ejecución Penal. </a:t>
            </a:r>
          </a:p>
        </p:txBody>
      </p:sp>
      <p:sp>
        <p:nvSpPr>
          <p:cNvPr id="2" name="1 Rectángulo"/>
          <p:cNvSpPr/>
          <p:nvPr/>
        </p:nvSpPr>
        <p:spPr>
          <a:xfrm>
            <a:off x="395536" y="1793178"/>
            <a:ext cx="8465707" cy="1938992"/>
          </a:xfrm>
          <a:prstGeom prst="rect">
            <a:avLst/>
          </a:prstGeom>
        </p:spPr>
        <p:txBody>
          <a:bodyPr wrap="square">
            <a:spAutoFit/>
          </a:bodyPr>
          <a:lstStyle/>
          <a:p>
            <a:pPr marL="342900" lvl="0" indent="-342900" algn="just">
              <a:buFont typeface="Arial" pitchFamily="34" charset="0"/>
              <a:buChar char="•"/>
            </a:pPr>
            <a:r>
              <a:rPr lang="es-ES" sz="2400" b="1" dirty="0"/>
              <a:t>El derecho a ocupar cargo de dirección en entidades económicas en cualquiera de sus formas de gestión.</a:t>
            </a:r>
            <a:endParaRPr lang="es-ES" sz="2400" dirty="0"/>
          </a:p>
          <a:p>
            <a:pPr marL="342900" lvl="0" indent="-342900" algn="just">
              <a:buFont typeface="Arial" pitchFamily="34" charset="0"/>
              <a:buChar char="•"/>
            </a:pPr>
            <a:r>
              <a:rPr lang="es-ES" sz="2400" b="1" dirty="0" smtClean="0"/>
              <a:t>El derecho </a:t>
            </a:r>
            <a:r>
              <a:rPr lang="es-ES" sz="2400" b="1" dirty="0"/>
              <a:t>a ocupar cargo de dirección en organizaciones políticas, de masas y sociales</a:t>
            </a:r>
            <a:endParaRPr lang="es-ES" sz="2400" dirty="0"/>
          </a:p>
        </p:txBody>
      </p:sp>
    </p:spTree>
    <p:extLst>
      <p:ext uri="{BB962C8B-B14F-4D97-AF65-F5344CB8AC3E}">
        <p14:creationId xmlns:p14="http://schemas.microsoft.com/office/powerpoint/2010/main" val="31400054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249492"/>
            <a:ext cx="8534400" cy="569214"/>
          </a:xfrm>
        </p:spPr>
        <p:txBody>
          <a:bodyPr>
            <a:normAutofit fontScale="90000"/>
          </a:bodyPr>
          <a:lstStyle/>
          <a:p>
            <a:r>
              <a:rPr lang="es-ES" b="1" dirty="0" smtClean="0">
                <a:solidFill>
                  <a:schemeClr val="tx1"/>
                </a:solidFill>
              </a:rPr>
              <a:t>Sanción</a:t>
            </a:r>
            <a:r>
              <a:rPr lang="es-ES" b="1" dirty="0">
                <a:solidFill>
                  <a:schemeClr val="tx1"/>
                </a:solidFill>
              </a:rPr>
              <a:t>. Concepto, características y fines.</a:t>
            </a:r>
            <a:endParaRPr lang="es-ES" dirty="0">
              <a:solidFill>
                <a:schemeClr val="tx1"/>
              </a:solidFill>
            </a:endParaRPr>
          </a:p>
        </p:txBody>
      </p:sp>
      <p:sp>
        <p:nvSpPr>
          <p:cNvPr id="5" name="4 Marcador de contenido"/>
          <p:cNvSpPr>
            <a:spLocks noGrp="1"/>
          </p:cNvSpPr>
          <p:nvPr>
            <p:ph sz="quarter" idx="1"/>
          </p:nvPr>
        </p:nvSpPr>
        <p:spPr/>
        <p:txBody>
          <a:bodyPr>
            <a:normAutofit lnSpcReduction="10000"/>
          </a:bodyPr>
          <a:lstStyle/>
          <a:p>
            <a:endParaRPr lang="es-ES" b="1" dirty="0" smtClean="0"/>
          </a:p>
          <a:p>
            <a:endParaRPr lang="es-ES" b="1" dirty="0"/>
          </a:p>
          <a:p>
            <a:pPr algn="just"/>
            <a:r>
              <a:rPr lang="es-ES" b="1" dirty="0" smtClean="0"/>
              <a:t>Concepto </a:t>
            </a:r>
            <a:r>
              <a:rPr lang="es-ES" b="1" dirty="0"/>
              <a:t>de sanción</a:t>
            </a:r>
            <a:r>
              <a:rPr lang="es-ES" b="1" dirty="0" smtClean="0"/>
              <a:t>:</a:t>
            </a:r>
            <a:r>
              <a:rPr lang="es-ES" dirty="0" smtClean="0"/>
              <a:t> Medida </a:t>
            </a:r>
            <a:r>
              <a:rPr lang="es-ES" dirty="0"/>
              <a:t>de coerción y de reprobación social establecida en la ley aplicada al responsable de la comisión de un delito, por sentencia pronunciada por los tribunales a nombre del estado, consistente en la afectación de un derecho </a:t>
            </a:r>
            <a:r>
              <a:rPr lang="es-ES" dirty="0" smtClean="0"/>
              <a:t>de aquel </a:t>
            </a:r>
            <a:r>
              <a:rPr lang="es-ES" dirty="0"/>
              <a:t>que transgredió la ley. </a:t>
            </a:r>
          </a:p>
          <a:p>
            <a:endParaRPr lang="es-ES" dirty="0"/>
          </a:p>
        </p:txBody>
      </p:sp>
    </p:spTree>
    <p:extLst>
      <p:ext uri="{BB962C8B-B14F-4D97-AF65-F5344CB8AC3E}">
        <p14:creationId xmlns:p14="http://schemas.microsoft.com/office/powerpoint/2010/main" val="162700153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normAutofit fontScale="90000"/>
          </a:bodyPr>
          <a:lstStyle/>
          <a:p>
            <a:r>
              <a:rPr lang="es-ES" b="1" dirty="0" smtClean="0">
                <a:solidFill>
                  <a:schemeClr val="tx1"/>
                </a:solidFill>
              </a:rPr>
              <a:t>Sanciones accesorias. </a:t>
            </a:r>
            <a:endParaRPr lang="es-ES" b="1" dirty="0">
              <a:solidFill>
                <a:schemeClr val="tx1"/>
              </a:solidFill>
            </a:endParaRPr>
          </a:p>
        </p:txBody>
      </p:sp>
      <p:sp>
        <p:nvSpPr>
          <p:cNvPr id="5" name="4 Rectángulo"/>
          <p:cNvSpPr/>
          <p:nvPr/>
        </p:nvSpPr>
        <p:spPr>
          <a:xfrm>
            <a:off x="220283" y="1059582"/>
            <a:ext cx="8640960" cy="1323439"/>
          </a:xfrm>
          <a:prstGeom prst="rect">
            <a:avLst/>
          </a:prstGeom>
        </p:spPr>
        <p:txBody>
          <a:bodyPr wrap="square">
            <a:spAutoFit/>
          </a:bodyPr>
          <a:lstStyle/>
          <a:p>
            <a:pPr algn="just"/>
            <a:r>
              <a:rPr lang="es-ES" sz="2000" b="1" dirty="0"/>
              <a:t>Privación o suspensión de la responsabilidad parental, la remoción de la tutela y la revocación del apoyo para personas en situación de discapacidad. </a:t>
            </a:r>
            <a:r>
              <a:rPr lang="es-ES" sz="2000" dirty="0"/>
              <a:t>Art. 30.2.5 b), 43 Ley 151/22 con relación al Art. 67 de la </a:t>
            </a:r>
            <a:r>
              <a:rPr lang="es-ES" sz="2000" dirty="0" smtClean="0"/>
              <a:t>Ley 152/22 </a:t>
            </a:r>
            <a:r>
              <a:rPr lang="es-ES" sz="2000" dirty="0"/>
              <a:t> </a:t>
            </a:r>
            <a:r>
              <a:rPr lang="es-ES" sz="2000" dirty="0" smtClean="0"/>
              <a:t>de </a:t>
            </a:r>
            <a:r>
              <a:rPr lang="es-ES" sz="2000" dirty="0"/>
              <a:t>Ejecución Penal.</a:t>
            </a:r>
          </a:p>
        </p:txBody>
      </p:sp>
      <p:sp>
        <p:nvSpPr>
          <p:cNvPr id="2" name="1 Rectángulo"/>
          <p:cNvSpPr/>
          <p:nvPr/>
        </p:nvSpPr>
        <p:spPr>
          <a:xfrm>
            <a:off x="395536" y="2571750"/>
            <a:ext cx="8465707" cy="2308324"/>
          </a:xfrm>
          <a:prstGeom prst="rect">
            <a:avLst/>
          </a:prstGeom>
        </p:spPr>
        <p:txBody>
          <a:bodyPr wrap="square">
            <a:spAutoFit/>
          </a:bodyPr>
          <a:lstStyle/>
          <a:p>
            <a:pPr marL="342900" lvl="0" indent="-342900">
              <a:buFont typeface="Arial" pitchFamily="34" charset="0"/>
              <a:buChar char="•"/>
            </a:pPr>
            <a:r>
              <a:rPr lang="es-ES_tradnl" sz="2400" dirty="0" smtClean="0"/>
              <a:t>Se impone </a:t>
            </a:r>
            <a:r>
              <a:rPr lang="es-ES_tradnl" sz="2400" dirty="0"/>
              <a:t>a delitos vinculados a la violencia de género, familiar y en los demás casos que así lo establezca este Código.  </a:t>
            </a:r>
            <a:endParaRPr lang="es-ES" sz="2400" dirty="0"/>
          </a:p>
          <a:p>
            <a:pPr marL="342900" lvl="0" indent="-342900">
              <a:buFont typeface="Arial" pitchFamily="34" charset="0"/>
              <a:buChar char="•"/>
            </a:pPr>
            <a:r>
              <a:rPr lang="es-ES_tradnl" sz="2400" dirty="0"/>
              <a:t>La aplicación de esta sanción es facultativa del tribunal.</a:t>
            </a:r>
            <a:endParaRPr lang="es-ES" sz="2400" dirty="0"/>
          </a:p>
          <a:p>
            <a:pPr marL="342900" lvl="0" indent="-342900">
              <a:buFont typeface="Arial" pitchFamily="34" charset="0"/>
              <a:buChar char="•"/>
            </a:pPr>
            <a:r>
              <a:rPr lang="es-ES" sz="2400" dirty="0"/>
              <a:t>Va en correspondencia con la sanción principal aplicada al sancionado.</a:t>
            </a:r>
          </a:p>
        </p:txBody>
      </p:sp>
    </p:spTree>
    <p:extLst>
      <p:ext uri="{BB962C8B-B14F-4D97-AF65-F5344CB8AC3E}">
        <p14:creationId xmlns:p14="http://schemas.microsoft.com/office/powerpoint/2010/main" val="108970334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normAutofit fontScale="90000"/>
          </a:bodyPr>
          <a:lstStyle/>
          <a:p>
            <a:r>
              <a:rPr lang="es-ES" b="1" dirty="0" smtClean="0">
                <a:solidFill>
                  <a:schemeClr val="tx1"/>
                </a:solidFill>
              </a:rPr>
              <a:t>Sanciones accesorias. </a:t>
            </a:r>
            <a:endParaRPr lang="es-ES" b="1" dirty="0">
              <a:solidFill>
                <a:schemeClr val="tx1"/>
              </a:solidFill>
            </a:endParaRPr>
          </a:p>
        </p:txBody>
      </p:sp>
      <p:sp>
        <p:nvSpPr>
          <p:cNvPr id="5" name="4 Rectángulo"/>
          <p:cNvSpPr/>
          <p:nvPr/>
        </p:nvSpPr>
        <p:spPr>
          <a:xfrm>
            <a:off x="220283" y="1059582"/>
            <a:ext cx="8640960" cy="1015663"/>
          </a:xfrm>
          <a:prstGeom prst="rect">
            <a:avLst/>
          </a:prstGeom>
        </p:spPr>
        <p:txBody>
          <a:bodyPr wrap="square">
            <a:spAutoFit/>
          </a:bodyPr>
          <a:lstStyle/>
          <a:p>
            <a:r>
              <a:rPr lang="es-ES" sz="2000" b="1" dirty="0"/>
              <a:t>Prohibición de ejercicios de profesión, cargo u oficio. </a:t>
            </a:r>
            <a:r>
              <a:rPr lang="es-ES" sz="2000" dirty="0"/>
              <a:t>Art. 30.2.5 c), 44 Ley 151/22 con relación al Art. 68 de la </a:t>
            </a:r>
            <a:r>
              <a:rPr lang="es-ES" sz="2000" dirty="0" smtClean="0"/>
              <a:t>Ley 152/22  de </a:t>
            </a:r>
            <a:r>
              <a:rPr lang="es-ES" sz="2000" dirty="0"/>
              <a:t>Ejecución Penal.</a:t>
            </a:r>
          </a:p>
        </p:txBody>
      </p:sp>
      <p:sp>
        <p:nvSpPr>
          <p:cNvPr id="2" name="1 Rectángulo"/>
          <p:cNvSpPr/>
          <p:nvPr/>
        </p:nvSpPr>
        <p:spPr>
          <a:xfrm>
            <a:off x="395536" y="2090407"/>
            <a:ext cx="8465707" cy="2677656"/>
          </a:xfrm>
          <a:prstGeom prst="rect">
            <a:avLst/>
          </a:prstGeom>
        </p:spPr>
        <p:txBody>
          <a:bodyPr wrap="square">
            <a:spAutoFit/>
          </a:bodyPr>
          <a:lstStyle/>
          <a:p>
            <a:pPr marL="342900" lvl="0" indent="-342900">
              <a:buFont typeface="Arial" pitchFamily="34" charset="0"/>
              <a:buChar char="•"/>
            </a:pPr>
            <a:r>
              <a:rPr lang="es-ES" sz="2400" dirty="0"/>
              <a:t>La aplicación de esta sanción es facultativa del tribunal</a:t>
            </a:r>
            <a:r>
              <a:rPr lang="es-ES_tradnl" sz="2400" dirty="0"/>
              <a:t> en los casos en que la persona comete el delito con abuso de su cargo o por negligencia en el cumplimiento de sus deberes, así como en aquellos otros casos que así se disponga en este Código</a:t>
            </a:r>
            <a:r>
              <a:rPr lang="es-ES" sz="2400" dirty="0"/>
              <a:t>.</a:t>
            </a:r>
          </a:p>
          <a:p>
            <a:pPr marL="342900" lvl="0" indent="-342900">
              <a:buFont typeface="Arial" pitchFamily="34" charset="0"/>
              <a:buChar char="•"/>
            </a:pPr>
            <a:r>
              <a:rPr lang="es-ES_tradnl" sz="2400" dirty="0"/>
              <a:t>El término de esta sanción es de 5 años, salvo que otra norma disponga lo contrario. </a:t>
            </a:r>
            <a:endParaRPr lang="es-ES" sz="2400" dirty="0"/>
          </a:p>
        </p:txBody>
      </p:sp>
    </p:spTree>
    <p:extLst>
      <p:ext uri="{BB962C8B-B14F-4D97-AF65-F5344CB8AC3E}">
        <p14:creationId xmlns:p14="http://schemas.microsoft.com/office/powerpoint/2010/main" val="230315090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normAutofit fontScale="90000"/>
          </a:bodyPr>
          <a:lstStyle/>
          <a:p>
            <a:r>
              <a:rPr lang="es-ES" b="1" dirty="0" smtClean="0">
                <a:solidFill>
                  <a:schemeClr val="tx1"/>
                </a:solidFill>
              </a:rPr>
              <a:t>Sanciones accesorias. </a:t>
            </a:r>
            <a:endParaRPr lang="es-ES" b="1" dirty="0">
              <a:solidFill>
                <a:schemeClr val="tx1"/>
              </a:solidFill>
            </a:endParaRPr>
          </a:p>
        </p:txBody>
      </p:sp>
      <p:sp>
        <p:nvSpPr>
          <p:cNvPr id="5" name="4 Rectángulo"/>
          <p:cNvSpPr/>
          <p:nvPr/>
        </p:nvSpPr>
        <p:spPr>
          <a:xfrm>
            <a:off x="220283" y="1059582"/>
            <a:ext cx="8640960" cy="1015663"/>
          </a:xfrm>
          <a:prstGeom prst="rect">
            <a:avLst/>
          </a:prstGeom>
        </p:spPr>
        <p:txBody>
          <a:bodyPr wrap="square">
            <a:spAutoFit/>
          </a:bodyPr>
          <a:lstStyle/>
          <a:p>
            <a:r>
              <a:rPr lang="es-ES" sz="2000" b="1" dirty="0"/>
              <a:t>Suspensión, cancelación de la licencia de conducción o inhabilitación para conducir vehículos. </a:t>
            </a:r>
            <a:r>
              <a:rPr lang="es-ES" sz="2000" dirty="0"/>
              <a:t>Art. 30.2.5 d), 45 Ley 151/22 con relación al Art. 70 de la </a:t>
            </a:r>
            <a:r>
              <a:rPr lang="es-ES" sz="2000" dirty="0" smtClean="0"/>
              <a:t>Ley 152/22  de </a:t>
            </a:r>
            <a:r>
              <a:rPr lang="es-ES" sz="2000" dirty="0"/>
              <a:t>Ejecución Penal.</a:t>
            </a:r>
          </a:p>
        </p:txBody>
      </p:sp>
      <p:sp>
        <p:nvSpPr>
          <p:cNvPr id="2" name="1 Rectángulo"/>
          <p:cNvSpPr/>
          <p:nvPr/>
        </p:nvSpPr>
        <p:spPr>
          <a:xfrm>
            <a:off x="395536" y="2090407"/>
            <a:ext cx="8465707" cy="2308324"/>
          </a:xfrm>
          <a:prstGeom prst="rect">
            <a:avLst/>
          </a:prstGeom>
        </p:spPr>
        <p:txBody>
          <a:bodyPr wrap="square">
            <a:spAutoFit/>
          </a:bodyPr>
          <a:lstStyle/>
          <a:p>
            <a:pPr marL="342900" lvl="0" indent="-342900">
              <a:buFont typeface="Arial" pitchFamily="34" charset="0"/>
              <a:buChar char="•"/>
            </a:pPr>
            <a:r>
              <a:rPr lang="es-ES" sz="2400" dirty="0"/>
              <a:t>Se aplica principalmente si el sancionado posee licencia o no y  ha cometido un delito contra la seguridad del tránsito. </a:t>
            </a:r>
          </a:p>
          <a:p>
            <a:pPr marL="342900" lvl="0" indent="-342900">
              <a:buFont typeface="Arial" pitchFamily="34" charset="0"/>
              <a:buChar char="•"/>
            </a:pPr>
            <a:r>
              <a:rPr lang="es-ES" sz="2400" dirty="0"/>
              <a:t>Es facultativa del tribunal la aplicación o no.</a:t>
            </a:r>
          </a:p>
          <a:p>
            <a:pPr marL="342900" lvl="0" indent="-342900">
              <a:buFont typeface="Arial" pitchFamily="34" charset="0"/>
              <a:buChar char="•"/>
            </a:pPr>
            <a:r>
              <a:rPr lang="es-ES" sz="2400" dirty="0"/>
              <a:t> Depende de la puesta o no de la sanción principal para la aplicación de la sanción accesoria.</a:t>
            </a:r>
          </a:p>
        </p:txBody>
      </p:sp>
    </p:spTree>
    <p:extLst>
      <p:ext uri="{BB962C8B-B14F-4D97-AF65-F5344CB8AC3E}">
        <p14:creationId xmlns:p14="http://schemas.microsoft.com/office/powerpoint/2010/main" val="178911050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normAutofit fontScale="90000"/>
          </a:bodyPr>
          <a:lstStyle/>
          <a:p>
            <a:r>
              <a:rPr lang="es-ES" b="1" dirty="0" smtClean="0">
                <a:solidFill>
                  <a:schemeClr val="tx1"/>
                </a:solidFill>
              </a:rPr>
              <a:t>Sanciones accesorias. </a:t>
            </a:r>
            <a:endParaRPr lang="es-ES" b="1" dirty="0">
              <a:solidFill>
                <a:schemeClr val="tx1"/>
              </a:solidFill>
            </a:endParaRPr>
          </a:p>
        </p:txBody>
      </p:sp>
      <p:sp>
        <p:nvSpPr>
          <p:cNvPr id="5" name="4 Rectángulo"/>
          <p:cNvSpPr/>
          <p:nvPr/>
        </p:nvSpPr>
        <p:spPr>
          <a:xfrm>
            <a:off x="220283" y="1059582"/>
            <a:ext cx="8640960" cy="707886"/>
          </a:xfrm>
          <a:prstGeom prst="rect">
            <a:avLst/>
          </a:prstGeom>
        </p:spPr>
        <p:txBody>
          <a:bodyPr wrap="square">
            <a:spAutoFit/>
          </a:bodyPr>
          <a:lstStyle/>
          <a:p>
            <a:r>
              <a:rPr lang="es-ES" sz="2000" b="1" dirty="0"/>
              <a:t>Cancelación de la licencia de arma de fuego.  </a:t>
            </a:r>
            <a:r>
              <a:rPr lang="es-ES" sz="2000" dirty="0"/>
              <a:t>Art. 30.2.5 e), 48 Ley 151/22 con relación al Art. 71 de la </a:t>
            </a:r>
            <a:r>
              <a:rPr lang="es-ES" sz="2000" dirty="0" smtClean="0"/>
              <a:t>Ley 152/22  de </a:t>
            </a:r>
            <a:r>
              <a:rPr lang="es-ES" sz="2000" dirty="0"/>
              <a:t>Ejecución Penal.</a:t>
            </a:r>
          </a:p>
        </p:txBody>
      </p:sp>
      <p:sp>
        <p:nvSpPr>
          <p:cNvPr id="2" name="1 Rectángulo"/>
          <p:cNvSpPr/>
          <p:nvPr/>
        </p:nvSpPr>
        <p:spPr>
          <a:xfrm>
            <a:off x="395536" y="2090407"/>
            <a:ext cx="8465707" cy="1938992"/>
          </a:xfrm>
          <a:prstGeom prst="rect">
            <a:avLst/>
          </a:prstGeom>
        </p:spPr>
        <p:txBody>
          <a:bodyPr wrap="square">
            <a:spAutoFit/>
          </a:bodyPr>
          <a:lstStyle/>
          <a:p>
            <a:pPr marL="342900" lvl="0" indent="-342900" algn="just">
              <a:buFont typeface="Arial" pitchFamily="34" charset="0"/>
              <a:buChar char="•"/>
            </a:pPr>
            <a:r>
              <a:rPr lang="es-ES_tradnl" sz="2400" dirty="0"/>
              <a:t>Consiste en la anulación del documento oficial que acredita que la persona a favor de quien se expidió, se encuentra autorizada para la tenencia, porte, uso y transportación de arma de fuego; y tiene carácter definitivo.</a:t>
            </a:r>
            <a:endParaRPr lang="es-ES" sz="2400" dirty="0"/>
          </a:p>
        </p:txBody>
      </p:sp>
    </p:spTree>
    <p:extLst>
      <p:ext uri="{BB962C8B-B14F-4D97-AF65-F5344CB8AC3E}">
        <p14:creationId xmlns:p14="http://schemas.microsoft.com/office/powerpoint/2010/main" val="369015973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normAutofit fontScale="90000"/>
          </a:bodyPr>
          <a:lstStyle/>
          <a:p>
            <a:r>
              <a:rPr lang="es-ES" b="1" dirty="0" smtClean="0">
                <a:solidFill>
                  <a:schemeClr val="tx1"/>
                </a:solidFill>
              </a:rPr>
              <a:t>Sanciones accesorias. </a:t>
            </a:r>
            <a:endParaRPr lang="es-ES" b="1" dirty="0">
              <a:solidFill>
                <a:schemeClr val="tx1"/>
              </a:solidFill>
            </a:endParaRPr>
          </a:p>
        </p:txBody>
      </p:sp>
      <p:sp>
        <p:nvSpPr>
          <p:cNvPr id="5" name="4 Rectángulo"/>
          <p:cNvSpPr/>
          <p:nvPr/>
        </p:nvSpPr>
        <p:spPr>
          <a:xfrm>
            <a:off x="220283" y="1059582"/>
            <a:ext cx="8640960" cy="1323439"/>
          </a:xfrm>
          <a:prstGeom prst="rect">
            <a:avLst/>
          </a:prstGeom>
        </p:spPr>
        <p:txBody>
          <a:bodyPr wrap="square">
            <a:spAutoFit/>
          </a:bodyPr>
          <a:lstStyle/>
          <a:p>
            <a:r>
              <a:rPr lang="es-ES" sz="2000" b="1" dirty="0"/>
              <a:t>Denegación del permiso para navegar o de la autorización para el movimiento de buques, embarcaciones y artefactos navales.  </a:t>
            </a:r>
            <a:r>
              <a:rPr lang="es-ES" sz="2000" dirty="0"/>
              <a:t>Art. 30.2.5 f), 49 Ley 151/22 con relación al Art. 72 de la </a:t>
            </a:r>
            <a:r>
              <a:rPr lang="es-ES" sz="2000" dirty="0" smtClean="0"/>
              <a:t>Ley 152/22 de </a:t>
            </a:r>
            <a:r>
              <a:rPr lang="es-ES" sz="2000" dirty="0"/>
              <a:t>Ejecución Penal. </a:t>
            </a:r>
          </a:p>
        </p:txBody>
      </p:sp>
      <p:sp>
        <p:nvSpPr>
          <p:cNvPr id="2" name="1 Rectángulo"/>
          <p:cNvSpPr/>
          <p:nvPr/>
        </p:nvSpPr>
        <p:spPr>
          <a:xfrm>
            <a:off x="370789" y="2643758"/>
            <a:ext cx="8465707" cy="2308324"/>
          </a:xfrm>
          <a:prstGeom prst="rect">
            <a:avLst/>
          </a:prstGeom>
        </p:spPr>
        <p:txBody>
          <a:bodyPr wrap="square">
            <a:spAutoFit/>
          </a:bodyPr>
          <a:lstStyle/>
          <a:p>
            <a:pPr marL="342900" lvl="0" indent="-342900" algn="just">
              <a:buFont typeface="Arial" pitchFamily="34" charset="0"/>
              <a:buChar char="•"/>
            </a:pPr>
            <a:r>
              <a:rPr lang="es-ES" sz="2400" dirty="0"/>
              <a:t>consiste en denegar al propietario del medio naval o a la persona designada por este, del permiso de salida para el cabotaje en aguas interiores, de altura o travesía internacional o de la autorización para el movimiento del buque, embarcación y artefacto naval en bahías, puertos, lagos, ríos y presas, según sea el caso.</a:t>
            </a:r>
            <a:r>
              <a:rPr lang="es-ES_tradnl" sz="2400" dirty="0" smtClean="0"/>
              <a:t>.</a:t>
            </a:r>
            <a:endParaRPr lang="es-ES" sz="2400" dirty="0"/>
          </a:p>
        </p:txBody>
      </p:sp>
    </p:spTree>
    <p:extLst>
      <p:ext uri="{BB962C8B-B14F-4D97-AF65-F5344CB8AC3E}">
        <p14:creationId xmlns:p14="http://schemas.microsoft.com/office/powerpoint/2010/main" val="395158628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normAutofit fontScale="90000"/>
          </a:bodyPr>
          <a:lstStyle/>
          <a:p>
            <a:r>
              <a:rPr lang="es-ES" b="1" dirty="0" smtClean="0">
                <a:solidFill>
                  <a:schemeClr val="tx1"/>
                </a:solidFill>
              </a:rPr>
              <a:t>Sanciones accesorias. </a:t>
            </a:r>
            <a:endParaRPr lang="es-ES" b="1" dirty="0">
              <a:solidFill>
                <a:schemeClr val="tx1"/>
              </a:solidFill>
            </a:endParaRPr>
          </a:p>
        </p:txBody>
      </p:sp>
      <p:sp>
        <p:nvSpPr>
          <p:cNvPr id="5" name="4 Rectángulo"/>
          <p:cNvSpPr/>
          <p:nvPr/>
        </p:nvSpPr>
        <p:spPr>
          <a:xfrm>
            <a:off x="220283" y="1059582"/>
            <a:ext cx="8640960" cy="1323439"/>
          </a:xfrm>
          <a:prstGeom prst="rect">
            <a:avLst/>
          </a:prstGeom>
        </p:spPr>
        <p:txBody>
          <a:bodyPr wrap="square">
            <a:spAutoFit/>
          </a:bodyPr>
          <a:lstStyle/>
          <a:p>
            <a:r>
              <a:rPr lang="es-ES" sz="2000" b="1" dirty="0"/>
              <a:t>Denegación del permiso para navegar o de la autorización para el movimiento de buques, embarcaciones y artefactos navales.  </a:t>
            </a:r>
            <a:r>
              <a:rPr lang="es-ES" sz="2000" dirty="0"/>
              <a:t>Art. 30.2.5 f), 49 Ley 151/22 con relación al Art. 72 de la </a:t>
            </a:r>
            <a:r>
              <a:rPr lang="es-ES" sz="2000" dirty="0" smtClean="0"/>
              <a:t>Ley 152/22 de </a:t>
            </a:r>
            <a:r>
              <a:rPr lang="es-ES" sz="2000" dirty="0"/>
              <a:t>Ejecución Penal. </a:t>
            </a:r>
          </a:p>
        </p:txBody>
      </p:sp>
      <p:sp>
        <p:nvSpPr>
          <p:cNvPr id="2" name="1 Rectángulo"/>
          <p:cNvSpPr/>
          <p:nvPr/>
        </p:nvSpPr>
        <p:spPr>
          <a:xfrm>
            <a:off x="370789" y="2643758"/>
            <a:ext cx="8465707" cy="1200329"/>
          </a:xfrm>
          <a:prstGeom prst="rect">
            <a:avLst/>
          </a:prstGeom>
        </p:spPr>
        <p:txBody>
          <a:bodyPr wrap="square">
            <a:spAutoFit/>
          </a:bodyPr>
          <a:lstStyle/>
          <a:p>
            <a:pPr marL="342900" indent="-342900" algn="just">
              <a:buFont typeface="Arial" pitchFamily="34" charset="0"/>
              <a:buChar char="•"/>
            </a:pPr>
            <a:r>
              <a:rPr lang="es-ES" sz="2400" dirty="0"/>
              <a:t>Tiene carácter temporal y su término no puede exceder de tres años.</a:t>
            </a:r>
          </a:p>
          <a:p>
            <a:pPr marL="342900" lvl="0" indent="-342900" algn="just">
              <a:buFont typeface="Arial" pitchFamily="34" charset="0"/>
              <a:buChar char="•"/>
            </a:pPr>
            <a:endParaRPr lang="es-ES" sz="2400" dirty="0"/>
          </a:p>
        </p:txBody>
      </p:sp>
    </p:spTree>
    <p:extLst>
      <p:ext uri="{BB962C8B-B14F-4D97-AF65-F5344CB8AC3E}">
        <p14:creationId xmlns:p14="http://schemas.microsoft.com/office/powerpoint/2010/main" val="91588510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normAutofit fontScale="90000"/>
          </a:bodyPr>
          <a:lstStyle/>
          <a:p>
            <a:r>
              <a:rPr lang="es-ES" b="1" dirty="0" smtClean="0">
                <a:solidFill>
                  <a:schemeClr val="tx1"/>
                </a:solidFill>
              </a:rPr>
              <a:t>Sanciones accesorias. </a:t>
            </a:r>
            <a:endParaRPr lang="es-ES" b="1" dirty="0">
              <a:solidFill>
                <a:schemeClr val="tx1"/>
              </a:solidFill>
            </a:endParaRPr>
          </a:p>
        </p:txBody>
      </p:sp>
      <p:sp>
        <p:nvSpPr>
          <p:cNvPr id="5" name="4 Rectángulo"/>
          <p:cNvSpPr/>
          <p:nvPr/>
        </p:nvSpPr>
        <p:spPr>
          <a:xfrm>
            <a:off x="220283" y="1059582"/>
            <a:ext cx="8640960" cy="707886"/>
          </a:xfrm>
          <a:prstGeom prst="rect">
            <a:avLst/>
          </a:prstGeom>
        </p:spPr>
        <p:txBody>
          <a:bodyPr wrap="square">
            <a:spAutoFit/>
          </a:bodyPr>
          <a:lstStyle/>
          <a:p>
            <a:r>
              <a:rPr lang="es-ES" sz="2000" b="1" dirty="0"/>
              <a:t>Prohibición de frecuentar determinados lugares. </a:t>
            </a:r>
            <a:r>
              <a:rPr lang="es-ES" sz="2000" dirty="0"/>
              <a:t>Art. 30.2.5 g), 50 Ley 151/22 con relación al Art. 73 de la </a:t>
            </a:r>
            <a:r>
              <a:rPr lang="es-ES" sz="2000" dirty="0" smtClean="0"/>
              <a:t>Ley 152/22  de </a:t>
            </a:r>
            <a:r>
              <a:rPr lang="es-ES" sz="2000" dirty="0"/>
              <a:t>Ejecución Penal.  </a:t>
            </a:r>
          </a:p>
        </p:txBody>
      </p:sp>
      <p:sp>
        <p:nvSpPr>
          <p:cNvPr id="2" name="1 Rectángulo"/>
          <p:cNvSpPr/>
          <p:nvPr/>
        </p:nvSpPr>
        <p:spPr>
          <a:xfrm>
            <a:off x="395536" y="2139702"/>
            <a:ext cx="8465707" cy="1938992"/>
          </a:xfrm>
          <a:prstGeom prst="rect">
            <a:avLst/>
          </a:prstGeom>
        </p:spPr>
        <p:txBody>
          <a:bodyPr wrap="square">
            <a:spAutoFit/>
          </a:bodyPr>
          <a:lstStyle/>
          <a:p>
            <a:pPr marL="342900" lvl="0" indent="-342900">
              <a:buFont typeface="Arial" pitchFamily="34" charset="0"/>
              <a:buChar char="•"/>
            </a:pPr>
            <a:r>
              <a:rPr lang="es-ES_tradnl" sz="2400" dirty="0"/>
              <a:t>Por un término de hasta 5 años.</a:t>
            </a:r>
            <a:endParaRPr lang="es-ES" sz="2400" dirty="0"/>
          </a:p>
          <a:p>
            <a:pPr marL="342900" lvl="0" indent="-342900">
              <a:buFont typeface="Arial" pitchFamily="34" charset="0"/>
              <a:buChar char="•"/>
            </a:pPr>
            <a:r>
              <a:rPr lang="es-ES" sz="2400" dirty="0"/>
              <a:t>Se aplica cuando exista razones fundadas de que de frecuentar el sancionado determinado lugares puede ser proclive nuevamente a la comisión de delitos.</a:t>
            </a:r>
          </a:p>
          <a:p>
            <a:pPr marL="342900" lvl="0" indent="-342900" algn="just">
              <a:buFont typeface="Arial" pitchFamily="34" charset="0"/>
              <a:buChar char="•"/>
            </a:pPr>
            <a:endParaRPr lang="es-ES" sz="2400" dirty="0"/>
          </a:p>
        </p:txBody>
      </p:sp>
    </p:spTree>
    <p:extLst>
      <p:ext uri="{BB962C8B-B14F-4D97-AF65-F5344CB8AC3E}">
        <p14:creationId xmlns:p14="http://schemas.microsoft.com/office/powerpoint/2010/main" val="15328330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normAutofit fontScale="90000"/>
          </a:bodyPr>
          <a:lstStyle/>
          <a:p>
            <a:r>
              <a:rPr lang="es-ES" b="1" dirty="0" smtClean="0">
                <a:solidFill>
                  <a:schemeClr val="tx1"/>
                </a:solidFill>
              </a:rPr>
              <a:t>Sanciones accesorias. </a:t>
            </a:r>
            <a:endParaRPr lang="es-ES" b="1" dirty="0">
              <a:solidFill>
                <a:schemeClr val="tx1"/>
              </a:solidFill>
            </a:endParaRPr>
          </a:p>
        </p:txBody>
      </p:sp>
      <p:sp>
        <p:nvSpPr>
          <p:cNvPr id="5" name="4 Rectángulo"/>
          <p:cNvSpPr/>
          <p:nvPr/>
        </p:nvSpPr>
        <p:spPr>
          <a:xfrm>
            <a:off x="220283" y="1059582"/>
            <a:ext cx="8640960" cy="707886"/>
          </a:xfrm>
          <a:prstGeom prst="rect">
            <a:avLst/>
          </a:prstGeom>
        </p:spPr>
        <p:txBody>
          <a:bodyPr wrap="square">
            <a:spAutoFit/>
          </a:bodyPr>
          <a:lstStyle/>
          <a:p>
            <a:r>
              <a:rPr lang="es-ES" sz="2000" b="1" dirty="0"/>
              <a:t>Destierro y confinamiento. </a:t>
            </a:r>
            <a:r>
              <a:rPr lang="es-ES" sz="2000" dirty="0"/>
              <a:t>Art. 30.2.5 g), 51 Ley 151/22 con relación al Art. 74 de la ley 152/22 Ley de Ejecución Penal. </a:t>
            </a:r>
          </a:p>
        </p:txBody>
      </p:sp>
      <p:sp>
        <p:nvSpPr>
          <p:cNvPr id="2" name="1 Rectángulo"/>
          <p:cNvSpPr/>
          <p:nvPr/>
        </p:nvSpPr>
        <p:spPr>
          <a:xfrm>
            <a:off x="307909" y="1767468"/>
            <a:ext cx="8728587" cy="3416320"/>
          </a:xfrm>
          <a:prstGeom prst="rect">
            <a:avLst/>
          </a:prstGeom>
        </p:spPr>
        <p:txBody>
          <a:bodyPr wrap="square">
            <a:spAutoFit/>
          </a:bodyPr>
          <a:lstStyle/>
          <a:p>
            <a:pPr marL="342900" lvl="0" indent="-342900">
              <a:buFont typeface="Arial" pitchFamily="34" charset="0"/>
              <a:buChar char="•"/>
            </a:pPr>
            <a:r>
              <a:rPr lang="es-ES" sz="2400" dirty="0"/>
              <a:t>Destierro: Consiste en la prohibición de vivir en determinado </a:t>
            </a:r>
            <a:r>
              <a:rPr lang="es-ES" sz="2400" dirty="0" smtClean="0"/>
              <a:t>lugar. </a:t>
            </a:r>
            <a:endParaRPr lang="es-ES" sz="2400" dirty="0"/>
          </a:p>
          <a:p>
            <a:pPr marL="342900" lvl="0" indent="-342900">
              <a:buFont typeface="Arial" pitchFamily="34" charset="0"/>
              <a:buChar char="•"/>
            </a:pPr>
            <a:r>
              <a:rPr lang="es-ES" sz="2400" dirty="0"/>
              <a:t>Confinamiento: Obligación de permanecer en una localidad determinada.</a:t>
            </a:r>
          </a:p>
          <a:p>
            <a:pPr marL="342900" lvl="0" indent="-342900">
              <a:buFont typeface="Arial" pitchFamily="34" charset="0"/>
              <a:buChar char="•"/>
            </a:pPr>
            <a:r>
              <a:rPr lang="es-ES" sz="2400" dirty="0"/>
              <a:t>El término va de 1 a 10 </a:t>
            </a:r>
            <a:r>
              <a:rPr lang="es-ES" sz="2400" dirty="0" smtClean="0"/>
              <a:t>años.</a:t>
            </a:r>
          </a:p>
          <a:p>
            <a:pPr marL="342900" lvl="0" indent="-342900">
              <a:buFont typeface="Arial" pitchFamily="34" charset="0"/>
              <a:buChar char="•"/>
            </a:pPr>
            <a:r>
              <a:rPr lang="es-ES_tradnl" sz="2400" dirty="0" smtClean="0"/>
              <a:t>Se </a:t>
            </a:r>
            <a:r>
              <a:rPr lang="es-ES_tradnl" sz="2400" dirty="0"/>
              <a:t>aplica cuando existan razones fundadas que la permanencia del sancionado en el lugar o fuera de este, resulta socialmente peligrosa.</a:t>
            </a:r>
            <a:endParaRPr lang="es-ES" sz="2400" dirty="0"/>
          </a:p>
          <a:p>
            <a:pPr marL="342900" lvl="0" indent="-342900" algn="just">
              <a:buFont typeface="Arial" pitchFamily="34" charset="0"/>
              <a:buChar char="•"/>
            </a:pPr>
            <a:endParaRPr lang="es-ES" sz="2400" dirty="0"/>
          </a:p>
        </p:txBody>
      </p:sp>
    </p:spTree>
    <p:extLst>
      <p:ext uri="{BB962C8B-B14F-4D97-AF65-F5344CB8AC3E}">
        <p14:creationId xmlns:p14="http://schemas.microsoft.com/office/powerpoint/2010/main" val="409171703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normAutofit fontScale="90000"/>
          </a:bodyPr>
          <a:lstStyle/>
          <a:p>
            <a:r>
              <a:rPr lang="es-ES" b="1" dirty="0" smtClean="0">
                <a:solidFill>
                  <a:schemeClr val="tx1"/>
                </a:solidFill>
              </a:rPr>
              <a:t>Sanciones accesorias. </a:t>
            </a:r>
            <a:endParaRPr lang="es-ES" b="1" dirty="0">
              <a:solidFill>
                <a:schemeClr val="tx1"/>
              </a:solidFill>
            </a:endParaRPr>
          </a:p>
        </p:txBody>
      </p:sp>
      <p:sp>
        <p:nvSpPr>
          <p:cNvPr id="5" name="4 Rectángulo"/>
          <p:cNvSpPr/>
          <p:nvPr/>
        </p:nvSpPr>
        <p:spPr>
          <a:xfrm>
            <a:off x="220283" y="1059582"/>
            <a:ext cx="8640960" cy="707886"/>
          </a:xfrm>
          <a:prstGeom prst="rect">
            <a:avLst/>
          </a:prstGeom>
        </p:spPr>
        <p:txBody>
          <a:bodyPr wrap="square">
            <a:spAutoFit/>
          </a:bodyPr>
          <a:lstStyle/>
          <a:p>
            <a:r>
              <a:rPr lang="es-ES" sz="2000" b="1" dirty="0"/>
              <a:t>Comiso: </a:t>
            </a:r>
            <a:r>
              <a:rPr lang="es-ES" sz="2000" dirty="0" smtClean="0"/>
              <a:t>Art</a:t>
            </a:r>
            <a:r>
              <a:rPr lang="es-ES" sz="2000" dirty="0"/>
              <a:t>. 30.2.5 i), 52 Ley 151/22 con relación al Art. 75 de la </a:t>
            </a:r>
            <a:r>
              <a:rPr lang="es-ES" sz="2000" dirty="0" smtClean="0"/>
              <a:t>Ley 152/22  de </a:t>
            </a:r>
            <a:r>
              <a:rPr lang="es-ES" sz="2000" dirty="0"/>
              <a:t>Ejecución Penal.  </a:t>
            </a:r>
          </a:p>
        </p:txBody>
      </p:sp>
      <p:sp>
        <p:nvSpPr>
          <p:cNvPr id="3" name="2 Rectángulo"/>
          <p:cNvSpPr/>
          <p:nvPr/>
        </p:nvSpPr>
        <p:spPr>
          <a:xfrm>
            <a:off x="307909" y="1995686"/>
            <a:ext cx="8465707" cy="2677656"/>
          </a:xfrm>
          <a:prstGeom prst="rect">
            <a:avLst/>
          </a:prstGeom>
        </p:spPr>
        <p:txBody>
          <a:bodyPr wrap="square">
            <a:spAutoFit/>
          </a:bodyPr>
          <a:lstStyle/>
          <a:p>
            <a:pPr algn="just"/>
            <a:r>
              <a:rPr lang="es-ES" sz="2800" dirty="0" smtClean="0"/>
              <a:t>Consiste en </a:t>
            </a:r>
            <a:r>
              <a:rPr lang="es-ES" sz="2800" dirty="0"/>
              <a:t>desposeer al sancionado de los bienes u objetos que sirvieron o estaban destinados para la perpetración del delito, los provenientes directa o indirectamente del mismo, así como los de uso, tenencia o comercio ilícito que hubieran sido ocupados</a:t>
            </a:r>
            <a:r>
              <a:rPr lang="es-ES" sz="2800" b="1" dirty="0"/>
              <a:t>. </a:t>
            </a:r>
            <a:endParaRPr lang="es-ES" sz="2800" dirty="0"/>
          </a:p>
        </p:txBody>
      </p:sp>
    </p:spTree>
    <p:extLst>
      <p:ext uri="{BB962C8B-B14F-4D97-AF65-F5344CB8AC3E}">
        <p14:creationId xmlns:p14="http://schemas.microsoft.com/office/powerpoint/2010/main" val="23494886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normAutofit fontScale="90000"/>
          </a:bodyPr>
          <a:lstStyle/>
          <a:p>
            <a:r>
              <a:rPr lang="es-ES" b="1" dirty="0" smtClean="0">
                <a:solidFill>
                  <a:schemeClr val="tx1"/>
                </a:solidFill>
              </a:rPr>
              <a:t>Sanciones accesorias. </a:t>
            </a:r>
            <a:endParaRPr lang="es-ES" b="1" dirty="0">
              <a:solidFill>
                <a:schemeClr val="tx1"/>
              </a:solidFill>
            </a:endParaRPr>
          </a:p>
        </p:txBody>
      </p:sp>
      <p:sp>
        <p:nvSpPr>
          <p:cNvPr id="5" name="4 Rectángulo"/>
          <p:cNvSpPr/>
          <p:nvPr/>
        </p:nvSpPr>
        <p:spPr>
          <a:xfrm>
            <a:off x="220283" y="1059582"/>
            <a:ext cx="8640960" cy="707886"/>
          </a:xfrm>
          <a:prstGeom prst="rect">
            <a:avLst/>
          </a:prstGeom>
        </p:spPr>
        <p:txBody>
          <a:bodyPr wrap="square">
            <a:spAutoFit/>
          </a:bodyPr>
          <a:lstStyle/>
          <a:p>
            <a:r>
              <a:rPr lang="es-ES" sz="2000" b="1" dirty="0"/>
              <a:t>Comiso: </a:t>
            </a:r>
            <a:r>
              <a:rPr lang="es-ES" sz="2000" dirty="0" smtClean="0"/>
              <a:t>Art</a:t>
            </a:r>
            <a:r>
              <a:rPr lang="es-ES" sz="2000" dirty="0"/>
              <a:t>. 30.2.5 i), 52 Ley 151/22 con relación al Art. 75 de la </a:t>
            </a:r>
            <a:r>
              <a:rPr lang="es-ES" sz="2000" dirty="0" smtClean="0"/>
              <a:t>Ley 152/22 de </a:t>
            </a:r>
            <a:r>
              <a:rPr lang="es-ES" sz="2000" dirty="0"/>
              <a:t>Ejecución Penal.  </a:t>
            </a:r>
          </a:p>
        </p:txBody>
      </p:sp>
      <p:sp>
        <p:nvSpPr>
          <p:cNvPr id="3" name="2 Rectángulo"/>
          <p:cNvSpPr/>
          <p:nvPr/>
        </p:nvSpPr>
        <p:spPr>
          <a:xfrm>
            <a:off x="307909" y="1767468"/>
            <a:ext cx="8465707" cy="2862322"/>
          </a:xfrm>
          <a:prstGeom prst="rect">
            <a:avLst/>
          </a:prstGeom>
        </p:spPr>
        <p:txBody>
          <a:bodyPr wrap="square">
            <a:spAutoFit/>
          </a:bodyPr>
          <a:lstStyle/>
          <a:p>
            <a:r>
              <a:rPr lang="es-ES" sz="2000" dirty="0"/>
              <a:t>Se aplica según establece el código tres categorías de bienes a comisar:</a:t>
            </a:r>
          </a:p>
          <a:p>
            <a:pPr marL="342900" lvl="0" indent="-342900">
              <a:buFont typeface="Arial" pitchFamily="34" charset="0"/>
              <a:buChar char="•"/>
            </a:pPr>
            <a:r>
              <a:rPr lang="es-ES" sz="2000" b="1" dirty="0"/>
              <a:t>Los instrumentos del delito.</a:t>
            </a:r>
            <a:endParaRPr lang="es-ES" sz="2000" dirty="0"/>
          </a:p>
          <a:p>
            <a:pPr lvl="0"/>
            <a:r>
              <a:rPr lang="es-ES" sz="2000" dirty="0"/>
              <a:t>Los bienes u objetos que sirvieron o estaban destinados a servir para la perpetración del delito.</a:t>
            </a:r>
          </a:p>
          <a:p>
            <a:pPr marL="342900" lvl="0" indent="-342900">
              <a:buFont typeface="Arial" pitchFamily="34" charset="0"/>
              <a:buChar char="•"/>
            </a:pPr>
            <a:r>
              <a:rPr lang="es-ES" sz="2000" b="1" dirty="0"/>
              <a:t>Los efectos del delito.</a:t>
            </a:r>
            <a:endParaRPr lang="es-ES" sz="2000" dirty="0"/>
          </a:p>
          <a:p>
            <a:pPr lvl="0"/>
            <a:r>
              <a:rPr lang="es-ES" sz="2000" dirty="0"/>
              <a:t>Los bienes u objetos provenientes, directa o indirectamente del delito.</a:t>
            </a:r>
          </a:p>
          <a:p>
            <a:pPr marL="342900" lvl="0" indent="-342900">
              <a:buFont typeface="Arial" pitchFamily="34" charset="0"/>
              <a:buChar char="•"/>
            </a:pPr>
            <a:r>
              <a:rPr lang="es-ES" sz="2000" b="1" dirty="0"/>
              <a:t>Las piezas de convicción.</a:t>
            </a:r>
            <a:endParaRPr lang="es-ES" sz="2000" dirty="0"/>
          </a:p>
          <a:p>
            <a:pPr lvl="0"/>
            <a:r>
              <a:rPr lang="es-ES" sz="2000" dirty="0"/>
              <a:t>Los bienes u objetos de uso, tenencia o comercio ilícito que hubieran sido ocupados.</a:t>
            </a:r>
          </a:p>
        </p:txBody>
      </p:sp>
    </p:spTree>
    <p:extLst>
      <p:ext uri="{BB962C8B-B14F-4D97-AF65-F5344CB8AC3E}">
        <p14:creationId xmlns:p14="http://schemas.microsoft.com/office/powerpoint/2010/main" val="27407750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249492"/>
            <a:ext cx="8534400" cy="569214"/>
          </a:xfrm>
        </p:spPr>
        <p:txBody>
          <a:bodyPr>
            <a:normAutofit fontScale="90000"/>
          </a:bodyPr>
          <a:lstStyle/>
          <a:p>
            <a:r>
              <a:rPr lang="es-ES" b="1" dirty="0">
                <a:solidFill>
                  <a:schemeClr val="tx1"/>
                </a:solidFill>
              </a:rPr>
              <a:t>Sanción. Concepto, características y fines.</a:t>
            </a:r>
            <a:endParaRPr lang="es-ES" dirty="0">
              <a:solidFill>
                <a:schemeClr val="tx1"/>
              </a:solidFill>
            </a:endParaRPr>
          </a:p>
        </p:txBody>
      </p:sp>
      <p:sp>
        <p:nvSpPr>
          <p:cNvPr id="5" name="4 Marcador de contenido"/>
          <p:cNvSpPr>
            <a:spLocks noGrp="1"/>
          </p:cNvSpPr>
          <p:nvPr>
            <p:ph sz="quarter" idx="1"/>
          </p:nvPr>
        </p:nvSpPr>
        <p:spPr/>
        <p:txBody>
          <a:bodyPr>
            <a:normAutofit lnSpcReduction="10000"/>
          </a:bodyPr>
          <a:lstStyle/>
          <a:p>
            <a:r>
              <a:rPr lang="es-ES" b="1" dirty="0" smtClean="0"/>
              <a:t>Características </a:t>
            </a:r>
            <a:r>
              <a:rPr lang="es-ES" b="1" dirty="0"/>
              <a:t>de sanción</a:t>
            </a:r>
            <a:r>
              <a:rPr lang="es-ES" b="1" dirty="0" smtClean="0"/>
              <a:t>:</a:t>
            </a:r>
          </a:p>
          <a:p>
            <a:pPr marL="739775" lvl="0" indent="-273050" algn="just"/>
            <a:r>
              <a:rPr lang="es-ES" b="1" dirty="0"/>
              <a:t>Legalidad:</a:t>
            </a:r>
            <a:r>
              <a:rPr lang="es-ES" dirty="0"/>
              <a:t> </a:t>
            </a:r>
            <a:r>
              <a:rPr lang="es-ES" dirty="0" smtClean="0"/>
              <a:t>Debe </a:t>
            </a:r>
            <a:r>
              <a:rPr lang="es-ES" dirty="0"/>
              <a:t>estar acorde a la ley. Además de ser adecuada a la conciencia jurídica de la sociedad tanto en su magnitud como en su naturaleza.</a:t>
            </a:r>
          </a:p>
          <a:p>
            <a:pPr marL="739775" lvl="0" indent="-273050" algn="just"/>
            <a:r>
              <a:rPr lang="es-ES" b="1" dirty="0"/>
              <a:t>Judicialidad</a:t>
            </a:r>
            <a:r>
              <a:rPr lang="es-ES" dirty="0"/>
              <a:t>: S</a:t>
            </a:r>
            <a:r>
              <a:rPr lang="es-ES" dirty="0" smtClean="0"/>
              <a:t>olo </a:t>
            </a:r>
            <a:r>
              <a:rPr lang="es-ES" dirty="0"/>
              <a:t>los tribunales encargados de aplicar justicia pueden imponer sanciones penales, consignadas estas en una sentencia</a:t>
            </a:r>
            <a:r>
              <a:rPr lang="es-ES" dirty="0" smtClean="0"/>
              <a:t>.</a:t>
            </a:r>
            <a:endParaRPr lang="es-ES" dirty="0"/>
          </a:p>
        </p:txBody>
      </p:sp>
    </p:spTree>
    <p:extLst>
      <p:ext uri="{BB962C8B-B14F-4D97-AF65-F5344CB8AC3E}">
        <p14:creationId xmlns:p14="http://schemas.microsoft.com/office/powerpoint/2010/main" val="245109073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normAutofit fontScale="90000"/>
          </a:bodyPr>
          <a:lstStyle/>
          <a:p>
            <a:r>
              <a:rPr lang="es-ES" b="1" dirty="0" smtClean="0">
                <a:solidFill>
                  <a:schemeClr val="tx1"/>
                </a:solidFill>
              </a:rPr>
              <a:t>Sanciones accesorias. </a:t>
            </a:r>
            <a:endParaRPr lang="es-ES" b="1" dirty="0">
              <a:solidFill>
                <a:schemeClr val="tx1"/>
              </a:solidFill>
            </a:endParaRPr>
          </a:p>
        </p:txBody>
      </p:sp>
      <p:sp>
        <p:nvSpPr>
          <p:cNvPr id="5" name="4 Rectángulo"/>
          <p:cNvSpPr/>
          <p:nvPr/>
        </p:nvSpPr>
        <p:spPr>
          <a:xfrm>
            <a:off x="220283" y="1059582"/>
            <a:ext cx="8640960" cy="707886"/>
          </a:xfrm>
          <a:prstGeom prst="rect">
            <a:avLst/>
          </a:prstGeom>
        </p:spPr>
        <p:txBody>
          <a:bodyPr wrap="square">
            <a:spAutoFit/>
          </a:bodyPr>
          <a:lstStyle/>
          <a:p>
            <a:r>
              <a:rPr lang="es-ES" sz="2000" b="1" dirty="0"/>
              <a:t>Confiscación de bienes. </a:t>
            </a:r>
            <a:r>
              <a:rPr lang="es-ES" sz="2000" dirty="0"/>
              <a:t>Art. 30.2.5 j), 53 Ley 151/22 con relación al Art. 75 de la </a:t>
            </a:r>
            <a:r>
              <a:rPr lang="es-ES" sz="2000" dirty="0" smtClean="0"/>
              <a:t>Ley 152/22  de </a:t>
            </a:r>
            <a:r>
              <a:rPr lang="es-ES" sz="2000" dirty="0"/>
              <a:t>Ejecución Penal.  </a:t>
            </a:r>
          </a:p>
        </p:txBody>
      </p:sp>
      <p:sp>
        <p:nvSpPr>
          <p:cNvPr id="3" name="2 Rectángulo"/>
          <p:cNvSpPr/>
          <p:nvPr/>
        </p:nvSpPr>
        <p:spPr>
          <a:xfrm>
            <a:off x="307909" y="1767468"/>
            <a:ext cx="8465707" cy="3046988"/>
          </a:xfrm>
          <a:prstGeom prst="rect">
            <a:avLst/>
          </a:prstGeom>
        </p:spPr>
        <p:txBody>
          <a:bodyPr wrap="square">
            <a:spAutoFit/>
          </a:bodyPr>
          <a:lstStyle/>
          <a:p>
            <a:pPr marL="342900" lvl="0" indent="-342900">
              <a:buFont typeface="Arial" pitchFamily="34" charset="0"/>
              <a:buChar char="•"/>
            </a:pPr>
            <a:r>
              <a:rPr lang="es-ES" sz="2400" dirty="0"/>
              <a:t>Parte de un fundamento constitucional. Art 59 Carta magna.</a:t>
            </a:r>
          </a:p>
          <a:p>
            <a:pPr marL="342900" indent="-342900">
              <a:buFont typeface="Arial" pitchFamily="34" charset="0"/>
              <a:buChar char="•"/>
            </a:pPr>
            <a:r>
              <a:rPr lang="es-ES" sz="2400" dirty="0"/>
              <a:t>Bienes que no se pueden confiscar: Los que sean indispensables para satisfacer las necesidades vitales del sancionado (los concerniente a la sustentación, habitación y vestidos y en caso de los familiares menores de edad del sancionado, también los requerimientos para la educación, recreación y desarrollo) o la familia</a:t>
            </a:r>
          </a:p>
        </p:txBody>
      </p:sp>
    </p:spTree>
    <p:extLst>
      <p:ext uri="{BB962C8B-B14F-4D97-AF65-F5344CB8AC3E}">
        <p14:creationId xmlns:p14="http://schemas.microsoft.com/office/powerpoint/2010/main" val="351596219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normAutofit fontScale="90000"/>
          </a:bodyPr>
          <a:lstStyle/>
          <a:p>
            <a:r>
              <a:rPr lang="es-ES" b="1" dirty="0" smtClean="0">
                <a:solidFill>
                  <a:schemeClr val="tx1"/>
                </a:solidFill>
              </a:rPr>
              <a:t>Sanciones accesorias. </a:t>
            </a:r>
            <a:endParaRPr lang="es-ES" b="1" dirty="0">
              <a:solidFill>
                <a:schemeClr val="tx1"/>
              </a:solidFill>
            </a:endParaRPr>
          </a:p>
        </p:txBody>
      </p:sp>
      <p:sp>
        <p:nvSpPr>
          <p:cNvPr id="5" name="4 Rectángulo"/>
          <p:cNvSpPr/>
          <p:nvPr/>
        </p:nvSpPr>
        <p:spPr>
          <a:xfrm>
            <a:off x="220283" y="1059582"/>
            <a:ext cx="8640960" cy="707886"/>
          </a:xfrm>
          <a:prstGeom prst="rect">
            <a:avLst/>
          </a:prstGeom>
        </p:spPr>
        <p:txBody>
          <a:bodyPr wrap="square">
            <a:spAutoFit/>
          </a:bodyPr>
          <a:lstStyle/>
          <a:p>
            <a:r>
              <a:rPr lang="es-ES" sz="2000" b="1" dirty="0"/>
              <a:t>Confiscación de bienes. </a:t>
            </a:r>
            <a:r>
              <a:rPr lang="es-ES" sz="2000" dirty="0"/>
              <a:t>Art. 30.2.5 j), 53 Ley 151/22 con relación al Art. 75 de la </a:t>
            </a:r>
            <a:r>
              <a:rPr lang="es-ES" sz="2000" dirty="0" smtClean="0"/>
              <a:t>Ley 152/22 de </a:t>
            </a:r>
            <a:r>
              <a:rPr lang="es-ES" sz="2000" dirty="0"/>
              <a:t>Ejecución Penal.  </a:t>
            </a:r>
          </a:p>
        </p:txBody>
      </p:sp>
      <p:sp>
        <p:nvSpPr>
          <p:cNvPr id="3" name="2 Rectángulo"/>
          <p:cNvSpPr/>
          <p:nvPr/>
        </p:nvSpPr>
        <p:spPr>
          <a:xfrm>
            <a:off x="307909" y="1767468"/>
            <a:ext cx="8465707" cy="2677656"/>
          </a:xfrm>
          <a:prstGeom prst="rect">
            <a:avLst/>
          </a:prstGeom>
        </p:spPr>
        <p:txBody>
          <a:bodyPr wrap="square">
            <a:spAutoFit/>
          </a:bodyPr>
          <a:lstStyle/>
          <a:p>
            <a:pPr lvl="0"/>
            <a:r>
              <a:rPr lang="es-ES" sz="2400" b="1" dirty="0"/>
              <a:t>Confiscación total: </a:t>
            </a:r>
            <a:endParaRPr lang="es-ES" sz="2400" dirty="0"/>
          </a:p>
          <a:p>
            <a:pPr marL="342900" lvl="0" indent="-342900">
              <a:buFont typeface="Arial" pitchFamily="34" charset="0"/>
              <a:buChar char="•"/>
            </a:pPr>
            <a:r>
              <a:rPr lang="es-ES" sz="2400" dirty="0"/>
              <a:t>Los bienes que sean propiedad del sancionado en fecha a la comisión del delito.</a:t>
            </a:r>
          </a:p>
          <a:p>
            <a:pPr marL="342900" lvl="0" indent="-342900">
              <a:buFont typeface="Arial" pitchFamily="34" charset="0"/>
              <a:buChar char="•"/>
            </a:pPr>
            <a:r>
              <a:rPr lang="es-ES" sz="2400" dirty="0"/>
              <a:t>Los bienes que ingresa al patrimonio  hasta que se hace firme la sanción.</a:t>
            </a:r>
          </a:p>
          <a:p>
            <a:pPr marL="342900" lvl="0" indent="-342900">
              <a:buFont typeface="Arial" pitchFamily="34" charset="0"/>
              <a:buChar char="•"/>
            </a:pPr>
            <a:r>
              <a:rPr lang="es-ES" sz="2400" dirty="0"/>
              <a:t>Los bienes transferido por el acusado a otra persona con el propósito d eludir la sanción. </a:t>
            </a:r>
          </a:p>
        </p:txBody>
      </p:sp>
    </p:spTree>
    <p:extLst>
      <p:ext uri="{BB962C8B-B14F-4D97-AF65-F5344CB8AC3E}">
        <p14:creationId xmlns:p14="http://schemas.microsoft.com/office/powerpoint/2010/main" val="250835466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normAutofit fontScale="90000"/>
          </a:bodyPr>
          <a:lstStyle/>
          <a:p>
            <a:r>
              <a:rPr lang="es-ES" b="1" dirty="0" smtClean="0">
                <a:solidFill>
                  <a:schemeClr val="tx1"/>
                </a:solidFill>
              </a:rPr>
              <a:t>Sanciones accesorias. </a:t>
            </a:r>
            <a:endParaRPr lang="es-ES" b="1" dirty="0">
              <a:solidFill>
                <a:schemeClr val="tx1"/>
              </a:solidFill>
            </a:endParaRPr>
          </a:p>
        </p:txBody>
      </p:sp>
      <p:sp>
        <p:nvSpPr>
          <p:cNvPr id="5" name="4 Rectángulo"/>
          <p:cNvSpPr/>
          <p:nvPr/>
        </p:nvSpPr>
        <p:spPr>
          <a:xfrm>
            <a:off x="220283" y="1059582"/>
            <a:ext cx="8640960" cy="707886"/>
          </a:xfrm>
          <a:prstGeom prst="rect">
            <a:avLst/>
          </a:prstGeom>
        </p:spPr>
        <p:txBody>
          <a:bodyPr wrap="square">
            <a:spAutoFit/>
          </a:bodyPr>
          <a:lstStyle/>
          <a:p>
            <a:r>
              <a:rPr lang="es-ES" sz="2000" b="1" dirty="0"/>
              <a:t>Confiscación de bienes. </a:t>
            </a:r>
            <a:r>
              <a:rPr lang="es-ES" sz="2000" dirty="0"/>
              <a:t>Art. 30.2.5 j), 53 Ley 151/22 con relación al Art. 75 de la </a:t>
            </a:r>
            <a:r>
              <a:rPr lang="es-ES" sz="2000" dirty="0" smtClean="0"/>
              <a:t>Ley 152/22 de </a:t>
            </a:r>
            <a:r>
              <a:rPr lang="es-ES" sz="2000" dirty="0"/>
              <a:t>Ejecución Penal.  </a:t>
            </a:r>
          </a:p>
        </p:txBody>
      </p:sp>
      <p:sp>
        <p:nvSpPr>
          <p:cNvPr id="3" name="2 Rectángulo"/>
          <p:cNvSpPr/>
          <p:nvPr/>
        </p:nvSpPr>
        <p:spPr>
          <a:xfrm>
            <a:off x="307909" y="1767468"/>
            <a:ext cx="8465707" cy="1938992"/>
          </a:xfrm>
          <a:prstGeom prst="rect">
            <a:avLst/>
          </a:prstGeom>
        </p:spPr>
        <p:txBody>
          <a:bodyPr wrap="square">
            <a:spAutoFit/>
          </a:bodyPr>
          <a:lstStyle/>
          <a:p>
            <a:pPr lvl="0"/>
            <a:r>
              <a:rPr lang="es-ES" sz="2400" b="1" dirty="0"/>
              <a:t>Confiscación parcial:</a:t>
            </a:r>
            <a:endParaRPr lang="es-ES" sz="2400" dirty="0"/>
          </a:p>
          <a:p>
            <a:pPr marL="342900" lvl="0" indent="-342900">
              <a:buFont typeface="Arial" pitchFamily="34" charset="0"/>
              <a:buChar char="•"/>
            </a:pPr>
            <a:r>
              <a:rPr lang="es-ES" sz="2400" dirty="0"/>
              <a:t>Solo comprende una parte de los bienes del sancionado.</a:t>
            </a:r>
          </a:p>
          <a:p>
            <a:pPr marL="342900" lvl="0" indent="-342900">
              <a:buFont typeface="Arial" pitchFamily="34" charset="0"/>
              <a:buChar char="•"/>
            </a:pPr>
            <a:r>
              <a:rPr lang="es-ES" sz="2400" dirty="0"/>
              <a:t>También puede dirigirse a determinados bienes. (automóvil, joyas, etc)</a:t>
            </a:r>
          </a:p>
          <a:p>
            <a:pPr marL="342900" lvl="0" indent="-342900">
              <a:buFont typeface="Arial" pitchFamily="34" charset="0"/>
              <a:buChar char="•"/>
            </a:pPr>
            <a:r>
              <a:rPr lang="es-ES" sz="2400" dirty="0"/>
              <a:t>O una parte alícuota (la mitad, la tercera parte, etc)</a:t>
            </a:r>
          </a:p>
        </p:txBody>
      </p:sp>
    </p:spTree>
    <p:extLst>
      <p:ext uri="{BB962C8B-B14F-4D97-AF65-F5344CB8AC3E}">
        <p14:creationId xmlns:p14="http://schemas.microsoft.com/office/powerpoint/2010/main" val="105526977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normAutofit fontScale="90000"/>
          </a:bodyPr>
          <a:lstStyle/>
          <a:p>
            <a:r>
              <a:rPr lang="es-ES" b="1" dirty="0" smtClean="0">
                <a:solidFill>
                  <a:schemeClr val="tx1"/>
                </a:solidFill>
              </a:rPr>
              <a:t>Sanciones accesorias. </a:t>
            </a:r>
            <a:endParaRPr lang="es-ES" b="1" dirty="0">
              <a:solidFill>
                <a:schemeClr val="tx1"/>
              </a:solidFill>
            </a:endParaRPr>
          </a:p>
        </p:txBody>
      </p:sp>
      <p:sp>
        <p:nvSpPr>
          <p:cNvPr id="5" name="4 Rectángulo"/>
          <p:cNvSpPr/>
          <p:nvPr/>
        </p:nvSpPr>
        <p:spPr>
          <a:xfrm>
            <a:off x="220283" y="1059582"/>
            <a:ext cx="8640960" cy="707886"/>
          </a:xfrm>
          <a:prstGeom prst="rect">
            <a:avLst/>
          </a:prstGeom>
        </p:spPr>
        <p:txBody>
          <a:bodyPr wrap="square">
            <a:spAutoFit/>
          </a:bodyPr>
          <a:lstStyle/>
          <a:p>
            <a:r>
              <a:rPr lang="es-ES" sz="2000" b="1" dirty="0"/>
              <a:t>La expulsión de extranjeros del territorio nacional. </a:t>
            </a:r>
            <a:r>
              <a:rPr lang="es-ES" sz="2000" dirty="0"/>
              <a:t>Art. 30.2.5 k), 54  Ley 151/22 con relación al Art. 76 de la </a:t>
            </a:r>
            <a:r>
              <a:rPr lang="es-ES" sz="2000" dirty="0" smtClean="0"/>
              <a:t>Ley 152/22  de </a:t>
            </a:r>
            <a:r>
              <a:rPr lang="es-ES" sz="2000" dirty="0"/>
              <a:t>Ejecución Penal.  </a:t>
            </a:r>
          </a:p>
        </p:txBody>
      </p:sp>
      <p:sp>
        <p:nvSpPr>
          <p:cNvPr id="3" name="2 Rectángulo"/>
          <p:cNvSpPr/>
          <p:nvPr/>
        </p:nvSpPr>
        <p:spPr>
          <a:xfrm>
            <a:off x="307909" y="2075245"/>
            <a:ext cx="8465707" cy="1569660"/>
          </a:xfrm>
          <a:prstGeom prst="rect">
            <a:avLst/>
          </a:prstGeom>
        </p:spPr>
        <p:txBody>
          <a:bodyPr wrap="square">
            <a:spAutoFit/>
          </a:bodyPr>
          <a:lstStyle/>
          <a:p>
            <a:pPr marL="342900" lvl="0" indent="-342900">
              <a:buFont typeface="Arial" pitchFamily="34" charset="0"/>
              <a:buChar char="•"/>
            </a:pPr>
            <a:r>
              <a:rPr lang="es-ES_tradnl" sz="2400" dirty="0"/>
              <a:t>Se aplica por el </a:t>
            </a:r>
            <a:r>
              <a:rPr lang="es-ES_tradnl" sz="2400" dirty="0" smtClean="0"/>
              <a:t>Tribunal y </a:t>
            </a:r>
            <a:r>
              <a:rPr lang="es-ES_tradnl" sz="2400" dirty="0"/>
              <a:t>el MINJUS.</a:t>
            </a:r>
            <a:endParaRPr lang="es-ES" sz="2400" dirty="0"/>
          </a:p>
          <a:p>
            <a:pPr marL="342900" lvl="0" indent="-342900">
              <a:buFont typeface="Arial" pitchFamily="34" charset="0"/>
              <a:buChar char="•"/>
            </a:pPr>
            <a:r>
              <a:rPr lang="es-ES" sz="2400" dirty="0"/>
              <a:t>Se aplica en dependencia la índole del delito, las circunstancias de su comisión, o las características personales del acusado.</a:t>
            </a:r>
          </a:p>
        </p:txBody>
      </p:sp>
    </p:spTree>
    <p:extLst>
      <p:ext uri="{BB962C8B-B14F-4D97-AF65-F5344CB8AC3E}">
        <p14:creationId xmlns:p14="http://schemas.microsoft.com/office/powerpoint/2010/main" val="99308953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normAutofit fontScale="90000"/>
          </a:bodyPr>
          <a:lstStyle/>
          <a:p>
            <a:r>
              <a:rPr lang="es-ES" b="1" dirty="0" smtClean="0">
                <a:solidFill>
                  <a:schemeClr val="tx1"/>
                </a:solidFill>
              </a:rPr>
              <a:t>Sanciones accesorias. </a:t>
            </a:r>
            <a:endParaRPr lang="es-ES" b="1" dirty="0">
              <a:solidFill>
                <a:schemeClr val="tx1"/>
              </a:solidFill>
            </a:endParaRPr>
          </a:p>
        </p:txBody>
      </p:sp>
      <p:sp>
        <p:nvSpPr>
          <p:cNvPr id="5" name="4 Rectángulo"/>
          <p:cNvSpPr/>
          <p:nvPr/>
        </p:nvSpPr>
        <p:spPr>
          <a:xfrm>
            <a:off x="220283" y="1059582"/>
            <a:ext cx="8640960" cy="1323439"/>
          </a:xfrm>
          <a:prstGeom prst="rect">
            <a:avLst/>
          </a:prstGeom>
        </p:spPr>
        <p:txBody>
          <a:bodyPr wrap="square">
            <a:spAutoFit/>
          </a:bodyPr>
          <a:lstStyle/>
          <a:p>
            <a:r>
              <a:rPr lang="es-ES" sz="2000" b="1" dirty="0"/>
              <a:t>Suspensión o cancelación definitiva de la autorización, permiso o licencia para el ejercicio de actividades económicas u otras de similar naturaleza. </a:t>
            </a:r>
            <a:r>
              <a:rPr lang="es-ES" sz="2000" dirty="0"/>
              <a:t>Art. 30.2.5 l), 55  Ley 151/22 con relación al Art. 79 de la </a:t>
            </a:r>
            <a:r>
              <a:rPr lang="es-ES" sz="2000" dirty="0" smtClean="0"/>
              <a:t>Ley 152/22 de </a:t>
            </a:r>
            <a:r>
              <a:rPr lang="es-ES" sz="2000" dirty="0"/>
              <a:t>Ejecución Penal.  </a:t>
            </a:r>
          </a:p>
        </p:txBody>
      </p:sp>
      <p:sp>
        <p:nvSpPr>
          <p:cNvPr id="3" name="2 Rectángulo"/>
          <p:cNvSpPr/>
          <p:nvPr/>
        </p:nvSpPr>
        <p:spPr>
          <a:xfrm>
            <a:off x="307909" y="2571750"/>
            <a:ext cx="8465707" cy="2308324"/>
          </a:xfrm>
          <a:prstGeom prst="rect">
            <a:avLst/>
          </a:prstGeom>
        </p:spPr>
        <p:txBody>
          <a:bodyPr wrap="square">
            <a:spAutoFit/>
          </a:bodyPr>
          <a:lstStyle/>
          <a:p>
            <a:pPr marL="342900" lvl="0" indent="-342900">
              <a:buFont typeface="Arial" pitchFamily="34" charset="0"/>
              <a:buChar char="•"/>
            </a:pPr>
            <a:r>
              <a:rPr lang="es-ES" sz="2400" dirty="0"/>
              <a:t>C</a:t>
            </a:r>
            <a:r>
              <a:rPr lang="es-ES_tradnl" sz="2400" dirty="0"/>
              <a:t>onsiste en la inhabilitación temporal para realizar la actividad a que se refiera o la prohibición de que se ejerza en determinadas condiciones por el término que disponga el tribunal.</a:t>
            </a:r>
            <a:endParaRPr lang="es-ES" sz="2400" dirty="0"/>
          </a:p>
          <a:p>
            <a:pPr marL="342900" lvl="0" indent="-342900">
              <a:buFont typeface="Arial" pitchFamily="34" charset="0"/>
              <a:buChar char="•"/>
            </a:pPr>
            <a:r>
              <a:rPr lang="es-ES_tradnl" sz="2400" dirty="0"/>
              <a:t>Termino de Suspensión, de tres meses a un año y de cancelación, de uno a tres años.</a:t>
            </a:r>
            <a:endParaRPr lang="es-ES" sz="2400" dirty="0"/>
          </a:p>
        </p:txBody>
      </p:sp>
    </p:spTree>
    <p:extLst>
      <p:ext uri="{BB962C8B-B14F-4D97-AF65-F5344CB8AC3E}">
        <p14:creationId xmlns:p14="http://schemas.microsoft.com/office/powerpoint/2010/main" val="377576070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normAutofit fontScale="90000"/>
          </a:bodyPr>
          <a:lstStyle/>
          <a:p>
            <a:r>
              <a:rPr lang="es-ES" b="1" dirty="0" smtClean="0">
                <a:solidFill>
                  <a:schemeClr val="tx1"/>
                </a:solidFill>
              </a:rPr>
              <a:t>Sanciones accesorias. </a:t>
            </a:r>
            <a:endParaRPr lang="es-ES" b="1" dirty="0">
              <a:solidFill>
                <a:schemeClr val="tx1"/>
              </a:solidFill>
            </a:endParaRPr>
          </a:p>
        </p:txBody>
      </p:sp>
      <p:sp>
        <p:nvSpPr>
          <p:cNvPr id="5" name="4 Rectángulo"/>
          <p:cNvSpPr/>
          <p:nvPr/>
        </p:nvSpPr>
        <p:spPr>
          <a:xfrm>
            <a:off x="220283" y="1059582"/>
            <a:ext cx="8640960" cy="707886"/>
          </a:xfrm>
          <a:prstGeom prst="rect">
            <a:avLst/>
          </a:prstGeom>
        </p:spPr>
        <p:txBody>
          <a:bodyPr wrap="square">
            <a:spAutoFit/>
          </a:bodyPr>
          <a:lstStyle/>
          <a:p>
            <a:r>
              <a:rPr lang="es-ES" sz="2000" b="1" dirty="0"/>
              <a:t>Cierre forzoso de establecimiento o local. </a:t>
            </a:r>
            <a:r>
              <a:rPr lang="es-ES" sz="2000" dirty="0"/>
              <a:t>Art. 30.2.5 m), 57  Ley 151/22 con relación al Art. 80 de la </a:t>
            </a:r>
            <a:r>
              <a:rPr lang="es-ES" sz="2000" dirty="0" smtClean="0"/>
              <a:t>Ley 152/22 de </a:t>
            </a:r>
            <a:r>
              <a:rPr lang="es-ES" sz="2000" dirty="0"/>
              <a:t>Ejecución Penal.  </a:t>
            </a:r>
          </a:p>
        </p:txBody>
      </p:sp>
      <p:sp>
        <p:nvSpPr>
          <p:cNvPr id="3" name="2 Rectángulo"/>
          <p:cNvSpPr/>
          <p:nvPr/>
        </p:nvSpPr>
        <p:spPr>
          <a:xfrm>
            <a:off x="307909" y="1767468"/>
            <a:ext cx="8465707" cy="3046988"/>
          </a:xfrm>
          <a:prstGeom prst="rect">
            <a:avLst/>
          </a:prstGeom>
        </p:spPr>
        <p:txBody>
          <a:bodyPr wrap="square">
            <a:spAutoFit/>
          </a:bodyPr>
          <a:lstStyle/>
          <a:p>
            <a:pPr marL="342900" lvl="0" indent="-342900">
              <a:buFont typeface="Arial" pitchFamily="34" charset="0"/>
              <a:buChar char="•"/>
            </a:pPr>
            <a:r>
              <a:rPr lang="es-ES_tradnl" sz="2400" dirty="0"/>
              <a:t>Consiste en la clausura del establecimiento o local utilizado para el desempeño de actividades económicas u otras de similar naturaleza</a:t>
            </a:r>
            <a:endParaRPr lang="es-ES" sz="2400" dirty="0"/>
          </a:p>
          <a:p>
            <a:pPr marL="342900" lvl="0" indent="-342900">
              <a:buFont typeface="Arial" pitchFamily="34" charset="0"/>
              <a:buChar char="•"/>
            </a:pPr>
            <a:r>
              <a:rPr lang="es-ES_tradnl" sz="2400" dirty="0"/>
              <a:t>el tribunal puede imponerla de forma temporal (por un término que no sea inferior a tres meses ni superior a tres años)  o definitiva. </a:t>
            </a:r>
            <a:endParaRPr lang="es-ES" sz="2400" dirty="0"/>
          </a:p>
          <a:p>
            <a:pPr marL="342900" lvl="0" indent="-342900">
              <a:buFont typeface="Arial" pitchFamily="34" charset="0"/>
              <a:buChar char="•"/>
            </a:pPr>
            <a:r>
              <a:rPr lang="es-ES_tradnl" sz="2400" dirty="0"/>
              <a:t>No es aplicable cuando el local en que se desarrolle la actividad forme parte de una vivienda. </a:t>
            </a:r>
            <a:endParaRPr lang="es-ES" sz="2400" dirty="0"/>
          </a:p>
        </p:txBody>
      </p:sp>
    </p:spTree>
    <p:extLst>
      <p:ext uri="{BB962C8B-B14F-4D97-AF65-F5344CB8AC3E}">
        <p14:creationId xmlns:p14="http://schemas.microsoft.com/office/powerpoint/2010/main" val="423447059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normAutofit fontScale="90000"/>
          </a:bodyPr>
          <a:lstStyle/>
          <a:p>
            <a:r>
              <a:rPr lang="es-ES" b="1" dirty="0" smtClean="0">
                <a:solidFill>
                  <a:schemeClr val="tx1"/>
                </a:solidFill>
              </a:rPr>
              <a:t>Sanciones accesorias. </a:t>
            </a:r>
            <a:endParaRPr lang="es-ES" b="1" dirty="0">
              <a:solidFill>
                <a:schemeClr val="tx1"/>
              </a:solidFill>
            </a:endParaRPr>
          </a:p>
        </p:txBody>
      </p:sp>
      <p:sp>
        <p:nvSpPr>
          <p:cNvPr id="5" name="4 Rectángulo"/>
          <p:cNvSpPr/>
          <p:nvPr/>
        </p:nvSpPr>
        <p:spPr>
          <a:xfrm>
            <a:off x="220283" y="1059582"/>
            <a:ext cx="8640960" cy="1015663"/>
          </a:xfrm>
          <a:prstGeom prst="rect">
            <a:avLst/>
          </a:prstGeom>
        </p:spPr>
        <p:txBody>
          <a:bodyPr wrap="square">
            <a:spAutoFit/>
          </a:bodyPr>
          <a:lstStyle/>
          <a:p>
            <a:r>
              <a:rPr lang="es-ES" sz="2000" b="1" dirty="0"/>
              <a:t>Prohibición de acercamiento a las víctimas, perjudicados u otras personas allegadas afectivamente. </a:t>
            </a:r>
            <a:r>
              <a:rPr lang="es-ES" sz="2000" dirty="0"/>
              <a:t>Art. 30.2.5 n), 58  Ley 151/22 con relación al Art. 83 de la </a:t>
            </a:r>
            <a:r>
              <a:rPr lang="es-ES" sz="2000" dirty="0" smtClean="0"/>
              <a:t>Ley 152/22  de </a:t>
            </a:r>
            <a:r>
              <a:rPr lang="es-ES" sz="2000" dirty="0"/>
              <a:t>Ejecución Penal.  </a:t>
            </a:r>
          </a:p>
        </p:txBody>
      </p:sp>
      <p:sp>
        <p:nvSpPr>
          <p:cNvPr id="3" name="2 Rectángulo"/>
          <p:cNvSpPr/>
          <p:nvPr/>
        </p:nvSpPr>
        <p:spPr>
          <a:xfrm>
            <a:off x="220283" y="2128486"/>
            <a:ext cx="8744205" cy="3046988"/>
          </a:xfrm>
          <a:prstGeom prst="rect">
            <a:avLst/>
          </a:prstGeom>
        </p:spPr>
        <p:txBody>
          <a:bodyPr wrap="square">
            <a:spAutoFit/>
          </a:bodyPr>
          <a:lstStyle/>
          <a:p>
            <a:pPr marL="342900" lvl="0" indent="-342900">
              <a:buFont typeface="Arial" pitchFamily="34" charset="0"/>
              <a:buChar char="•"/>
            </a:pPr>
            <a:r>
              <a:rPr lang="es-ES_tradnl" sz="2400" dirty="0"/>
              <a:t>Consiste en que el sancionado no puede establecer contacto con aquellas por cualquier medio ni permanecer en un área o perímetro próximo a las mismas que determine el tribunal.</a:t>
            </a:r>
            <a:endParaRPr lang="es-ES" sz="2400" dirty="0"/>
          </a:p>
          <a:p>
            <a:pPr marL="342900" lvl="0" indent="-342900">
              <a:buFont typeface="Arial" pitchFamily="34" charset="0"/>
              <a:buChar char="•"/>
            </a:pPr>
            <a:r>
              <a:rPr lang="es-ES_tradnl" sz="2400" dirty="0"/>
              <a:t>En caso de que la sanción fuera la de multa, comenzará a cumplirse a partir del momento en que el sancionado sea requerido para su pago o haya comenzado a disfrutar de libertad después de haber sufrido apremio personal por su incumplimiento.</a:t>
            </a:r>
            <a:endParaRPr lang="es-ES" sz="2400" dirty="0"/>
          </a:p>
        </p:txBody>
      </p:sp>
    </p:spTree>
    <p:extLst>
      <p:ext uri="{BB962C8B-B14F-4D97-AF65-F5344CB8AC3E}">
        <p14:creationId xmlns:p14="http://schemas.microsoft.com/office/powerpoint/2010/main" val="317600761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p:txBody>
          <a:bodyPr>
            <a:normAutofit fontScale="90000"/>
          </a:bodyPr>
          <a:lstStyle/>
          <a:p>
            <a:r>
              <a:rPr lang="es-ES" b="1" dirty="0" smtClean="0">
                <a:solidFill>
                  <a:schemeClr val="tx1"/>
                </a:solidFill>
              </a:rPr>
              <a:t>Sanciones accesorias. </a:t>
            </a:r>
            <a:endParaRPr lang="es-ES" b="1" dirty="0">
              <a:solidFill>
                <a:schemeClr val="tx1"/>
              </a:solidFill>
            </a:endParaRPr>
          </a:p>
        </p:txBody>
      </p:sp>
      <p:sp>
        <p:nvSpPr>
          <p:cNvPr id="5" name="4 Rectángulo"/>
          <p:cNvSpPr/>
          <p:nvPr/>
        </p:nvSpPr>
        <p:spPr>
          <a:xfrm>
            <a:off x="220283" y="1059582"/>
            <a:ext cx="8640960" cy="707886"/>
          </a:xfrm>
          <a:prstGeom prst="rect">
            <a:avLst/>
          </a:prstGeom>
        </p:spPr>
        <p:txBody>
          <a:bodyPr wrap="square">
            <a:spAutoFit/>
          </a:bodyPr>
          <a:lstStyle/>
          <a:p>
            <a:r>
              <a:rPr lang="es-ES" sz="2000" b="1" dirty="0"/>
              <a:t>Prohibición de salida del territorio nacional.</a:t>
            </a:r>
            <a:r>
              <a:rPr lang="es-ES" sz="2000" dirty="0"/>
              <a:t> Art. 30.2.5 ñ), 598  Ley 151/22 con relación al Art. 84 de la </a:t>
            </a:r>
            <a:r>
              <a:rPr lang="es-ES" sz="2000" dirty="0" smtClean="0"/>
              <a:t>Ley 152/22  de </a:t>
            </a:r>
            <a:r>
              <a:rPr lang="es-ES" sz="2000" dirty="0"/>
              <a:t>Ejecución Penal. </a:t>
            </a:r>
          </a:p>
        </p:txBody>
      </p:sp>
      <p:sp>
        <p:nvSpPr>
          <p:cNvPr id="3" name="2 Rectángulo"/>
          <p:cNvSpPr/>
          <p:nvPr/>
        </p:nvSpPr>
        <p:spPr>
          <a:xfrm>
            <a:off x="220283" y="2128486"/>
            <a:ext cx="8744205" cy="1938992"/>
          </a:xfrm>
          <a:prstGeom prst="rect">
            <a:avLst/>
          </a:prstGeom>
        </p:spPr>
        <p:txBody>
          <a:bodyPr wrap="square">
            <a:spAutoFit/>
          </a:bodyPr>
          <a:lstStyle/>
          <a:p>
            <a:pPr marL="342900" lvl="0" indent="-342900">
              <a:buFont typeface="Arial" pitchFamily="34" charset="0"/>
              <a:buChar char="•"/>
            </a:pPr>
            <a:r>
              <a:rPr lang="es-ES" sz="2400" dirty="0"/>
              <a:t>Consiste en la interdicción que impone el tribunal al sancionado para viajar al exterior del país durante el tiempo en que se encuentre cumpliendo la sanción principal restrictiva de su libertad o hasta que acredite que abonó el importe de la multa.</a:t>
            </a:r>
          </a:p>
        </p:txBody>
      </p:sp>
    </p:spTree>
    <p:extLst>
      <p:ext uri="{BB962C8B-B14F-4D97-AF65-F5344CB8AC3E}">
        <p14:creationId xmlns:p14="http://schemas.microsoft.com/office/powerpoint/2010/main" val="185605161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0739" y="171450"/>
            <a:ext cx="8862509" cy="569214"/>
          </a:xfrm>
        </p:spPr>
        <p:txBody>
          <a:bodyPr>
            <a:normAutofit fontScale="90000"/>
          </a:bodyPr>
          <a:lstStyle/>
          <a:p>
            <a:pPr lvl="0"/>
            <a:r>
              <a:rPr lang="es-ES_tradnl" dirty="0">
                <a:solidFill>
                  <a:schemeClr val="tx1"/>
                </a:solidFill>
              </a:rPr>
              <a:t>Sanciones aplicadas a las Personas </a:t>
            </a:r>
            <a:r>
              <a:rPr lang="es-ES_tradnl" dirty="0" smtClean="0">
                <a:solidFill>
                  <a:schemeClr val="tx1"/>
                </a:solidFill>
              </a:rPr>
              <a:t>jurídicas</a:t>
            </a:r>
            <a:r>
              <a:rPr lang="es-ES" dirty="0" smtClean="0">
                <a:solidFill>
                  <a:schemeClr val="tx1"/>
                </a:solidFill>
              </a:rPr>
              <a:t>.</a:t>
            </a:r>
            <a:endParaRPr lang="es-ES" dirty="0">
              <a:solidFill>
                <a:schemeClr val="tx1"/>
              </a:solidFill>
            </a:endParaRPr>
          </a:p>
        </p:txBody>
      </p:sp>
      <p:sp>
        <p:nvSpPr>
          <p:cNvPr id="12" name="11 CuadroTexto"/>
          <p:cNvSpPr txBox="1"/>
          <p:nvPr/>
        </p:nvSpPr>
        <p:spPr>
          <a:xfrm>
            <a:off x="1135464" y="1337234"/>
            <a:ext cx="2419875" cy="58477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r>
              <a:rPr lang="es-ES" sz="3200" dirty="0" smtClean="0">
                <a:latin typeface="Arial" pitchFamily="34" charset="0"/>
                <a:cs typeface="Arial" pitchFamily="34" charset="0"/>
              </a:rPr>
              <a:t>Principales.</a:t>
            </a:r>
            <a:endParaRPr lang="es-ES" sz="3200" dirty="0">
              <a:latin typeface="Arial" pitchFamily="34" charset="0"/>
              <a:cs typeface="Arial" pitchFamily="34" charset="0"/>
            </a:endParaRPr>
          </a:p>
        </p:txBody>
      </p:sp>
      <p:sp>
        <p:nvSpPr>
          <p:cNvPr id="22" name="21 CuadroTexto"/>
          <p:cNvSpPr txBox="1"/>
          <p:nvPr/>
        </p:nvSpPr>
        <p:spPr>
          <a:xfrm>
            <a:off x="1161630" y="4010822"/>
            <a:ext cx="2419875" cy="58477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r>
              <a:rPr lang="es-ES" sz="3200" dirty="0" smtClean="0">
                <a:latin typeface="Arial" pitchFamily="34" charset="0"/>
                <a:cs typeface="Arial" pitchFamily="34" charset="0"/>
              </a:rPr>
              <a:t>Accesorias.</a:t>
            </a:r>
            <a:endParaRPr lang="es-ES" sz="3200" dirty="0">
              <a:latin typeface="Arial" pitchFamily="34" charset="0"/>
              <a:cs typeface="Arial" pitchFamily="34" charset="0"/>
            </a:endParaRPr>
          </a:p>
        </p:txBody>
      </p:sp>
      <p:cxnSp>
        <p:nvCxnSpPr>
          <p:cNvPr id="32" name="31 Conector recto de flecha"/>
          <p:cNvCxnSpPr>
            <a:stCxn id="12" idx="3"/>
          </p:cNvCxnSpPr>
          <p:nvPr/>
        </p:nvCxnSpPr>
        <p:spPr>
          <a:xfrm>
            <a:off x="3555339" y="1629622"/>
            <a:ext cx="380019"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6" name="35 Conector recto de flecha"/>
          <p:cNvCxnSpPr/>
          <p:nvPr/>
        </p:nvCxnSpPr>
        <p:spPr>
          <a:xfrm flipV="1">
            <a:off x="3550064" y="4294588"/>
            <a:ext cx="380019" cy="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9" name="38 Conector angular"/>
          <p:cNvCxnSpPr>
            <a:endCxn id="12" idx="1"/>
          </p:cNvCxnSpPr>
          <p:nvPr/>
        </p:nvCxnSpPr>
        <p:spPr>
          <a:xfrm rot="5400000" flipH="1" flipV="1">
            <a:off x="-136914" y="2056634"/>
            <a:ext cx="1699390" cy="845366"/>
          </a:xfrm>
          <a:prstGeom prst="bentConnector2">
            <a:avLst/>
          </a:prstGeom>
          <a:ln>
            <a:tailEnd type="arrow"/>
          </a:ln>
        </p:spPr>
        <p:style>
          <a:lnRef idx="3">
            <a:schemeClr val="dk1"/>
          </a:lnRef>
          <a:fillRef idx="0">
            <a:schemeClr val="dk1"/>
          </a:fillRef>
          <a:effectRef idx="2">
            <a:schemeClr val="dk1"/>
          </a:effectRef>
          <a:fontRef idx="minor">
            <a:schemeClr val="tx1"/>
          </a:fontRef>
        </p:style>
      </p:cxnSp>
      <p:cxnSp>
        <p:nvCxnSpPr>
          <p:cNvPr id="43" name="42 Conector angular"/>
          <p:cNvCxnSpPr/>
          <p:nvPr/>
        </p:nvCxnSpPr>
        <p:spPr>
          <a:xfrm rot="16200000" flipH="1">
            <a:off x="229788" y="3453860"/>
            <a:ext cx="965575" cy="715884"/>
          </a:xfrm>
          <a:prstGeom prst="bentConnector2">
            <a:avLst/>
          </a:prstGeom>
          <a:ln>
            <a:tailEnd type="arrow"/>
          </a:ln>
        </p:spPr>
        <p:style>
          <a:lnRef idx="3">
            <a:schemeClr val="dk1"/>
          </a:lnRef>
          <a:fillRef idx="0">
            <a:schemeClr val="dk1"/>
          </a:fillRef>
          <a:effectRef idx="2">
            <a:schemeClr val="dk1"/>
          </a:effectRef>
          <a:fontRef idx="minor">
            <a:schemeClr val="tx1"/>
          </a:fontRef>
        </p:style>
      </p:cxnSp>
      <p:sp>
        <p:nvSpPr>
          <p:cNvPr id="11" name="10 CuadroTexto"/>
          <p:cNvSpPr txBox="1"/>
          <p:nvPr/>
        </p:nvSpPr>
        <p:spPr>
          <a:xfrm rot="16200000">
            <a:off x="-652996" y="2705205"/>
            <a:ext cx="2232248" cy="58477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r>
              <a:rPr lang="es-ES" sz="3200" dirty="0" smtClean="0">
                <a:latin typeface="Arial" pitchFamily="34" charset="0"/>
                <a:cs typeface="Arial" pitchFamily="34" charset="0"/>
              </a:rPr>
              <a:t>Sanciones.</a:t>
            </a:r>
            <a:endParaRPr lang="es-ES" sz="3200" dirty="0">
              <a:latin typeface="Arial" pitchFamily="34" charset="0"/>
              <a:cs typeface="Arial" pitchFamily="34" charset="0"/>
            </a:endParaRPr>
          </a:p>
        </p:txBody>
      </p:sp>
      <p:sp>
        <p:nvSpPr>
          <p:cNvPr id="3" name="2 Rectángulo"/>
          <p:cNvSpPr/>
          <p:nvPr/>
        </p:nvSpPr>
        <p:spPr>
          <a:xfrm>
            <a:off x="4114870" y="1349521"/>
            <a:ext cx="5029130" cy="523220"/>
          </a:xfrm>
          <a:prstGeom prst="rect">
            <a:avLst/>
          </a:prstGeom>
        </p:spPr>
        <p:txBody>
          <a:bodyPr wrap="square">
            <a:spAutoFit/>
          </a:bodyPr>
          <a:lstStyle/>
          <a:p>
            <a:r>
              <a:rPr lang="es-ES" sz="2800" dirty="0" smtClean="0"/>
              <a:t>Artículo. 32.1.2, Ley 151/22.</a:t>
            </a:r>
            <a:endParaRPr lang="es-ES" sz="2800" dirty="0"/>
          </a:p>
        </p:txBody>
      </p:sp>
      <p:sp>
        <p:nvSpPr>
          <p:cNvPr id="4" name="3 Rectángulo"/>
          <p:cNvSpPr/>
          <p:nvPr/>
        </p:nvSpPr>
        <p:spPr>
          <a:xfrm>
            <a:off x="4114870" y="4109924"/>
            <a:ext cx="5029130" cy="461665"/>
          </a:xfrm>
          <a:prstGeom prst="rect">
            <a:avLst/>
          </a:prstGeom>
        </p:spPr>
        <p:txBody>
          <a:bodyPr wrap="square">
            <a:spAutoFit/>
          </a:bodyPr>
          <a:lstStyle/>
          <a:p>
            <a:r>
              <a:rPr lang="es-ES" sz="2400" dirty="0"/>
              <a:t>Artículo</a:t>
            </a:r>
            <a:r>
              <a:rPr lang="es-ES" sz="2400" dirty="0" smtClean="0"/>
              <a:t>. </a:t>
            </a:r>
            <a:r>
              <a:rPr lang="es-ES" sz="2400" dirty="0"/>
              <a:t>32.1.3, Ley 151/22.</a:t>
            </a:r>
          </a:p>
        </p:txBody>
      </p:sp>
    </p:spTree>
    <p:extLst>
      <p:ext uri="{BB962C8B-B14F-4D97-AF65-F5344CB8AC3E}">
        <p14:creationId xmlns:p14="http://schemas.microsoft.com/office/powerpoint/2010/main" val="355219328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tx1"/>
                </a:solidFill>
              </a:rPr>
              <a:t>Sanciones </a:t>
            </a:r>
            <a:r>
              <a:rPr lang="es-ES" b="1" dirty="0" smtClean="0">
                <a:solidFill>
                  <a:schemeClr val="tx1"/>
                </a:solidFill>
              </a:rPr>
              <a:t>principales. </a:t>
            </a:r>
            <a:endParaRPr lang="es-ES" dirty="0"/>
          </a:p>
        </p:txBody>
      </p:sp>
      <p:sp>
        <p:nvSpPr>
          <p:cNvPr id="3" name="2 Marcador de contenido"/>
          <p:cNvSpPr>
            <a:spLocks noGrp="1"/>
          </p:cNvSpPr>
          <p:nvPr>
            <p:ph sz="quarter" idx="1"/>
          </p:nvPr>
        </p:nvSpPr>
        <p:spPr/>
        <p:txBody>
          <a:bodyPr>
            <a:normAutofit lnSpcReduction="10000"/>
          </a:bodyPr>
          <a:lstStyle/>
          <a:p>
            <a:pPr marL="0" indent="0">
              <a:buNone/>
            </a:pPr>
            <a:r>
              <a:rPr lang="es-ES" b="1" dirty="0"/>
              <a:t>Disolución: </a:t>
            </a:r>
            <a:r>
              <a:rPr lang="es-ES" dirty="0"/>
              <a:t>Art. 32.1.2 a) y art 61 Ley 151/22.</a:t>
            </a:r>
          </a:p>
          <a:p>
            <a:pPr lvl="0"/>
            <a:r>
              <a:rPr lang="es-ES" dirty="0"/>
              <a:t>Consisnte en la extinción de la Persona Jurídica, en caso que se imponga se anulará la escritura de constitución.</a:t>
            </a:r>
          </a:p>
          <a:p>
            <a:pPr lvl="0"/>
            <a:r>
              <a:rPr lang="es-ES" dirty="0"/>
              <a:t>Se inscribirá la parte pertinente de la sentencia en los registros que se halle inscrita.</a:t>
            </a:r>
          </a:p>
          <a:p>
            <a:pPr lvl="0"/>
            <a:r>
              <a:rPr lang="es-ES" dirty="0"/>
              <a:t>Quedando disuelta a todos los efectos legales, desde la fecha de la firmeza de la sentencia condenatoria.  </a:t>
            </a:r>
          </a:p>
          <a:p>
            <a:endParaRPr lang="es-ES" dirty="0"/>
          </a:p>
        </p:txBody>
      </p:sp>
    </p:spTree>
    <p:extLst>
      <p:ext uri="{BB962C8B-B14F-4D97-AF65-F5344CB8AC3E}">
        <p14:creationId xmlns:p14="http://schemas.microsoft.com/office/powerpoint/2010/main" val="29584262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249492"/>
            <a:ext cx="8534400" cy="569214"/>
          </a:xfrm>
        </p:spPr>
        <p:txBody>
          <a:bodyPr>
            <a:normAutofit fontScale="90000"/>
          </a:bodyPr>
          <a:lstStyle/>
          <a:p>
            <a:r>
              <a:rPr lang="es-ES" b="1" dirty="0">
                <a:solidFill>
                  <a:schemeClr val="tx1"/>
                </a:solidFill>
              </a:rPr>
              <a:t>Sanción. Concepto, características y fines.</a:t>
            </a:r>
            <a:endParaRPr lang="es-ES" dirty="0">
              <a:solidFill>
                <a:schemeClr val="tx1"/>
              </a:solidFill>
            </a:endParaRPr>
          </a:p>
        </p:txBody>
      </p:sp>
      <p:sp>
        <p:nvSpPr>
          <p:cNvPr id="5" name="4 Marcador de contenido"/>
          <p:cNvSpPr>
            <a:spLocks noGrp="1"/>
          </p:cNvSpPr>
          <p:nvPr>
            <p:ph sz="quarter" idx="1"/>
          </p:nvPr>
        </p:nvSpPr>
        <p:spPr>
          <a:xfrm>
            <a:off x="179512" y="1145286"/>
            <a:ext cx="8784976" cy="3429000"/>
          </a:xfrm>
        </p:spPr>
        <p:txBody>
          <a:bodyPr>
            <a:normAutofit fontScale="77500" lnSpcReduction="20000"/>
          </a:bodyPr>
          <a:lstStyle/>
          <a:p>
            <a:r>
              <a:rPr lang="es-ES" b="1" dirty="0" smtClean="0">
                <a:latin typeface="Arial" pitchFamily="34" charset="0"/>
                <a:cs typeface="Arial" pitchFamily="34" charset="0"/>
              </a:rPr>
              <a:t>Características </a:t>
            </a:r>
            <a:r>
              <a:rPr lang="es-ES" b="1" dirty="0">
                <a:latin typeface="Arial" pitchFamily="34" charset="0"/>
                <a:cs typeface="Arial" pitchFamily="34" charset="0"/>
              </a:rPr>
              <a:t>de sanción</a:t>
            </a:r>
            <a:r>
              <a:rPr lang="es-ES" b="1" dirty="0" smtClean="0">
                <a:latin typeface="Arial" pitchFamily="34" charset="0"/>
                <a:cs typeface="Arial" pitchFamily="34" charset="0"/>
              </a:rPr>
              <a:t>:</a:t>
            </a:r>
          </a:p>
          <a:p>
            <a:pPr marL="739775" lvl="0" indent="-273050" algn="just"/>
            <a:r>
              <a:rPr lang="es-ES" b="1" dirty="0" smtClean="0">
                <a:latin typeface="Arial" pitchFamily="34" charset="0"/>
                <a:cs typeface="Arial" pitchFamily="34" charset="0"/>
              </a:rPr>
              <a:t>Aflictividad</a:t>
            </a:r>
            <a:r>
              <a:rPr lang="es-ES" dirty="0">
                <a:latin typeface="Arial" pitchFamily="34" charset="0"/>
                <a:cs typeface="Arial" pitchFamily="34" charset="0"/>
              </a:rPr>
              <a:t>: </a:t>
            </a:r>
            <a:r>
              <a:rPr lang="es-ES" dirty="0" smtClean="0">
                <a:latin typeface="Arial" pitchFamily="34" charset="0"/>
                <a:cs typeface="Arial" pitchFamily="34" charset="0"/>
              </a:rPr>
              <a:t>Esta </a:t>
            </a:r>
            <a:r>
              <a:rPr lang="es-ES" dirty="0">
                <a:latin typeface="Arial" pitchFamily="34" charset="0"/>
                <a:cs typeface="Arial" pitchFamily="34" charset="0"/>
              </a:rPr>
              <a:t>ocasionada por sus contenido, determinados y objetivos perjuicios. Se materializa en el hecho de que las penas, en instancias </a:t>
            </a:r>
            <a:r>
              <a:rPr lang="es-ES" dirty="0" smtClean="0">
                <a:latin typeface="Arial" pitchFamily="34" charset="0"/>
                <a:cs typeface="Arial" pitchFamily="34" charset="0"/>
              </a:rPr>
              <a:t>preferentes, </a:t>
            </a:r>
            <a:r>
              <a:rPr lang="es-ES" dirty="0">
                <a:latin typeface="Arial" pitchFamily="34" charset="0"/>
                <a:cs typeface="Arial" pitchFamily="34" charset="0"/>
              </a:rPr>
              <a:t>implica la afectación de bienes jurídicos (el patrimonio, La libertad o la dignidad), del declarado responsable de la comisión de un delito. </a:t>
            </a:r>
            <a:endParaRPr lang="es-ES" dirty="0" smtClean="0">
              <a:latin typeface="Arial" pitchFamily="34" charset="0"/>
              <a:cs typeface="Arial" pitchFamily="34" charset="0"/>
            </a:endParaRPr>
          </a:p>
          <a:p>
            <a:pPr marL="739775" indent="-273050" algn="just"/>
            <a:r>
              <a:rPr lang="es-ES" b="1" dirty="0">
                <a:latin typeface="Arial" pitchFamily="34" charset="0"/>
                <a:cs typeface="Arial" pitchFamily="34" charset="0"/>
              </a:rPr>
              <a:t>Personalidad</a:t>
            </a:r>
            <a:r>
              <a:rPr lang="es-ES" dirty="0">
                <a:latin typeface="Arial" pitchFamily="34" charset="0"/>
                <a:cs typeface="Arial" pitchFamily="34" charset="0"/>
              </a:rPr>
              <a:t>: </a:t>
            </a:r>
            <a:r>
              <a:rPr lang="es-ES" dirty="0" smtClean="0">
                <a:latin typeface="Arial" pitchFamily="34" charset="0"/>
                <a:cs typeface="Arial" pitchFamily="34" charset="0"/>
              </a:rPr>
              <a:t>Las </a:t>
            </a:r>
            <a:r>
              <a:rPr lang="es-ES" dirty="0">
                <a:latin typeface="Arial" pitchFamily="34" charset="0"/>
                <a:cs typeface="Arial" pitchFamily="34" charset="0"/>
              </a:rPr>
              <a:t>penas solo pueden recaer en el sujeto o los sujetos responsables del delito, sin que pueda extenderse su cumplimiento a un tercero, de lo cual se infiere que con la muerte del sujeto sancionado se extingue todas las responsabilidades penales.  </a:t>
            </a:r>
          </a:p>
          <a:p>
            <a:pPr marL="739775" lvl="0" indent="-273050" algn="just"/>
            <a:endParaRPr lang="es-ES" dirty="0">
              <a:latin typeface="Arial" pitchFamily="34" charset="0"/>
              <a:cs typeface="Arial" pitchFamily="34" charset="0"/>
            </a:endParaRPr>
          </a:p>
          <a:p>
            <a:pPr marL="628650" indent="-273050"/>
            <a:endParaRPr lang="es-ES" b="1" dirty="0" smtClean="0">
              <a:latin typeface="Arial" pitchFamily="34" charset="0"/>
              <a:cs typeface="Arial" pitchFamily="34" charset="0"/>
            </a:endParaRPr>
          </a:p>
        </p:txBody>
      </p:sp>
    </p:spTree>
    <p:extLst>
      <p:ext uri="{BB962C8B-B14F-4D97-AF65-F5344CB8AC3E}">
        <p14:creationId xmlns:p14="http://schemas.microsoft.com/office/powerpoint/2010/main" val="146411275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tx1"/>
                </a:solidFill>
              </a:rPr>
              <a:t>Sanciones </a:t>
            </a:r>
            <a:r>
              <a:rPr lang="es-ES" b="1" dirty="0" smtClean="0">
                <a:solidFill>
                  <a:schemeClr val="tx1"/>
                </a:solidFill>
              </a:rPr>
              <a:t>principales. </a:t>
            </a:r>
            <a:endParaRPr lang="es-ES" dirty="0"/>
          </a:p>
        </p:txBody>
      </p:sp>
      <p:sp>
        <p:nvSpPr>
          <p:cNvPr id="3" name="2 Marcador de contenido"/>
          <p:cNvSpPr>
            <a:spLocks noGrp="1"/>
          </p:cNvSpPr>
          <p:nvPr>
            <p:ph sz="quarter" idx="1"/>
          </p:nvPr>
        </p:nvSpPr>
        <p:spPr/>
        <p:txBody>
          <a:bodyPr>
            <a:normAutofit/>
          </a:bodyPr>
          <a:lstStyle/>
          <a:p>
            <a:pPr marL="0" indent="0">
              <a:buNone/>
            </a:pPr>
            <a:r>
              <a:rPr lang="es-ES" b="1" dirty="0"/>
              <a:t>Clausura temporal: </a:t>
            </a:r>
            <a:r>
              <a:rPr lang="es-ES" dirty="0"/>
              <a:t>Art. 32.1.2 b)  y art 62 Ley 151/22.</a:t>
            </a:r>
          </a:p>
          <a:p>
            <a:pPr lvl="0"/>
            <a:r>
              <a:rPr lang="es-ES" dirty="0"/>
              <a:t>Consiste en la cierre total del establecimiento, local, oficina, o negocio de la PJ por el término que determine al sentencia, el cual no puede ser inferior a 6 meses ni exceder a de los 2 años. </a:t>
            </a:r>
          </a:p>
          <a:p>
            <a:endParaRPr lang="es-ES" dirty="0"/>
          </a:p>
        </p:txBody>
      </p:sp>
    </p:spTree>
    <p:extLst>
      <p:ext uri="{BB962C8B-B14F-4D97-AF65-F5344CB8AC3E}">
        <p14:creationId xmlns:p14="http://schemas.microsoft.com/office/powerpoint/2010/main" val="81661787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tx1"/>
                </a:solidFill>
              </a:rPr>
              <a:t>Sanciones </a:t>
            </a:r>
            <a:r>
              <a:rPr lang="es-ES" b="1" dirty="0" smtClean="0">
                <a:solidFill>
                  <a:schemeClr val="tx1"/>
                </a:solidFill>
              </a:rPr>
              <a:t>principales. </a:t>
            </a:r>
            <a:endParaRPr lang="es-ES" dirty="0"/>
          </a:p>
        </p:txBody>
      </p:sp>
      <p:sp>
        <p:nvSpPr>
          <p:cNvPr id="3" name="2 Marcador de contenido"/>
          <p:cNvSpPr>
            <a:spLocks noGrp="1"/>
          </p:cNvSpPr>
          <p:nvPr>
            <p:ph sz="quarter" idx="1"/>
          </p:nvPr>
        </p:nvSpPr>
        <p:spPr/>
        <p:txBody>
          <a:bodyPr>
            <a:normAutofit fontScale="77500" lnSpcReduction="20000"/>
          </a:bodyPr>
          <a:lstStyle/>
          <a:p>
            <a:pPr marL="0" indent="0">
              <a:buNone/>
            </a:pPr>
            <a:r>
              <a:rPr lang="es-ES" b="1" dirty="0"/>
              <a:t>Prohibición de desarrollar determinadas actividades o negocios: </a:t>
            </a:r>
            <a:r>
              <a:rPr lang="es-ES" dirty="0"/>
              <a:t>Art. 32.1.2 c) y art 63 Ley 151/22.</a:t>
            </a:r>
          </a:p>
          <a:p>
            <a:pPr lvl="0"/>
            <a:r>
              <a:rPr lang="es-ES" dirty="0"/>
              <a:t>Implicar la prohibición de las actividades o negocios que acuerde el tribunal en la sentencia.</a:t>
            </a:r>
          </a:p>
          <a:p>
            <a:pPr lvl="0"/>
            <a:r>
              <a:rPr lang="es-ES" dirty="0"/>
              <a:t>A diferencia de la clausura temporal, es de carácter parcial, no absoluto, como la clausura.</a:t>
            </a:r>
          </a:p>
          <a:p>
            <a:pPr lvl="0"/>
            <a:r>
              <a:rPr lang="es-ES" dirty="0"/>
              <a:t>La actividad prohibida no tiene que guardar relación con la índole del delito cometido.</a:t>
            </a:r>
          </a:p>
          <a:p>
            <a:pPr lvl="0"/>
            <a:r>
              <a:rPr lang="es-ES" dirty="0"/>
              <a:t>Pudiera ser más grave la sanción si la entidad tuviera una sola actividad o negocio. La fórmula que se entiende aplicable consiste en fraccionar las actividades en otra, siempre y cuando sea posible.</a:t>
            </a:r>
          </a:p>
          <a:p>
            <a:endParaRPr lang="es-ES" dirty="0"/>
          </a:p>
        </p:txBody>
      </p:sp>
    </p:spTree>
    <p:extLst>
      <p:ext uri="{BB962C8B-B14F-4D97-AF65-F5344CB8AC3E}">
        <p14:creationId xmlns:p14="http://schemas.microsoft.com/office/powerpoint/2010/main" val="305939605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tx1"/>
                </a:solidFill>
              </a:rPr>
              <a:t>Sanciones </a:t>
            </a:r>
            <a:r>
              <a:rPr lang="es-ES" b="1" dirty="0" smtClean="0">
                <a:solidFill>
                  <a:schemeClr val="tx1"/>
                </a:solidFill>
              </a:rPr>
              <a:t>principales. </a:t>
            </a:r>
            <a:endParaRPr lang="es-ES" dirty="0"/>
          </a:p>
        </p:txBody>
      </p:sp>
      <p:sp>
        <p:nvSpPr>
          <p:cNvPr id="3" name="2 Marcador de contenido"/>
          <p:cNvSpPr>
            <a:spLocks noGrp="1"/>
          </p:cNvSpPr>
          <p:nvPr>
            <p:ph sz="quarter" idx="1"/>
          </p:nvPr>
        </p:nvSpPr>
        <p:spPr/>
        <p:txBody>
          <a:bodyPr>
            <a:normAutofit fontScale="77500" lnSpcReduction="20000"/>
          </a:bodyPr>
          <a:lstStyle/>
          <a:p>
            <a:pPr marL="0" indent="0">
              <a:buNone/>
            </a:pPr>
            <a:r>
              <a:rPr lang="es-ES" b="1" dirty="0"/>
              <a:t>Intervención. </a:t>
            </a:r>
            <a:r>
              <a:rPr lang="es-ES" dirty="0"/>
              <a:t>Art. 32.1.2 c) y art 64 Ley 151/22.</a:t>
            </a:r>
          </a:p>
          <a:p>
            <a:pPr lvl="0"/>
            <a:r>
              <a:rPr lang="es-ES_tradnl" dirty="0"/>
              <a:t>Consiste en someter a la persona jurídica a la fiscalización de sus actividades, mediante un interventor designado por el tribunal con carácter temporal, ya sea en la totalidad de la entidad o en determinadas instalaciones, secciones, locales o unidades de negocios.</a:t>
            </a:r>
            <a:endParaRPr lang="es-ES" dirty="0"/>
          </a:p>
          <a:p>
            <a:pPr lvl="0"/>
            <a:r>
              <a:rPr lang="es-ES" dirty="0"/>
              <a:t>El término de la intervención no puede ser inferior a seis meses ni exceder los dos años</a:t>
            </a:r>
          </a:p>
          <a:p>
            <a:pPr lvl="0"/>
            <a:r>
              <a:rPr lang="es-ES" dirty="0"/>
              <a:t>Los objetivos de intervención son los siguientes: Restablecer la organización de la persona jurídica, preservar sus bienes y garantizar su adecuado funcionamiento durante el término fijado y salvaguardar los derechos de sus trabajadores y acreedores.</a:t>
            </a:r>
          </a:p>
          <a:p>
            <a:endParaRPr lang="es-ES" dirty="0"/>
          </a:p>
        </p:txBody>
      </p:sp>
    </p:spTree>
    <p:extLst>
      <p:ext uri="{BB962C8B-B14F-4D97-AF65-F5344CB8AC3E}">
        <p14:creationId xmlns:p14="http://schemas.microsoft.com/office/powerpoint/2010/main" val="243647459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tx1"/>
                </a:solidFill>
              </a:rPr>
              <a:t>Sanciones </a:t>
            </a:r>
            <a:r>
              <a:rPr lang="es-ES" b="1" dirty="0" smtClean="0">
                <a:solidFill>
                  <a:schemeClr val="tx1"/>
                </a:solidFill>
              </a:rPr>
              <a:t>principales. </a:t>
            </a:r>
            <a:endParaRPr lang="es-ES" dirty="0"/>
          </a:p>
        </p:txBody>
      </p:sp>
      <p:sp>
        <p:nvSpPr>
          <p:cNvPr id="3" name="2 Marcador de contenido"/>
          <p:cNvSpPr>
            <a:spLocks noGrp="1"/>
          </p:cNvSpPr>
          <p:nvPr>
            <p:ph sz="quarter" idx="1"/>
          </p:nvPr>
        </p:nvSpPr>
        <p:spPr/>
        <p:txBody>
          <a:bodyPr>
            <a:normAutofit fontScale="92500" lnSpcReduction="20000"/>
          </a:bodyPr>
          <a:lstStyle/>
          <a:p>
            <a:pPr marL="0" indent="0">
              <a:buNone/>
            </a:pPr>
            <a:r>
              <a:rPr lang="en-US" b="1" dirty="0"/>
              <a:t>Multa: </a:t>
            </a:r>
            <a:r>
              <a:rPr lang="es-ES" dirty="0"/>
              <a:t>Art. 32.1.2 c) y art 65  Ley 151/22.</a:t>
            </a:r>
          </a:p>
          <a:p>
            <a:pPr lvl="0"/>
            <a:r>
              <a:rPr lang="es-ES" dirty="0"/>
              <a:t>Podrá aplicarse a delitos que tenga previsto esta sanción.</a:t>
            </a:r>
          </a:p>
          <a:p>
            <a:pPr lvl="0"/>
            <a:r>
              <a:rPr lang="es-ES" dirty="0"/>
              <a:t>Siguiendo las reglas siguientes:</a:t>
            </a:r>
          </a:p>
          <a:p>
            <a:pPr lvl="0"/>
            <a:r>
              <a:rPr lang="es-ES" dirty="0"/>
              <a:t>La multa está formada también por cuotas que no pueden ser inferiores a cien pesos ni superiores a mil.</a:t>
            </a:r>
          </a:p>
          <a:p>
            <a:pPr lvl="0"/>
            <a:r>
              <a:rPr lang="es-ES" dirty="0"/>
              <a:t> Para determinar la cuantía de la cuota tendrá en cuenta el capital social de la entidad, así como la naturaleza, las consecuencias del delito y la situación financiera de la entidad.</a:t>
            </a:r>
          </a:p>
          <a:p>
            <a:endParaRPr lang="es-ES" dirty="0"/>
          </a:p>
        </p:txBody>
      </p:sp>
    </p:spTree>
    <p:extLst>
      <p:ext uri="{BB962C8B-B14F-4D97-AF65-F5344CB8AC3E}">
        <p14:creationId xmlns:p14="http://schemas.microsoft.com/office/powerpoint/2010/main" val="333755227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tx1"/>
                </a:solidFill>
              </a:rPr>
              <a:t>Sanciones </a:t>
            </a:r>
            <a:r>
              <a:rPr lang="es-ES" b="1" dirty="0" smtClean="0">
                <a:solidFill>
                  <a:schemeClr val="tx1"/>
                </a:solidFill>
              </a:rPr>
              <a:t>accesorias. </a:t>
            </a:r>
            <a:endParaRPr lang="es-ES" dirty="0"/>
          </a:p>
        </p:txBody>
      </p:sp>
      <p:sp>
        <p:nvSpPr>
          <p:cNvPr id="3" name="2 Marcador de contenido"/>
          <p:cNvSpPr>
            <a:spLocks noGrp="1"/>
          </p:cNvSpPr>
          <p:nvPr>
            <p:ph sz="quarter" idx="1"/>
          </p:nvPr>
        </p:nvSpPr>
        <p:spPr/>
        <p:txBody>
          <a:bodyPr>
            <a:normAutofit fontScale="92500" lnSpcReduction="10000"/>
          </a:bodyPr>
          <a:lstStyle/>
          <a:p>
            <a:pPr marL="0" indent="0">
              <a:buNone/>
            </a:pPr>
            <a:r>
              <a:rPr lang="es-ES" b="1" dirty="0"/>
              <a:t>Publicación de la sentencia sancionadora: </a:t>
            </a:r>
            <a:r>
              <a:rPr lang="es-ES" dirty="0"/>
              <a:t>Art. 32.1.3 a) y art 66  Ley 151/22.</a:t>
            </a:r>
          </a:p>
          <a:p>
            <a:pPr lvl="0"/>
            <a:r>
              <a:rPr lang="es-ES_tradnl" dirty="0"/>
              <a:t>Consiste en difundir, íntegra o parcialmente, según resulte necesario, la decisión dictada por el tribunal contra la persona jurídica responsable del delito, en los medios de comunicación social mediáticos, en los institucionales propios de su ámbito de actuación, en el registro donde obre inscrita o en la Gaceta Oficial de la República de Cuba</a:t>
            </a:r>
            <a:endParaRPr lang="es-ES" dirty="0"/>
          </a:p>
          <a:p>
            <a:endParaRPr lang="es-ES" dirty="0"/>
          </a:p>
        </p:txBody>
      </p:sp>
    </p:spTree>
    <p:extLst>
      <p:ext uri="{BB962C8B-B14F-4D97-AF65-F5344CB8AC3E}">
        <p14:creationId xmlns:p14="http://schemas.microsoft.com/office/powerpoint/2010/main" val="1069835790"/>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tx1"/>
                </a:solidFill>
              </a:rPr>
              <a:t>Sanciones </a:t>
            </a:r>
            <a:r>
              <a:rPr lang="es-ES" b="1" dirty="0" smtClean="0">
                <a:solidFill>
                  <a:schemeClr val="tx1"/>
                </a:solidFill>
              </a:rPr>
              <a:t>accesorias. </a:t>
            </a:r>
            <a:endParaRPr lang="es-ES" dirty="0"/>
          </a:p>
        </p:txBody>
      </p:sp>
      <p:sp>
        <p:nvSpPr>
          <p:cNvPr id="3" name="2 Marcador de contenido"/>
          <p:cNvSpPr>
            <a:spLocks noGrp="1"/>
          </p:cNvSpPr>
          <p:nvPr>
            <p:ph sz="quarter" idx="1"/>
          </p:nvPr>
        </p:nvSpPr>
        <p:spPr/>
        <p:txBody>
          <a:bodyPr>
            <a:normAutofit fontScale="92500" lnSpcReduction="20000"/>
          </a:bodyPr>
          <a:lstStyle/>
          <a:p>
            <a:pPr marL="0" indent="0">
              <a:buNone/>
            </a:pPr>
            <a:r>
              <a:rPr lang="es-ES" b="1" dirty="0"/>
              <a:t>Cancelación de la licencia de arma de fuego. </a:t>
            </a:r>
            <a:r>
              <a:rPr lang="en-US" dirty="0"/>
              <a:t>Art. 32.1.3 b) y art 67  Ley 151/22.</a:t>
            </a:r>
            <a:endParaRPr lang="es-ES" dirty="0"/>
          </a:p>
          <a:p>
            <a:pPr lvl="0"/>
            <a:r>
              <a:rPr lang="es-ES" dirty="0"/>
              <a:t>Se aplica lo concerniente a las personas naturales. </a:t>
            </a:r>
            <a:endParaRPr lang="es-ES" dirty="0" smtClean="0"/>
          </a:p>
          <a:p>
            <a:pPr marL="0" lvl="0" indent="0">
              <a:buNone/>
            </a:pPr>
            <a:endParaRPr lang="es-ES" dirty="0"/>
          </a:p>
          <a:p>
            <a:pPr marL="0" indent="0">
              <a:buNone/>
            </a:pPr>
            <a:r>
              <a:rPr lang="es-ES" b="1" dirty="0"/>
              <a:t>Denegación de permisos o autorizaciones para navegar o para el movimiento de buques, embarcaciones y artefactos navales. </a:t>
            </a:r>
            <a:r>
              <a:rPr lang="en-US" dirty="0"/>
              <a:t>Art. 32.1.3 c) y art 68 Ley 151/22.</a:t>
            </a:r>
            <a:endParaRPr lang="es-ES" dirty="0"/>
          </a:p>
          <a:p>
            <a:pPr lvl="0"/>
            <a:r>
              <a:rPr lang="es-ES" dirty="0"/>
              <a:t>Se aplica lo concerniente a las personas naturales. </a:t>
            </a:r>
          </a:p>
          <a:p>
            <a:endParaRPr lang="es-ES" dirty="0"/>
          </a:p>
        </p:txBody>
      </p:sp>
    </p:spTree>
    <p:extLst>
      <p:ext uri="{BB962C8B-B14F-4D97-AF65-F5344CB8AC3E}">
        <p14:creationId xmlns:p14="http://schemas.microsoft.com/office/powerpoint/2010/main" val="4092698468"/>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tx1"/>
                </a:solidFill>
              </a:rPr>
              <a:t>Sanciones </a:t>
            </a:r>
            <a:r>
              <a:rPr lang="es-ES" b="1" dirty="0" smtClean="0">
                <a:solidFill>
                  <a:schemeClr val="tx1"/>
                </a:solidFill>
              </a:rPr>
              <a:t>accesorias. </a:t>
            </a:r>
            <a:endParaRPr lang="es-ES" dirty="0"/>
          </a:p>
        </p:txBody>
      </p:sp>
      <p:sp>
        <p:nvSpPr>
          <p:cNvPr id="3" name="2 Marcador de contenido"/>
          <p:cNvSpPr>
            <a:spLocks noGrp="1"/>
          </p:cNvSpPr>
          <p:nvPr>
            <p:ph sz="quarter" idx="1"/>
          </p:nvPr>
        </p:nvSpPr>
        <p:spPr/>
        <p:txBody>
          <a:bodyPr>
            <a:normAutofit/>
          </a:bodyPr>
          <a:lstStyle/>
          <a:p>
            <a:pPr marL="0" indent="0">
              <a:buNone/>
            </a:pPr>
            <a:r>
              <a:rPr lang="es-ES" b="1" dirty="0"/>
              <a:t>Comiso y confiscación de bienes. </a:t>
            </a:r>
            <a:r>
              <a:rPr lang="en-US" dirty="0"/>
              <a:t>Art. 32.1.3 d, e) y art 69 Ley 151/22.</a:t>
            </a:r>
            <a:endParaRPr lang="es-ES" dirty="0"/>
          </a:p>
          <a:p>
            <a:pPr lvl="0"/>
            <a:r>
              <a:rPr lang="es-ES" dirty="0"/>
              <a:t>Se aplica lo concerniente a las personas naturales. </a:t>
            </a:r>
          </a:p>
          <a:p>
            <a:endParaRPr lang="es-ES" dirty="0"/>
          </a:p>
        </p:txBody>
      </p:sp>
    </p:spTree>
    <p:extLst>
      <p:ext uri="{BB962C8B-B14F-4D97-AF65-F5344CB8AC3E}">
        <p14:creationId xmlns:p14="http://schemas.microsoft.com/office/powerpoint/2010/main" val="86542543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tx1"/>
                </a:solidFill>
              </a:rPr>
              <a:t>Sanciones </a:t>
            </a:r>
            <a:r>
              <a:rPr lang="es-ES" b="1" dirty="0" smtClean="0">
                <a:solidFill>
                  <a:schemeClr val="tx1"/>
                </a:solidFill>
              </a:rPr>
              <a:t>accesorias. </a:t>
            </a:r>
            <a:endParaRPr lang="es-ES" dirty="0"/>
          </a:p>
        </p:txBody>
      </p:sp>
      <p:sp>
        <p:nvSpPr>
          <p:cNvPr id="3" name="2 Marcador de contenido"/>
          <p:cNvSpPr>
            <a:spLocks noGrp="1"/>
          </p:cNvSpPr>
          <p:nvPr>
            <p:ph sz="quarter" idx="1"/>
          </p:nvPr>
        </p:nvSpPr>
        <p:spPr/>
        <p:txBody>
          <a:bodyPr>
            <a:normAutofit fontScale="92500" lnSpcReduction="10000"/>
          </a:bodyPr>
          <a:lstStyle/>
          <a:p>
            <a:r>
              <a:rPr lang="es-ES" b="1" dirty="0"/>
              <a:t>Suspensión o pérdida de facilidades y beneficios económicos, financieros, tributarios o de otro tipo que le hayan sido otorgados por el Estado. </a:t>
            </a:r>
            <a:r>
              <a:rPr lang="es-ES" dirty="0"/>
              <a:t>Art. 32.1.3 f) y art 70  Ley 151/22.</a:t>
            </a:r>
          </a:p>
          <a:p>
            <a:r>
              <a:rPr lang="es-ES_tradnl" dirty="0"/>
              <a:t>Suspender o dejar temporalmente excluida a la persona jurídica de percibir todos o alguno de los beneficios de los que disfruta. </a:t>
            </a:r>
          </a:p>
          <a:p>
            <a:r>
              <a:rPr lang="es-ES" dirty="0"/>
              <a:t>Pérdida o exclusión de las facilidades y beneficios de que disfruta la persona jurídica.</a:t>
            </a:r>
          </a:p>
          <a:p>
            <a:pPr marL="0" indent="0">
              <a:buNone/>
            </a:pPr>
            <a:endParaRPr lang="es-ES" dirty="0"/>
          </a:p>
        </p:txBody>
      </p:sp>
    </p:spTree>
    <p:extLst>
      <p:ext uri="{BB962C8B-B14F-4D97-AF65-F5344CB8AC3E}">
        <p14:creationId xmlns:p14="http://schemas.microsoft.com/office/powerpoint/2010/main" val="208315538"/>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tx1"/>
                </a:solidFill>
              </a:rPr>
              <a:t>Actividad independiente</a:t>
            </a:r>
            <a:r>
              <a:rPr lang="es-ES" b="1" dirty="0" smtClean="0">
                <a:solidFill>
                  <a:schemeClr val="tx1"/>
                </a:solidFill>
              </a:rPr>
              <a:t>.</a:t>
            </a:r>
            <a:endParaRPr lang="es-ES" dirty="0">
              <a:solidFill>
                <a:schemeClr val="tx1"/>
              </a:solidFill>
            </a:endParaRPr>
          </a:p>
        </p:txBody>
      </p:sp>
      <p:sp>
        <p:nvSpPr>
          <p:cNvPr id="3" name="2 Marcador de contenido"/>
          <p:cNvSpPr>
            <a:spLocks noGrp="1"/>
          </p:cNvSpPr>
          <p:nvPr>
            <p:ph sz="quarter" idx="1"/>
          </p:nvPr>
        </p:nvSpPr>
        <p:spPr/>
        <p:txBody>
          <a:bodyPr>
            <a:normAutofit fontScale="92500" lnSpcReduction="20000"/>
          </a:bodyPr>
          <a:lstStyle/>
          <a:p>
            <a:pPr lvl="0"/>
            <a:r>
              <a:rPr lang="es-ES_tradnl" dirty="0" smtClean="0"/>
              <a:t>Analizar </a:t>
            </a:r>
            <a:r>
              <a:rPr lang="es-ES_tradnl" dirty="0"/>
              <a:t>la Ley 62/87 con el objetivo de determinar en cuanto a las sanciones que cambios, modificaciones o inclusiones se realizaron con respecto a la nueva Ley 151/22 Código Penal. </a:t>
            </a:r>
            <a:r>
              <a:rPr lang="es-ES_tradnl" b="1" dirty="0"/>
              <a:t>Números Pares</a:t>
            </a:r>
            <a:r>
              <a:rPr lang="es-ES_tradnl" dirty="0"/>
              <a:t> </a:t>
            </a:r>
            <a:endParaRPr lang="es-ES" dirty="0"/>
          </a:p>
          <a:p>
            <a:pPr lvl="0"/>
            <a:r>
              <a:rPr lang="es-ES_tradnl" dirty="0"/>
              <a:t>Realizar un estudio con respecto al Derecho Penal Comparado donde establezca una comparación de los tipos de sanciones principales aplicadas en Cuba con respecto a otros países. </a:t>
            </a:r>
            <a:r>
              <a:rPr lang="es-ES_tradnl" b="1" dirty="0"/>
              <a:t>Números Impares</a:t>
            </a:r>
            <a:r>
              <a:rPr lang="es-ES_tradnl" dirty="0"/>
              <a:t>  </a:t>
            </a:r>
            <a:endParaRPr lang="es-ES" dirty="0"/>
          </a:p>
          <a:p>
            <a:pPr marL="0" indent="0">
              <a:buNone/>
            </a:pPr>
            <a:r>
              <a:rPr lang="es-ES" b="1" dirty="0"/>
              <a:t>Entregar en formato digital (vía WhatsApp) viernes 04/11/22, hasta las 1200 hrs.   </a:t>
            </a:r>
            <a:endParaRPr lang="es-ES" dirty="0"/>
          </a:p>
          <a:p>
            <a:pPr algn="just"/>
            <a:endParaRPr lang="es-ES" dirty="0"/>
          </a:p>
          <a:p>
            <a:pPr algn="just"/>
            <a:endParaRPr lang="es-ES" dirty="0"/>
          </a:p>
          <a:p>
            <a:pPr algn="just"/>
            <a:endParaRPr lang="es-ES" dirty="0"/>
          </a:p>
        </p:txBody>
      </p:sp>
    </p:spTree>
    <p:extLst>
      <p:ext uri="{BB962C8B-B14F-4D97-AF65-F5344CB8AC3E}">
        <p14:creationId xmlns:p14="http://schemas.microsoft.com/office/powerpoint/2010/main" val="3300962975"/>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a:solidFill>
                  <a:schemeClr val="tx1"/>
                </a:solidFill>
              </a:rPr>
              <a:t>BIBLIOGRAFÍA</a:t>
            </a:r>
          </a:p>
        </p:txBody>
      </p:sp>
      <p:sp>
        <p:nvSpPr>
          <p:cNvPr id="3" name="2 Marcador de contenido"/>
          <p:cNvSpPr>
            <a:spLocks noGrp="1"/>
          </p:cNvSpPr>
          <p:nvPr>
            <p:ph sz="quarter" idx="1"/>
          </p:nvPr>
        </p:nvSpPr>
        <p:spPr/>
        <p:txBody>
          <a:bodyPr>
            <a:normAutofit fontScale="77500" lnSpcReduction="20000"/>
          </a:bodyPr>
          <a:lstStyle/>
          <a:p>
            <a:r>
              <a:rPr lang="es-ES" dirty="0" smtClean="0"/>
              <a:t>Código </a:t>
            </a:r>
            <a:r>
              <a:rPr lang="es-ES" dirty="0"/>
              <a:t>penal. Ley 151/22. </a:t>
            </a:r>
          </a:p>
          <a:p>
            <a:pPr lvl="0"/>
            <a:r>
              <a:rPr lang="es-ES" dirty="0"/>
              <a:t>QUIRÓS PÍREZ, Renén, </a:t>
            </a:r>
            <a:r>
              <a:rPr lang="es-ES" i="1" dirty="0"/>
              <a:t>Manual de Derecho Penal</a:t>
            </a:r>
            <a:r>
              <a:rPr lang="es-ES" dirty="0"/>
              <a:t>, Editorial Félix Valera, La Habana, 2015, Tomo IV.   </a:t>
            </a:r>
          </a:p>
          <a:p>
            <a:pPr lvl="0"/>
            <a:r>
              <a:rPr lang="es-ES_tradnl" dirty="0"/>
              <a:t>ZAFFARONI, Eugenio Raúl, </a:t>
            </a:r>
            <a:r>
              <a:rPr lang="es-ES_tradnl" i="1" dirty="0"/>
              <a:t>En busca de las penas perdidas,</a:t>
            </a:r>
            <a:r>
              <a:rPr lang="es-ES_tradnl" dirty="0"/>
              <a:t> Editorial, Ediar, Buenos Aires, 1998.   </a:t>
            </a:r>
            <a:endParaRPr lang="es-ES" dirty="0"/>
          </a:p>
          <a:p>
            <a:pPr lvl="0"/>
            <a:r>
              <a:rPr lang="es-GT" dirty="0"/>
              <a:t>GALEANO, Eduardo. “El sacrificio de la justicia en los altares del orden”. Conferencia pronunciada en el Auditorio de la Facultad de Derecho de la Universidad de Costa Rica, el día 21 de junio de 1996). </a:t>
            </a:r>
            <a:r>
              <a:rPr lang="es-GT" i="1" dirty="0"/>
              <a:t>En Revista de la Asociación de Ciencias Penales de Costa Rica. Diciembre de 1997. Año 12, No. 14.</a:t>
            </a:r>
            <a:r>
              <a:rPr lang="es-GT" dirty="0"/>
              <a:t> p. 3-7. Disponible en:  </a:t>
            </a:r>
            <a:endParaRPr lang="es-ES" dirty="0"/>
          </a:p>
          <a:p>
            <a:r>
              <a:rPr lang="es-GT" u="sng" dirty="0">
                <a:hlinkClick r:id="rId2"/>
              </a:rPr>
              <a:t>http://www.cienciaspenales.org/index.php?page=revistas</a:t>
            </a:r>
            <a:r>
              <a:rPr lang="es-GT" dirty="0"/>
              <a:t> </a:t>
            </a:r>
            <a:r>
              <a:rPr lang="es-ES" b="1" dirty="0"/>
              <a:t>  </a:t>
            </a:r>
            <a:r>
              <a:rPr lang="es-ES" dirty="0" smtClean="0"/>
              <a:t> </a:t>
            </a:r>
          </a:p>
          <a:p>
            <a:pPr marL="0" indent="0">
              <a:buNone/>
            </a:pPr>
            <a:endParaRPr lang="es-ES" dirty="0"/>
          </a:p>
        </p:txBody>
      </p:sp>
    </p:spTree>
    <p:extLst>
      <p:ext uri="{BB962C8B-B14F-4D97-AF65-F5344CB8AC3E}">
        <p14:creationId xmlns:p14="http://schemas.microsoft.com/office/powerpoint/2010/main" val="11304701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249492"/>
            <a:ext cx="8534400" cy="569214"/>
          </a:xfrm>
        </p:spPr>
        <p:txBody>
          <a:bodyPr>
            <a:normAutofit fontScale="90000"/>
          </a:bodyPr>
          <a:lstStyle/>
          <a:p>
            <a:r>
              <a:rPr lang="es-ES" b="1" dirty="0" smtClean="0">
                <a:solidFill>
                  <a:schemeClr val="tx1"/>
                </a:solidFill>
              </a:rPr>
              <a:t>Sanción</a:t>
            </a:r>
            <a:r>
              <a:rPr lang="es-ES" b="1" dirty="0">
                <a:solidFill>
                  <a:schemeClr val="tx1"/>
                </a:solidFill>
              </a:rPr>
              <a:t>. Concepto, características y fines.</a:t>
            </a:r>
            <a:endParaRPr lang="es-ES" dirty="0">
              <a:solidFill>
                <a:schemeClr val="tx1"/>
              </a:solidFill>
            </a:endParaRPr>
          </a:p>
        </p:txBody>
      </p:sp>
      <p:sp>
        <p:nvSpPr>
          <p:cNvPr id="3" name="2 Rectángulo"/>
          <p:cNvSpPr/>
          <p:nvPr/>
        </p:nvSpPr>
        <p:spPr>
          <a:xfrm>
            <a:off x="6300192" y="1347614"/>
            <a:ext cx="2408032" cy="369332"/>
          </a:xfrm>
          <a:prstGeom prst="rect">
            <a:avLst/>
          </a:prstGeom>
        </p:spPr>
        <p:txBody>
          <a:bodyPr wrap="none">
            <a:spAutoFit/>
          </a:bodyPr>
          <a:lstStyle/>
          <a:p>
            <a:pPr lvl="0"/>
            <a:r>
              <a:rPr lang="es-ES" dirty="0"/>
              <a:t>Art. </a:t>
            </a:r>
            <a:r>
              <a:rPr lang="es-ES" dirty="0" smtClean="0"/>
              <a:t>29.1.2 </a:t>
            </a:r>
            <a:r>
              <a:rPr lang="es-ES" dirty="0"/>
              <a:t>Ley 151/22</a:t>
            </a:r>
          </a:p>
        </p:txBody>
      </p:sp>
      <p:graphicFrame>
        <p:nvGraphicFramePr>
          <p:cNvPr id="6" name="5 Marcador de contenido"/>
          <p:cNvGraphicFramePr>
            <a:graphicFrameLocks noGrp="1"/>
          </p:cNvGraphicFramePr>
          <p:nvPr>
            <p:ph sz="quarter" idx="1"/>
            <p:extLst>
              <p:ext uri="{D42A27DB-BD31-4B8C-83A1-F6EECF244321}">
                <p14:modId xmlns:p14="http://schemas.microsoft.com/office/powerpoint/2010/main" val="3964791333"/>
              </p:ext>
            </p:extLst>
          </p:nvPr>
        </p:nvGraphicFramePr>
        <p:xfrm>
          <a:off x="395536" y="1203598"/>
          <a:ext cx="8504238" cy="3429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80758136"/>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a:solidFill>
                  <a:schemeClr val="tx1"/>
                </a:solidFill>
              </a:rPr>
              <a:t>BIBLIOGRAFÍA</a:t>
            </a:r>
          </a:p>
        </p:txBody>
      </p:sp>
      <p:sp>
        <p:nvSpPr>
          <p:cNvPr id="3" name="2 Marcador de contenido"/>
          <p:cNvSpPr>
            <a:spLocks noGrp="1"/>
          </p:cNvSpPr>
          <p:nvPr>
            <p:ph sz="quarter" idx="1"/>
          </p:nvPr>
        </p:nvSpPr>
        <p:spPr/>
        <p:txBody>
          <a:bodyPr>
            <a:normAutofit fontScale="55000" lnSpcReduction="20000"/>
          </a:bodyPr>
          <a:lstStyle/>
          <a:p>
            <a:pPr lvl="0"/>
            <a:r>
              <a:rPr lang="es-GT" cap="small" dirty="0"/>
              <a:t>CARBONELL MATEU,</a:t>
            </a:r>
            <a:r>
              <a:rPr lang="es-GT" dirty="0"/>
              <a:t> Juan Carlos. “</a:t>
            </a:r>
            <a:r>
              <a:rPr lang="es-ES" dirty="0"/>
              <a:t>Reflexiones sobre el abuso del Derecho penal y la banalización de la legalidad”, </a:t>
            </a:r>
            <a:r>
              <a:rPr lang="es-ES" i="1" dirty="0"/>
              <a:t>Homenaje al Dr. Marino Barbero Santos in memoriam</a:t>
            </a:r>
            <a:r>
              <a:rPr lang="es-ES" dirty="0"/>
              <a:t>. Ediciones de la Universidad de Castilla – La Mancha, Ediciones Universidad, Salamanca, Cuenca, </a:t>
            </a:r>
            <a:r>
              <a:rPr lang="es-GT" dirty="0"/>
              <a:t>2001, </a:t>
            </a:r>
            <a:r>
              <a:rPr lang="es-ES" dirty="0"/>
              <a:t>p. 129 y 131.  </a:t>
            </a:r>
          </a:p>
          <a:p>
            <a:pPr lvl="0"/>
            <a:r>
              <a:rPr lang="es-ES" dirty="0"/>
              <a:t>MEDINA CUENCA, Arnel, “Los principios de intervención mínima, proporcionalidad y resocialización, en la era del expansionismo irracional del poder punitivo del Estado”, Libro Homenaje al Dr. Renén Quirós Pírez (en proceso de Edición por la Editorial Ignacio Agramonte, La Habana, 2015.   </a:t>
            </a:r>
            <a:endParaRPr lang="es-ES" dirty="0" smtClean="0"/>
          </a:p>
          <a:p>
            <a:pPr lvl="0"/>
            <a:r>
              <a:rPr lang="es-ES" dirty="0"/>
              <a:t>MEJÍAS RODRÍGUEZ, Carlos Alberto, “Análisis del marco normativo y programas de reinserción vinculados al tratamiento penitenciario del interno en Cuba” En </a:t>
            </a:r>
            <a:r>
              <a:rPr lang="es-ES" i="1" dirty="0"/>
              <a:t>Revista Electrónica de Estudios Jurídicos CUBALEX</a:t>
            </a:r>
            <a:r>
              <a:rPr lang="es-ES" dirty="0"/>
              <a:t>, No. 32, Enero-diciembre de 2012, Editorial UNIJURIS, La Habana, p. 41- 84. Disponible en: </a:t>
            </a:r>
            <a:r>
              <a:rPr lang="es-ES" u="sng" dirty="0">
                <a:hlinkClick r:id="rId2"/>
              </a:rPr>
              <a:t>http://vlex.com/vid/programas-vinculados-penitenciario-508906398</a:t>
            </a:r>
            <a:r>
              <a:rPr lang="es-ES" dirty="0"/>
              <a:t>    </a:t>
            </a:r>
          </a:p>
          <a:p>
            <a:pPr lvl="0"/>
            <a:r>
              <a:rPr lang="es-ES" dirty="0"/>
              <a:t>BARROS LEAL, César, “Un viaje virtual al interior de las cárceles”.   </a:t>
            </a:r>
          </a:p>
          <a:p>
            <a:pPr lvl="0"/>
            <a:r>
              <a:rPr lang="es-ES" dirty="0"/>
              <a:t>____ “Las Reglas Mínimas para el Tratamiento del Recluso en Brasil”, </a:t>
            </a:r>
            <a:r>
              <a:rPr lang="es-ES" i="1" dirty="0"/>
              <a:t>Revista do Instituto Brasileiro de Direitos Humanos, </a:t>
            </a:r>
            <a:r>
              <a:rPr lang="es-ES" dirty="0"/>
              <a:t>2004, Año 5, Vol. 5, Número 5 – 2004.  </a:t>
            </a:r>
          </a:p>
          <a:p>
            <a:pPr lvl="0"/>
            <a:endParaRPr lang="es-ES" dirty="0"/>
          </a:p>
          <a:p>
            <a:pPr marL="0" indent="0">
              <a:buNone/>
            </a:pPr>
            <a:endParaRPr lang="es-ES" dirty="0"/>
          </a:p>
        </p:txBody>
      </p:sp>
    </p:spTree>
    <p:extLst>
      <p:ext uri="{BB962C8B-B14F-4D97-AF65-F5344CB8AC3E}">
        <p14:creationId xmlns:p14="http://schemas.microsoft.com/office/powerpoint/2010/main" val="118179773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a:solidFill>
                  <a:schemeClr val="tx1"/>
                </a:solidFill>
              </a:rPr>
              <a:t>BIBLIOGRAFÍA</a:t>
            </a:r>
          </a:p>
        </p:txBody>
      </p:sp>
      <p:sp>
        <p:nvSpPr>
          <p:cNvPr id="3" name="2 Marcador de contenido"/>
          <p:cNvSpPr>
            <a:spLocks noGrp="1"/>
          </p:cNvSpPr>
          <p:nvPr>
            <p:ph sz="quarter" idx="1"/>
          </p:nvPr>
        </p:nvSpPr>
        <p:spPr/>
        <p:txBody>
          <a:bodyPr>
            <a:normAutofit fontScale="55000" lnSpcReduction="20000"/>
          </a:bodyPr>
          <a:lstStyle/>
          <a:p>
            <a:pPr lvl="0"/>
            <a:r>
              <a:rPr lang="es-ES" dirty="0"/>
              <a:t>___ “La vigilancia electrónica a distancia como alternativa al encierro”, Revista Cubana de Derecho, IV Época No. 39, Enero – junio, 2012.  </a:t>
            </a:r>
          </a:p>
          <a:p>
            <a:pPr lvl="0"/>
            <a:r>
              <a:rPr lang="es-ES" dirty="0"/>
              <a:t>ASENCIO CANTISÁN, Heriberto, “Alternativas a la prisión”, Magistrado del Tribunal Superior de Justicia de Andalucía, La Habana Julio 2006.   </a:t>
            </a:r>
          </a:p>
          <a:p>
            <a:r>
              <a:rPr lang="es-ES" dirty="0"/>
              <a:t> </a:t>
            </a:r>
          </a:p>
          <a:p>
            <a:pPr lvl="0"/>
            <a:r>
              <a:rPr lang="es-ES" dirty="0"/>
              <a:t>ARÁNGUEZ SÁNCHEZ, Carlos, “La progresiva implantación de la prisión electrónica en el ordenamiento jurídico español”, profesor titular de Derecho penal de la Universidad de Granada.  </a:t>
            </a:r>
          </a:p>
          <a:p>
            <a:pPr lvl="0"/>
            <a:r>
              <a:rPr lang="es-ES" dirty="0"/>
              <a:t>CANCIO MELIÁ, Manuel, “La pena de cadena perpetua («prisión permanente revisable») en el Proyecto de reforma del Código Penal”, Diario La Ley, Año XXXIV, Número 8175, Martes, 22 de octubre de 2013. Disponible en: </a:t>
            </a:r>
            <a:r>
              <a:rPr lang="es-ES" u="sng" dirty="0">
                <a:hlinkClick r:id="rId2"/>
              </a:rPr>
              <a:t>www.diariolaley.es</a:t>
            </a:r>
            <a:r>
              <a:rPr lang="es-ES" dirty="0"/>
              <a:t>   </a:t>
            </a:r>
          </a:p>
          <a:p>
            <a:pPr lvl="0"/>
            <a:r>
              <a:rPr lang="es-ES" dirty="0"/>
              <a:t>SANZ MULAS, Nieves, “De las libertades del Marqués de Beccaria, al todo vale del Günther Jakobs. El fantasma del enemigo en la legislación penal española”, </a:t>
            </a:r>
            <a:r>
              <a:rPr lang="es-ES" i="1" dirty="0"/>
              <a:t>Revista Electrónica de Ciencia Penal y Criminología. </a:t>
            </a:r>
            <a:r>
              <a:rPr lang="es-ES" dirty="0"/>
              <a:t>No.14, 2012 p. 10. Disponible en: </a:t>
            </a:r>
            <a:r>
              <a:rPr lang="es-ES" u="sng" dirty="0">
                <a:hlinkClick r:id="rId3"/>
              </a:rPr>
              <a:t>http://criminet.ugr.es/recpc/14/recpc14-10.pdf</a:t>
            </a:r>
            <a:r>
              <a:rPr lang="es-ES" dirty="0"/>
              <a:t>  </a:t>
            </a:r>
          </a:p>
          <a:p>
            <a:pPr lvl="0"/>
            <a:endParaRPr lang="es-ES" dirty="0"/>
          </a:p>
          <a:p>
            <a:pPr marL="0" indent="0">
              <a:buNone/>
            </a:pPr>
            <a:endParaRPr lang="es-ES" dirty="0"/>
          </a:p>
        </p:txBody>
      </p:sp>
    </p:spTree>
    <p:extLst>
      <p:ext uri="{BB962C8B-B14F-4D97-AF65-F5344CB8AC3E}">
        <p14:creationId xmlns:p14="http://schemas.microsoft.com/office/powerpoint/2010/main" val="3378069794"/>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a:solidFill>
                  <a:schemeClr val="tx1"/>
                </a:solidFill>
              </a:rPr>
              <a:t>BIBLIOGRAFÍA</a:t>
            </a:r>
          </a:p>
        </p:txBody>
      </p:sp>
      <p:sp>
        <p:nvSpPr>
          <p:cNvPr id="3" name="2 Marcador de contenido"/>
          <p:cNvSpPr>
            <a:spLocks noGrp="1"/>
          </p:cNvSpPr>
          <p:nvPr>
            <p:ph sz="quarter" idx="1"/>
          </p:nvPr>
        </p:nvSpPr>
        <p:spPr/>
        <p:txBody>
          <a:bodyPr>
            <a:normAutofit fontScale="70000" lnSpcReduction="20000"/>
          </a:bodyPr>
          <a:lstStyle/>
          <a:p>
            <a:pPr lvl="0"/>
            <a:r>
              <a:rPr lang="es-ES" dirty="0"/>
              <a:t>DE LA CRUZ OCHOA, Ramón, “La polémica actual en el Derecho Penal”.   </a:t>
            </a:r>
          </a:p>
          <a:p>
            <a:pPr lvl="0"/>
            <a:r>
              <a:rPr lang="es-ES" dirty="0"/>
              <a:t>____“</a:t>
            </a:r>
            <a:r>
              <a:rPr lang="es-MX" dirty="0"/>
              <a:t>DERECHO PENAL DEL ENEMIGO ¿Una solución aceptable?” En Colección Jurídica No. 33/2005, edición electrónica de la Unión Nacional de Juristas de Cuba.   </a:t>
            </a:r>
            <a:endParaRPr lang="es-ES" dirty="0"/>
          </a:p>
          <a:p>
            <a:pPr lvl="0"/>
            <a:r>
              <a:rPr lang="es-ES" dirty="0"/>
              <a:t> CESANO, José Daniel, “De la crítica a la cárcel a la crítica a las alternativas”, Boletín Mexicano de Derecho Comparado, Nueva Serie, Año XXXVI, No. 108, Septiembre – diciembre de 2003, pp. 863-889.   </a:t>
            </a:r>
          </a:p>
          <a:p>
            <a:pPr lvl="0"/>
            <a:r>
              <a:rPr lang="es-ES" dirty="0"/>
              <a:t>DÍEZ RIPOLLÉS, José Luis, “La política legislativa penal iberoamericana a principios del siglo XXI”,</a:t>
            </a:r>
            <a:r>
              <a:rPr lang="es-ES" i="1" dirty="0"/>
              <a:t> Política Criminal,</a:t>
            </a:r>
            <a:r>
              <a:rPr lang="es-ES" dirty="0"/>
              <a:t> Nº 5, 2008, A7-5, 2008, Disponible en: </a:t>
            </a:r>
            <a:r>
              <a:rPr lang="es-ES" u="sng" dirty="0">
                <a:hlinkClick r:id="rId2"/>
              </a:rPr>
              <a:t>http://www.politicacriminal.cl/n_06/a_7_5.pdf </a:t>
            </a:r>
            <a:r>
              <a:rPr lang="es-ES" dirty="0"/>
              <a:t>   </a:t>
            </a:r>
          </a:p>
          <a:p>
            <a:pPr lvl="0"/>
            <a:endParaRPr lang="es-ES" dirty="0"/>
          </a:p>
          <a:p>
            <a:pPr marL="0" indent="0">
              <a:buNone/>
            </a:pPr>
            <a:endParaRPr lang="es-ES" dirty="0"/>
          </a:p>
        </p:txBody>
      </p:sp>
    </p:spTree>
    <p:extLst>
      <p:ext uri="{BB962C8B-B14F-4D97-AF65-F5344CB8AC3E}">
        <p14:creationId xmlns:p14="http://schemas.microsoft.com/office/powerpoint/2010/main" val="5440791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0739" y="171450"/>
            <a:ext cx="8862509" cy="569214"/>
          </a:xfrm>
        </p:spPr>
        <p:txBody>
          <a:bodyPr>
            <a:normAutofit fontScale="90000"/>
          </a:bodyPr>
          <a:lstStyle/>
          <a:p>
            <a:pPr lvl="0"/>
            <a:r>
              <a:rPr lang="es-ES_tradnl" dirty="0">
                <a:solidFill>
                  <a:schemeClr val="tx1"/>
                </a:solidFill>
              </a:rPr>
              <a:t>Sanciones aplicadas a las Personas naturales. </a:t>
            </a:r>
            <a:r>
              <a:rPr lang="es-ES" dirty="0" smtClean="0">
                <a:solidFill>
                  <a:schemeClr val="tx1"/>
                </a:solidFill>
              </a:rPr>
              <a:t>.</a:t>
            </a:r>
            <a:endParaRPr lang="es-ES" dirty="0">
              <a:solidFill>
                <a:schemeClr val="tx1"/>
              </a:solidFill>
            </a:endParaRPr>
          </a:p>
        </p:txBody>
      </p:sp>
      <p:sp>
        <p:nvSpPr>
          <p:cNvPr id="12" name="11 CuadroTexto"/>
          <p:cNvSpPr txBox="1"/>
          <p:nvPr/>
        </p:nvSpPr>
        <p:spPr>
          <a:xfrm>
            <a:off x="1135464" y="1337234"/>
            <a:ext cx="2419875" cy="58477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r>
              <a:rPr lang="es-ES" sz="3200" dirty="0" smtClean="0">
                <a:latin typeface="Arial" pitchFamily="34" charset="0"/>
                <a:cs typeface="Arial" pitchFamily="34" charset="0"/>
              </a:rPr>
              <a:t>Principales.</a:t>
            </a:r>
            <a:endParaRPr lang="es-ES" sz="3200" dirty="0">
              <a:latin typeface="Arial" pitchFamily="34" charset="0"/>
              <a:cs typeface="Arial" pitchFamily="34" charset="0"/>
            </a:endParaRPr>
          </a:p>
        </p:txBody>
      </p:sp>
      <p:sp>
        <p:nvSpPr>
          <p:cNvPr id="22" name="21 CuadroTexto"/>
          <p:cNvSpPr txBox="1"/>
          <p:nvPr/>
        </p:nvSpPr>
        <p:spPr>
          <a:xfrm>
            <a:off x="1135464" y="2579554"/>
            <a:ext cx="2419875" cy="58477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r>
              <a:rPr lang="es-ES" sz="3200" dirty="0" smtClean="0">
                <a:latin typeface="Arial" pitchFamily="34" charset="0"/>
                <a:cs typeface="Arial" pitchFamily="34" charset="0"/>
              </a:rPr>
              <a:t>Accesorias.</a:t>
            </a:r>
            <a:endParaRPr lang="es-ES" sz="3200" dirty="0">
              <a:latin typeface="Arial" pitchFamily="34" charset="0"/>
              <a:cs typeface="Arial" pitchFamily="34" charset="0"/>
            </a:endParaRPr>
          </a:p>
        </p:txBody>
      </p:sp>
      <p:sp>
        <p:nvSpPr>
          <p:cNvPr id="29" name="28 CuadroTexto"/>
          <p:cNvSpPr txBox="1"/>
          <p:nvPr/>
        </p:nvSpPr>
        <p:spPr>
          <a:xfrm>
            <a:off x="3957194" y="1167957"/>
            <a:ext cx="4874127" cy="1200329"/>
          </a:xfrm>
          <a:prstGeom prst="rect">
            <a:avLst/>
          </a:prstGeom>
          <a:noFill/>
        </p:spPr>
        <p:txBody>
          <a:bodyPr wrap="square" rtlCol="0">
            <a:spAutoFit/>
          </a:bodyPr>
          <a:lstStyle/>
          <a:p>
            <a:pPr algn="just"/>
            <a:r>
              <a:rPr lang="es-ES" dirty="0"/>
              <a:t>S</a:t>
            </a:r>
            <a:r>
              <a:rPr lang="es-ES" dirty="0" smtClean="0"/>
              <a:t>on </a:t>
            </a:r>
            <a:r>
              <a:rPr lang="es-ES" dirty="0"/>
              <a:t>aquellas que se hallan expresamente establecida en la ley con respecto a cada uno de los delitos previsto. Art. </a:t>
            </a:r>
            <a:r>
              <a:rPr lang="es-ES" dirty="0" smtClean="0"/>
              <a:t>30.1.2.3 </a:t>
            </a:r>
            <a:r>
              <a:rPr lang="es-ES" dirty="0"/>
              <a:t>Ley </a:t>
            </a:r>
            <a:r>
              <a:rPr lang="es-ES" dirty="0" smtClean="0"/>
              <a:t>151/22. </a:t>
            </a:r>
            <a:endParaRPr lang="es-ES" dirty="0"/>
          </a:p>
        </p:txBody>
      </p:sp>
      <p:sp>
        <p:nvSpPr>
          <p:cNvPr id="31" name="30 CuadroTexto"/>
          <p:cNvSpPr txBox="1"/>
          <p:nvPr/>
        </p:nvSpPr>
        <p:spPr>
          <a:xfrm>
            <a:off x="3957194" y="2268614"/>
            <a:ext cx="4642992" cy="1200329"/>
          </a:xfrm>
          <a:prstGeom prst="rect">
            <a:avLst/>
          </a:prstGeom>
          <a:noFill/>
        </p:spPr>
        <p:txBody>
          <a:bodyPr wrap="square" rtlCol="0">
            <a:spAutoFit/>
          </a:bodyPr>
          <a:lstStyle/>
          <a:p>
            <a:pPr algn="just"/>
            <a:r>
              <a:rPr lang="es-ES" dirty="0" smtClean="0"/>
              <a:t>Son </a:t>
            </a:r>
            <a:r>
              <a:rPr lang="es-ES" dirty="0"/>
              <a:t>aquellas que prevista de manera expresa en la ley penal, resultan aplicable cuando se haya impuesto previamente una sanción principal. . Art. </a:t>
            </a:r>
            <a:r>
              <a:rPr lang="es-ES" dirty="0" smtClean="0"/>
              <a:t>30.1.2.5 </a:t>
            </a:r>
            <a:r>
              <a:rPr lang="es-ES" dirty="0"/>
              <a:t>Ley 151/22</a:t>
            </a:r>
          </a:p>
        </p:txBody>
      </p:sp>
      <p:cxnSp>
        <p:nvCxnSpPr>
          <p:cNvPr id="32" name="31 Conector recto de flecha"/>
          <p:cNvCxnSpPr>
            <a:stCxn id="12" idx="3"/>
          </p:cNvCxnSpPr>
          <p:nvPr/>
        </p:nvCxnSpPr>
        <p:spPr>
          <a:xfrm>
            <a:off x="3555339" y="1629622"/>
            <a:ext cx="380019"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6" name="35 Conector recto de flecha"/>
          <p:cNvCxnSpPr/>
          <p:nvPr/>
        </p:nvCxnSpPr>
        <p:spPr>
          <a:xfrm flipV="1">
            <a:off x="3550064" y="4294588"/>
            <a:ext cx="380019" cy="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9" name="38 Conector angular"/>
          <p:cNvCxnSpPr>
            <a:endCxn id="12" idx="1"/>
          </p:cNvCxnSpPr>
          <p:nvPr/>
        </p:nvCxnSpPr>
        <p:spPr>
          <a:xfrm rot="5400000" flipH="1" flipV="1">
            <a:off x="-136914" y="2056634"/>
            <a:ext cx="1699390" cy="845366"/>
          </a:xfrm>
          <a:prstGeom prst="bentConnector2">
            <a:avLst/>
          </a:prstGeom>
          <a:ln>
            <a:tailEnd type="arrow"/>
          </a:ln>
        </p:spPr>
        <p:style>
          <a:lnRef idx="3">
            <a:schemeClr val="dk1"/>
          </a:lnRef>
          <a:fillRef idx="0">
            <a:schemeClr val="dk1"/>
          </a:fillRef>
          <a:effectRef idx="2">
            <a:schemeClr val="dk1"/>
          </a:effectRef>
          <a:fontRef idx="minor">
            <a:schemeClr val="tx1"/>
          </a:fontRef>
        </p:style>
      </p:cxnSp>
      <p:cxnSp>
        <p:nvCxnSpPr>
          <p:cNvPr id="43" name="42 Conector angular"/>
          <p:cNvCxnSpPr/>
          <p:nvPr/>
        </p:nvCxnSpPr>
        <p:spPr>
          <a:xfrm rot="16200000" flipH="1">
            <a:off x="229788" y="3453860"/>
            <a:ext cx="965575" cy="715884"/>
          </a:xfrm>
          <a:prstGeom prst="bentConnector2">
            <a:avLst/>
          </a:prstGeom>
          <a:ln>
            <a:tailEnd type="arrow"/>
          </a:ln>
        </p:spPr>
        <p:style>
          <a:lnRef idx="3">
            <a:schemeClr val="dk1"/>
          </a:lnRef>
          <a:fillRef idx="0">
            <a:schemeClr val="dk1"/>
          </a:fillRef>
          <a:effectRef idx="2">
            <a:schemeClr val="dk1"/>
          </a:effectRef>
          <a:fontRef idx="minor">
            <a:schemeClr val="tx1"/>
          </a:fontRef>
        </p:style>
      </p:cxnSp>
      <p:sp>
        <p:nvSpPr>
          <p:cNvPr id="11" name="10 CuadroTexto"/>
          <p:cNvSpPr txBox="1"/>
          <p:nvPr/>
        </p:nvSpPr>
        <p:spPr>
          <a:xfrm rot="16200000">
            <a:off x="-652996" y="2705205"/>
            <a:ext cx="2232248" cy="58477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r>
              <a:rPr lang="es-ES" sz="3200" dirty="0" smtClean="0">
                <a:latin typeface="Arial" pitchFamily="34" charset="0"/>
                <a:cs typeface="Arial" pitchFamily="34" charset="0"/>
              </a:rPr>
              <a:t>Sanciones.</a:t>
            </a:r>
            <a:endParaRPr lang="es-ES" sz="3200" dirty="0">
              <a:latin typeface="Arial" pitchFamily="34" charset="0"/>
              <a:cs typeface="Arial" pitchFamily="34" charset="0"/>
            </a:endParaRPr>
          </a:p>
        </p:txBody>
      </p:sp>
      <p:sp>
        <p:nvSpPr>
          <p:cNvPr id="17" name="16 CuadroTexto"/>
          <p:cNvSpPr txBox="1"/>
          <p:nvPr/>
        </p:nvSpPr>
        <p:spPr>
          <a:xfrm>
            <a:off x="1135464" y="3970716"/>
            <a:ext cx="2414600" cy="58477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es-ES" sz="3200" dirty="0" smtClean="0">
                <a:latin typeface="Arial" pitchFamily="34" charset="0"/>
                <a:cs typeface="Arial" pitchFamily="34" charset="0"/>
              </a:rPr>
              <a:t>Mixta.</a:t>
            </a:r>
            <a:endParaRPr lang="es-ES" sz="3200" dirty="0">
              <a:latin typeface="Arial" pitchFamily="34" charset="0"/>
              <a:cs typeface="Arial" pitchFamily="34" charset="0"/>
            </a:endParaRPr>
          </a:p>
        </p:txBody>
      </p:sp>
      <p:cxnSp>
        <p:nvCxnSpPr>
          <p:cNvPr id="18" name="17 Conector recto de flecha"/>
          <p:cNvCxnSpPr>
            <a:endCxn id="22" idx="1"/>
          </p:cNvCxnSpPr>
          <p:nvPr/>
        </p:nvCxnSpPr>
        <p:spPr>
          <a:xfrm>
            <a:off x="755445" y="2871942"/>
            <a:ext cx="380019" cy="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9" name="18 Conector recto de flecha"/>
          <p:cNvCxnSpPr/>
          <p:nvPr/>
        </p:nvCxnSpPr>
        <p:spPr>
          <a:xfrm flipV="1">
            <a:off x="3555339" y="2871941"/>
            <a:ext cx="385294" cy="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5" name="4 Rectángulo"/>
          <p:cNvSpPr/>
          <p:nvPr/>
        </p:nvSpPr>
        <p:spPr>
          <a:xfrm>
            <a:off x="3957194" y="3703046"/>
            <a:ext cx="5076055" cy="1200329"/>
          </a:xfrm>
          <a:prstGeom prst="rect">
            <a:avLst/>
          </a:prstGeom>
        </p:spPr>
        <p:txBody>
          <a:bodyPr wrap="square">
            <a:spAutoFit/>
          </a:bodyPr>
          <a:lstStyle/>
          <a:p>
            <a:r>
              <a:rPr lang="es-ES" dirty="0" smtClean="0"/>
              <a:t>Van a </a:t>
            </a:r>
            <a:r>
              <a:rPr lang="es-ES" dirty="0"/>
              <a:t>ser las sanciones accesorias previstas en los incisos c), d), f), g), h), i), j), k), l), m) y ñ) del artículo 30.5 de la Ley 151/22, las cuales pueden aplicar en lugar de las principales. </a:t>
            </a:r>
          </a:p>
        </p:txBody>
      </p:sp>
    </p:spTree>
    <p:extLst>
      <p:ext uri="{BB962C8B-B14F-4D97-AF65-F5344CB8AC3E}">
        <p14:creationId xmlns:p14="http://schemas.microsoft.com/office/powerpoint/2010/main" val="9634703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249492"/>
            <a:ext cx="8534400" cy="569214"/>
          </a:xfrm>
        </p:spPr>
        <p:txBody>
          <a:bodyPr>
            <a:normAutofit fontScale="90000"/>
          </a:bodyPr>
          <a:lstStyle/>
          <a:p>
            <a:r>
              <a:rPr lang="es-ES" dirty="0" smtClean="0">
                <a:solidFill>
                  <a:schemeClr val="tx1"/>
                </a:solidFill>
              </a:rPr>
              <a:t>Sanciones principales. </a:t>
            </a:r>
            <a:endParaRPr lang="es-ES" dirty="0">
              <a:solidFill>
                <a:schemeClr val="tx1"/>
              </a:solidFill>
            </a:endParaRPr>
          </a:p>
        </p:txBody>
      </p:sp>
      <p:sp>
        <p:nvSpPr>
          <p:cNvPr id="4" name="3 Rectángulo"/>
          <p:cNvSpPr/>
          <p:nvPr/>
        </p:nvSpPr>
        <p:spPr>
          <a:xfrm>
            <a:off x="2987824" y="1203598"/>
            <a:ext cx="3240360"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dirty="0" smtClean="0"/>
              <a:t>Sanciones  principales</a:t>
            </a:r>
            <a:endParaRPr lang="es-ES" sz="2400" dirty="0"/>
          </a:p>
        </p:txBody>
      </p:sp>
      <p:sp>
        <p:nvSpPr>
          <p:cNvPr id="8" name="7 Rectángulo"/>
          <p:cNvSpPr/>
          <p:nvPr/>
        </p:nvSpPr>
        <p:spPr>
          <a:xfrm>
            <a:off x="683568" y="1553885"/>
            <a:ext cx="2016224"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dirty="0" smtClean="0"/>
              <a:t>Autónomas </a:t>
            </a:r>
            <a:endParaRPr lang="es-ES" sz="2400" dirty="0"/>
          </a:p>
        </p:txBody>
      </p:sp>
      <p:sp>
        <p:nvSpPr>
          <p:cNvPr id="9" name="8 Rectángulo"/>
          <p:cNvSpPr/>
          <p:nvPr/>
        </p:nvSpPr>
        <p:spPr>
          <a:xfrm>
            <a:off x="6516216" y="1579865"/>
            <a:ext cx="2016224"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dirty="0" smtClean="0"/>
              <a:t>Alternativas </a:t>
            </a:r>
            <a:endParaRPr lang="es-ES" sz="2400" dirty="0"/>
          </a:p>
        </p:txBody>
      </p:sp>
      <p:cxnSp>
        <p:nvCxnSpPr>
          <p:cNvPr id="10" name="9 Conector angular"/>
          <p:cNvCxnSpPr>
            <a:stCxn id="4" idx="1"/>
            <a:endCxn id="8" idx="0"/>
          </p:cNvCxnSpPr>
          <p:nvPr/>
        </p:nvCxnSpPr>
        <p:spPr>
          <a:xfrm rot="10800000" flipV="1">
            <a:off x="1691680" y="1383617"/>
            <a:ext cx="1296144" cy="170267"/>
          </a:xfrm>
          <a:prstGeom prst="bentConnector2">
            <a:avLst/>
          </a:prstGeom>
          <a:ln>
            <a:tailEnd type="arrow"/>
          </a:ln>
        </p:spPr>
        <p:style>
          <a:lnRef idx="3">
            <a:schemeClr val="dk1"/>
          </a:lnRef>
          <a:fillRef idx="0">
            <a:schemeClr val="dk1"/>
          </a:fillRef>
          <a:effectRef idx="2">
            <a:schemeClr val="dk1"/>
          </a:effectRef>
          <a:fontRef idx="minor">
            <a:schemeClr val="tx1"/>
          </a:fontRef>
        </p:style>
      </p:cxnSp>
      <p:cxnSp>
        <p:nvCxnSpPr>
          <p:cNvPr id="12" name="11 Conector angular"/>
          <p:cNvCxnSpPr>
            <a:stCxn id="4" idx="3"/>
            <a:endCxn id="9" idx="0"/>
          </p:cNvCxnSpPr>
          <p:nvPr/>
        </p:nvCxnSpPr>
        <p:spPr>
          <a:xfrm>
            <a:off x="6228184" y="1383618"/>
            <a:ext cx="1296144" cy="196247"/>
          </a:xfrm>
          <a:prstGeom prst="bentConnector2">
            <a:avLst/>
          </a:prstGeom>
          <a:ln>
            <a:tailEnd type="arrow"/>
          </a:ln>
        </p:spPr>
        <p:style>
          <a:lnRef idx="3">
            <a:schemeClr val="dk1"/>
          </a:lnRef>
          <a:fillRef idx="0">
            <a:schemeClr val="dk1"/>
          </a:fillRef>
          <a:effectRef idx="2">
            <a:schemeClr val="dk1"/>
          </a:effectRef>
          <a:fontRef idx="minor">
            <a:schemeClr val="tx1"/>
          </a:fontRef>
        </p:style>
      </p:cxnSp>
      <p:sp>
        <p:nvSpPr>
          <p:cNvPr id="13" name="12 CuadroTexto"/>
          <p:cNvSpPr txBox="1"/>
          <p:nvPr/>
        </p:nvSpPr>
        <p:spPr>
          <a:xfrm>
            <a:off x="452939" y="1968252"/>
            <a:ext cx="2520280" cy="923330"/>
          </a:xfrm>
          <a:prstGeom prst="rect">
            <a:avLst/>
          </a:prstGeom>
          <a:noFill/>
        </p:spPr>
        <p:txBody>
          <a:bodyPr wrap="square" rtlCol="0">
            <a:spAutoFit/>
          </a:bodyPr>
          <a:lstStyle/>
          <a:p>
            <a:r>
              <a:rPr lang="es-ES" dirty="0" smtClean="0"/>
              <a:t>Aplicable directamente por la comisión de hecho delictivo</a:t>
            </a:r>
            <a:endParaRPr lang="es-ES" dirty="0"/>
          </a:p>
        </p:txBody>
      </p:sp>
      <p:sp>
        <p:nvSpPr>
          <p:cNvPr id="14" name="13 CuadroTexto"/>
          <p:cNvSpPr txBox="1"/>
          <p:nvPr/>
        </p:nvSpPr>
        <p:spPr>
          <a:xfrm>
            <a:off x="5135488" y="1945111"/>
            <a:ext cx="3657600" cy="923330"/>
          </a:xfrm>
          <a:prstGeom prst="rect">
            <a:avLst/>
          </a:prstGeom>
          <a:noFill/>
        </p:spPr>
        <p:txBody>
          <a:bodyPr wrap="square" rtlCol="0">
            <a:spAutoFit/>
          </a:bodyPr>
          <a:lstStyle/>
          <a:p>
            <a:r>
              <a:rPr lang="es-ES" dirty="0" smtClean="0"/>
              <a:t>Se aplica de manera alternativa en sustitución de la Privación de libertad </a:t>
            </a:r>
            <a:endParaRPr lang="es-ES" dirty="0"/>
          </a:p>
        </p:txBody>
      </p:sp>
      <p:sp>
        <p:nvSpPr>
          <p:cNvPr id="15" name="14 CuadroTexto"/>
          <p:cNvSpPr txBox="1"/>
          <p:nvPr/>
        </p:nvSpPr>
        <p:spPr>
          <a:xfrm>
            <a:off x="431540" y="3174609"/>
            <a:ext cx="3276364" cy="1015663"/>
          </a:xfrm>
          <a:prstGeom prst="rect">
            <a:avLst/>
          </a:prstGeom>
          <a:noFill/>
        </p:spPr>
        <p:txBody>
          <a:bodyPr wrap="square" rtlCol="0">
            <a:spAutoFit/>
          </a:bodyPr>
          <a:lstStyle/>
          <a:p>
            <a:pPr marL="342900" indent="-342900">
              <a:buAutoNum type="alphaLcParenR"/>
            </a:pPr>
            <a:r>
              <a:rPr lang="es-ES" sz="2000" dirty="0" smtClean="0"/>
              <a:t>Muerte.</a:t>
            </a:r>
          </a:p>
          <a:p>
            <a:pPr marL="342900" indent="-342900">
              <a:buAutoNum type="alphaLcParenR"/>
            </a:pPr>
            <a:r>
              <a:rPr lang="es-ES" sz="2000" b="1" dirty="0" smtClean="0"/>
              <a:t>Privación de libertad</a:t>
            </a:r>
          </a:p>
          <a:p>
            <a:pPr marL="342900" indent="-342900">
              <a:buFont typeface="+mj-lt"/>
              <a:buAutoNum type="alphaLcParenR" startAt="8"/>
            </a:pPr>
            <a:r>
              <a:rPr lang="es-ES" sz="2000" dirty="0" smtClean="0"/>
              <a:t>Multa</a:t>
            </a:r>
            <a:endParaRPr lang="es-ES" sz="2000" dirty="0"/>
          </a:p>
        </p:txBody>
      </p:sp>
      <p:sp>
        <p:nvSpPr>
          <p:cNvPr id="17" name="16 Rectángulo"/>
          <p:cNvSpPr/>
          <p:nvPr/>
        </p:nvSpPr>
        <p:spPr>
          <a:xfrm>
            <a:off x="3995936" y="2963590"/>
            <a:ext cx="4968552" cy="14803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6" name="15 CuadroTexto"/>
          <p:cNvSpPr txBox="1"/>
          <p:nvPr/>
        </p:nvSpPr>
        <p:spPr>
          <a:xfrm>
            <a:off x="4139952" y="2843927"/>
            <a:ext cx="5112568" cy="1938992"/>
          </a:xfrm>
          <a:prstGeom prst="rect">
            <a:avLst/>
          </a:prstGeom>
          <a:noFill/>
        </p:spPr>
        <p:txBody>
          <a:bodyPr wrap="square" rtlCol="0">
            <a:spAutoFit/>
          </a:bodyPr>
          <a:lstStyle/>
          <a:p>
            <a:r>
              <a:rPr lang="es-ES" sz="2000" dirty="0" smtClean="0"/>
              <a:t>c) Trabajo correccional con internamiento.</a:t>
            </a:r>
          </a:p>
          <a:p>
            <a:r>
              <a:rPr lang="es-ES" sz="2000" dirty="0" smtClean="0"/>
              <a:t>d) Reclusión domiciliaria.</a:t>
            </a:r>
          </a:p>
          <a:p>
            <a:r>
              <a:rPr lang="es-ES" sz="2000" dirty="0" smtClean="0"/>
              <a:t>e) Trabajo correccional sin internamiento.</a:t>
            </a:r>
          </a:p>
          <a:p>
            <a:r>
              <a:rPr lang="es-ES" sz="2000" dirty="0" smtClean="0"/>
              <a:t>f) Servicio en beneficio de la comunidad.</a:t>
            </a:r>
          </a:p>
          <a:p>
            <a:r>
              <a:rPr lang="es-ES" sz="2000" dirty="0" smtClean="0"/>
              <a:t>g) Limitación de libertad.</a:t>
            </a:r>
          </a:p>
          <a:p>
            <a:r>
              <a:rPr lang="es-ES" sz="2000" dirty="0" smtClean="0"/>
              <a:t>i) amonestación.  </a:t>
            </a:r>
            <a:endParaRPr lang="es-ES" sz="2000" dirty="0"/>
          </a:p>
        </p:txBody>
      </p:sp>
      <p:sp>
        <p:nvSpPr>
          <p:cNvPr id="18" name="17 Abrir llave"/>
          <p:cNvSpPr/>
          <p:nvPr/>
        </p:nvSpPr>
        <p:spPr>
          <a:xfrm>
            <a:off x="3707904" y="2963590"/>
            <a:ext cx="288032" cy="1480368"/>
          </a:xfrm>
          <a:prstGeom prst="lef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s-ES" dirty="0"/>
          </a:p>
        </p:txBody>
      </p:sp>
      <p:cxnSp>
        <p:nvCxnSpPr>
          <p:cNvPr id="20" name="19 Conector recto de flecha"/>
          <p:cNvCxnSpPr/>
          <p:nvPr/>
        </p:nvCxnSpPr>
        <p:spPr>
          <a:xfrm flipH="1" flipV="1">
            <a:off x="1691680" y="4083918"/>
            <a:ext cx="2448272" cy="57606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2757454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107504" y="1145286"/>
            <a:ext cx="8856984" cy="3586704"/>
          </a:xfrm>
        </p:spPr>
        <p:txBody>
          <a:bodyPr>
            <a:normAutofit fontScale="92500" lnSpcReduction="20000"/>
          </a:bodyPr>
          <a:lstStyle/>
          <a:p>
            <a:pPr marL="0" indent="0">
              <a:buNone/>
            </a:pPr>
            <a:r>
              <a:rPr lang="es-ES" sz="2400" b="1" dirty="0"/>
              <a:t>Sanción de Muerte.</a:t>
            </a:r>
            <a:r>
              <a:rPr lang="es-ES" sz="2400" dirty="0"/>
              <a:t>  Art 30.3 a), Art 33.1.2 Ley 151/22 con relación al Art. 23 de la Ley 152/22 </a:t>
            </a:r>
            <a:r>
              <a:rPr lang="es-ES" sz="2400" dirty="0" smtClean="0"/>
              <a:t>de </a:t>
            </a:r>
            <a:r>
              <a:rPr lang="es-ES" sz="2400" dirty="0"/>
              <a:t>Ejecución Penal. </a:t>
            </a:r>
          </a:p>
          <a:p>
            <a:pPr marL="0" indent="0">
              <a:buNone/>
            </a:pPr>
            <a:r>
              <a:rPr lang="es-ES" sz="2400" b="1" dirty="0"/>
              <a:t>Características</a:t>
            </a:r>
            <a:r>
              <a:rPr lang="es-ES" sz="2400" dirty="0"/>
              <a:t>: </a:t>
            </a:r>
          </a:p>
          <a:p>
            <a:pPr lvl="0"/>
            <a:r>
              <a:rPr lang="es-ES_tradnl" sz="2400" dirty="0"/>
              <a:t>Se ejecuta por fusilamiento.</a:t>
            </a:r>
            <a:endParaRPr lang="es-ES" sz="2400" dirty="0"/>
          </a:p>
          <a:p>
            <a:pPr lvl="0"/>
            <a:r>
              <a:rPr lang="es-ES_tradnl" sz="2400" dirty="0"/>
              <a:t>De carácter excepcional en los delitos más graves.</a:t>
            </a:r>
            <a:endParaRPr lang="es-ES" sz="2400" dirty="0"/>
          </a:p>
          <a:p>
            <a:pPr lvl="0"/>
            <a:r>
              <a:rPr lang="es-ES_tradnl" sz="2400" dirty="0"/>
              <a:t>No se aplica a menores de 20 años</a:t>
            </a:r>
            <a:endParaRPr lang="es-ES" sz="2400" dirty="0"/>
          </a:p>
          <a:p>
            <a:pPr lvl="0"/>
            <a:r>
              <a:rPr lang="es-ES_tradnl" sz="2400" dirty="0"/>
              <a:t>Ni a mujeres que cometieron el delito o que estén embarazada a la hora de dictarse sentencia. </a:t>
            </a:r>
            <a:endParaRPr lang="es-ES" sz="2400" dirty="0"/>
          </a:p>
          <a:p>
            <a:pPr lvl="0"/>
            <a:r>
              <a:rPr lang="es-ES_tradnl" sz="2400" dirty="0"/>
              <a:t>Ratificado por el Consejo de Estado de la República de Cuba</a:t>
            </a:r>
            <a:endParaRPr lang="es-ES" sz="2400" dirty="0"/>
          </a:p>
          <a:p>
            <a:pPr lvl="0"/>
            <a:r>
              <a:rPr lang="es-ES_tradnl" sz="2400" dirty="0"/>
              <a:t>Asisten al acto de fusilamiento el TSP, FGR, MININT y Médico Legista</a:t>
            </a:r>
            <a:endParaRPr lang="es-ES" sz="2400" dirty="0"/>
          </a:p>
          <a:p>
            <a:pPr marL="0" indent="0">
              <a:buNone/>
            </a:pPr>
            <a:endParaRPr lang="es-ES" sz="2400" u="sng" dirty="0"/>
          </a:p>
          <a:p>
            <a:pPr marL="514350" indent="-514350">
              <a:buAutoNum type="alphaLcParenR"/>
            </a:pPr>
            <a:endParaRPr lang="es-ES" sz="2400" u="sng" dirty="0" smtClean="0"/>
          </a:p>
          <a:p>
            <a:pPr marL="0" indent="0">
              <a:buNone/>
            </a:pPr>
            <a:endParaRPr lang="es-ES" sz="2400" b="1" dirty="0" smtClean="0"/>
          </a:p>
          <a:p>
            <a:pPr marL="514350" indent="-514350">
              <a:buFont typeface="+mj-lt"/>
              <a:buAutoNum type="alphaLcParenR"/>
            </a:pPr>
            <a:endParaRPr lang="es-ES" sz="2400" dirty="0"/>
          </a:p>
          <a:p>
            <a:endParaRPr lang="es-ES" sz="2400" dirty="0"/>
          </a:p>
        </p:txBody>
      </p:sp>
      <p:sp>
        <p:nvSpPr>
          <p:cNvPr id="4" name="1 Título"/>
          <p:cNvSpPr>
            <a:spLocks noGrp="1"/>
          </p:cNvSpPr>
          <p:nvPr>
            <p:ph type="title"/>
          </p:nvPr>
        </p:nvSpPr>
        <p:spPr/>
        <p:txBody>
          <a:bodyPr>
            <a:normAutofit fontScale="90000"/>
          </a:bodyPr>
          <a:lstStyle/>
          <a:p>
            <a:r>
              <a:rPr lang="es-ES" b="1" dirty="0" smtClean="0">
                <a:solidFill>
                  <a:schemeClr val="tx1"/>
                </a:solidFill>
              </a:rPr>
              <a:t>Sanciones principales.</a:t>
            </a:r>
            <a:endParaRPr lang="es-ES" b="1" dirty="0">
              <a:solidFill>
                <a:schemeClr val="tx1"/>
              </a:solidFill>
            </a:endParaRPr>
          </a:p>
        </p:txBody>
      </p:sp>
    </p:spTree>
    <p:extLst>
      <p:ext uri="{BB962C8B-B14F-4D97-AF65-F5344CB8AC3E}">
        <p14:creationId xmlns:p14="http://schemas.microsoft.com/office/powerpoint/2010/main" val="423037606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1427</TotalTime>
  <Words>5220</Words>
  <Application>Microsoft Office PowerPoint</Application>
  <PresentationFormat>Presentación en pantalla (16:9)</PresentationFormat>
  <Paragraphs>355</Paragraphs>
  <Slides>62</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62</vt:i4>
      </vt:variant>
    </vt:vector>
  </HeadingPairs>
  <TitlesOfParts>
    <vt:vector size="67" baseType="lpstr">
      <vt:lpstr>Arial</vt:lpstr>
      <vt:lpstr>Georgia</vt:lpstr>
      <vt:lpstr>Wingdings</vt:lpstr>
      <vt:lpstr>Wingdings 2</vt:lpstr>
      <vt:lpstr>Civil</vt:lpstr>
      <vt:lpstr> </vt:lpstr>
      <vt:lpstr>Objetivos de la conferencia</vt:lpstr>
      <vt:lpstr>Sanción. Concepto, características y fines.</vt:lpstr>
      <vt:lpstr>Sanción. Concepto, características y fines.</vt:lpstr>
      <vt:lpstr>Sanción. Concepto, características y fines.</vt:lpstr>
      <vt:lpstr>Sanción. Concepto, características y fines.</vt:lpstr>
      <vt:lpstr>Sanciones aplicadas a las Personas naturales. .</vt:lpstr>
      <vt:lpstr>Sanciones principales. </vt:lpstr>
      <vt:lpstr>Sanciones principales.</vt:lpstr>
      <vt:lpstr>El caso de: George Stinney Jr. </vt:lpstr>
      <vt:lpstr>Enjuiciamiento de un piloto Jordano. </vt:lpstr>
      <vt:lpstr>Sanciones principales. </vt:lpstr>
      <vt:lpstr>Sanciones principales. </vt:lpstr>
      <vt:lpstr>Sanciones principales. </vt:lpstr>
      <vt:lpstr>Sanciones principales. </vt:lpstr>
      <vt:lpstr>Sanciones principales. </vt:lpstr>
      <vt:lpstr>Sanciones principales. </vt:lpstr>
      <vt:lpstr>Sanciones principales. </vt:lpstr>
      <vt:lpstr>Sanciones principales. </vt:lpstr>
      <vt:lpstr>Sanciones principales. </vt:lpstr>
      <vt:lpstr>Sanciones principales. </vt:lpstr>
      <vt:lpstr>Sanciones principales. </vt:lpstr>
      <vt:lpstr>Sanciones principales. </vt:lpstr>
      <vt:lpstr>Sanciones principales. </vt:lpstr>
      <vt:lpstr>Sanciones principales. </vt:lpstr>
      <vt:lpstr>Sanciones principales. </vt:lpstr>
      <vt:lpstr>Sanciones principales. </vt:lpstr>
      <vt:lpstr>Sanciones accesorias. </vt:lpstr>
      <vt:lpstr>Sanciones accesorias. </vt:lpstr>
      <vt:lpstr>Sanciones accesorias. </vt:lpstr>
      <vt:lpstr>Sanciones accesorias. </vt:lpstr>
      <vt:lpstr>Sanciones accesorias. </vt:lpstr>
      <vt:lpstr>Sanciones accesorias. </vt:lpstr>
      <vt:lpstr>Sanciones accesorias. </vt:lpstr>
      <vt:lpstr>Sanciones accesorias. </vt:lpstr>
      <vt:lpstr>Sanciones accesorias. </vt:lpstr>
      <vt:lpstr>Sanciones accesorias. </vt:lpstr>
      <vt:lpstr>Sanciones accesorias. </vt:lpstr>
      <vt:lpstr>Sanciones accesorias. </vt:lpstr>
      <vt:lpstr>Sanciones accesorias. </vt:lpstr>
      <vt:lpstr>Sanciones accesorias. </vt:lpstr>
      <vt:lpstr>Sanciones accesorias. </vt:lpstr>
      <vt:lpstr>Sanciones accesorias. </vt:lpstr>
      <vt:lpstr>Sanciones accesorias. </vt:lpstr>
      <vt:lpstr>Sanciones accesorias. </vt:lpstr>
      <vt:lpstr>Sanciones accesorias. </vt:lpstr>
      <vt:lpstr>Sanciones accesorias. </vt:lpstr>
      <vt:lpstr>Sanciones aplicadas a las Personas jurídicas.</vt:lpstr>
      <vt:lpstr>Sanciones principales. </vt:lpstr>
      <vt:lpstr>Sanciones principales. </vt:lpstr>
      <vt:lpstr>Sanciones principales. </vt:lpstr>
      <vt:lpstr>Sanciones principales. </vt:lpstr>
      <vt:lpstr>Sanciones principales. </vt:lpstr>
      <vt:lpstr>Sanciones accesorias. </vt:lpstr>
      <vt:lpstr>Sanciones accesorias. </vt:lpstr>
      <vt:lpstr>Sanciones accesorias. </vt:lpstr>
      <vt:lpstr>Sanciones accesorias. </vt:lpstr>
      <vt:lpstr>Actividad independiente.</vt:lpstr>
      <vt:lpstr>BIBLIOGRAFÍA</vt:lpstr>
      <vt:lpstr>BIBLIOGRAFÍA</vt:lpstr>
      <vt:lpstr>BIBLIOGRAFÍA</vt:lpstr>
      <vt:lpstr>BIBLIOGRAFÍA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Grueiro</dc:creator>
  <cp:lastModifiedBy>casa</cp:lastModifiedBy>
  <cp:revision>100</cp:revision>
  <dcterms:created xsi:type="dcterms:W3CDTF">2021-10-09T14:05:24Z</dcterms:created>
  <dcterms:modified xsi:type="dcterms:W3CDTF">2026-03-11T11:06:42Z</dcterms:modified>
</cp:coreProperties>
</file>