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7" r:id="rId2"/>
    <p:sldId id="258" r:id="rId3"/>
    <p:sldId id="259" r:id="rId4"/>
    <p:sldId id="260" r:id="rId5"/>
    <p:sldId id="262" r:id="rId6"/>
    <p:sldId id="261" r:id="rId7"/>
    <p:sldId id="276" r:id="rId8"/>
    <p:sldId id="277" r:id="rId9"/>
    <p:sldId id="278" r:id="rId10"/>
    <p:sldId id="279" r:id="rId11"/>
    <p:sldId id="280" r:id="rId12"/>
    <p:sldId id="281" r:id="rId13"/>
    <p:sldId id="282" r:id="rId14"/>
    <p:sldId id="283" r:id="rId15"/>
    <p:sldId id="284" r:id="rId16"/>
    <p:sldId id="294" r:id="rId17"/>
    <p:sldId id="295" r:id="rId18"/>
    <p:sldId id="296" r:id="rId19"/>
    <p:sldId id="286" r:id="rId20"/>
    <p:sldId id="287" r:id="rId21"/>
    <p:sldId id="288" r:id="rId22"/>
    <p:sldId id="289" r:id="rId23"/>
    <p:sldId id="290" r:id="rId24"/>
    <p:sldId id="297" r:id="rId25"/>
    <p:sldId id="298" r:id="rId26"/>
    <p:sldId id="291" r:id="rId27"/>
    <p:sldId id="292" r:id="rId28"/>
    <p:sldId id="293" r:id="rId29"/>
    <p:sldId id="275" r:id="rId30"/>
  </p:sldIdLst>
  <p:sldSz cx="9144000" cy="5143500" type="screen16x9"/>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Estilo claro 2 - Acento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799B23B-EC83-4686-B30A-512413B5E67A}" styleName="Estilo claro 3 - Acento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D083AE6-46FA-4A59-8FB0-9F97EB10719F}" styleName="Estilo claro 3 - Acento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396" y="7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5BA9B9-6D8D-4BCA-BC67-B5EA1EB9C193}" type="doc">
      <dgm:prSet loTypeId="urn:microsoft.com/office/officeart/2005/8/layout/chevron2" loCatId="list" qsTypeId="urn:microsoft.com/office/officeart/2005/8/quickstyle/simple1" qsCatId="simple" csTypeId="urn:microsoft.com/office/officeart/2005/8/colors/accent0_3" csCatId="mainScheme" phldr="1"/>
      <dgm:spPr/>
      <dgm:t>
        <a:bodyPr/>
        <a:lstStyle/>
        <a:p>
          <a:endParaRPr lang="es-ES"/>
        </a:p>
      </dgm:t>
    </dgm:pt>
    <dgm:pt modelId="{B7C716EA-7318-49B2-AA77-691F72BC61DD}">
      <dgm:prSet phldrT="[Texto]"/>
      <dgm:spPr/>
      <dgm:t>
        <a:bodyPr/>
        <a:lstStyle/>
        <a:p>
          <a:r>
            <a:rPr lang="es-ES" dirty="0" smtClean="0"/>
            <a:t>1</a:t>
          </a:r>
          <a:endParaRPr lang="es-ES" dirty="0"/>
        </a:p>
      </dgm:t>
    </dgm:pt>
    <dgm:pt modelId="{2695A009-476D-47B4-9DAF-4678B7639085}" type="parTrans" cxnId="{3D083160-55E6-4C1F-8F50-12FB9D2709F5}">
      <dgm:prSet/>
      <dgm:spPr/>
      <dgm:t>
        <a:bodyPr/>
        <a:lstStyle/>
        <a:p>
          <a:endParaRPr lang="es-ES"/>
        </a:p>
      </dgm:t>
    </dgm:pt>
    <dgm:pt modelId="{18FF0832-A84E-4A24-8479-E4574E22DB63}" type="sibTrans" cxnId="{3D083160-55E6-4C1F-8F50-12FB9D2709F5}">
      <dgm:prSet/>
      <dgm:spPr/>
      <dgm:t>
        <a:bodyPr/>
        <a:lstStyle/>
        <a:p>
          <a:endParaRPr lang="es-ES"/>
        </a:p>
      </dgm:t>
    </dgm:pt>
    <dgm:pt modelId="{D487289D-A174-4EAE-A7BF-688322798B97}">
      <dgm:prSet phldrT="[Texto]" custT="1"/>
      <dgm:spPr/>
      <dgm:t>
        <a:bodyPr/>
        <a:lstStyle/>
        <a:p>
          <a:r>
            <a:rPr lang="es-ES" sz="4400" b="0" dirty="0" smtClean="0"/>
            <a:t>Administrativa o ejecutiva</a:t>
          </a:r>
          <a:endParaRPr lang="es-ES" sz="4400" b="0" dirty="0"/>
        </a:p>
      </dgm:t>
    </dgm:pt>
    <dgm:pt modelId="{ACB42754-EFB2-4B6C-9DCA-B41ED5C6CBDF}" type="parTrans" cxnId="{32B68E65-5606-491F-A421-069B95764088}">
      <dgm:prSet/>
      <dgm:spPr/>
      <dgm:t>
        <a:bodyPr/>
        <a:lstStyle/>
        <a:p>
          <a:endParaRPr lang="es-ES"/>
        </a:p>
      </dgm:t>
    </dgm:pt>
    <dgm:pt modelId="{1A24D207-7666-4A75-8EE7-2B90B4F97CB8}" type="sibTrans" cxnId="{32B68E65-5606-491F-A421-069B95764088}">
      <dgm:prSet/>
      <dgm:spPr/>
      <dgm:t>
        <a:bodyPr/>
        <a:lstStyle/>
        <a:p>
          <a:endParaRPr lang="es-ES"/>
        </a:p>
      </dgm:t>
    </dgm:pt>
    <dgm:pt modelId="{DCEEB997-5CCE-49F6-87BA-C3F000C549E1}">
      <dgm:prSet phldrT="[Texto]"/>
      <dgm:spPr/>
      <dgm:t>
        <a:bodyPr/>
        <a:lstStyle/>
        <a:p>
          <a:r>
            <a:rPr lang="es-ES" dirty="0" smtClean="0"/>
            <a:t>3</a:t>
          </a:r>
          <a:endParaRPr lang="es-ES" dirty="0"/>
        </a:p>
      </dgm:t>
    </dgm:pt>
    <dgm:pt modelId="{6B1710B7-02DB-4321-AF45-5A94489211D2}" type="parTrans" cxnId="{67E591FB-01DB-4DAB-9E1D-EB856DA8AAF7}">
      <dgm:prSet/>
      <dgm:spPr/>
      <dgm:t>
        <a:bodyPr/>
        <a:lstStyle/>
        <a:p>
          <a:endParaRPr lang="es-ES"/>
        </a:p>
      </dgm:t>
    </dgm:pt>
    <dgm:pt modelId="{F14F2E2B-FFCF-4587-B9B3-34BB823E4AD6}" type="sibTrans" cxnId="{67E591FB-01DB-4DAB-9E1D-EB856DA8AAF7}">
      <dgm:prSet/>
      <dgm:spPr/>
      <dgm:t>
        <a:bodyPr/>
        <a:lstStyle/>
        <a:p>
          <a:endParaRPr lang="es-ES"/>
        </a:p>
      </dgm:t>
    </dgm:pt>
    <dgm:pt modelId="{014A6855-2195-4856-9EBD-4F39869475B6}">
      <dgm:prSet phldrT="[Texto]"/>
      <dgm:spPr/>
      <dgm:t>
        <a:bodyPr/>
        <a:lstStyle/>
        <a:p>
          <a:r>
            <a:rPr lang="es-ES" dirty="0" smtClean="0"/>
            <a:t>2</a:t>
          </a:r>
          <a:endParaRPr lang="es-ES" dirty="0"/>
        </a:p>
      </dgm:t>
    </dgm:pt>
    <dgm:pt modelId="{0A23A0A0-20D2-4FC4-B6CC-D0BB0AF72CE7}" type="parTrans" cxnId="{FBAF8B4D-968C-44FC-BA77-EAC0570A90ED}">
      <dgm:prSet/>
      <dgm:spPr/>
      <dgm:t>
        <a:bodyPr/>
        <a:lstStyle/>
        <a:p>
          <a:endParaRPr lang="es-ES"/>
        </a:p>
      </dgm:t>
    </dgm:pt>
    <dgm:pt modelId="{2D933883-3C51-4880-9832-4BAB1FBF2359}" type="sibTrans" cxnId="{FBAF8B4D-968C-44FC-BA77-EAC0570A90ED}">
      <dgm:prSet/>
      <dgm:spPr/>
      <dgm:t>
        <a:bodyPr/>
        <a:lstStyle/>
        <a:p>
          <a:endParaRPr lang="es-ES"/>
        </a:p>
      </dgm:t>
    </dgm:pt>
    <dgm:pt modelId="{B47CFBE5-9C61-4B32-A5BF-876B4AB3D155}">
      <dgm:prSet custT="1"/>
      <dgm:spPr/>
      <dgm:t>
        <a:bodyPr/>
        <a:lstStyle/>
        <a:p>
          <a:r>
            <a:rPr lang="es-ES" sz="4800" b="0" dirty="0" smtClean="0"/>
            <a:t>Judicial</a:t>
          </a:r>
          <a:endParaRPr lang="es-ES" sz="4800" dirty="0"/>
        </a:p>
      </dgm:t>
    </dgm:pt>
    <dgm:pt modelId="{5D154FEC-43A8-4004-B396-ED1B8F6ECB81}" type="parTrans" cxnId="{E145E800-3505-43A8-8B6A-8D80B49FA43B}">
      <dgm:prSet/>
      <dgm:spPr/>
      <dgm:t>
        <a:bodyPr/>
        <a:lstStyle/>
        <a:p>
          <a:endParaRPr lang="es-ES"/>
        </a:p>
      </dgm:t>
    </dgm:pt>
    <dgm:pt modelId="{1DD3E196-5806-4AD7-85FB-46BBB89B6590}" type="sibTrans" cxnId="{E145E800-3505-43A8-8B6A-8D80B49FA43B}">
      <dgm:prSet/>
      <dgm:spPr/>
      <dgm:t>
        <a:bodyPr/>
        <a:lstStyle/>
        <a:p>
          <a:endParaRPr lang="es-ES"/>
        </a:p>
      </dgm:t>
    </dgm:pt>
    <dgm:pt modelId="{68C089AF-FD9B-4DDC-90B4-26B97CAAC897}">
      <dgm:prSet custT="1"/>
      <dgm:spPr/>
      <dgm:t>
        <a:bodyPr/>
        <a:lstStyle/>
        <a:p>
          <a:r>
            <a:rPr lang="es-ES" sz="4800" b="0" dirty="0" smtClean="0"/>
            <a:t>Legislativa</a:t>
          </a:r>
          <a:r>
            <a:rPr lang="es-ES" sz="6500" b="0" dirty="0" smtClean="0"/>
            <a:t> </a:t>
          </a:r>
          <a:endParaRPr lang="es-ES" sz="6500" dirty="0"/>
        </a:p>
      </dgm:t>
    </dgm:pt>
    <dgm:pt modelId="{5EFBC38C-1643-4AFC-8BAA-FC961B4A3A6D}" type="parTrans" cxnId="{D0CD327D-CD98-43D1-B4D2-AB0E3D8B4242}">
      <dgm:prSet/>
      <dgm:spPr/>
      <dgm:t>
        <a:bodyPr/>
        <a:lstStyle/>
        <a:p>
          <a:endParaRPr lang="es-ES"/>
        </a:p>
      </dgm:t>
    </dgm:pt>
    <dgm:pt modelId="{7BCC68F1-CA2C-4DCE-A559-7A8418EBD130}" type="sibTrans" cxnId="{D0CD327D-CD98-43D1-B4D2-AB0E3D8B4242}">
      <dgm:prSet/>
      <dgm:spPr/>
      <dgm:t>
        <a:bodyPr/>
        <a:lstStyle/>
        <a:p>
          <a:endParaRPr lang="es-ES"/>
        </a:p>
      </dgm:t>
    </dgm:pt>
    <dgm:pt modelId="{C67E1262-60B0-44D5-ADA3-6EFC9B2783D3}" type="pres">
      <dgm:prSet presAssocID="{465BA9B9-6D8D-4BCA-BC67-B5EA1EB9C193}" presName="linearFlow" presStyleCnt="0">
        <dgm:presLayoutVars>
          <dgm:dir/>
          <dgm:animLvl val="lvl"/>
          <dgm:resizeHandles val="exact"/>
        </dgm:presLayoutVars>
      </dgm:prSet>
      <dgm:spPr/>
      <dgm:t>
        <a:bodyPr/>
        <a:lstStyle/>
        <a:p>
          <a:endParaRPr lang="es-ES"/>
        </a:p>
      </dgm:t>
    </dgm:pt>
    <dgm:pt modelId="{3CCDC171-EB20-4FC2-A8DC-D460B9C314E0}" type="pres">
      <dgm:prSet presAssocID="{B7C716EA-7318-49B2-AA77-691F72BC61DD}" presName="composite" presStyleCnt="0"/>
      <dgm:spPr/>
      <dgm:t>
        <a:bodyPr/>
        <a:lstStyle/>
        <a:p>
          <a:endParaRPr lang="es-ES"/>
        </a:p>
      </dgm:t>
    </dgm:pt>
    <dgm:pt modelId="{3AFA8C39-4D7E-4FA3-BEAA-DC2F31DF650B}" type="pres">
      <dgm:prSet presAssocID="{B7C716EA-7318-49B2-AA77-691F72BC61DD}" presName="parentText" presStyleLbl="alignNode1" presStyleIdx="0" presStyleCnt="3">
        <dgm:presLayoutVars>
          <dgm:chMax val="1"/>
          <dgm:bulletEnabled val="1"/>
        </dgm:presLayoutVars>
      </dgm:prSet>
      <dgm:spPr/>
      <dgm:t>
        <a:bodyPr/>
        <a:lstStyle/>
        <a:p>
          <a:endParaRPr lang="es-ES"/>
        </a:p>
      </dgm:t>
    </dgm:pt>
    <dgm:pt modelId="{C06BB5CE-FA80-493F-88FC-18AAD8F59A36}" type="pres">
      <dgm:prSet presAssocID="{B7C716EA-7318-49B2-AA77-691F72BC61DD}" presName="descendantText" presStyleLbl="alignAcc1" presStyleIdx="0" presStyleCnt="3">
        <dgm:presLayoutVars>
          <dgm:bulletEnabled val="1"/>
        </dgm:presLayoutVars>
      </dgm:prSet>
      <dgm:spPr/>
      <dgm:t>
        <a:bodyPr/>
        <a:lstStyle/>
        <a:p>
          <a:endParaRPr lang="es-ES"/>
        </a:p>
      </dgm:t>
    </dgm:pt>
    <dgm:pt modelId="{FDD7A5A3-8D43-4861-91C0-3B2891CF7DC7}" type="pres">
      <dgm:prSet presAssocID="{18FF0832-A84E-4A24-8479-E4574E22DB63}" presName="sp" presStyleCnt="0"/>
      <dgm:spPr/>
      <dgm:t>
        <a:bodyPr/>
        <a:lstStyle/>
        <a:p>
          <a:endParaRPr lang="es-ES"/>
        </a:p>
      </dgm:t>
    </dgm:pt>
    <dgm:pt modelId="{1B90BD50-2C0F-4E18-A8F4-BE00105AEBA2}" type="pres">
      <dgm:prSet presAssocID="{014A6855-2195-4856-9EBD-4F39869475B6}" presName="composite" presStyleCnt="0"/>
      <dgm:spPr/>
      <dgm:t>
        <a:bodyPr/>
        <a:lstStyle/>
        <a:p>
          <a:endParaRPr lang="es-ES"/>
        </a:p>
      </dgm:t>
    </dgm:pt>
    <dgm:pt modelId="{7E77C558-09B2-472D-A824-462B52FACA73}" type="pres">
      <dgm:prSet presAssocID="{014A6855-2195-4856-9EBD-4F39869475B6}" presName="parentText" presStyleLbl="alignNode1" presStyleIdx="1" presStyleCnt="3">
        <dgm:presLayoutVars>
          <dgm:chMax val="1"/>
          <dgm:bulletEnabled val="1"/>
        </dgm:presLayoutVars>
      </dgm:prSet>
      <dgm:spPr/>
      <dgm:t>
        <a:bodyPr/>
        <a:lstStyle/>
        <a:p>
          <a:endParaRPr lang="es-ES"/>
        </a:p>
      </dgm:t>
    </dgm:pt>
    <dgm:pt modelId="{D677B372-7481-4E1F-AD0A-0BAB9D4E8A1F}" type="pres">
      <dgm:prSet presAssocID="{014A6855-2195-4856-9EBD-4F39869475B6}" presName="descendantText" presStyleLbl="alignAcc1" presStyleIdx="1" presStyleCnt="3">
        <dgm:presLayoutVars>
          <dgm:bulletEnabled val="1"/>
        </dgm:presLayoutVars>
      </dgm:prSet>
      <dgm:spPr/>
      <dgm:t>
        <a:bodyPr/>
        <a:lstStyle/>
        <a:p>
          <a:endParaRPr lang="es-ES"/>
        </a:p>
      </dgm:t>
    </dgm:pt>
    <dgm:pt modelId="{6828880E-5F3A-4B9E-A288-9C6C1E29739A}" type="pres">
      <dgm:prSet presAssocID="{2D933883-3C51-4880-9832-4BAB1FBF2359}" presName="sp" presStyleCnt="0"/>
      <dgm:spPr/>
      <dgm:t>
        <a:bodyPr/>
        <a:lstStyle/>
        <a:p>
          <a:endParaRPr lang="es-ES"/>
        </a:p>
      </dgm:t>
    </dgm:pt>
    <dgm:pt modelId="{5D9EE5DF-53AB-4601-95CA-D3D8FCC3D636}" type="pres">
      <dgm:prSet presAssocID="{DCEEB997-5CCE-49F6-87BA-C3F000C549E1}" presName="composite" presStyleCnt="0"/>
      <dgm:spPr/>
      <dgm:t>
        <a:bodyPr/>
        <a:lstStyle/>
        <a:p>
          <a:endParaRPr lang="es-ES"/>
        </a:p>
      </dgm:t>
    </dgm:pt>
    <dgm:pt modelId="{CCB68533-F297-459D-921C-D5A66598243A}" type="pres">
      <dgm:prSet presAssocID="{DCEEB997-5CCE-49F6-87BA-C3F000C549E1}" presName="parentText" presStyleLbl="alignNode1" presStyleIdx="2" presStyleCnt="3">
        <dgm:presLayoutVars>
          <dgm:chMax val="1"/>
          <dgm:bulletEnabled val="1"/>
        </dgm:presLayoutVars>
      </dgm:prSet>
      <dgm:spPr/>
      <dgm:t>
        <a:bodyPr/>
        <a:lstStyle/>
        <a:p>
          <a:endParaRPr lang="es-ES"/>
        </a:p>
      </dgm:t>
    </dgm:pt>
    <dgm:pt modelId="{A1EFE19D-68C8-4D18-BC84-E5FC7E29DB64}" type="pres">
      <dgm:prSet presAssocID="{DCEEB997-5CCE-49F6-87BA-C3F000C549E1}" presName="descendantText" presStyleLbl="alignAcc1" presStyleIdx="2" presStyleCnt="3">
        <dgm:presLayoutVars>
          <dgm:bulletEnabled val="1"/>
        </dgm:presLayoutVars>
      </dgm:prSet>
      <dgm:spPr/>
      <dgm:t>
        <a:bodyPr/>
        <a:lstStyle/>
        <a:p>
          <a:endParaRPr lang="es-ES"/>
        </a:p>
      </dgm:t>
    </dgm:pt>
  </dgm:ptLst>
  <dgm:cxnLst>
    <dgm:cxn modelId="{69FA873F-CD09-4800-8466-C6A71978FC3A}" type="presOf" srcId="{014A6855-2195-4856-9EBD-4F39869475B6}" destId="{7E77C558-09B2-472D-A824-462B52FACA73}" srcOrd="0" destOrd="0" presId="urn:microsoft.com/office/officeart/2005/8/layout/chevron2"/>
    <dgm:cxn modelId="{1C06C9E3-60C6-41A5-9898-7A8CD28EE867}" type="presOf" srcId="{465BA9B9-6D8D-4BCA-BC67-B5EA1EB9C193}" destId="{C67E1262-60B0-44D5-ADA3-6EFC9B2783D3}" srcOrd="0" destOrd="0" presId="urn:microsoft.com/office/officeart/2005/8/layout/chevron2"/>
    <dgm:cxn modelId="{D0CD327D-CD98-43D1-B4D2-AB0E3D8B4242}" srcId="{B7C716EA-7318-49B2-AA77-691F72BC61DD}" destId="{68C089AF-FD9B-4DDC-90B4-26B97CAAC897}" srcOrd="0" destOrd="0" parTransId="{5EFBC38C-1643-4AFC-8BAA-FC961B4A3A6D}" sibTransId="{7BCC68F1-CA2C-4DCE-A559-7A8418EBD130}"/>
    <dgm:cxn modelId="{32B68E65-5606-491F-A421-069B95764088}" srcId="{014A6855-2195-4856-9EBD-4F39869475B6}" destId="{D487289D-A174-4EAE-A7BF-688322798B97}" srcOrd="0" destOrd="0" parTransId="{ACB42754-EFB2-4B6C-9DCA-B41ED5C6CBDF}" sibTransId="{1A24D207-7666-4A75-8EE7-2B90B4F97CB8}"/>
    <dgm:cxn modelId="{E145E800-3505-43A8-8B6A-8D80B49FA43B}" srcId="{DCEEB997-5CCE-49F6-87BA-C3F000C549E1}" destId="{B47CFBE5-9C61-4B32-A5BF-876B4AB3D155}" srcOrd="0" destOrd="0" parTransId="{5D154FEC-43A8-4004-B396-ED1B8F6ECB81}" sibTransId="{1DD3E196-5806-4AD7-85FB-46BBB89B6590}"/>
    <dgm:cxn modelId="{521A2F19-B3A8-4D7E-88D8-C2EDBFFFF0DB}" type="presOf" srcId="{B47CFBE5-9C61-4B32-A5BF-876B4AB3D155}" destId="{A1EFE19D-68C8-4D18-BC84-E5FC7E29DB64}" srcOrd="0" destOrd="0" presId="urn:microsoft.com/office/officeart/2005/8/layout/chevron2"/>
    <dgm:cxn modelId="{67E591FB-01DB-4DAB-9E1D-EB856DA8AAF7}" srcId="{465BA9B9-6D8D-4BCA-BC67-B5EA1EB9C193}" destId="{DCEEB997-5CCE-49F6-87BA-C3F000C549E1}" srcOrd="2" destOrd="0" parTransId="{6B1710B7-02DB-4321-AF45-5A94489211D2}" sibTransId="{F14F2E2B-FFCF-4587-B9B3-34BB823E4AD6}"/>
    <dgm:cxn modelId="{6D9F2852-ABE3-4710-9584-083D42689B42}" type="presOf" srcId="{DCEEB997-5CCE-49F6-87BA-C3F000C549E1}" destId="{CCB68533-F297-459D-921C-D5A66598243A}" srcOrd="0" destOrd="0" presId="urn:microsoft.com/office/officeart/2005/8/layout/chevron2"/>
    <dgm:cxn modelId="{C7E54127-3422-460C-9A01-69C50FB27E3E}" type="presOf" srcId="{B7C716EA-7318-49B2-AA77-691F72BC61DD}" destId="{3AFA8C39-4D7E-4FA3-BEAA-DC2F31DF650B}" srcOrd="0" destOrd="0" presId="urn:microsoft.com/office/officeart/2005/8/layout/chevron2"/>
    <dgm:cxn modelId="{3D083160-55E6-4C1F-8F50-12FB9D2709F5}" srcId="{465BA9B9-6D8D-4BCA-BC67-B5EA1EB9C193}" destId="{B7C716EA-7318-49B2-AA77-691F72BC61DD}" srcOrd="0" destOrd="0" parTransId="{2695A009-476D-47B4-9DAF-4678B7639085}" sibTransId="{18FF0832-A84E-4A24-8479-E4574E22DB63}"/>
    <dgm:cxn modelId="{1198D22F-B7EF-4C13-8ED3-2A70A7C8B3BB}" type="presOf" srcId="{68C089AF-FD9B-4DDC-90B4-26B97CAAC897}" destId="{C06BB5CE-FA80-493F-88FC-18AAD8F59A36}" srcOrd="0" destOrd="0" presId="urn:microsoft.com/office/officeart/2005/8/layout/chevron2"/>
    <dgm:cxn modelId="{D44B9CF2-AF3B-4960-9038-20177E6F0B55}" type="presOf" srcId="{D487289D-A174-4EAE-A7BF-688322798B97}" destId="{D677B372-7481-4E1F-AD0A-0BAB9D4E8A1F}" srcOrd="0" destOrd="0" presId="urn:microsoft.com/office/officeart/2005/8/layout/chevron2"/>
    <dgm:cxn modelId="{FBAF8B4D-968C-44FC-BA77-EAC0570A90ED}" srcId="{465BA9B9-6D8D-4BCA-BC67-B5EA1EB9C193}" destId="{014A6855-2195-4856-9EBD-4F39869475B6}" srcOrd="1" destOrd="0" parTransId="{0A23A0A0-20D2-4FC4-B6CC-D0BB0AF72CE7}" sibTransId="{2D933883-3C51-4880-9832-4BAB1FBF2359}"/>
    <dgm:cxn modelId="{1932D3BC-0526-462D-94B9-097981BD596E}" type="presParOf" srcId="{C67E1262-60B0-44D5-ADA3-6EFC9B2783D3}" destId="{3CCDC171-EB20-4FC2-A8DC-D460B9C314E0}" srcOrd="0" destOrd="0" presId="urn:microsoft.com/office/officeart/2005/8/layout/chevron2"/>
    <dgm:cxn modelId="{CAF12849-F79A-4D60-8D53-671D5421A25A}" type="presParOf" srcId="{3CCDC171-EB20-4FC2-A8DC-D460B9C314E0}" destId="{3AFA8C39-4D7E-4FA3-BEAA-DC2F31DF650B}" srcOrd="0" destOrd="0" presId="urn:microsoft.com/office/officeart/2005/8/layout/chevron2"/>
    <dgm:cxn modelId="{A2536E8F-B58C-4954-BF01-7138CD1C4F9E}" type="presParOf" srcId="{3CCDC171-EB20-4FC2-A8DC-D460B9C314E0}" destId="{C06BB5CE-FA80-493F-88FC-18AAD8F59A36}" srcOrd="1" destOrd="0" presId="urn:microsoft.com/office/officeart/2005/8/layout/chevron2"/>
    <dgm:cxn modelId="{6AD56A50-C909-47B0-AD13-7001CDD58E66}" type="presParOf" srcId="{C67E1262-60B0-44D5-ADA3-6EFC9B2783D3}" destId="{FDD7A5A3-8D43-4861-91C0-3B2891CF7DC7}" srcOrd="1" destOrd="0" presId="urn:microsoft.com/office/officeart/2005/8/layout/chevron2"/>
    <dgm:cxn modelId="{0BF95FF3-62F0-40C7-9D69-6B21EDC12337}" type="presParOf" srcId="{C67E1262-60B0-44D5-ADA3-6EFC9B2783D3}" destId="{1B90BD50-2C0F-4E18-A8F4-BE00105AEBA2}" srcOrd="2" destOrd="0" presId="urn:microsoft.com/office/officeart/2005/8/layout/chevron2"/>
    <dgm:cxn modelId="{6E0AC567-2733-44F1-AD06-9FFFABA1F4A1}" type="presParOf" srcId="{1B90BD50-2C0F-4E18-A8F4-BE00105AEBA2}" destId="{7E77C558-09B2-472D-A824-462B52FACA73}" srcOrd="0" destOrd="0" presId="urn:microsoft.com/office/officeart/2005/8/layout/chevron2"/>
    <dgm:cxn modelId="{4CECD64B-BBA7-4831-B044-95EB8AD55D06}" type="presParOf" srcId="{1B90BD50-2C0F-4E18-A8F4-BE00105AEBA2}" destId="{D677B372-7481-4E1F-AD0A-0BAB9D4E8A1F}" srcOrd="1" destOrd="0" presId="urn:microsoft.com/office/officeart/2005/8/layout/chevron2"/>
    <dgm:cxn modelId="{00CF13B2-EA09-45C5-8E8C-8F85FDD54BF1}" type="presParOf" srcId="{C67E1262-60B0-44D5-ADA3-6EFC9B2783D3}" destId="{6828880E-5F3A-4B9E-A288-9C6C1E29739A}" srcOrd="3" destOrd="0" presId="urn:microsoft.com/office/officeart/2005/8/layout/chevron2"/>
    <dgm:cxn modelId="{251DF80A-4627-4263-9161-35D138888CEA}" type="presParOf" srcId="{C67E1262-60B0-44D5-ADA3-6EFC9B2783D3}" destId="{5D9EE5DF-53AB-4601-95CA-D3D8FCC3D636}" srcOrd="4" destOrd="0" presId="urn:microsoft.com/office/officeart/2005/8/layout/chevron2"/>
    <dgm:cxn modelId="{6C781A97-569B-4BEC-9C71-418AE134A4E5}" type="presParOf" srcId="{5D9EE5DF-53AB-4601-95CA-D3D8FCC3D636}" destId="{CCB68533-F297-459D-921C-D5A66598243A}" srcOrd="0" destOrd="0" presId="urn:microsoft.com/office/officeart/2005/8/layout/chevron2"/>
    <dgm:cxn modelId="{4942553F-0A7A-49E7-93C0-C172C209A543}" type="presParOf" srcId="{5D9EE5DF-53AB-4601-95CA-D3D8FCC3D636}" destId="{A1EFE19D-68C8-4D18-BC84-E5FC7E29DB64}"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65BA9B9-6D8D-4BCA-BC67-B5EA1EB9C193}" type="doc">
      <dgm:prSet loTypeId="urn:microsoft.com/office/officeart/2005/8/layout/chevron2" loCatId="list" qsTypeId="urn:microsoft.com/office/officeart/2005/8/quickstyle/simple1" qsCatId="simple" csTypeId="urn:microsoft.com/office/officeart/2005/8/colors/accent0_3" csCatId="mainScheme" phldr="1"/>
      <dgm:spPr/>
      <dgm:t>
        <a:bodyPr/>
        <a:lstStyle/>
        <a:p>
          <a:endParaRPr lang="es-ES"/>
        </a:p>
      </dgm:t>
    </dgm:pt>
    <dgm:pt modelId="{B7C716EA-7318-49B2-AA77-691F72BC61DD}">
      <dgm:prSet phldrT="[Texto]"/>
      <dgm:spPr/>
      <dgm:t>
        <a:bodyPr/>
        <a:lstStyle/>
        <a:p>
          <a:r>
            <a:rPr lang="es-ES" dirty="0" smtClean="0"/>
            <a:t>3</a:t>
          </a:r>
          <a:endParaRPr lang="es-ES" dirty="0"/>
        </a:p>
      </dgm:t>
    </dgm:pt>
    <dgm:pt modelId="{2695A009-476D-47B4-9DAF-4678B7639085}" type="parTrans" cxnId="{3D083160-55E6-4C1F-8F50-12FB9D2709F5}">
      <dgm:prSet/>
      <dgm:spPr/>
      <dgm:t>
        <a:bodyPr/>
        <a:lstStyle/>
        <a:p>
          <a:endParaRPr lang="es-ES"/>
        </a:p>
      </dgm:t>
    </dgm:pt>
    <dgm:pt modelId="{18FF0832-A84E-4A24-8479-E4574E22DB63}" type="sibTrans" cxnId="{3D083160-55E6-4C1F-8F50-12FB9D2709F5}">
      <dgm:prSet/>
      <dgm:spPr/>
      <dgm:t>
        <a:bodyPr/>
        <a:lstStyle/>
        <a:p>
          <a:endParaRPr lang="es-ES"/>
        </a:p>
      </dgm:t>
    </dgm:pt>
    <dgm:pt modelId="{03CC8790-6A64-44B3-A9A3-C62251297B0E}">
      <dgm:prSet/>
      <dgm:spPr/>
      <dgm:t>
        <a:bodyPr/>
        <a:lstStyle/>
        <a:p>
          <a:r>
            <a:rPr lang="es-ES" b="0" dirty="0" smtClean="0"/>
            <a:t>Judicial</a:t>
          </a:r>
          <a:endParaRPr lang="es-ES" dirty="0"/>
        </a:p>
      </dgm:t>
    </dgm:pt>
    <dgm:pt modelId="{A6910440-0C8E-4D8E-B8AB-258F68B4443D}" type="parTrans" cxnId="{8491A4F7-038F-4CCE-B1D5-A51316C1E9DC}">
      <dgm:prSet/>
      <dgm:spPr/>
      <dgm:t>
        <a:bodyPr/>
        <a:lstStyle/>
        <a:p>
          <a:endParaRPr lang="es-ES"/>
        </a:p>
      </dgm:t>
    </dgm:pt>
    <dgm:pt modelId="{798E561A-088E-4399-8FB4-3424DE143603}" type="sibTrans" cxnId="{8491A4F7-038F-4CCE-B1D5-A51316C1E9DC}">
      <dgm:prSet/>
      <dgm:spPr/>
      <dgm:t>
        <a:bodyPr/>
        <a:lstStyle/>
        <a:p>
          <a:endParaRPr lang="es-ES"/>
        </a:p>
      </dgm:t>
    </dgm:pt>
    <dgm:pt modelId="{C67E1262-60B0-44D5-ADA3-6EFC9B2783D3}" type="pres">
      <dgm:prSet presAssocID="{465BA9B9-6D8D-4BCA-BC67-B5EA1EB9C193}" presName="linearFlow" presStyleCnt="0">
        <dgm:presLayoutVars>
          <dgm:dir/>
          <dgm:animLvl val="lvl"/>
          <dgm:resizeHandles val="exact"/>
        </dgm:presLayoutVars>
      </dgm:prSet>
      <dgm:spPr/>
      <dgm:t>
        <a:bodyPr/>
        <a:lstStyle/>
        <a:p>
          <a:endParaRPr lang="es-ES"/>
        </a:p>
      </dgm:t>
    </dgm:pt>
    <dgm:pt modelId="{3CCDC171-EB20-4FC2-A8DC-D460B9C314E0}" type="pres">
      <dgm:prSet presAssocID="{B7C716EA-7318-49B2-AA77-691F72BC61DD}" presName="composite" presStyleCnt="0"/>
      <dgm:spPr/>
      <dgm:t>
        <a:bodyPr/>
        <a:lstStyle/>
        <a:p>
          <a:endParaRPr lang="es-ES"/>
        </a:p>
      </dgm:t>
    </dgm:pt>
    <dgm:pt modelId="{3AFA8C39-4D7E-4FA3-BEAA-DC2F31DF650B}" type="pres">
      <dgm:prSet presAssocID="{B7C716EA-7318-49B2-AA77-691F72BC61DD}" presName="parentText" presStyleLbl="alignNode1" presStyleIdx="0" presStyleCnt="1">
        <dgm:presLayoutVars>
          <dgm:chMax val="1"/>
          <dgm:bulletEnabled val="1"/>
        </dgm:presLayoutVars>
      </dgm:prSet>
      <dgm:spPr/>
      <dgm:t>
        <a:bodyPr/>
        <a:lstStyle/>
        <a:p>
          <a:endParaRPr lang="es-ES"/>
        </a:p>
      </dgm:t>
    </dgm:pt>
    <dgm:pt modelId="{C06BB5CE-FA80-493F-88FC-18AAD8F59A36}" type="pres">
      <dgm:prSet presAssocID="{B7C716EA-7318-49B2-AA77-691F72BC61DD}" presName="descendantText" presStyleLbl="alignAcc1" presStyleIdx="0" presStyleCnt="1">
        <dgm:presLayoutVars>
          <dgm:bulletEnabled val="1"/>
        </dgm:presLayoutVars>
      </dgm:prSet>
      <dgm:spPr/>
      <dgm:t>
        <a:bodyPr/>
        <a:lstStyle/>
        <a:p>
          <a:endParaRPr lang="es-ES"/>
        </a:p>
      </dgm:t>
    </dgm:pt>
  </dgm:ptLst>
  <dgm:cxnLst>
    <dgm:cxn modelId="{7E62B6B7-3B8E-4FD4-A6C6-02A207C30F55}" type="presOf" srcId="{03CC8790-6A64-44B3-A9A3-C62251297B0E}" destId="{C06BB5CE-FA80-493F-88FC-18AAD8F59A36}" srcOrd="0" destOrd="0" presId="urn:microsoft.com/office/officeart/2005/8/layout/chevron2"/>
    <dgm:cxn modelId="{8491A4F7-038F-4CCE-B1D5-A51316C1E9DC}" srcId="{B7C716EA-7318-49B2-AA77-691F72BC61DD}" destId="{03CC8790-6A64-44B3-A9A3-C62251297B0E}" srcOrd="0" destOrd="0" parTransId="{A6910440-0C8E-4D8E-B8AB-258F68B4443D}" sibTransId="{798E561A-088E-4399-8FB4-3424DE143603}"/>
    <dgm:cxn modelId="{753FC4FC-DE55-4446-814D-D8DD81673549}" type="presOf" srcId="{465BA9B9-6D8D-4BCA-BC67-B5EA1EB9C193}" destId="{C67E1262-60B0-44D5-ADA3-6EFC9B2783D3}" srcOrd="0" destOrd="0" presId="urn:microsoft.com/office/officeart/2005/8/layout/chevron2"/>
    <dgm:cxn modelId="{3D083160-55E6-4C1F-8F50-12FB9D2709F5}" srcId="{465BA9B9-6D8D-4BCA-BC67-B5EA1EB9C193}" destId="{B7C716EA-7318-49B2-AA77-691F72BC61DD}" srcOrd="0" destOrd="0" parTransId="{2695A009-476D-47B4-9DAF-4678B7639085}" sibTransId="{18FF0832-A84E-4A24-8479-E4574E22DB63}"/>
    <dgm:cxn modelId="{3E8A00A5-18E4-4188-B4D7-3BC2384293E5}" type="presOf" srcId="{B7C716EA-7318-49B2-AA77-691F72BC61DD}" destId="{3AFA8C39-4D7E-4FA3-BEAA-DC2F31DF650B}" srcOrd="0" destOrd="0" presId="urn:microsoft.com/office/officeart/2005/8/layout/chevron2"/>
    <dgm:cxn modelId="{CADED5CE-3A22-4412-AE5E-1958EFAC1F81}" type="presParOf" srcId="{C67E1262-60B0-44D5-ADA3-6EFC9B2783D3}" destId="{3CCDC171-EB20-4FC2-A8DC-D460B9C314E0}" srcOrd="0" destOrd="0" presId="urn:microsoft.com/office/officeart/2005/8/layout/chevron2"/>
    <dgm:cxn modelId="{41822CA3-EDDD-43F3-B8B2-8F647B4F4E87}" type="presParOf" srcId="{3CCDC171-EB20-4FC2-A8DC-D460B9C314E0}" destId="{3AFA8C39-4D7E-4FA3-BEAA-DC2F31DF650B}" srcOrd="0" destOrd="0" presId="urn:microsoft.com/office/officeart/2005/8/layout/chevron2"/>
    <dgm:cxn modelId="{958248D1-BF00-42E4-82F5-D93DC33A908B}" type="presParOf" srcId="{3CCDC171-EB20-4FC2-A8DC-D460B9C314E0}" destId="{C06BB5CE-FA80-493F-88FC-18AAD8F59A36}"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65BA9B9-6D8D-4BCA-BC67-B5EA1EB9C193}" type="doc">
      <dgm:prSet loTypeId="urn:microsoft.com/office/officeart/2005/8/layout/chevron2" loCatId="list" qsTypeId="urn:microsoft.com/office/officeart/2005/8/quickstyle/simple1" qsCatId="simple" csTypeId="urn:microsoft.com/office/officeart/2005/8/colors/accent0_3" csCatId="mainScheme" phldr="1"/>
      <dgm:spPr/>
      <dgm:t>
        <a:bodyPr/>
        <a:lstStyle/>
        <a:p>
          <a:endParaRPr lang="es-ES"/>
        </a:p>
      </dgm:t>
    </dgm:pt>
    <dgm:pt modelId="{B7C716EA-7318-49B2-AA77-691F72BC61DD}">
      <dgm:prSet phldrT="[Texto]"/>
      <dgm:spPr/>
      <dgm:t>
        <a:bodyPr/>
        <a:lstStyle/>
        <a:p>
          <a:r>
            <a:rPr lang="es-ES" dirty="0" smtClean="0"/>
            <a:t>3</a:t>
          </a:r>
          <a:endParaRPr lang="es-ES" dirty="0"/>
        </a:p>
      </dgm:t>
    </dgm:pt>
    <dgm:pt modelId="{2695A009-476D-47B4-9DAF-4678B7639085}" type="parTrans" cxnId="{3D083160-55E6-4C1F-8F50-12FB9D2709F5}">
      <dgm:prSet/>
      <dgm:spPr/>
      <dgm:t>
        <a:bodyPr/>
        <a:lstStyle/>
        <a:p>
          <a:endParaRPr lang="es-ES"/>
        </a:p>
      </dgm:t>
    </dgm:pt>
    <dgm:pt modelId="{18FF0832-A84E-4A24-8479-E4574E22DB63}" type="sibTrans" cxnId="{3D083160-55E6-4C1F-8F50-12FB9D2709F5}">
      <dgm:prSet/>
      <dgm:spPr/>
      <dgm:t>
        <a:bodyPr/>
        <a:lstStyle/>
        <a:p>
          <a:endParaRPr lang="es-ES"/>
        </a:p>
      </dgm:t>
    </dgm:pt>
    <dgm:pt modelId="{03CC8790-6A64-44B3-A9A3-C62251297B0E}">
      <dgm:prSet/>
      <dgm:spPr/>
      <dgm:t>
        <a:bodyPr/>
        <a:lstStyle/>
        <a:p>
          <a:r>
            <a:rPr lang="es-ES" b="0" dirty="0" smtClean="0"/>
            <a:t>Judicial</a:t>
          </a:r>
          <a:endParaRPr lang="es-ES" dirty="0"/>
        </a:p>
      </dgm:t>
    </dgm:pt>
    <dgm:pt modelId="{A6910440-0C8E-4D8E-B8AB-258F68B4443D}" type="parTrans" cxnId="{8491A4F7-038F-4CCE-B1D5-A51316C1E9DC}">
      <dgm:prSet/>
      <dgm:spPr/>
      <dgm:t>
        <a:bodyPr/>
        <a:lstStyle/>
        <a:p>
          <a:endParaRPr lang="es-ES"/>
        </a:p>
      </dgm:t>
    </dgm:pt>
    <dgm:pt modelId="{798E561A-088E-4399-8FB4-3424DE143603}" type="sibTrans" cxnId="{8491A4F7-038F-4CCE-B1D5-A51316C1E9DC}">
      <dgm:prSet/>
      <dgm:spPr/>
      <dgm:t>
        <a:bodyPr/>
        <a:lstStyle/>
        <a:p>
          <a:endParaRPr lang="es-ES"/>
        </a:p>
      </dgm:t>
    </dgm:pt>
    <dgm:pt modelId="{C67E1262-60B0-44D5-ADA3-6EFC9B2783D3}" type="pres">
      <dgm:prSet presAssocID="{465BA9B9-6D8D-4BCA-BC67-B5EA1EB9C193}" presName="linearFlow" presStyleCnt="0">
        <dgm:presLayoutVars>
          <dgm:dir/>
          <dgm:animLvl val="lvl"/>
          <dgm:resizeHandles val="exact"/>
        </dgm:presLayoutVars>
      </dgm:prSet>
      <dgm:spPr/>
      <dgm:t>
        <a:bodyPr/>
        <a:lstStyle/>
        <a:p>
          <a:endParaRPr lang="es-ES"/>
        </a:p>
      </dgm:t>
    </dgm:pt>
    <dgm:pt modelId="{3CCDC171-EB20-4FC2-A8DC-D460B9C314E0}" type="pres">
      <dgm:prSet presAssocID="{B7C716EA-7318-49B2-AA77-691F72BC61DD}" presName="composite" presStyleCnt="0"/>
      <dgm:spPr/>
      <dgm:t>
        <a:bodyPr/>
        <a:lstStyle/>
        <a:p>
          <a:endParaRPr lang="es-ES"/>
        </a:p>
      </dgm:t>
    </dgm:pt>
    <dgm:pt modelId="{3AFA8C39-4D7E-4FA3-BEAA-DC2F31DF650B}" type="pres">
      <dgm:prSet presAssocID="{B7C716EA-7318-49B2-AA77-691F72BC61DD}" presName="parentText" presStyleLbl="alignNode1" presStyleIdx="0" presStyleCnt="1">
        <dgm:presLayoutVars>
          <dgm:chMax val="1"/>
          <dgm:bulletEnabled val="1"/>
        </dgm:presLayoutVars>
      </dgm:prSet>
      <dgm:spPr/>
      <dgm:t>
        <a:bodyPr/>
        <a:lstStyle/>
        <a:p>
          <a:endParaRPr lang="es-ES"/>
        </a:p>
      </dgm:t>
    </dgm:pt>
    <dgm:pt modelId="{C06BB5CE-FA80-493F-88FC-18AAD8F59A36}" type="pres">
      <dgm:prSet presAssocID="{B7C716EA-7318-49B2-AA77-691F72BC61DD}" presName="descendantText" presStyleLbl="alignAcc1" presStyleIdx="0" presStyleCnt="1">
        <dgm:presLayoutVars>
          <dgm:bulletEnabled val="1"/>
        </dgm:presLayoutVars>
      </dgm:prSet>
      <dgm:spPr/>
      <dgm:t>
        <a:bodyPr/>
        <a:lstStyle/>
        <a:p>
          <a:endParaRPr lang="es-ES"/>
        </a:p>
      </dgm:t>
    </dgm:pt>
  </dgm:ptLst>
  <dgm:cxnLst>
    <dgm:cxn modelId="{C42B6F25-9763-415A-8F94-EE79E917BC04}" type="presOf" srcId="{465BA9B9-6D8D-4BCA-BC67-B5EA1EB9C193}" destId="{C67E1262-60B0-44D5-ADA3-6EFC9B2783D3}" srcOrd="0" destOrd="0" presId="urn:microsoft.com/office/officeart/2005/8/layout/chevron2"/>
    <dgm:cxn modelId="{8491A4F7-038F-4CCE-B1D5-A51316C1E9DC}" srcId="{B7C716EA-7318-49B2-AA77-691F72BC61DD}" destId="{03CC8790-6A64-44B3-A9A3-C62251297B0E}" srcOrd="0" destOrd="0" parTransId="{A6910440-0C8E-4D8E-B8AB-258F68B4443D}" sibTransId="{798E561A-088E-4399-8FB4-3424DE143603}"/>
    <dgm:cxn modelId="{3D083160-55E6-4C1F-8F50-12FB9D2709F5}" srcId="{465BA9B9-6D8D-4BCA-BC67-B5EA1EB9C193}" destId="{B7C716EA-7318-49B2-AA77-691F72BC61DD}" srcOrd="0" destOrd="0" parTransId="{2695A009-476D-47B4-9DAF-4678B7639085}" sibTransId="{18FF0832-A84E-4A24-8479-E4574E22DB63}"/>
    <dgm:cxn modelId="{76EE5CB8-A191-4AE8-9D8A-EE3A98781A1C}" type="presOf" srcId="{03CC8790-6A64-44B3-A9A3-C62251297B0E}" destId="{C06BB5CE-FA80-493F-88FC-18AAD8F59A36}" srcOrd="0" destOrd="0" presId="urn:microsoft.com/office/officeart/2005/8/layout/chevron2"/>
    <dgm:cxn modelId="{E256D00F-BE9A-4A8D-8533-8CB869F24B53}" type="presOf" srcId="{B7C716EA-7318-49B2-AA77-691F72BC61DD}" destId="{3AFA8C39-4D7E-4FA3-BEAA-DC2F31DF650B}" srcOrd="0" destOrd="0" presId="urn:microsoft.com/office/officeart/2005/8/layout/chevron2"/>
    <dgm:cxn modelId="{77F17EEA-B054-4948-889E-54EB550F202B}" type="presParOf" srcId="{C67E1262-60B0-44D5-ADA3-6EFC9B2783D3}" destId="{3CCDC171-EB20-4FC2-A8DC-D460B9C314E0}" srcOrd="0" destOrd="0" presId="urn:microsoft.com/office/officeart/2005/8/layout/chevron2"/>
    <dgm:cxn modelId="{2008116A-88F7-4602-820D-42A81BBF4F9E}" type="presParOf" srcId="{3CCDC171-EB20-4FC2-A8DC-D460B9C314E0}" destId="{3AFA8C39-4D7E-4FA3-BEAA-DC2F31DF650B}" srcOrd="0" destOrd="0" presId="urn:microsoft.com/office/officeart/2005/8/layout/chevron2"/>
    <dgm:cxn modelId="{88FEEEBD-7854-4209-ADB0-AF55BAD6A928}" type="presParOf" srcId="{3CCDC171-EB20-4FC2-A8DC-D460B9C314E0}" destId="{C06BB5CE-FA80-493F-88FC-18AAD8F59A36}"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4B70F1-AB3B-4755-9350-B0EC7634F686}" type="datetimeFigureOut">
              <a:rPr lang="es-ES" smtClean="0"/>
              <a:t>11/03/2026</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39E131-CE11-40D7-8E11-ECBD5B3E85EB}" type="slidenum">
              <a:rPr lang="es-ES" smtClean="0"/>
              <a:t>‹Nº›</a:t>
            </a:fld>
            <a:endParaRPr lang="es-ES"/>
          </a:p>
        </p:txBody>
      </p:sp>
    </p:spTree>
    <p:extLst>
      <p:ext uri="{BB962C8B-B14F-4D97-AF65-F5344CB8AC3E}">
        <p14:creationId xmlns:p14="http://schemas.microsoft.com/office/powerpoint/2010/main" val="1703992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1A39E131-CE11-40D7-8E11-ECBD5B3E85EB}" type="slidenum">
              <a:rPr lang="es-ES" smtClean="0"/>
              <a:t>1</a:t>
            </a:fld>
            <a:endParaRPr lang="es-ES"/>
          </a:p>
        </p:txBody>
      </p:sp>
    </p:spTree>
    <p:extLst>
      <p:ext uri="{BB962C8B-B14F-4D97-AF65-F5344CB8AC3E}">
        <p14:creationId xmlns:p14="http://schemas.microsoft.com/office/powerpoint/2010/main" val="3253546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381000" y="685800"/>
            <a:ext cx="6096000" cy="3429000"/>
          </a:xfrm>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1A39E131-CE11-40D7-8E11-ECBD5B3E85EB}" type="slidenum">
              <a:rPr lang="es-ES" smtClean="0"/>
              <a:t>18</a:t>
            </a:fld>
            <a:endParaRPr lang="es-ES"/>
          </a:p>
        </p:txBody>
      </p:sp>
    </p:spTree>
    <p:extLst>
      <p:ext uri="{BB962C8B-B14F-4D97-AF65-F5344CB8AC3E}">
        <p14:creationId xmlns:p14="http://schemas.microsoft.com/office/powerpoint/2010/main" val="1645961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2286"/>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8859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Subtítulo"/>
          <p:cNvSpPr>
            <a:spLocks noGrp="1"/>
          </p:cNvSpPr>
          <p:nvPr>
            <p:ph type="subTitle" idx="1"/>
          </p:nvPr>
        </p:nvSpPr>
        <p:spPr>
          <a:xfrm>
            <a:off x="1371600" y="2114550"/>
            <a:ext cx="6400800" cy="131445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17" name="16 Marcador de pie de página"/>
          <p:cNvSpPr>
            <a:spLocks noGrp="1"/>
          </p:cNvSpPr>
          <p:nvPr>
            <p:ph type="ftr" sz="quarter" idx="11"/>
          </p:nvPr>
        </p:nvSpPr>
        <p:spPr/>
        <p:txBody>
          <a:bodyPr/>
          <a:lstStyle/>
          <a:p>
            <a:endParaRPr lang="es-ES" dirty="0"/>
          </a:p>
        </p:txBody>
      </p:sp>
      <p:sp>
        <p:nvSpPr>
          <p:cNvPr id="7" name="6 Conector recto"/>
          <p:cNvSpPr>
            <a:spLocks noChangeShapeType="1"/>
          </p:cNvSpPr>
          <p:nvPr/>
        </p:nvSpPr>
        <p:spPr bwMode="auto">
          <a:xfrm>
            <a:off x="155448" y="1815084"/>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13 Elipse"/>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8" name="7 Título"/>
          <p:cNvSpPr>
            <a:spLocks noGrp="1"/>
          </p:cNvSpPr>
          <p:nvPr>
            <p:ph type="ctrTitle"/>
          </p:nvPr>
        </p:nvSpPr>
        <p:spPr>
          <a:xfrm>
            <a:off x="685800" y="285750"/>
            <a:ext cx="7772400" cy="131445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7010400" y="0"/>
            <a:ext cx="21336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802505" y="2458593"/>
            <a:ext cx="468401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13 Elipse"/>
          <p:cNvSpPr/>
          <p:nvPr/>
        </p:nvSpPr>
        <p:spPr>
          <a:xfrm>
            <a:off x="6839712" y="2194322"/>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6934200" y="2265188"/>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6915912" y="2257426"/>
            <a:ext cx="457200" cy="330994"/>
          </a:xfrm>
        </p:spPr>
        <p:txBody>
          <a:bodyPr/>
          <a:lstStyle/>
          <a:p>
            <a:fld id="{132FADFE-3B8F-471C-ABF0-DBC7717ECBBC}" type="slidenum">
              <a:rPr lang="es-ES" smtClean="0"/>
              <a:t>‹Nº›</a:t>
            </a:fld>
            <a:endParaRPr lang="es-ES" dirty="0"/>
          </a:p>
        </p:txBody>
      </p:sp>
      <p:sp>
        <p:nvSpPr>
          <p:cNvPr id="3" name="2 Marcador de texto vertical"/>
          <p:cNvSpPr>
            <a:spLocks noGrp="1"/>
          </p:cNvSpPr>
          <p:nvPr>
            <p:ph type="body" orient="vert" idx="1"/>
          </p:nvPr>
        </p:nvSpPr>
        <p:spPr>
          <a:xfrm>
            <a:off x="304800" y="228600"/>
            <a:ext cx="6553200" cy="4366024"/>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2" name="1 Título vertical"/>
          <p:cNvSpPr>
            <a:spLocks noGrp="1"/>
          </p:cNvSpPr>
          <p:nvPr>
            <p:ph type="title" orient="vert"/>
          </p:nvPr>
        </p:nvSpPr>
        <p:spPr>
          <a:xfrm>
            <a:off x="7391400" y="228601"/>
            <a:ext cx="1447800" cy="4388644"/>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a:xfrm>
            <a:off x="4361688" y="769779"/>
            <a:ext cx="457200" cy="330994"/>
          </a:xfrm>
        </p:spPr>
        <p:txBody>
          <a:bodyPr/>
          <a:lstStyle/>
          <a:p>
            <a:fld id="{132FADFE-3B8F-471C-ABF0-DBC7717ECBBC}" type="slidenum">
              <a:rPr lang="es-ES" smtClean="0"/>
              <a:t>‹Nº›</a:t>
            </a:fld>
            <a:endParaRPr lang="es-ES" dirty="0"/>
          </a:p>
        </p:txBody>
      </p:sp>
      <p:sp>
        <p:nvSpPr>
          <p:cNvPr id="8" name="7 Marcador de contenido"/>
          <p:cNvSpPr>
            <a:spLocks noGrp="1"/>
          </p:cNvSpPr>
          <p:nvPr>
            <p:ph sz="quarter" idx="1"/>
          </p:nvPr>
        </p:nvSpPr>
        <p:spPr>
          <a:xfrm>
            <a:off x="301752" y="1145286"/>
            <a:ext cx="8503920" cy="3429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14288"/>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152400" y="1714500"/>
            <a:ext cx="8833104" cy="228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5448" y="106764"/>
            <a:ext cx="8833104" cy="1604772"/>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1368426" y="2057400"/>
            <a:ext cx="6480174" cy="1254919"/>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dirty="0"/>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8" name="7 Conector recto"/>
          <p:cNvSpPr>
            <a:spLocks noChangeShapeType="1"/>
          </p:cNvSpPr>
          <p:nvPr/>
        </p:nvSpPr>
        <p:spPr bwMode="auto">
          <a:xfrm>
            <a:off x="152400" y="18288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Elipse"/>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 name="1 Título"/>
          <p:cNvSpPr>
            <a:spLocks noGrp="1"/>
          </p:cNvSpPr>
          <p:nvPr>
            <p:ph type="title"/>
          </p:nvPr>
        </p:nvSpPr>
        <p:spPr>
          <a:xfrm>
            <a:off x="722313" y="400050"/>
            <a:ext cx="7772400" cy="1143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171450"/>
            <a:ext cx="8534400" cy="569214"/>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4807458"/>
            <a:ext cx="3044952" cy="274320"/>
          </a:xfrm>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
        <p:nvSpPr>
          <p:cNvPr id="8" name="7 Conector recto"/>
          <p:cNvSpPr>
            <a:spLocks noChangeShapeType="1"/>
          </p:cNvSpPr>
          <p:nvPr/>
        </p:nvSpPr>
        <p:spPr bwMode="auto">
          <a:xfrm flipV="1">
            <a:off x="4563082" y="1181740"/>
            <a:ext cx="8921" cy="3614668"/>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Marcador de contenido"/>
          <p:cNvSpPr>
            <a:spLocks noGrp="1"/>
          </p:cNvSpPr>
          <p:nvPr>
            <p:ph sz="half" idx="1"/>
          </p:nvPr>
        </p:nvSpPr>
        <p:spPr>
          <a:xfrm>
            <a:off x="301752" y="1028700"/>
            <a:ext cx="4038600" cy="3511296"/>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028700"/>
            <a:ext cx="4038600" cy="3511296"/>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1650207"/>
            <a:ext cx="0" cy="3140964"/>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white">
          <a:xfrm>
            <a:off x="0" y="0"/>
            <a:ext cx="9144000" cy="10858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20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21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p:nvPr/>
        </p:nvSpPr>
        <p:spPr>
          <a:xfrm>
            <a:off x="152400" y="1028700"/>
            <a:ext cx="8833104" cy="6858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Rectángulo"/>
          <p:cNvSpPr>
            <a:spLocks noChangeArrowheads="1"/>
          </p:cNvSpPr>
          <p:nvPr/>
        </p:nvSpPr>
        <p:spPr bwMode="auto">
          <a:xfrm>
            <a:off x="145923" y="4793742"/>
            <a:ext cx="8833104" cy="233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301752" y="1143000"/>
            <a:ext cx="4040188" cy="549731"/>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2" y="1143000"/>
            <a:ext cx="4041775" cy="54864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8" name="7 Marcador de pie de página"/>
          <p:cNvSpPr>
            <a:spLocks noGrp="1"/>
          </p:cNvSpPr>
          <p:nvPr>
            <p:ph type="ftr" sz="quarter" idx="11"/>
          </p:nvPr>
        </p:nvSpPr>
        <p:spPr>
          <a:xfrm>
            <a:off x="304800" y="4807458"/>
            <a:ext cx="3581400" cy="274320"/>
          </a:xfrm>
        </p:spPr>
        <p:txBody>
          <a:bodyPr/>
          <a:lstStyle/>
          <a:p>
            <a:endParaRPr lang="es-ES" dirty="0"/>
          </a:p>
        </p:txBody>
      </p:sp>
      <p:sp>
        <p:nvSpPr>
          <p:cNvPr id="15" name="14 Conector recto"/>
          <p:cNvSpPr>
            <a:spLocks noChangeShapeType="1"/>
          </p:cNvSpPr>
          <p:nvPr/>
        </p:nvSpPr>
        <p:spPr bwMode="auto">
          <a:xfrm>
            <a:off x="152400" y="96012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1853538"/>
            <a:ext cx="4041648" cy="2863803"/>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1853537"/>
            <a:ext cx="4038600" cy="286664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26 Elipse"/>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Marcador de número de diapositiva"/>
          <p:cNvSpPr>
            <a:spLocks noGrp="1"/>
          </p:cNvSpPr>
          <p:nvPr>
            <p:ph type="sldNum" sz="quarter" idx="12"/>
          </p:nvPr>
        </p:nvSpPr>
        <p:spPr>
          <a:xfrm>
            <a:off x="4343400" y="781812"/>
            <a:ext cx="457200" cy="330994"/>
          </a:xfrm>
        </p:spPr>
        <p:txBody>
          <a:bodyPr/>
          <a:lstStyle>
            <a:lvl1pPr algn="ctr">
              <a:defRPr/>
            </a:lvl1pPr>
          </a:lstStyle>
          <a:p>
            <a:fld id="{132FADFE-3B8F-471C-ABF0-DBC7717ECBBC}" type="slidenum">
              <a:rPr lang="es-ES" smtClean="0"/>
              <a:t>‹Nº›</a:t>
            </a:fld>
            <a:endParaRPr lang="es-ES" dirty="0"/>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a:xfrm>
            <a:off x="4343400" y="777015"/>
            <a:ext cx="457200" cy="330994"/>
          </a:xfrm>
        </p:spPr>
        <p:txBody>
          <a:bodyPr/>
          <a:lstStyle/>
          <a:p>
            <a:fld id="{132FADFE-3B8F-471C-ABF0-DBC7717ECBBC}" type="slidenum">
              <a:rPr lang="es-ES" smtClean="0"/>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5 Rectángulo"/>
          <p:cNvSpPr>
            <a:spLocks noChangeArrowheads="1"/>
          </p:cNvSpPr>
          <p:nvPr/>
        </p:nvSpPr>
        <p:spPr bwMode="auto">
          <a:xfrm>
            <a:off x="152400" y="118872"/>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a:xfrm>
            <a:off x="4267200" y="4743450"/>
            <a:ext cx="609600" cy="330993"/>
          </a:xfrm>
        </p:spPr>
        <p:txBody>
          <a:bodyPr/>
          <a:lstStyle>
            <a:lvl1pPr>
              <a:defRPr>
                <a:solidFill>
                  <a:srgbClr val="FFFFFF"/>
                </a:solidFill>
              </a:defRPr>
            </a:lvl1pPr>
          </a:lstStyle>
          <a:p>
            <a:fld id="{132FADFE-3B8F-471C-ABF0-DBC7717ECBBC}" type="slidenum">
              <a:rPr lang="es-ES" smtClean="0"/>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14300"/>
            <a:ext cx="8833104" cy="2286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89154"/>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Rectángulo"/>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a:off x="381000" y="685800"/>
            <a:ext cx="2362200" cy="74295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485900"/>
            <a:ext cx="2362200" cy="3108722"/>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Marcador de contenido"/>
          <p:cNvSpPr>
            <a:spLocks noGrp="1"/>
          </p:cNvSpPr>
          <p:nvPr>
            <p:ph sz="quarter" idx="1"/>
          </p:nvPr>
        </p:nvSpPr>
        <p:spPr>
          <a:xfrm>
            <a:off x="3124200" y="514350"/>
            <a:ext cx="5638800" cy="405765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234554"/>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1" name="20 Rectángulo"/>
          <p:cNvSpPr>
            <a:spLocks noChangeArrowheads="1"/>
          </p:cNvSpPr>
          <p:nvPr/>
        </p:nvSpPr>
        <p:spPr bwMode="auto">
          <a:xfrm>
            <a:off x="149352" y="4791290"/>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a:xfrm>
            <a:off x="301752" y="4808136"/>
            <a:ext cx="3383280" cy="274320"/>
          </a:xfrm>
        </p:spPr>
        <p:txBody>
          <a:bodyPr/>
          <a:lstStyle/>
          <a:p>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14300"/>
            <a:ext cx="8833104" cy="226314"/>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Elipse"/>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234554"/>
            <a:ext cx="457200" cy="330994"/>
          </a:xfrm>
        </p:spPr>
        <p:txBody>
          <a:bodyPr/>
          <a:lstStyle/>
          <a:p>
            <a:fld id="{132FADFE-3B8F-471C-ABF0-DBC7717ECBBC}" type="slidenum">
              <a:rPr lang="es-ES" smtClean="0"/>
              <a:t>‹Nº›</a:t>
            </a:fld>
            <a:endParaRPr lang="es-ES" dirty="0"/>
          </a:p>
        </p:txBody>
      </p:sp>
      <p:sp>
        <p:nvSpPr>
          <p:cNvPr id="2" name="1 Título"/>
          <p:cNvSpPr>
            <a:spLocks noGrp="1"/>
          </p:cNvSpPr>
          <p:nvPr>
            <p:ph type="title"/>
          </p:nvPr>
        </p:nvSpPr>
        <p:spPr>
          <a:xfrm>
            <a:off x="3000375" y="3771900"/>
            <a:ext cx="5867400" cy="9144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457200"/>
            <a:ext cx="5867400" cy="3200400"/>
          </a:xfrm>
        </p:spPr>
        <p:txBody>
          <a:bodyPr/>
          <a:lstStyle>
            <a:lvl1pPr marL="0" indent="0">
              <a:buNone/>
              <a:defRPr sz="3200"/>
            </a:lvl1pPr>
          </a:lstStyle>
          <a:p>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381000" y="742950"/>
            <a:ext cx="2438400" cy="394335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4791290"/>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a:xfrm>
            <a:off x="5788152" y="4803738"/>
            <a:ext cx="3044952" cy="274320"/>
          </a:xfrm>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a:xfrm>
            <a:off x="301752" y="4808136"/>
            <a:ext cx="3584448" cy="274320"/>
          </a:xfrm>
        </p:spPr>
        <p:txBody>
          <a:bodyPr/>
          <a:lstStyle/>
          <a:p>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045029"/>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auto">
          <a:xfrm>
            <a:off x="149352" y="4791290"/>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Marcador de fecha"/>
          <p:cNvSpPr>
            <a:spLocks noGrp="1"/>
          </p:cNvSpPr>
          <p:nvPr>
            <p:ph type="dt" sz="half" idx="2"/>
          </p:nvPr>
        </p:nvSpPr>
        <p:spPr>
          <a:xfrm>
            <a:off x="5791200" y="4803738"/>
            <a:ext cx="3044952" cy="274320"/>
          </a:xfrm>
          <a:prstGeom prst="rect">
            <a:avLst/>
          </a:prstGeom>
        </p:spPr>
        <p:txBody>
          <a:bodyPr vert="horz"/>
          <a:lstStyle>
            <a:lvl1pPr algn="r" eaLnBrk="1" latinLnBrk="0" hangingPunct="1">
              <a:defRPr kumimoji="0" sz="1400">
                <a:solidFill>
                  <a:srgbClr val="FFFFFF"/>
                </a:solidFill>
              </a:defRPr>
            </a:lvl1pPr>
          </a:lstStyle>
          <a:p>
            <a:fld id="{7A847CFC-816F-41D0-AAC0-9BF4FEBC753E}" type="datetimeFigureOut">
              <a:rPr lang="es-ES" smtClean="0"/>
              <a:t>11/03/2026</a:t>
            </a:fld>
            <a:endParaRPr lang="es-ES" dirty="0"/>
          </a:p>
        </p:txBody>
      </p:sp>
      <p:sp>
        <p:nvSpPr>
          <p:cNvPr id="3" name="2 Marcador de pie de página"/>
          <p:cNvSpPr>
            <a:spLocks noGrp="1"/>
          </p:cNvSpPr>
          <p:nvPr>
            <p:ph type="ftr" sz="quarter" idx="3"/>
          </p:nvPr>
        </p:nvSpPr>
        <p:spPr>
          <a:xfrm>
            <a:off x="304800" y="4808136"/>
            <a:ext cx="3581400" cy="274320"/>
          </a:xfrm>
          <a:prstGeom prst="rect">
            <a:avLst/>
          </a:prstGeom>
        </p:spPr>
        <p:txBody>
          <a:bodyPr vert="horz"/>
          <a:lstStyle>
            <a:lvl1pPr algn="l" eaLnBrk="1" latinLnBrk="0" hangingPunct="1">
              <a:defRPr kumimoji="0" sz="1200">
                <a:solidFill>
                  <a:srgbClr val="FFFFFF"/>
                </a:solidFill>
              </a:defRPr>
            </a:lvl1pPr>
          </a:lstStyle>
          <a:p>
            <a:endParaRPr lang="es-ES" dirty="0"/>
          </a:p>
        </p:txBody>
      </p:sp>
      <p:sp>
        <p:nvSpPr>
          <p:cNvPr id="8" name="7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957558"/>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4343400" y="780131"/>
            <a:ext cx="457200" cy="330994"/>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32FADFE-3B8F-471C-ABF0-DBC7717ECBBC}" type="slidenum">
              <a:rPr lang="es-ES" smtClean="0"/>
              <a:t>‹Nº›</a:t>
            </a:fld>
            <a:endParaRPr lang="es-ES" dirty="0"/>
          </a:p>
        </p:txBody>
      </p:sp>
      <p:sp>
        <p:nvSpPr>
          <p:cNvPr id="22" name="21 Marcador de título"/>
          <p:cNvSpPr>
            <a:spLocks noGrp="1"/>
          </p:cNvSpPr>
          <p:nvPr>
            <p:ph type="title"/>
          </p:nvPr>
        </p:nvSpPr>
        <p:spPr>
          <a:xfrm>
            <a:off x="301752" y="171450"/>
            <a:ext cx="8534400" cy="569214"/>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143000"/>
            <a:ext cx="8534400" cy="3449574"/>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95487"/>
            <a:ext cx="7772400" cy="1404714"/>
          </a:xfrm>
        </p:spPr>
        <p:txBody>
          <a:bodyPr>
            <a:noAutofit/>
          </a:bodyPr>
          <a:lstStyle/>
          <a:p>
            <a:pPr defTabSz="1082650"/>
            <a:r>
              <a:rPr lang="es-ES" sz="4400" b="1" dirty="0">
                <a:solidFill>
                  <a:prstClr val="black"/>
                </a:solidFill>
                <a:latin typeface="Arial" pitchFamily="34" charset="0"/>
                <a:cs typeface="Arial" pitchFamily="34" charset="0"/>
              </a:rPr>
              <a:t/>
            </a:r>
            <a:br>
              <a:rPr lang="es-ES" sz="4400" b="1" dirty="0">
                <a:solidFill>
                  <a:prstClr val="black"/>
                </a:solidFill>
                <a:latin typeface="Arial" pitchFamily="34" charset="0"/>
                <a:cs typeface="Arial" pitchFamily="34" charset="0"/>
              </a:rPr>
            </a:br>
            <a:endParaRPr lang="es-ES" dirty="0">
              <a:solidFill>
                <a:schemeClr val="tx1"/>
              </a:solidFill>
            </a:endParaRPr>
          </a:p>
        </p:txBody>
      </p:sp>
      <p:sp>
        <p:nvSpPr>
          <p:cNvPr id="3" name="2 Subtítulo"/>
          <p:cNvSpPr>
            <a:spLocks noGrp="1"/>
          </p:cNvSpPr>
          <p:nvPr>
            <p:ph type="subTitle" idx="1"/>
          </p:nvPr>
        </p:nvSpPr>
        <p:spPr>
          <a:xfrm>
            <a:off x="179512" y="2114550"/>
            <a:ext cx="8712968" cy="2671446"/>
          </a:xfrm>
        </p:spPr>
        <p:txBody>
          <a:bodyPr>
            <a:normAutofit fontScale="77500" lnSpcReduction="20000"/>
          </a:bodyPr>
          <a:lstStyle/>
          <a:p>
            <a:pPr algn="l"/>
            <a:r>
              <a:rPr lang="es-ES" sz="4100" cap="none" dirty="0" smtClean="0">
                <a:solidFill>
                  <a:schemeClr val="tx1"/>
                </a:solidFill>
              </a:rPr>
              <a:t>Asignatura: </a:t>
            </a:r>
            <a:r>
              <a:rPr lang="es-ES" sz="3600" cap="none" dirty="0" smtClean="0">
                <a:solidFill>
                  <a:schemeClr val="tx1"/>
                </a:solidFill>
              </a:rPr>
              <a:t>Derecho penal general II</a:t>
            </a:r>
          </a:p>
          <a:p>
            <a:pPr algn="just"/>
            <a:endParaRPr lang="es-ES" sz="3200" cap="none" dirty="0" smtClean="0">
              <a:solidFill>
                <a:schemeClr val="tx1"/>
              </a:solidFill>
              <a:latin typeface="Arial" pitchFamily="34" charset="0"/>
              <a:cs typeface="Arial" pitchFamily="34" charset="0"/>
            </a:endParaRPr>
          </a:p>
          <a:p>
            <a:pPr algn="just"/>
            <a:r>
              <a:rPr lang="es-ES" sz="3200" cap="none" dirty="0" smtClean="0">
                <a:solidFill>
                  <a:schemeClr val="tx1"/>
                </a:solidFill>
                <a:latin typeface="Arial" pitchFamily="34" charset="0"/>
                <a:cs typeface="Arial" pitchFamily="34" charset="0"/>
              </a:rPr>
              <a:t>Tema Nro</a:t>
            </a:r>
            <a:r>
              <a:rPr lang="es-ES" sz="3200" cap="none" dirty="0" smtClean="0">
                <a:solidFill>
                  <a:schemeClr val="tx1"/>
                </a:solidFill>
                <a:latin typeface="Arial" pitchFamily="34" charset="0"/>
                <a:cs typeface="Arial" pitchFamily="34" charset="0"/>
              </a:rPr>
              <a:t>. </a:t>
            </a:r>
            <a:r>
              <a:rPr lang="es-ES" sz="3200" cap="none" smtClean="0">
                <a:solidFill>
                  <a:schemeClr val="tx1"/>
                </a:solidFill>
                <a:latin typeface="Arial" pitchFamily="34" charset="0"/>
                <a:cs typeface="Arial" pitchFamily="34" charset="0"/>
              </a:rPr>
              <a:t>18</a:t>
            </a:r>
            <a:r>
              <a:rPr lang="es-ES" sz="3200" cap="none">
                <a:solidFill>
                  <a:schemeClr val="tx1"/>
                </a:solidFill>
                <a:latin typeface="Arial" pitchFamily="34" charset="0"/>
                <a:cs typeface="Arial" pitchFamily="34" charset="0"/>
              </a:rPr>
              <a:t>: </a:t>
            </a:r>
            <a:r>
              <a:rPr lang="es-ES" sz="3200" cap="none">
                <a:solidFill>
                  <a:schemeClr val="tx1"/>
                </a:solidFill>
                <a:latin typeface="Arial" pitchFamily="34" charset="0"/>
                <a:cs typeface="Arial" pitchFamily="34" charset="0"/>
              </a:rPr>
              <a:t>T</a:t>
            </a:r>
            <a:r>
              <a:rPr lang="es-ES" sz="3200" cap="none" smtClean="0">
                <a:solidFill>
                  <a:schemeClr val="tx1"/>
                </a:solidFill>
                <a:latin typeface="Arial" pitchFamily="34" charset="0"/>
                <a:cs typeface="Arial" pitchFamily="34" charset="0"/>
              </a:rPr>
              <a:t>eoría </a:t>
            </a:r>
            <a:r>
              <a:rPr lang="es-ES" sz="3200" cap="none" dirty="0" smtClean="0">
                <a:solidFill>
                  <a:schemeClr val="tx1"/>
                </a:solidFill>
                <a:latin typeface="Arial" pitchFamily="34" charset="0"/>
                <a:cs typeface="Arial" pitchFamily="34" charset="0"/>
              </a:rPr>
              <a:t>de </a:t>
            </a:r>
            <a:r>
              <a:rPr lang="es-ES" sz="3200" cap="none" smtClean="0">
                <a:solidFill>
                  <a:schemeClr val="tx1"/>
                </a:solidFill>
                <a:latin typeface="Arial" pitchFamily="34" charset="0"/>
                <a:cs typeface="Arial" pitchFamily="34" charset="0"/>
              </a:rPr>
              <a:t>la </a:t>
            </a:r>
            <a:r>
              <a:rPr lang="es-ES" sz="3200" cap="none" smtClean="0">
                <a:solidFill>
                  <a:schemeClr val="tx1"/>
                </a:solidFill>
                <a:latin typeface="Arial" pitchFamily="34" charset="0"/>
                <a:cs typeface="Arial" pitchFamily="34" charset="0"/>
              </a:rPr>
              <a:t>sanción (II). </a:t>
            </a:r>
            <a:endParaRPr lang="es-ES" sz="3200" cap="none" dirty="0">
              <a:solidFill>
                <a:schemeClr val="tx1"/>
              </a:solidFill>
              <a:latin typeface="Arial" pitchFamily="34" charset="0"/>
              <a:cs typeface="Arial" pitchFamily="34" charset="0"/>
            </a:endParaRPr>
          </a:p>
          <a:p>
            <a:pPr algn="just"/>
            <a:endParaRPr lang="es-ES" sz="3200" cap="none" dirty="0" smtClean="0">
              <a:solidFill>
                <a:schemeClr val="tx1"/>
              </a:solidFill>
              <a:latin typeface="Arial" pitchFamily="34" charset="0"/>
              <a:cs typeface="Arial" pitchFamily="34" charset="0"/>
            </a:endParaRPr>
          </a:p>
          <a:p>
            <a:pPr algn="just"/>
            <a:r>
              <a:rPr lang="es-ES" sz="3200" u="sng" cap="none" dirty="0" smtClean="0">
                <a:solidFill>
                  <a:schemeClr val="tx1"/>
                </a:solidFill>
                <a:latin typeface="Arial" pitchFamily="34" charset="0"/>
                <a:cs typeface="Arial" pitchFamily="34" charset="0"/>
              </a:rPr>
              <a:t>Cuestiones de estudio.</a:t>
            </a:r>
          </a:p>
          <a:p>
            <a:pPr algn="just"/>
            <a:r>
              <a:rPr lang="es-ES" sz="3200" cap="none" dirty="0" smtClean="0">
                <a:solidFill>
                  <a:schemeClr val="tx1"/>
                </a:solidFill>
                <a:latin typeface="Arial" pitchFamily="34" charset="0"/>
                <a:cs typeface="Arial" pitchFamily="34" charset="0"/>
              </a:rPr>
              <a:t>1-	</a:t>
            </a:r>
            <a:r>
              <a:rPr lang="es-ES" sz="2800" cap="none" dirty="0">
                <a:solidFill>
                  <a:schemeClr val="tx1"/>
                </a:solidFill>
                <a:latin typeface="Arial" pitchFamily="34" charset="0"/>
                <a:cs typeface="Arial" pitchFamily="34" charset="0"/>
              </a:rPr>
              <a:t>La adecuación de la </a:t>
            </a:r>
            <a:r>
              <a:rPr lang="es-ES" sz="2800" cap="none" dirty="0" smtClean="0">
                <a:solidFill>
                  <a:schemeClr val="tx1"/>
                </a:solidFill>
                <a:latin typeface="Arial" pitchFamily="34" charset="0"/>
                <a:cs typeface="Arial" pitchFamily="34" charset="0"/>
              </a:rPr>
              <a:t>sanción.</a:t>
            </a:r>
            <a:endParaRPr lang="es-ES" sz="2800" cap="none" dirty="0">
              <a:solidFill>
                <a:schemeClr val="tx1"/>
              </a:solidFill>
              <a:latin typeface="Arial" pitchFamily="34" charset="0"/>
              <a:cs typeface="Arial" pitchFamily="34" charset="0"/>
            </a:endParaRPr>
          </a:p>
          <a:p>
            <a:pPr algn="just"/>
            <a:endParaRPr lang="es-ES" sz="3200" cap="none" dirty="0" smtClean="0">
              <a:solidFill>
                <a:schemeClr val="tx1"/>
              </a:solidFill>
              <a:latin typeface="Arial" pitchFamily="34" charset="0"/>
              <a:cs typeface="Arial" pitchFamily="34" charset="0"/>
            </a:endParaRPr>
          </a:p>
          <a:p>
            <a:pPr algn="just"/>
            <a:endParaRPr lang="es-ES" sz="2000" cap="none" dirty="0">
              <a:latin typeface="Arial" pitchFamily="34" charset="0"/>
              <a:cs typeface="Arial" pitchFamily="34" charset="0"/>
            </a:endParaRPr>
          </a:p>
        </p:txBody>
      </p:sp>
      <p:pic>
        <p:nvPicPr>
          <p:cNvPr id="1026" name="Picture 2" descr="D:\Universidad de Artemisa\logo U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2360" y="0"/>
            <a:ext cx="1331640" cy="951570"/>
          </a:xfrm>
          <a:prstGeom prst="rect">
            <a:avLst/>
          </a:prstGeom>
          <a:noFill/>
          <a:extLst>
            <a:ext uri="{909E8E84-426E-40DD-AFC4-6F175D3DCCD1}">
              <a14:hiddenFill xmlns:a14="http://schemas.microsoft.com/office/drawing/2010/main">
                <a:solidFill>
                  <a:srgbClr val="FFFFFF"/>
                </a:solidFill>
              </a14:hiddenFill>
            </a:ext>
          </a:extLst>
        </p:spPr>
      </p:pic>
      <p:sp>
        <p:nvSpPr>
          <p:cNvPr id="4" name="3 Rectángulo"/>
          <p:cNvSpPr/>
          <p:nvPr/>
        </p:nvSpPr>
        <p:spPr>
          <a:xfrm>
            <a:off x="467544" y="156056"/>
            <a:ext cx="8136904" cy="1846659"/>
          </a:xfrm>
          <a:prstGeom prst="rect">
            <a:avLst/>
          </a:prstGeom>
        </p:spPr>
        <p:txBody>
          <a:bodyPr wrap="square">
            <a:spAutoFit/>
          </a:bodyPr>
          <a:lstStyle/>
          <a:p>
            <a:pPr algn="ctr"/>
            <a:r>
              <a:rPr lang="es-ES" sz="3200" b="1" dirty="0">
                <a:solidFill>
                  <a:prstClr val="black"/>
                </a:solidFill>
                <a:latin typeface="Arial" pitchFamily="34" charset="0"/>
                <a:cs typeface="Arial" pitchFamily="34" charset="0"/>
              </a:rPr>
              <a:t>Facultad de Ciencias Sociales </a:t>
            </a:r>
            <a:endParaRPr lang="es-ES" sz="3200" b="1" dirty="0" smtClean="0">
              <a:solidFill>
                <a:prstClr val="black"/>
              </a:solidFill>
              <a:latin typeface="Arial" pitchFamily="34" charset="0"/>
              <a:cs typeface="Arial" pitchFamily="34" charset="0"/>
            </a:endParaRPr>
          </a:p>
          <a:p>
            <a:pPr algn="ctr"/>
            <a:r>
              <a:rPr lang="es-ES" sz="3200" b="1" dirty="0" smtClean="0">
                <a:solidFill>
                  <a:prstClr val="black"/>
                </a:solidFill>
                <a:latin typeface="Arial" pitchFamily="34" charset="0"/>
                <a:cs typeface="Arial" pitchFamily="34" charset="0"/>
              </a:rPr>
              <a:t>y </a:t>
            </a:r>
            <a:r>
              <a:rPr lang="es-ES" sz="3200" b="1" dirty="0">
                <a:solidFill>
                  <a:prstClr val="black"/>
                </a:solidFill>
                <a:latin typeface="Arial" pitchFamily="34" charset="0"/>
                <a:cs typeface="Arial" pitchFamily="34" charset="0"/>
              </a:rPr>
              <a:t>Humanística</a:t>
            </a:r>
            <a:br>
              <a:rPr lang="es-ES" sz="3200" b="1" dirty="0">
                <a:solidFill>
                  <a:prstClr val="black"/>
                </a:solidFill>
                <a:latin typeface="Arial" pitchFamily="34" charset="0"/>
                <a:cs typeface="Arial" pitchFamily="34" charset="0"/>
              </a:rPr>
            </a:br>
            <a:r>
              <a:rPr lang="es-ES" b="1" dirty="0">
                <a:solidFill>
                  <a:prstClr val="black"/>
                </a:solidFill>
                <a:latin typeface="Arial" pitchFamily="34" charset="0"/>
                <a:cs typeface="Arial" pitchFamily="34" charset="0"/>
              </a:rPr>
              <a:t/>
            </a:r>
            <a:br>
              <a:rPr lang="es-ES" b="1" dirty="0">
                <a:solidFill>
                  <a:prstClr val="black"/>
                </a:solidFill>
                <a:latin typeface="Arial" pitchFamily="34" charset="0"/>
                <a:cs typeface="Arial" pitchFamily="34" charset="0"/>
              </a:rPr>
            </a:br>
            <a:r>
              <a:rPr lang="es-ES" sz="3200" b="1" dirty="0">
                <a:solidFill>
                  <a:prstClr val="black"/>
                </a:solidFill>
                <a:latin typeface="Arial" pitchFamily="34" charset="0"/>
                <a:cs typeface="Arial" pitchFamily="34" charset="0"/>
              </a:rPr>
              <a:t>Departamento de Ciencias Jurídicas </a:t>
            </a:r>
            <a:endParaRPr lang="es-ES" sz="3200" dirty="0"/>
          </a:p>
        </p:txBody>
      </p:sp>
    </p:spTree>
    <p:extLst>
      <p:ext uri="{BB962C8B-B14F-4D97-AF65-F5344CB8AC3E}">
        <p14:creationId xmlns:p14="http://schemas.microsoft.com/office/powerpoint/2010/main" val="41849877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p:sp>
        <p:nvSpPr>
          <p:cNvPr id="3" name="2 Marcador de contenido"/>
          <p:cNvSpPr>
            <a:spLocks noGrp="1"/>
          </p:cNvSpPr>
          <p:nvPr>
            <p:ph sz="quarter" idx="1"/>
          </p:nvPr>
        </p:nvSpPr>
        <p:spPr/>
        <p:txBody>
          <a:bodyPr/>
          <a:lstStyle/>
          <a:p>
            <a:pPr marL="0" lvl="0" indent="0">
              <a:buNone/>
            </a:pPr>
            <a:r>
              <a:rPr lang="es-ES_tradnl" dirty="0" smtClean="0"/>
              <a:t>3- </a:t>
            </a:r>
            <a:r>
              <a:rPr lang="es-ES_tradnl" b="1" dirty="0"/>
              <a:t>Tentativa inidónea.</a:t>
            </a:r>
            <a:r>
              <a:rPr lang="es-ES_tradnl" dirty="0"/>
              <a:t> Articulo 15 Ley 151/22. Facultativa. </a:t>
            </a:r>
            <a:endParaRPr lang="es-ES" dirty="0"/>
          </a:p>
          <a:p>
            <a:pPr marL="0" indent="0">
              <a:buNone/>
            </a:pPr>
            <a:r>
              <a:rPr lang="es-ES" dirty="0" smtClean="0"/>
              <a:t>(…) el </a:t>
            </a:r>
            <a:r>
              <a:rPr lang="es-ES" dirty="0"/>
              <a:t>tribunal puede atenuar libremente la sanción sin ajustarse a su límite mínimo y aun eximirla de ella </a:t>
            </a:r>
            <a:r>
              <a:rPr lang="es-ES" dirty="0" smtClean="0"/>
              <a:t>(…) </a:t>
            </a:r>
            <a:r>
              <a:rPr lang="es-ES" dirty="0"/>
              <a:t> </a:t>
            </a:r>
          </a:p>
          <a:p>
            <a:pPr marL="0" indent="0">
              <a:buNone/>
            </a:pPr>
            <a:endParaRPr lang="es-ES" dirty="0"/>
          </a:p>
        </p:txBody>
      </p:sp>
    </p:spTree>
    <p:extLst>
      <p:ext uri="{BB962C8B-B14F-4D97-AF65-F5344CB8AC3E}">
        <p14:creationId xmlns:p14="http://schemas.microsoft.com/office/powerpoint/2010/main" val="15366815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p:sp>
        <p:nvSpPr>
          <p:cNvPr id="3" name="2 Marcador de contenido"/>
          <p:cNvSpPr>
            <a:spLocks noGrp="1"/>
          </p:cNvSpPr>
          <p:nvPr>
            <p:ph sz="quarter" idx="1"/>
          </p:nvPr>
        </p:nvSpPr>
        <p:spPr/>
        <p:txBody>
          <a:bodyPr/>
          <a:lstStyle/>
          <a:p>
            <a:pPr marL="0" lvl="0" indent="0">
              <a:buNone/>
            </a:pPr>
            <a:r>
              <a:rPr lang="es-ES" dirty="0" smtClean="0"/>
              <a:t>4 </a:t>
            </a:r>
            <a:r>
              <a:rPr lang="es-ES" b="1" dirty="0" smtClean="0"/>
              <a:t>Edad</a:t>
            </a:r>
            <a:r>
              <a:rPr lang="es-ES" dirty="0" smtClean="0"/>
              <a:t>: </a:t>
            </a:r>
            <a:r>
              <a:rPr lang="es-ES_tradnl" dirty="0"/>
              <a:t>Artículo </a:t>
            </a:r>
            <a:r>
              <a:rPr lang="es-ES_tradnl" dirty="0" smtClean="0"/>
              <a:t>18.1.3.4 </a:t>
            </a:r>
            <a:r>
              <a:rPr lang="es-ES_tradnl" dirty="0"/>
              <a:t>Ley 151/22. Facultativa. </a:t>
            </a:r>
            <a:endParaRPr lang="es-ES" dirty="0"/>
          </a:p>
          <a:p>
            <a:pPr marL="0" indent="0">
              <a:buNone/>
            </a:pPr>
            <a:r>
              <a:rPr lang="es-ES" dirty="0" smtClean="0"/>
              <a:t> </a:t>
            </a:r>
            <a:endParaRPr lang="es-ES" dirty="0"/>
          </a:p>
        </p:txBody>
      </p:sp>
      <mc:AlternateContent xmlns:mc="http://schemas.openxmlformats.org/markup-compatibility/2006" xmlns:a14="http://schemas.microsoft.com/office/drawing/2010/main">
        <mc:Choice Requires="a14">
          <p:graphicFrame>
            <p:nvGraphicFramePr>
              <p:cNvPr id="4" name="3 Tabla"/>
              <p:cNvGraphicFramePr>
                <a:graphicFrameLocks noGrp="1"/>
              </p:cNvGraphicFramePr>
              <p:nvPr>
                <p:extLst>
                  <p:ext uri="{D42A27DB-BD31-4B8C-83A1-F6EECF244321}">
                    <p14:modId xmlns:p14="http://schemas.microsoft.com/office/powerpoint/2010/main" val="3489670358"/>
                  </p:ext>
                </p:extLst>
              </p:nvPr>
            </p:nvGraphicFramePr>
            <p:xfrm>
              <a:off x="0" y="1729256"/>
              <a:ext cx="9144000" cy="3091896"/>
            </p:xfrm>
            <a:graphic>
              <a:graphicData uri="http://schemas.openxmlformats.org/drawingml/2006/table">
                <a:tbl>
                  <a:tblPr firstRow="1" firstCol="1" bandRow="1">
                    <a:tableStyleId>{0505E3EF-67EA-436B-97B2-0124C06EBD24}</a:tableStyleId>
                  </a:tblPr>
                  <a:tblGrid>
                    <a:gridCol w="4716016"/>
                    <a:gridCol w="4427984"/>
                  </a:tblGrid>
                  <a:tr h="816370">
                    <a:tc>
                      <a:txBody>
                        <a:bodyPr/>
                        <a:lstStyle/>
                        <a:p>
                          <a:pPr marL="63500" indent="0">
                            <a:lnSpc>
                              <a:spcPct val="115000"/>
                            </a:lnSpc>
                            <a:spcAft>
                              <a:spcPts val="0"/>
                            </a:spcAft>
                          </a:pPr>
                          <a:r>
                            <a:rPr lang="es-ES" sz="1600" dirty="0">
                              <a:effectLst/>
                            </a:rPr>
                            <a:t>En dependencia a la edad que posea el comisor de hecho delictivo: </a:t>
                          </a:r>
                          <a:endParaRPr lang="es-ES" sz="1600" dirty="0">
                            <a:effectLst/>
                            <a:latin typeface="Arial" pitchFamily="34" charset="0"/>
                            <a:ea typeface="Calibri"/>
                            <a:cs typeface="Arial" pitchFamily="34" charset="0"/>
                          </a:endParaRPr>
                        </a:p>
                      </a:txBody>
                      <a:tcPr marL="51189" marR="51189" marT="0" marB="0"/>
                    </a:tc>
                    <a:tc>
                      <a:txBody>
                        <a:bodyPr/>
                        <a:lstStyle/>
                        <a:p>
                          <a:pPr>
                            <a:lnSpc>
                              <a:spcPct val="115000"/>
                            </a:lnSpc>
                            <a:spcAft>
                              <a:spcPts val="0"/>
                            </a:spcAft>
                          </a:pPr>
                          <a:r>
                            <a:rPr lang="es-ES" sz="1600" dirty="0">
                              <a:effectLst/>
                            </a:rPr>
                            <a:t>Delito de Agresión sexual artículo 395.1 MPLN: 4 a 10A de PL.</a:t>
                          </a:r>
                          <a:endParaRPr lang="es-ES" sz="1600" dirty="0">
                            <a:effectLst/>
                            <a:latin typeface="Arial" pitchFamily="34" charset="0"/>
                            <a:ea typeface="Calibri"/>
                            <a:cs typeface="Arial" pitchFamily="34" charset="0"/>
                          </a:endParaRPr>
                        </a:p>
                      </a:txBody>
                      <a:tcPr marL="51189" marR="51189" marT="0" marB="0"/>
                    </a:tc>
                  </a:tr>
                  <a:tr h="692658">
                    <a:tc>
                      <a:txBody>
                        <a:bodyPr/>
                        <a:lstStyle/>
                        <a:p>
                          <a:pPr marL="342900" lvl="0" indent="-342900">
                            <a:lnSpc>
                              <a:spcPct val="115000"/>
                            </a:lnSpc>
                            <a:spcAft>
                              <a:spcPts val="0"/>
                            </a:spcAft>
                            <a:buFont typeface="Arial"/>
                            <a:buChar char="-"/>
                          </a:pPr>
                          <a:r>
                            <a:rPr lang="es-ES" sz="1600">
                              <a:effectLst/>
                            </a:rPr>
                            <a:t>De 16 y menos de 18A. LMIN y LMAX pueden ser reducido  (-</a:t>
                          </a:r>
                          <a14:m>
                            <m:oMath xmlns:m="http://schemas.openxmlformats.org/officeDocument/2006/math">
                              <m:f>
                                <m:fPr>
                                  <m:ctrlPr>
                                    <a:rPr lang="es-ES" sz="1600" i="1">
                                      <a:effectLst/>
                                      <a:latin typeface="Cambria Math" panose="02040503050406030204" pitchFamily="18" charset="0"/>
                                    </a:rPr>
                                  </m:ctrlPr>
                                </m:fPr>
                                <m:num>
                                  <m:r>
                                    <a:rPr lang="es-ES" sz="1600">
                                      <a:effectLst/>
                                      <a:latin typeface="Cambria Math" panose="02040503050406030204" pitchFamily="18" charset="0"/>
                                    </a:rPr>
                                    <m:t>1</m:t>
                                  </m:r>
                                </m:num>
                                <m:den>
                                  <m:r>
                                    <a:rPr lang="es-ES" sz="1600">
                                      <a:effectLst/>
                                      <a:latin typeface="Cambria Math" panose="02040503050406030204" pitchFamily="18" charset="0"/>
                                    </a:rPr>
                                    <m:t>2</m:t>
                                  </m:r>
                                </m:den>
                              </m:f>
                            </m:oMath>
                          </a14:m>
                          <a:r>
                            <a:rPr lang="es-ES" sz="1600">
                              <a:effectLst/>
                            </a:rPr>
                            <a:t>)</a:t>
                          </a:r>
                          <a:endParaRPr lang="es-ES" sz="1600">
                            <a:effectLst/>
                            <a:latin typeface="Arial" pitchFamily="34" charset="0"/>
                            <a:ea typeface="Calibri"/>
                            <a:cs typeface="Arial" pitchFamily="34" charset="0"/>
                          </a:endParaRPr>
                        </a:p>
                      </a:txBody>
                      <a:tcPr marL="51189" marR="51189" marT="0" marB="0"/>
                    </a:tc>
                    <a:tc>
                      <a:txBody>
                        <a:bodyPr/>
                        <a:lstStyle/>
                        <a:p>
                          <a:pPr marL="457200">
                            <a:lnSpc>
                              <a:spcPct val="115000"/>
                            </a:lnSpc>
                            <a:spcAft>
                              <a:spcPts val="0"/>
                            </a:spcAft>
                          </a:pPr>
                          <a:r>
                            <a:rPr lang="es-ES" sz="1600">
                              <a:effectLst/>
                            </a:rPr>
                            <a:t>Autor de 16A de edad. NMP: LMIN 2A y el LMAX 5A.</a:t>
                          </a:r>
                          <a:endParaRPr lang="es-ES" sz="1600">
                            <a:effectLst/>
                            <a:latin typeface="Arial" pitchFamily="34" charset="0"/>
                            <a:ea typeface="Calibri"/>
                            <a:cs typeface="Arial" pitchFamily="34" charset="0"/>
                          </a:endParaRPr>
                        </a:p>
                      </a:txBody>
                      <a:tcPr marL="51189" marR="51189" marT="0" marB="0"/>
                    </a:tc>
                  </a:tr>
                  <a:tr h="888838">
                    <a:tc>
                      <a:txBody>
                        <a:bodyPr/>
                        <a:lstStyle/>
                        <a:p>
                          <a:pPr marL="342900" lvl="0" indent="-342900">
                            <a:lnSpc>
                              <a:spcPct val="115000"/>
                            </a:lnSpc>
                            <a:spcAft>
                              <a:spcPts val="0"/>
                            </a:spcAft>
                            <a:buFont typeface="Arial"/>
                            <a:buChar char="-"/>
                          </a:pPr>
                          <a:r>
                            <a:rPr lang="es-ES" sz="1600">
                              <a:effectLst/>
                            </a:rPr>
                            <a:t>De 18 a 20A.  LMIN y LMAX    pueden ser reducido (- </a:t>
                          </a:r>
                          <a14:m>
                            <m:oMath xmlns:m="http://schemas.openxmlformats.org/officeDocument/2006/math">
                              <m:f>
                                <m:fPr>
                                  <m:ctrlPr>
                                    <a:rPr lang="es-ES" sz="1600" i="1">
                                      <a:effectLst/>
                                      <a:latin typeface="Cambria Math" panose="02040503050406030204" pitchFamily="18" charset="0"/>
                                    </a:rPr>
                                  </m:ctrlPr>
                                </m:fPr>
                                <m:num>
                                  <m:r>
                                    <a:rPr lang="es-ES" sz="1600">
                                      <a:effectLst/>
                                      <a:latin typeface="Cambria Math" panose="02040503050406030204" pitchFamily="18" charset="0"/>
                                    </a:rPr>
                                    <m:t>1</m:t>
                                  </m:r>
                                </m:num>
                                <m:den>
                                  <m:r>
                                    <a:rPr lang="es-ES" sz="1600">
                                      <a:effectLst/>
                                      <a:latin typeface="Cambria Math" panose="02040503050406030204" pitchFamily="18" charset="0"/>
                                    </a:rPr>
                                    <m:t>3</m:t>
                                  </m:r>
                                </m:den>
                              </m:f>
                            </m:oMath>
                          </a14:m>
                          <a:r>
                            <a:rPr lang="es-ES" sz="1600">
                              <a:effectLst/>
                            </a:rPr>
                            <a:t>)</a:t>
                          </a:r>
                          <a:endParaRPr lang="es-ES" sz="1600">
                            <a:effectLst/>
                            <a:latin typeface="Arial" pitchFamily="34" charset="0"/>
                            <a:ea typeface="Calibri"/>
                            <a:cs typeface="Arial" pitchFamily="34" charset="0"/>
                          </a:endParaRPr>
                        </a:p>
                      </a:txBody>
                      <a:tcPr marL="51189" marR="51189" marT="0" marB="0"/>
                    </a:tc>
                    <a:tc>
                      <a:txBody>
                        <a:bodyPr/>
                        <a:lstStyle/>
                        <a:p>
                          <a:pPr marL="457200">
                            <a:lnSpc>
                              <a:spcPct val="115000"/>
                            </a:lnSpc>
                            <a:spcAft>
                              <a:spcPts val="0"/>
                            </a:spcAft>
                          </a:pPr>
                          <a:r>
                            <a:rPr lang="es-ES" sz="1600" dirty="0">
                              <a:effectLst/>
                            </a:rPr>
                            <a:t>Autor de 20A de edad. NMP: LMIN 2A y 8M y el LMAX 6A y 8M</a:t>
                          </a:r>
                          <a:r>
                            <a:rPr lang="es-ES" sz="1600" dirty="0" smtClean="0">
                              <a:effectLst/>
                            </a:rPr>
                            <a:t>.</a:t>
                          </a:r>
                          <a:endParaRPr lang="es-ES" sz="1600" dirty="0">
                            <a:effectLst/>
                          </a:endParaRPr>
                        </a:p>
                      </a:txBody>
                      <a:tcPr marL="51189" marR="51189" marT="0" marB="0"/>
                    </a:tc>
                  </a:tr>
                  <a:tr h="694030">
                    <a:tc>
                      <a:txBody>
                        <a:bodyPr/>
                        <a:lstStyle/>
                        <a:p>
                          <a:pPr marL="342900" lvl="0" indent="-342900">
                            <a:lnSpc>
                              <a:spcPct val="115000"/>
                            </a:lnSpc>
                            <a:spcAft>
                              <a:spcPts val="0"/>
                            </a:spcAft>
                            <a:buFont typeface="Arial"/>
                            <a:buChar char="-"/>
                          </a:pPr>
                          <a:r>
                            <a:rPr lang="es-ES" sz="1600">
                              <a:effectLst/>
                            </a:rPr>
                            <a:t>Más de 60A. pueden rebajarse el LMIN (-</a:t>
                          </a:r>
                          <a14:m>
                            <m:oMath xmlns:m="http://schemas.openxmlformats.org/officeDocument/2006/math">
                              <m:f>
                                <m:fPr>
                                  <m:ctrlPr>
                                    <a:rPr lang="es-ES" sz="1600" i="1">
                                      <a:effectLst/>
                                      <a:latin typeface="Cambria Math" panose="02040503050406030204" pitchFamily="18" charset="0"/>
                                    </a:rPr>
                                  </m:ctrlPr>
                                </m:fPr>
                                <m:num>
                                  <m:r>
                                    <a:rPr lang="es-ES" sz="1600">
                                      <a:effectLst/>
                                      <a:latin typeface="Cambria Math" panose="02040503050406030204" pitchFamily="18" charset="0"/>
                                    </a:rPr>
                                    <m:t>1</m:t>
                                  </m:r>
                                </m:num>
                                <m:den>
                                  <m:r>
                                    <a:rPr lang="es-ES" sz="1600">
                                      <a:effectLst/>
                                      <a:latin typeface="Cambria Math" panose="02040503050406030204" pitchFamily="18" charset="0"/>
                                    </a:rPr>
                                    <m:t>3</m:t>
                                  </m:r>
                                </m:den>
                              </m:f>
                            </m:oMath>
                          </a14:m>
                          <a:r>
                            <a:rPr lang="es-ES" sz="1600">
                              <a:effectLst/>
                            </a:rPr>
                            <a:t>)</a:t>
                          </a:r>
                          <a:endParaRPr lang="es-ES" sz="1600">
                            <a:effectLst/>
                            <a:latin typeface="Arial" pitchFamily="34" charset="0"/>
                            <a:ea typeface="Calibri"/>
                            <a:cs typeface="Arial" pitchFamily="34" charset="0"/>
                          </a:endParaRPr>
                        </a:p>
                      </a:txBody>
                      <a:tcPr marL="51189" marR="51189" marT="0" marB="0"/>
                    </a:tc>
                    <a:tc>
                      <a:txBody>
                        <a:bodyPr/>
                        <a:lstStyle/>
                        <a:p>
                          <a:pPr marL="457200">
                            <a:lnSpc>
                              <a:spcPct val="115000"/>
                            </a:lnSpc>
                            <a:spcAft>
                              <a:spcPts val="0"/>
                            </a:spcAft>
                          </a:pPr>
                          <a:r>
                            <a:rPr lang="es-ES" sz="1600" dirty="0">
                              <a:effectLst/>
                            </a:rPr>
                            <a:t>Autor con más de 60A de edad: </a:t>
                          </a:r>
                        </a:p>
                        <a:p>
                          <a:pPr marL="457200">
                            <a:lnSpc>
                              <a:spcPct val="115000"/>
                            </a:lnSpc>
                            <a:spcAft>
                              <a:spcPts val="0"/>
                            </a:spcAft>
                          </a:pPr>
                          <a:r>
                            <a:rPr lang="es-ES" sz="1600" dirty="0">
                              <a:effectLst/>
                            </a:rPr>
                            <a:t>NMP: LMIN 2A y 8M y el LMAX 10A.</a:t>
                          </a:r>
                          <a:endParaRPr lang="es-ES" sz="1600" dirty="0">
                            <a:effectLst/>
                            <a:latin typeface="Arial" pitchFamily="34" charset="0"/>
                            <a:ea typeface="Calibri"/>
                            <a:cs typeface="Arial" pitchFamily="34" charset="0"/>
                          </a:endParaRPr>
                        </a:p>
                      </a:txBody>
                      <a:tcPr marL="51189" marR="51189" marT="0" marB="0"/>
                    </a:tc>
                  </a:tr>
                </a:tbl>
              </a:graphicData>
            </a:graphic>
          </p:graphicFrame>
        </mc:Choice>
        <mc:Fallback xmlns="">
          <p:graphicFrame>
            <p:nvGraphicFramePr>
              <p:cNvPr id="4" name="3 Tabla"/>
              <p:cNvGraphicFramePr>
                <a:graphicFrameLocks noGrp="1"/>
              </p:cNvGraphicFramePr>
              <p:nvPr>
                <p:extLst>
                  <p:ext uri="{D42A27DB-BD31-4B8C-83A1-F6EECF244321}">
                    <p14:modId xmlns:p14="http://schemas.microsoft.com/office/powerpoint/2010/main" val="3489670358"/>
                  </p:ext>
                </p:extLst>
              </p:nvPr>
            </p:nvGraphicFramePr>
            <p:xfrm>
              <a:off x="0" y="1729256"/>
              <a:ext cx="9144000" cy="3091896"/>
            </p:xfrm>
            <a:graphic>
              <a:graphicData uri="http://schemas.openxmlformats.org/drawingml/2006/table">
                <a:tbl>
                  <a:tblPr firstRow="1" firstCol="1" bandRow="1">
                    <a:tableStyleId>{0505E3EF-67EA-436B-97B2-0124C06EBD24}</a:tableStyleId>
                  </a:tblPr>
                  <a:tblGrid>
                    <a:gridCol w="4716016"/>
                    <a:gridCol w="4427984"/>
                  </a:tblGrid>
                  <a:tr h="816370">
                    <a:tc>
                      <a:txBody>
                        <a:bodyPr/>
                        <a:lstStyle/>
                        <a:p>
                          <a:pPr marL="63500" indent="0">
                            <a:lnSpc>
                              <a:spcPct val="115000"/>
                            </a:lnSpc>
                            <a:spcAft>
                              <a:spcPts val="0"/>
                            </a:spcAft>
                          </a:pPr>
                          <a:r>
                            <a:rPr lang="es-ES" sz="1600" dirty="0">
                              <a:effectLst/>
                            </a:rPr>
                            <a:t>En dependencia a la edad que posea el comisor de hecho delictivo: </a:t>
                          </a:r>
                          <a:endParaRPr lang="es-ES" sz="1600" dirty="0">
                            <a:effectLst/>
                            <a:latin typeface="Arial" pitchFamily="34" charset="0"/>
                            <a:ea typeface="Calibri"/>
                            <a:cs typeface="Arial" pitchFamily="34" charset="0"/>
                          </a:endParaRPr>
                        </a:p>
                      </a:txBody>
                      <a:tcPr marL="51189" marR="51189" marT="0" marB="0"/>
                    </a:tc>
                    <a:tc>
                      <a:txBody>
                        <a:bodyPr/>
                        <a:lstStyle/>
                        <a:p>
                          <a:pPr>
                            <a:lnSpc>
                              <a:spcPct val="115000"/>
                            </a:lnSpc>
                            <a:spcAft>
                              <a:spcPts val="0"/>
                            </a:spcAft>
                          </a:pPr>
                          <a:r>
                            <a:rPr lang="es-ES" sz="1600" dirty="0">
                              <a:effectLst/>
                            </a:rPr>
                            <a:t>Delito de Agresión sexual artículo 395.1 MPLN: 4 a 10A de PL.</a:t>
                          </a:r>
                          <a:endParaRPr lang="es-ES" sz="1600" dirty="0">
                            <a:effectLst/>
                            <a:latin typeface="Arial" pitchFamily="34" charset="0"/>
                            <a:ea typeface="Calibri"/>
                            <a:cs typeface="Arial" pitchFamily="34" charset="0"/>
                          </a:endParaRPr>
                        </a:p>
                      </a:txBody>
                      <a:tcPr marL="51189" marR="51189" marT="0" marB="0"/>
                    </a:tc>
                  </a:tr>
                  <a:tr h="692658">
                    <a:tc>
                      <a:txBody>
                        <a:bodyPr/>
                        <a:lstStyle/>
                        <a:p>
                          <a:endParaRPr lang="es-ES"/>
                        </a:p>
                      </a:txBody>
                      <a:tcPr marL="51189" marR="51189" marT="0" marB="0">
                        <a:blipFill rotWithShape="1">
                          <a:blip r:embed="rId2"/>
                          <a:stretch>
                            <a:fillRect t="-125664" r="-93798" b="-238938"/>
                          </a:stretch>
                        </a:blipFill>
                      </a:tcPr>
                    </a:tc>
                    <a:tc>
                      <a:txBody>
                        <a:bodyPr/>
                        <a:lstStyle/>
                        <a:p>
                          <a:pPr marL="457200">
                            <a:lnSpc>
                              <a:spcPct val="115000"/>
                            </a:lnSpc>
                            <a:spcAft>
                              <a:spcPts val="0"/>
                            </a:spcAft>
                          </a:pPr>
                          <a:r>
                            <a:rPr lang="es-ES" sz="1600">
                              <a:effectLst/>
                            </a:rPr>
                            <a:t>Autor de 16A de edad. NMP: LMIN 2A y el LMAX 5A.</a:t>
                          </a:r>
                          <a:endParaRPr lang="es-ES" sz="1600">
                            <a:effectLst/>
                            <a:latin typeface="Arial" pitchFamily="34" charset="0"/>
                            <a:ea typeface="Calibri"/>
                            <a:cs typeface="Arial" pitchFamily="34" charset="0"/>
                          </a:endParaRPr>
                        </a:p>
                      </a:txBody>
                      <a:tcPr marL="51189" marR="51189" marT="0" marB="0"/>
                    </a:tc>
                  </a:tr>
                  <a:tr h="888838">
                    <a:tc>
                      <a:txBody>
                        <a:bodyPr/>
                        <a:lstStyle/>
                        <a:p>
                          <a:endParaRPr lang="es-ES"/>
                        </a:p>
                      </a:txBody>
                      <a:tcPr marL="51189" marR="51189" marT="0" marB="0">
                        <a:blipFill rotWithShape="1">
                          <a:blip r:embed="rId2"/>
                          <a:stretch>
                            <a:fillRect t="-174658" r="-93798" b="-84932"/>
                          </a:stretch>
                        </a:blipFill>
                      </a:tcPr>
                    </a:tc>
                    <a:tc>
                      <a:txBody>
                        <a:bodyPr/>
                        <a:lstStyle/>
                        <a:p>
                          <a:pPr marL="457200">
                            <a:lnSpc>
                              <a:spcPct val="115000"/>
                            </a:lnSpc>
                            <a:spcAft>
                              <a:spcPts val="0"/>
                            </a:spcAft>
                          </a:pPr>
                          <a:r>
                            <a:rPr lang="es-ES" sz="1600" dirty="0">
                              <a:effectLst/>
                            </a:rPr>
                            <a:t>Autor de 20A de edad. NMP: LMIN 2A y 8M y el LMAX 6A y 8M</a:t>
                          </a:r>
                          <a:r>
                            <a:rPr lang="es-ES" sz="1600" dirty="0" smtClean="0">
                              <a:effectLst/>
                            </a:rPr>
                            <a:t>.</a:t>
                          </a:r>
                          <a:endParaRPr lang="es-ES" sz="1600" dirty="0">
                            <a:effectLst/>
                          </a:endParaRPr>
                        </a:p>
                      </a:txBody>
                      <a:tcPr marL="51189" marR="51189" marT="0" marB="0"/>
                    </a:tc>
                  </a:tr>
                  <a:tr h="694030">
                    <a:tc>
                      <a:txBody>
                        <a:bodyPr/>
                        <a:lstStyle/>
                        <a:p>
                          <a:endParaRPr lang="es-ES"/>
                        </a:p>
                      </a:txBody>
                      <a:tcPr marL="51189" marR="51189" marT="0" marB="0">
                        <a:blipFill rotWithShape="1">
                          <a:blip r:embed="rId2"/>
                          <a:stretch>
                            <a:fillRect t="-351754" r="-93798" b="-8772"/>
                          </a:stretch>
                        </a:blipFill>
                      </a:tcPr>
                    </a:tc>
                    <a:tc>
                      <a:txBody>
                        <a:bodyPr/>
                        <a:lstStyle/>
                        <a:p>
                          <a:pPr marL="457200">
                            <a:lnSpc>
                              <a:spcPct val="115000"/>
                            </a:lnSpc>
                            <a:spcAft>
                              <a:spcPts val="0"/>
                            </a:spcAft>
                          </a:pPr>
                          <a:r>
                            <a:rPr lang="es-ES" sz="1600" dirty="0">
                              <a:effectLst/>
                            </a:rPr>
                            <a:t>Autor con más de 60A de edad: </a:t>
                          </a:r>
                        </a:p>
                        <a:p>
                          <a:pPr marL="457200">
                            <a:lnSpc>
                              <a:spcPct val="115000"/>
                            </a:lnSpc>
                            <a:spcAft>
                              <a:spcPts val="0"/>
                            </a:spcAft>
                          </a:pPr>
                          <a:r>
                            <a:rPr lang="es-ES" sz="1600" dirty="0">
                              <a:effectLst/>
                            </a:rPr>
                            <a:t>NMP: LMIN 2A y 8M y el LMAX 10A.</a:t>
                          </a:r>
                          <a:endParaRPr lang="es-ES" sz="1600" dirty="0">
                            <a:effectLst/>
                            <a:latin typeface="Arial" pitchFamily="34" charset="0"/>
                            <a:ea typeface="Calibri"/>
                            <a:cs typeface="Arial" pitchFamily="34" charset="0"/>
                          </a:endParaRPr>
                        </a:p>
                      </a:txBody>
                      <a:tcPr marL="51189" marR="51189" marT="0" marB="0"/>
                    </a:tc>
                  </a:tr>
                </a:tbl>
              </a:graphicData>
            </a:graphic>
          </p:graphicFrame>
        </mc:Fallback>
      </mc:AlternateContent>
    </p:spTree>
    <p:extLst>
      <p:ext uri="{BB962C8B-B14F-4D97-AF65-F5344CB8AC3E}">
        <p14:creationId xmlns:p14="http://schemas.microsoft.com/office/powerpoint/2010/main" val="39149983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629909"/>
          </a:xfrm>
        </p:spPr>
        <p:txBody>
          <a:bodyPr>
            <a:normAutofit fontScale="92500" lnSpcReduction="20000"/>
          </a:bodyPr>
          <a:lstStyle/>
          <a:p>
            <a:pPr marL="0" lvl="0" indent="0">
              <a:buNone/>
            </a:pPr>
            <a:r>
              <a:rPr lang="es-ES" dirty="0" smtClean="0"/>
              <a:t>5- </a:t>
            </a:r>
            <a:r>
              <a:rPr lang="es-ES_tradnl" b="1" dirty="0"/>
              <a:t>Capacidad mental disminuida.</a:t>
            </a:r>
            <a:r>
              <a:rPr lang="es-ES_tradnl" dirty="0"/>
              <a:t> Artículo 22.2 Ley 151/22. Preceptiva.</a:t>
            </a:r>
            <a:endParaRPr lang="es-ES" dirty="0"/>
          </a:p>
          <a:p>
            <a:pPr marL="0" indent="0" algn="just">
              <a:buNone/>
            </a:pPr>
            <a:r>
              <a:rPr lang="es-ES" dirty="0" smtClean="0"/>
              <a:t>2) Los </a:t>
            </a:r>
            <a:r>
              <a:rPr lang="es-ES" dirty="0"/>
              <a:t>límites de la sanción fijados por la ley se reducen a la mitad si en el momento de la comisión del delito el responsable tiene sustancialmente disminuida su facultad para comprender el carácter ilícito de su acción u omisión y dirigir su conducta.</a:t>
            </a:r>
            <a:r>
              <a:rPr lang="en-US" dirty="0"/>
              <a:t> </a:t>
            </a:r>
            <a:r>
              <a:rPr lang="es-ES" dirty="0"/>
              <a:t> </a:t>
            </a:r>
            <a:r>
              <a:rPr lang="en-US" dirty="0"/>
              <a:t> </a:t>
            </a:r>
            <a:endParaRPr lang="en-US" dirty="0" smtClean="0"/>
          </a:p>
          <a:p>
            <a:pPr marL="0" indent="0">
              <a:buNone/>
            </a:pPr>
            <a:r>
              <a:rPr lang="es-ES" b="1" dirty="0"/>
              <a:t>Delito de Agresión sexual artículo 395.1 </a:t>
            </a:r>
            <a:endParaRPr lang="es-ES" b="1" dirty="0" smtClean="0"/>
          </a:p>
          <a:p>
            <a:r>
              <a:rPr lang="es-ES" b="1" dirty="0" smtClean="0"/>
              <a:t>MPLN</a:t>
            </a:r>
            <a:r>
              <a:rPr lang="es-ES" b="1" dirty="0"/>
              <a:t>: 4 a 10A de PL.</a:t>
            </a:r>
            <a:endParaRPr lang="es-ES" dirty="0"/>
          </a:p>
          <a:p>
            <a:r>
              <a:rPr lang="es-ES" dirty="0"/>
              <a:t>NMP: LMIN 2A y el LMAX 5A.</a:t>
            </a:r>
          </a:p>
        </p:txBody>
      </p:sp>
    </p:spTree>
    <p:extLst>
      <p:ext uri="{BB962C8B-B14F-4D97-AF65-F5344CB8AC3E}">
        <p14:creationId xmlns:p14="http://schemas.microsoft.com/office/powerpoint/2010/main" val="34245029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629909"/>
          </a:xfrm>
        </p:spPr>
        <p:txBody>
          <a:bodyPr>
            <a:normAutofit fontScale="92500" lnSpcReduction="20000"/>
          </a:bodyPr>
          <a:lstStyle/>
          <a:p>
            <a:pPr marL="0" indent="0">
              <a:buNone/>
            </a:pPr>
            <a:r>
              <a:rPr lang="es-ES" dirty="0" smtClean="0"/>
              <a:t>6- </a:t>
            </a:r>
            <a:r>
              <a:rPr lang="es-ES_tradnl" b="1" dirty="0"/>
              <a:t>Exceso de la Legítima defensa.</a:t>
            </a:r>
            <a:r>
              <a:rPr lang="es-ES_tradnl" dirty="0"/>
              <a:t> Artículo 23.5 Ley 151/22. Facultativa.</a:t>
            </a:r>
            <a:endParaRPr lang="es-ES" dirty="0"/>
          </a:p>
          <a:p>
            <a:pPr marL="0" indent="0">
              <a:buNone/>
            </a:pPr>
            <a:r>
              <a:rPr lang="es-ES" dirty="0" smtClean="0"/>
              <a:t>5) (…) el </a:t>
            </a:r>
            <a:r>
              <a:rPr lang="es-ES" dirty="0"/>
              <a:t>tribunal puede rebajar la sanción hasta en dos tercios de su límite mínimo, y si se ha cometido este exceso a causa de la excitación o la emoción violenta provocada por la agresión, puede prescindir de imponerle sanción alguna.</a:t>
            </a:r>
            <a:r>
              <a:rPr lang="en-US" dirty="0"/>
              <a:t> </a:t>
            </a:r>
            <a:r>
              <a:rPr lang="es-ES" dirty="0"/>
              <a:t> </a:t>
            </a:r>
            <a:r>
              <a:rPr lang="es-ES_tradnl" dirty="0"/>
              <a:t> </a:t>
            </a:r>
            <a:endParaRPr lang="es-ES" dirty="0" smtClean="0"/>
          </a:p>
          <a:p>
            <a:pPr marL="0" indent="0">
              <a:buNone/>
            </a:pPr>
            <a:r>
              <a:rPr lang="es-ES" b="1" dirty="0"/>
              <a:t>Delito de ASESINATO artículo 344. </a:t>
            </a:r>
            <a:endParaRPr lang="es-ES" dirty="0"/>
          </a:p>
          <a:p>
            <a:r>
              <a:rPr lang="es-ES" b="1" dirty="0"/>
              <a:t>MPLN: 20A a 30A de PL.</a:t>
            </a:r>
            <a:endParaRPr lang="es-ES" dirty="0"/>
          </a:p>
          <a:p>
            <a:r>
              <a:rPr lang="es-ES" dirty="0"/>
              <a:t>NMP: LMIN 6A y 8M y el LMAX 30A </a:t>
            </a:r>
          </a:p>
          <a:p>
            <a:pPr marL="0" lvl="0" indent="0">
              <a:buNone/>
            </a:pPr>
            <a:endParaRPr lang="es-ES" dirty="0"/>
          </a:p>
        </p:txBody>
      </p:sp>
    </p:spTree>
    <p:extLst>
      <p:ext uri="{BB962C8B-B14F-4D97-AF65-F5344CB8AC3E}">
        <p14:creationId xmlns:p14="http://schemas.microsoft.com/office/powerpoint/2010/main" val="12018880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629909"/>
          </a:xfrm>
        </p:spPr>
        <p:txBody>
          <a:bodyPr>
            <a:normAutofit fontScale="92500" lnSpcReduction="10000"/>
          </a:bodyPr>
          <a:lstStyle/>
          <a:p>
            <a:pPr marL="0" lvl="0" indent="0">
              <a:buNone/>
            </a:pPr>
            <a:r>
              <a:rPr lang="es-ES" dirty="0" smtClean="0"/>
              <a:t>7- </a:t>
            </a:r>
            <a:r>
              <a:rPr lang="es-ES_tradnl" b="1" dirty="0"/>
              <a:t>Exceso del Estado de necesidad.</a:t>
            </a:r>
            <a:r>
              <a:rPr lang="es-ES_tradnl" dirty="0"/>
              <a:t> Artículo 24.3 Ley 151/22. Facultativa.</a:t>
            </a:r>
            <a:endParaRPr lang="es-ES" dirty="0"/>
          </a:p>
          <a:p>
            <a:pPr marL="0" lvl="0" indent="0">
              <a:buNone/>
            </a:pPr>
            <a:r>
              <a:rPr lang="es-ES" dirty="0" smtClean="0"/>
              <a:t>3) </a:t>
            </a:r>
            <a:r>
              <a:rPr lang="es-ES" dirty="0"/>
              <a:t>, el tribunal puede rebajar la sanción hasta en dos tercios, o si las circunstancias del hecho lo justifican, eximirlo de responsabilidad.</a:t>
            </a:r>
            <a:r>
              <a:rPr lang="en-US" dirty="0"/>
              <a:t> </a:t>
            </a:r>
            <a:endParaRPr lang="es-ES" dirty="0"/>
          </a:p>
          <a:p>
            <a:pPr marL="0" indent="0">
              <a:buNone/>
            </a:pPr>
            <a:endParaRPr lang="es-ES" dirty="0"/>
          </a:p>
          <a:p>
            <a:pPr marL="0" indent="0">
              <a:buNone/>
            </a:pPr>
            <a:r>
              <a:rPr lang="es-ES" b="1" dirty="0"/>
              <a:t>Delito de Daño artículo 425.1. </a:t>
            </a:r>
            <a:endParaRPr lang="es-ES" dirty="0"/>
          </a:p>
          <a:p>
            <a:r>
              <a:rPr lang="es-ES" b="1" dirty="0"/>
              <a:t>MPLN: 1A a 3A de PL</a:t>
            </a:r>
            <a:endParaRPr lang="es-ES" dirty="0"/>
          </a:p>
          <a:p>
            <a:r>
              <a:rPr lang="es-ES" dirty="0"/>
              <a:t>NMP: LMIN 4M a 1A de PL</a:t>
            </a:r>
          </a:p>
        </p:txBody>
      </p:sp>
    </p:spTree>
    <p:extLst>
      <p:ext uri="{BB962C8B-B14F-4D97-AF65-F5344CB8AC3E}">
        <p14:creationId xmlns:p14="http://schemas.microsoft.com/office/powerpoint/2010/main" val="19002151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629909"/>
          </a:xfrm>
        </p:spPr>
        <p:txBody>
          <a:bodyPr>
            <a:normAutofit/>
          </a:bodyPr>
          <a:lstStyle/>
          <a:p>
            <a:pPr marL="0" indent="0">
              <a:buNone/>
            </a:pPr>
            <a:r>
              <a:rPr lang="es-ES" dirty="0" smtClean="0"/>
              <a:t>8- </a:t>
            </a:r>
            <a:r>
              <a:rPr lang="es-ES_tradnl" b="1" dirty="0"/>
              <a:t>Exceso de la Debida obediencia.</a:t>
            </a:r>
            <a:r>
              <a:rPr lang="es-ES_tradnl" dirty="0"/>
              <a:t> Artículo 27.3 Ley 151/22. Facultativa.</a:t>
            </a:r>
            <a:endParaRPr lang="es-ES" dirty="0"/>
          </a:p>
          <a:p>
            <a:pPr marL="0" indent="0" algn="just">
              <a:buNone/>
            </a:pPr>
            <a:r>
              <a:rPr lang="es-ES" dirty="0" smtClean="0"/>
              <a:t>3) </a:t>
            </a:r>
            <a:r>
              <a:rPr lang="es-ES" dirty="0"/>
              <a:t>En caso de exceso en los límites de la obediencia al afrontar alguna de las situaciones anteriores, el tribunal puede aplicar </a:t>
            </a:r>
            <a:r>
              <a:rPr lang="es-ES" b="1" dirty="0" smtClean="0"/>
              <a:t>la atenuación extraordinaria de la sanción</a:t>
            </a:r>
            <a:r>
              <a:rPr lang="es-ES" dirty="0" smtClean="0"/>
              <a:t>.</a:t>
            </a:r>
            <a:r>
              <a:rPr lang="en-US" dirty="0"/>
              <a:t> </a:t>
            </a:r>
            <a:endParaRPr lang="es-ES" dirty="0"/>
          </a:p>
          <a:p>
            <a:pPr marL="0" indent="0">
              <a:buNone/>
            </a:pPr>
            <a:endParaRPr lang="es-ES" dirty="0"/>
          </a:p>
          <a:p>
            <a:pPr marL="0" lvl="0" indent="0">
              <a:buNone/>
            </a:pPr>
            <a:endParaRPr lang="es-ES" dirty="0"/>
          </a:p>
        </p:txBody>
      </p:sp>
    </p:spTree>
    <p:extLst>
      <p:ext uri="{BB962C8B-B14F-4D97-AF65-F5344CB8AC3E}">
        <p14:creationId xmlns:p14="http://schemas.microsoft.com/office/powerpoint/2010/main" val="6852384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629909"/>
          </a:xfrm>
        </p:spPr>
        <p:txBody>
          <a:bodyPr>
            <a:normAutofit fontScale="92500" lnSpcReduction="20000"/>
          </a:bodyPr>
          <a:lstStyle/>
          <a:p>
            <a:pPr marL="0" lvl="0" indent="0">
              <a:buNone/>
            </a:pPr>
            <a:r>
              <a:rPr lang="es-ES_tradnl" dirty="0" smtClean="0"/>
              <a:t>9- </a:t>
            </a:r>
            <a:r>
              <a:rPr lang="es-ES_tradnl" b="1" dirty="0" smtClean="0"/>
              <a:t>Exceso </a:t>
            </a:r>
            <a:r>
              <a:rPr lang="es-ES_tradnl" b="1" dirty="0"/>
              <a:t>en el Miedo insuperable. </a:t>
            </a:r>
            <a:r>
              <a:rPr lang="es-ES_tradnl" dirty="0"/>
              <a:t>Artículo 28.3 Ley 151/22. Facultativa</a:t>
            </a:r>
            <a:r>
              <a:rPr lang="es-ES_tradnl" dirty="0" smtClean="0"/>
              <a:t>.</a:t>
            </a:r>
          </a:p>
          <a:p>
            <a:pPr marL="0" indent="0">
              <a:buNone/>
            </a:pPr>
            <a:r>
              <a:rPr lang="es-ES_tradnl" dirty="0" smtClean="0"/>
              <a:t>2) </a:t>
            </a:r>
            <a:r>
              <a:rPr lang="es-ES" dirty="0"/>
              <a:t>Cuando el mal temido es menor que el que se produce, pero causa al agente, por sus circunstancias personales, un miedo intenso determinante de su acción, el tribunal puede rebajar hasta en dos tercios el límite mínimo de la sanción imponible</a:t>
            </a:r>
            <a:r>
              <a:rPr lang="en-US" dirty="0"/>
              <a:t> </a:t>
            </a:r>
            <a:r>
              <a:rPr lang="es-ES" dirty="0"/>
              <a:t>. </a:t>
            </a:r>
            <a:r>
              <a:rPr lang="en-US" dirty="0"/>
              <a:t> </a:t>
            </a:r>
            <a:endParaRPr lang="en-US" dirty="0" smtClean="0"/>
          </a:p>
          <a:p>
            <a:pPr marL="0" indent="0">
              <a:buNone/>
            </a:pPr>
            <a:r>
              <a:rPr lang="es-ES" b="1" dirty="0" smtClean="0"/>
              <a:t>Delito </a:t>
            </a:r>
            <a:r>
              <a:rPr lang="es-ES" b="1" dirty="0"/>
              <a:t>de Daño artículo 425.1. </a:t>
            </a:r>
            <a:endParaRPr lang="es-ES" dirty="0"/>
          </a:p>
          <a:p>
            <a:r>
              <a:rPr lang="es-ES" b="1" dirty="0"/>
              <a:t>MPLN: 1A a 3A de PL</a:t>
            </a:r>
            <a:endParaRPr lang="es-ES" dirty="0"/>
          </a:p>
          <a:p>
            <a:r>
              <a:rPr lang="es-ES" dirty="0"/>
              <a:t>NMP: LMIN 4M a 3A de PL</a:t>
            </a:r>
          </a:p>
          <a:p>
            <a:pPr marL="0" indent="0">
              <a:buNone/>
            </a:pPr>
            <a:endParaRPr lang="es-ES" dirty="0"/>
          </a:p>
          <a:p>
            <a:pPr marL="0" lvl="0" indent="0">
              <a:buNone/>
            </a:pPr>
            <a:endParaRPr lang="es-ES" dirty="0"/>
          </a:p>
        </p:txBody>
      </p:sp>
    </p:spTree>
    <p:extLst>
      <p:ext uri="{BB962C8B-B14F-4D97-AF65-F5344CB8AC3E}">
        <p14:creationId xmlns:p14="http://schemas.microsoft.com/office/powerpoint/2010/main" val="14475114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mc:AlternateContent xmlns:mc="http://schemas.openxmlformats.org/markup-compatibility/2006" xmlns:a14="http://schemas.microsoft.com/office/drawing/2010/main">
        <mc:Choice Requires="a14">
          <p:sp>
            <p:nvSpPr>
              <p:cNvPr id="3" name="2 Marcador de contenido"/>
              <p:cNvSpPr>
                <a:spLocks noGrp="1"/>
              </p:cNvSpPr>
              <p:nvPr>
                <p:ph sz="quarter" idx="1"/>
              </p:nvPr>
            </p:nvSpPr>
            <p:spPr>
              <a:xfrm>
                <a:off x="301752" y="1145286"/>
                <a:ext cx="8503920" cy="3629909"/>
              </a:xfrm>
            </p:spPr>
            <p:txBody>
              <a:bodyPr>
                <a:normAutofit/>
              </a:bodyPr>
              <a:lstStyle/>
              <a:p>
                <a:pPr marL="0" lvl="0" indent="0">
                  <a:buNone/>
                </a:pPr>
                <a:r>
                  <a:rPr lang="es-ES_tradnl" dirty="0" smtClean="0"/>
                  <a:t>10- </a:t>
                </a:r>
                <a:r>
                  <a:rPr lang="es-ES_tradnl" b="1" dirty="0" smtClean="0"/>
                  <a:t>Desistimiento </a:t>
                </a:r>
                <a:r>
                  <a:rPr lang="es-ES_tradnl" b="1" dirty="0"/>
                  <a:t>espontaneo.</a:t>
                </a:r>
                <a:r>
                  <a:rPr lang="es-ES_tradnl" dirty="0"/>
                  <a:t>  Artículo 71.6 Ley 151/22. Facultativa.</a:t>
                </a:r>
                <a:endParaRPr lang="es-ES" dirty="0"/>
              </a:p>
              <a:p>
                <a:pPr lvl="0"/>
                <a:r>
                  <a:rPr lang="es-ES" dirty="0"/>
                  <a:t>Si impide su realización.  Puede </a:t>
                </a:r>
                <a:r>
                  <a:rPr lang="es-ES" b="1" dirty="0"/>
                  <a:t>rebajar</a:t>
                </a:r>
                <a:r>
                  <a:rPr lang="es-ES" dirty="0"/>
                  <a:t> el LMIN (-</a:t>
                </a:r>
                <a14:m>
                  <m:oMath xmlns:m="http://schemas.openxmlformats.org/officeDocument/2006/math">
                    <m:f>
                      <m:fPr>
                        <m:ctrlPr>
                          <a:rPr lang="es-ES" i="1">
                            <a:latin typeface="Cambria Math" panose="02040503050406030204" pitchFamily="18" charset="0"/>
                          </a:rPr>
                        </m:ctrlPr>
                      </m:fPr>
                      <m:num>
                        <m:r>
                          <a:rPr lang="es-ES" i="1">
                            <a:latin typeface="Cambria Math" panose="02040503050406030204" pitchFamily="18" charset="0"/>
                          </a:rPr>
                          <m:t>2</m:t>
                        </m:r>
                      </m:num>
                      <m:den>
                        <m:r>
                          <a:rPr lang="es-ES" i="1">
                            <a:latin typeface="Cambria Math" panose="02040503050406030204" pitchFamily="18" charset="0"/>
                          </a:rPr>
                          <m:t>3</m:t>
                        </m:r>
                      </m:den>
                    </m:f>
                  </m:oMath>
                </a14:m>
                <a:r>
                  <a:rPr lang="es-ES" dirty="0"/>
                  <a:t>)</a:t>
                </a:r>
              </a:p>
              <a:p>
                <a:r>
                  <a:rPr lang="es-ES" dirty="0"/>
                  <a:t>Si ha tratado de impedirlo  puede </a:t>
                </a:r>
                <a:r>
                  <a:rPr lang="es-ES" b="1" dirty="0"/>
                  <a:t>rebajar</a:t>
                </a:r>
                <a:r>
                  <a:rPr lang="es-ES" dirty="0"/>
                  <a:t> el LMIN (-1/3)</a:t>
                </a:r>
              </a:p>
              <a:p>
                <a:pPr marL="0" lvl="0" indent="0">
                  <a:buNone/>
                </a:pPr>
                <a:endParaRPr lang="es-ES" dirty="0"/>
              </a:p>
            </p:txBody>
          </p:sp>
        </mc:Choice>
        <mc:Fallback xmlns="">
          <p:sp>
            <p:nvSpPr>
              <p:cNvPr id="3" name="2 Marcador de contenido"/>
              <p:cNvSpPr>
                <a:spLocks noGrp="1" noRot="1" noChangeAspect="1" noMove="1" noResize="1" noEditPoints="1" noAdjustHandles="1" noChangeArrowheads="1" noChangeShapeType="1" noTextEdit="1"/>
              </p:cNvSpPr>
              <p:nvPr>
                <p:ph sz="quarter" idx="1"/>
              </p:nvPr>
            </p:nvSpPr>
            <p:spPr>
              <a:xfrm>
                <a:off x="301752" y="1145286"/>
                <a:ext cx="8503920" cy="3629909"/>
              </a:xfrm>
              <a:blipFill rotWithShape="1">
                <a:blip r:embed="rId2"/>
                <a:stretch>
                  <a:fillRect l="-1362" t="-1513"/>
                </a:stretch>
              </a:blipFill>
            </p:spPr>
            <p:txBody>
              <a:bodyPr/>
              <a:lstStyle/>
              <a:p>
                <a:r>
                  <a:rPr lang="es-ES">
                    <a:noFill/>
                  </a:rPr>
                  <a:t> </a:t>
                </a:r>
              </a:p>
            </p:txBody>
          </p:sp>
        </mc:Fallback>
      </mc:AlternateContent>
    </p:spTree>
    <p:extLst>
      <p:ext uri="{BB962C8B-B14F-4D97-AF65-F5344CB8AC3E}">
        <p14:creationId xmlns:p14="http://schemas.microsoft.com/office/powerpoint/2010/main" val="30612300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629909"/>
          </a:xfrm>
        </p:spPr>
        <p:txBody>
          <a:bodyPr>
            <a:normAutofit fontScale="85000" lnSpcReduction="20000"/>
          </a:bodyPr>
          <a:lstStyle/>
          <a:p>
            <a:pPr marL="0" lvl="0" indent="0">
              <a:buNone/>
            </a:pPr>
            <a:r>
              <a:rPr lang="es-ES" dirty="0" smtClean="0"/>
              <a:t>11-  </a:t>
            </a:r>
            <a:r>
              <a:rPr lang="es-ES_tradnl" b="1" dirty="0" smtClean="0"/>
              <a:t>Sanción a imponer excesivamente grave. </a:t>
            </a:r>
            <a:r>
              <a:rPr lang="es-ES_tradnl" dirty="0" smtClean="0"/>
              <a:t>Artículo </a:t>
            </a:r>
            <a:r>
              <a:rPr lang="es-ES_tradnl" dirty="0"/>
              <a:t>71.7Ley 151/22. Facultativa.</a:t>
            </a:r>
            <a:endParaRPr lang="es-ES" dirty="0"/>
          </a:p>
          <a:p>
            <a:pPr marL="0" lvl="0" indent="0" algn="just">
              <a:buNone/>
            </a:pPr>
            <a:r>
              <a:rPr lang="es-ES" dirty="0" smtClean="0"/>
              <a:t>7) El </a:t>
            </a:r>
            <a:r>
              <a:rPr lang="es-ES" dirty="0"/>
              <a:t>tribunal </a:t>
            </a:r>
            <a:r>
              <a:rPr lang="es-ES" b="1" dirty="0"/>
              <a:t>puede adecuar la sanción dentro del marco previsto para cualquier otra modalidad menos grave del propio delito</a:t>
            </a:r>
            <a:r>
              <a:rPr lang="es-ES" dirty="0"/>
              <a:t> si, al dictar sentencia en primera instancia, apelación, casación o revisión, considera que la sanción a imponer resulta excesivamente severa, aun si fuera aplicada en el límite mínimo previsto para el delito calificado; si este </a:t>
            </a:r>
            <a:r>
              <a:rPr lang="es-ES" b="1" dirty="0"/>
              <a:t>carece de una modalidad menos grave y no concurren otras reglas de adecuación favorables al sancionado, puede imponerse la sanción dentro del marco previsto para el mismo, rebajando su límite mínimo hasta la mitad.</a:t>
            </a:r>
            <a:r>
              <a:rPr lang="en-US" b="1" dirty="0"/>
              <a:t> </a:t>
            </a:r>
            <a:endParaRPr lang="es-ES" b="1" dirty="0"/>
          </a:p>
          <a:p>
            <a:pPr marL="0" indent="0">
              <a:buNone/>
            </a:pPr>
            <a:endParaRPr lang="es-ES" dirty="0"/>
          </a:p>
          <a:p>
            <a:pPr marL="0" lvl="0" indent="0">
              <a:buNone/>
            </a:pPr>
            <a:endParaRPr lang="es-ES" dirty="0"/>
          </a:p>
          <a:p>
            <a:pPr marL="0" indent="0">
              <a:buNone/>
            </a:pPr>
            <a:endParaRPr lang="es-ES" dirty="0"/>
          </a:p>
          <a:p>
            <a:pPr marL="0" lvl="0" indent="0">
              <a:buNone/>
            </a:pPr>
            <a:endParaRPr lang="es-ES" dirty="0"/>
          </a:p>
          <a:p>
            <a:pPr marL="0" indent="0">
              <a:buNone/>
            </a:pPr>
            <a:endParaRPr lang="es-ES" dirty="0"/>
          </a:p>
          <a:p>
            <a:pPr marL="0" lvl="0" indent="0">
              <a:buNone/>
            </a:pPr>
            <a:endParaRPr lang="es-ES" dirty="0"/>
          </a:p>
        </p:txBody>
      </p:sp>
    </p:spTree>
    <p:extLst>
      <p:ext uri="{BB962C8B-B14F-4D97-AF65-F5344CB8AC3E}">
        <p14:creationId xmlns:p14="http://schemas.microsoft.com/office/powerpoint/2010/main" val="16686275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629909"/>
          </a:xfrm>
        </p:spPr>
        <p:txBody>
          <a:bodyPr>
            <a:normAutofit/>
          </a:bodyPr>
          <a:lstStyle/>
          <a:p>
            <a:pPr marL="0" indent="0">
              <a:buNone/>
            </a:pPr>
            <a:r>
              <a:rPr lang="es-ES" dirty="0" smtClean="0"/>
              <a:t>12- </a:t>
            </a:r>
            <a:r>
              <a:rPr lang="es-ES_tradnl" b="1" dirty="0"/>
              <a:t>Delitos que afecten el ámbito económico o patrimonial. </a:t>
            </a:r>
            <a:r>
              <a:rPr lang="es-ES_tradnl" dirty="0"/>
              <a:t>Artículo 74.1 Ley 151/22. Facultativa</a:t>
            </a:r>
            <a:r>
              <a:rPr lang="es-ES_tradnl" dirty="0" smtClean="0"/>
              <a:t>.</a:t>
            </a:r>
          </a:p>
          <a:p>
            <a:pPr marL="0" indent="0">
              <a:buNone/>
            </a:pPr>
            <a:endParaRPr lang="es-ES" dirty="0"/>
          </a:p>
          <a:p>
            <a:pPr marL="0" indent="0">
              <a:buNone/>
            </a:pPr>
            <a:r>
              <a:rPr lang="es-ES" dirty="0" smtClean="0"/>
              <a:t>1) (…) puede </a:t>
            </a:r>
            <a:r>
              <a:rPr lang="es-ES" dirty="0"/>
              <a:t>rebajar libremente el límite mínimo de la sanción, si el acusado satisface el daño producido y el perjuicio ocasionado antes de declararse el juicio concluso para sentencia, salvo que otra regla se disponga en este Código</a:t>
            </a:r>
            <a:r>
              <a:rPr lang="es-ES" dirty="0" smtClean="0"/>
              <a:t>.</a:t>
            </a:r>
            <a:endParaRPr lang="es-ES" dirty="0"/>
          </a:p>
          <a:p>
            <a:pPr marL="0" lvl="0" indent="0">
              <a:buNone/>
            </a:pPr>
            <a:endParaRPr lang="es-ES" dirty="0"/>
          </a:p>
          <a:p>
            <a:pPr marL="0" indent="0">
              <a:buNone/>
            </a:pPr>
            <a:endParaRPr lang="es-ES" dirty="0"/>
          </a:p>
          <a:p>
            <a:pPr marL="0" lvl="0" indent="0">
              <a:buNone/>
            </a:pPr>
            <a:endParaRPr lang="es-ES" dirty="0"/>
          </a:p>
          <a:p>
            <a:pPr marL="0" indent="0">
              <a:buNone/>
            </a:pPr>
            <a:endParaRPr lang="es-ES" dirty="0"/>
          </a:p>
          <a:p>
            <a:pPr marL="0" lvl="0" indent="0">
              <a:buNone/>
            </a:pPr>
            <a:endParaRPr lang="es-ES" dirty="0"/>
          </a:p>
          <a:p>
            <a:pPr marL="0" indent="0">
              <a:buNone/>
            </a:pPr>
            <a:endParaRPr lang="es-ES" dirty="0"/>
          </a:p>
          <a:p>
            <a:pPr marL="0" lvl="0" indent="0">
              <a:buNone/>
            </a:pPr>
            <a:endParaRPr lang="es-ES" dirty="0"/>
          </a:p>
        </p:txBody>
      </p:sp>
    </p:spTree>
    <p:extLst>
      <p:ext uri="{BB962C8B-B14F-4D97-AF65-F5344CB8AC3E}">
        <p14:creationId xmlns:p14="http://schemas.microsoft.com/office/powerpoint/2010/main" val="2873329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Objetivos de la </a:t>
            </a:r>
            <a:r>
              <a:rPr lang="es-ES" b="1" dirty="0" smtClean="0">
                <a:solidFill>
                  <a:schemeClr val="tx1"/>
                </a:solidFill>
              </a:rPr>
              <a:t>conferencia</a:t>
            </a:r>
            <a:endParaRPr lang="es-ES" dirty="0">
              <a:solidFill>
                <a:schemeClr val="tx1"/>
              </a:solidFill>
            </a:endParaRPr>
          </a:p>
        </p:txBody>
      </p:sp>
      <p:sp>
        <p:nvSpPr>
          <p:cNvPr id="3" name="2 Marcador de contenido"/>
          <p:cNvSpPr>
            <a:spLocks noGrp="1"/>
          </p:cNvSpPr>
          <p:nvPr>
            <p:ph sz="quarter" idx="1"/>
          </p:nvPr>
        </p:nvSpPr>
        <p:spPr/>
        <p:txBody>
          <a:bodyPr>
            <a:normAutofit fontScale="85000" lnSpcReduction="20000"/>
          </a:bodyPr>
          <a:lstStyle/>
          <a:p>
            <a:pPr marL="514350" lvl="0" indent="-514350">
              <a:buFont typeface="+mj-lt"/>
              <a:buAutoNum type="arabicPeriod"/>
            </a:pPr>
            <a:r>
              <a:rPr lang="es-ES" dirty="0"/>
              <a:t>Comprender la adecuación de la sanción como la función más importante dentro de la esfera penal.</a:t>
            </a:r>
          </a:p>
          <a:p>
            <a:pPr marL="514350" lvl="0" indent="-514350">
              <a:buFont typeface="+mj-lt"/>
              <a:buAutoNum type="arabicPeriod"/>
            </a:pPr>
            <a:r>
              <a:rPr lang="es-ES" dirty="0"/>
              <a:t>Conocer las diferentes formas de adecuación de la sanción y su respectiva importancia.</a:t>
            </a:r>
          </a:p>
          <a:p>
            <a:pPr marL="514350" lvl="0" indent="-514350">
              <a:buFont typeface="+mj-lt"/>
              <a:buAutoNum type="arabicPeriod"/>
            </a:pPr>
            <a:r>
              <a:rPr lang="es-ES" dirty="0"/>
              <a:t>Dominar los principios generales en que se sustenta la adecuación de la sanción. Valorar críticamente la importancia y significación del arbitrio judicial.</a:t>
            </a:r>
          </a:p>
          <a:p>
            <a:pPr marL="514350" lvl="0" indent="-514350">
              <a:buFont typeface="+mj-lt"/>
              <a:buAutoNum type="arabicPeriod"/>
            </a:pPr>
            <a:r>
              <a:rPr lang="es-ES" dirty="0"/>
              <a:t>Aplicar las reglas de adecuación establecidas las instituciones de la Parte General Código Penal a casos prácticos y determinar los marcos penales correspondientes. </a:t>
            </a:r>
          </a:p>
          <a:p>
            <a:endParaRPr lang="es-ES" dirty="0"/>
          </a:p>
        </p:txBody>
      </p:sp>
    </p:spTree>
    <p:extLst>
      <p:ext uri="{BB962C8B-B14F-4D97-AF65-F5344CB8AC3E}">
        <p14:creationId xmlns:p14="http://schemas.microsoft.com/office/powerpoint/2010/main" val="15230348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824330"/>
          </a:xfrm>
        </p:spPr>
        <p:txBody>
          <a:bodyPr>
            <a:normAutofit fontScale="85000" lnSpcReduction="20000"/>
          </a:bodyPr>
          <a:lstStyle/>
          <a:p>
            <a:pPr marL="0" lvl="0" indent="0">
              <a:buNone/>
            </a:pPr>
            <a:r>
              <a:rPr lang="es-ES" dirty="0" smtClean="0"/>
              <a:t>13- </a:t>
            </a:r>
            <a:r>
              <a:rPr lang="es-ES_tradnl" b="1" dirty="0" smtClean="0"/>
              <a:t>Delitos cometidos como resultado de la violencia de género o la violencia familiar</a:t>
            </a:r>
            <a:r>
              <a:rPr lang="es-ES_tradnl" dirty="0" smtClean="0"/>
              <a:t> . Artículo 75.1 Ley 151/22. Facultativa.</a:t>
            </a:r>
            <a:endParaRPr lang="es-ES" dirty="0"/>
          </a:p>
          <a:p>
            <a:pPr marL="0" indent="0">
              <a:buNone/>
            </a:pPr>
            <a:r>
              <a:rPr lang="es-ES" dirty="0" smtClean="0"/>
              <a:t>1) (…) delitos </a:t>
            </a:r>
            <a:r>
              <a:rPr lang="es-ES" dirty="0"/>
              <a:t>cometidos como resultado de la violencia de género o la violencia familiar, puede incrementar en un tercio el límite máximo del marco legal de la sanción que corresponda.</a:t>
            </a:r>
            <a:r>
              <a:rPr lang="en-US" dirty="0"/>
              <a:t> </a:t>
            </a:r>
            <a:r>
              <a:rPr lang="es-ES" dirty="0"/>
              <a:t> </a:t>
            </a:r>
            <a:r>
              <a:rPr lang="en-US" dirty="0"/>
              <a:t> </a:t>
            </a:r>
            <a:r>
              <a:rPr lang="es-ES" dirty="0"/>
              <a:t>Adecuación de la sanción en los delitos cometidos como resultado de la violencia de género o la violencia </a:t>
            </a:r>
            <a:r>
              <a:rPr lang="es-ES" dirty="0" smtClean="0"/>
              <a:t>familiar.</a:t>
            </a:r>
          </a:p>
          <a:p>
            <a:pPr marL="0" indent="0">
              <a:buNone/>
            </a:pPr>
            <a:r>
              <a:rPr lang="es-ES" b="1" dirty="0"/>
              <a:t>Delito de Agresión sexual artículo 395.1 </a:t>
            </a:r>
            <a:endParaRPr lang="es-ES" b="1" dirty="0" smtClean="0"/>
          </a:p>
          <a:p>
            <a:r>
              <a:rPr lang="es-ES" b="1" dirty="0" smtClean="0"/>
              <a:t>MPLN</a:t>
            </a:r>
            <a:r>
              <a:rPr lang="es-ES" b="1" dirty="0"/>
              <a:t>: 4 a 10A de PL.</a:t>
            </a:r>
            <a:endParaRPr lang="es-ES" dirty="0"/>
          </a:p>
          <a:p>
            <a:r>
              <a:rPr lang="es-ES" dirty="0"/>
              <a:t>NMP: LMIN 4A y el LMAX 13A y 4M.</a:t>
            </a:r>
          </a:p>
          <a:p>
            <a:pPr marL="0" indent="0">
              <a:buNone/>
            </a:pPr>
            <a:endParaRPr lang="es-ES" dirty="0"/>
          </a:p>
          <a:p>
            <a:pPr marL="0" lvl="0" indent="0">
              <a:buNone/>
            </a:pPr>
            <a:endParaRPr lang="es-ES" dirty="0"/>
          </a:p>
          <a:p>
            <a:pPr marL="0" indent="0">
              <a:buNone/>
            </a:pPr>
            <a:endParaRPr lang="es-ES" dirty="0"/>
          </a:p>
          <a:p>
            <a:pPr marL="0" lvl="0" indent="0">
              <a:buNone/>
            </a:pPr>
            <a:endParaRPr lang="es-ES" dirty="0"/>
          </a:p>
          <a:p>
            <a:pPr marL="0" indent="0">
              <a:buNone/>
            </a:pPr>
            <a:endParaRPr lang="es-ES" dirty="0"/>
          </a:p>
          <a:p>
            <a:pPr marL="0" lvl="0" indent="0">
              <a:buNone/>
            </a:pPr>
            <a:endParaRPr lang="es-ES" dirty="0"/>
          </a:p>
          <a:p>
            <a:pPr marL="0" indent="0">
              <a:buNone/>
            </a:pPr>
            <a:endParaRPr lang="es-ES" dirty="0"/>
          </a:p>
          <a:p>
            <a:pPr marL="0" lvl="0" indent="0">
              <a:buNone/>
            </a:pPr>
            <a:endParaRPr lang="es-ES" dirty="0"/>
          </a:p>
        </p:txBody>
      </p:sp>
    </p:spTree>
    <p:extLst>
      <p:ext uri="{BB962C8B-B14F-4D97-AF65-F5344CB8AC3E}">
        <p14:creationId xmlns:p14="http://schemas.microsoft.com/office/powerpoint/2010/main" val="2501942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629909"/>
          </a:xfrm>
        </p:spPr>
        <p:txBody>
          <a:bodyPr>
            <a:normAutofit fontScale="92500" lnSpcReduction="10000"/>
          </a:bodyPr>
          <a:lstStyle/>
          <a:p>
            <a:pPr marL="0" lvl="0" indent="0">
              <a:buNone/>
            </a:pPr>
            <a:r>
              <a:rPr lang="es-ES" dirty="0" smtClean="0"/>
              <a:t>14- </a:t>
            </a:r>
            <a:r>
              <a:rPr lang="es-ES" b="1" dirty="0"/>
              <a:t>Actos preparatorios y tentativa.</a:t>
            </a:r>
            <a:r>
              <a:rPr lang="es-ES" dirty="0"/>
              <a:t> Artículo 77.1 Ley 151/22. Facultativa.</a:t>
            </a:r>
          </a:p>
          <a:p>
            <a:pPr marL="0" indent="0">
              <a:buNone/>
            </a:pPr>
            <a:r>
              <a:rPr lang="es-ES" dirty="0" smtClean="0"/>
              <a:t>1) (…) se </a:t>
            </a:r>
            <a:r>
              <a:rPr lang="es-ES" dirty="0"/>
              <a:t>reprimen con las mismas sanciones establecidas para los delitos a cuya ejecución propenden, rebajadas hasta en dos tercios de sus límites mínimos.</a:t>
            </a:r>
            <a:r>
              <a:rPr lang="en-US" dirty="0"/>
              <a:t> </a:t>
            </a:r>
            <a:r>
              <a:rPr lang="es-ES" dirty="0"/>
              <a:t> </a:t>
            </a:r>
            <a:r>
              <a:rPr lang="en-US" dirty="0"/>
              <a:t> </a:t>
            </a:r>
            <a:endParaRPr lang="es-ES" dirty="0"/>
          </a:p>
          <a:p>
            <a:pPr marL="0" indent="0">
              <a:buNone/>
            </a:pPr>
            <a:r>
              <a:rPr lang="es-ES" b="1" dirty="0"/>
              <a:t>Delito de ROBO CON FUERZA EN LAS COSAS artículo 416.1.</a:t>
            </a:r>
            <a:endParaRPr lang="es-ES" dirty="0"/>
          </a:p>
          <a:p>
            <a:r>
              <a:rPr lang="es-ES" b="1" dirty="0"/>
              <a:t>MPLN: 3A a 8A de PL</a:t>
            </a:r>
            <a:endParaRPr lang="es-ES" dirty="0"/>
          </a:p>
          <a:p>
            <a:r>
              <a:rPr lang="es-ES" dirty="0"/>
              <a:t>NMP: LMIN 1A  y LMAX 8A.</a:t>
            </a:r>
          </a:p>
          <a:p>
            <a:pPr marL="0" indent="0">
              <a:buNone/>
            </a:pPr>
            <a:endParaRPr lang="es-ES" dirty="0"/>
          </a:p>
          <a:p>
            <a:pPr marL="0" lvl="0" indent="0">
              <a:buNone/>
            </a:pPr>
            <a:endParaRPr lang="es-ES" dirty="0"/>
          </a:p>
          <a:p>
            <a:pPr marL="0" indent="0">
              <a:buNone/>
            </a:pPr>
            <a:endParaRPr lang="es-ES" dirty="0"/>
          </a:p>
          <a:p>
            <a:pPr marL="0" lvl="0" indent="0">
              <a:buNone/>
            </a:pPr>
            <a:endParaRPr lang="es-ES" dirty="0"/>
          </a:p>
          <a:p>
            <a:pPr marL="0" indent="0">
              <a:buNone/>
            </a:pPr>
            <a:endParaRPr lang="es-ES" dirty="0"/>
          </a:p>
          <a:p>
            <a:pPr marL="0" lvl="0" indent="0">
              <a:buNone/>
            </a:pPr>
            <a:endParaRPr lang="es-ES" dirty="0"/>
          </a:p>
        </p:txBody>
      </p:sp>
    </p:spTree>
    <p:extLst>
      <p:ext uri="{BB962C8B-B14F-4D97-AF65-F5344CB8AC3E}">
        <p14:creationId xmlns:p14="http://schemas.microsoft.com/office/powerpoint/2010/main" val="8721878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629909"/>
          </a:xfrm>
        </p:spPr>
        <p:txBody>
          <a:bodyPr>
            <a:normAutofit/>
          </a:bodyPr>
          <a:lstStyle/>
          <a:p>
            <a:pPr marL="0" indent="0">
              <a:buNone/>
            </a:pPr>
            <a:r>
              <a:rPr lang="es-ES" dirty="0" smtClean="0"/>
              <a:t>15- </a:t>
            </a:r>
            <a:r>
              <a:rPr lang="es-ES_tradnl" b="1" dirty="0"/>
              <a:t>Forma de intervención en el </a:t>
            </a:r>
            <a:r>
              <a:rPr lang="es-ES_tradnl" b="1" dirty="0" smtClean="0"/>
              <a:t>delito. </a:t>
            </a:r>
            <a:r>
              <a:rPr lang="es-ES" dirty="0"/>
              <a:t>Artículo </a:t>
            </a:r>
            <a:r>
              <a:rPr lang="es-ES" dirty="0" smtClean="0"/>
              <a:t>78.1.2 Ley </a:t>
            </a:r>
            <a:r>
              <a:rPr lang="es-ES" dirty="0"/>
              <a:t>151/22. Facultativa.</a:t>
            </a:r>
          </a:p>
          <a:p>
            <a:pPr marL="0" indent="0">
              <a:buNone/>
            </a:pPr>
            <a:endParaRPr lang="es-ES" dirty="0"/>
          </a:p>
          <a:p>
            <a:pPr marL="0" lvl="0" indent="0">
              <a:buNone/>
            </a:pPr>
            <a:endParaRPr lang="es-ES" dirty="0"/>
          </a:p>
          <a:p>
            <a:pPr marL="0" indent="0">
              <a:buNone/>
            </a:pPr>
            <a:endParaRPr lang="es-ES" dirty="0"/>
          </a:p>
          <a:p>
            <a:pPr marL="0" lvl="0" indent="0">
              <a:buNone/>
            </a:pPr>
            <a:endParaRPr lang="es-ES" dirty="0"/>
          </a:p>
          <a:p>
            <a:pPr marL="0" indent="0">
              <a:buNone/>
            </a:pPr>
            <a:endParaRPr lang="es-ES" dirty="0"/>
          </a:p>
          <a:p>
            <a:pPr marL="0" lvl="0" indent="0">
              <a:buNone/>
            </a:pPr>
            <a:endParaRPr lang="es-ES" dirty="0"/>
          </a:p>
          <a:p>
            <a:pPr marL="0" indent="0">
              <a:buNone/>
            </a:pPr>
            <a:endParaRPr lang="es-ES" dirty="0"/>
          </a:p>
          <a:p>
            <a:pPr marL="0" lvl="0" indent="0">
              <a:buNone/>
            </a:pPr>
            <a:endParaRPr lang="es-ES" dirty="0"/>
          </a:p>
        </p:txBody>
      </p:sp>
      <mc:AlternateContent xmlns:mc="http://schemas.openxmlformats.org/markup-compatibility/2006" xmlns:a14="http://schemas.microsoft.com/office/drawing/2010/main">
        <mc:Choice Requires="a14">
          <p:graphicFrame>
            <p:nvGraphicFramePr>
              <p:cNvPr id="4" name="3 Tabla"/>
              <p:cNvGraphicFramePr>
                <a:graphicFrameLocks noGrp="1"/>
              </p:cNvGraphicFramePr>
              <p:nvPr>
                <p:extLst>
                  <p:ext uri="{D42A27DB-BD31-4B8C-83A1-F6EECF244321}">
                    <p14:modId xmlns:p14="http://schemas.microsoft.com/office/powerpoint/2010/main" val="4032073783"/>
                  </p:ext>
                </p:extLst>
              </p:nvPr>
            </p:nvGraphicFramePr>
            <p:xfrm>
              <a:off x="0" y="2082614"/>
              <a:ext cx="9125542" cy="3086901"/>
            </p:xfrm>
            <a:graphic>
              <a:graphicData uri="http://schemas.openxmlformats.org/drawingml/2006/table">
                <a:tbl>
                  <a:tblPr firstRow="1" firstCol="1" bandRow="1">
                    <a:tableStyleId>{F2DE63D5-997A-4646-A377-4702673A728D}</a:tableStyleId>
                  </a:tblPr>
                  <a:tblGrid>
                    <a:gridCol w="1705585"/>
                    <a:gridCol w="3504232"/>
                    <a:gridCol w="3915725"/>
                  </a:tblGrid>
                  <a:tr h="1685411">
                    <a:tc>
                      <a:txBody>
                        <a:bodyPr/>
                        <a:lstStyle/>
                        <a:p>
                          <a:pPr marL="457200">
                            <a:lnSpc>
                              <a:spcPct val="115000"/>
                            </a:lnSpc>
                            <a:spcAft>
                              <a:spcPts val="0"/>
                            </a:spcAft>
                          </a:pPr>
                          <a:r>
                            <a:rPr lang="es-ES" sz="1600" dirty="0">
                              <a:effectLst/>
                            </a:rPr>
                            <a:t> </a:t>
                          </a:r>
                          <a:endParaRPr lang="es-ES" sz="1400" dirty="0">
                            <a:effectLst/>
                          </a:endParaRPr>
                        </a:p>
                        <a:p>
                          <a:pPr marL="457200">
                            <a:lnSpc>
                              <a:spcPct val="115000"/>
                            </a:lnSpc>
                            <a:spcAft>
                              <a:spcPts val="0"/>
                            </a:spcAft>
                          </a:pPr>
                          <a:r>
                            <a:rPr lang="es-ES" sz="1600" dirty="0">
                              <a:effectLst/>
                            </a:rPr>
                            <a:t> </a:t>
                          </a:r>
                          <a:endParaRPr lang="es-ES" sz="1400" dirty="0">
                            <a:effectLst/>
                          </a:endParaRPr>
                        </a:p>
                        <a:p>
                          <a:pPr marL="457200">
                            <a:lnSpc>
                              <a:spcPct val="115000"/>
                            </a:lnSpc>
                            <a:spcAft>
                              <a:spcPts val="0"/>
                            </a:spcAft>
                          </a:pPr>
                          <a:r>
                            <a:rPr lang="es-ES" sz="1600" dirty="0">
                              <a:effectLst/>
                            </a:rPr>
                            <a:t>78.1</a:t>
                          </a:r>
                          <a:endParaRPr lang="es-ES" sz="1400" dirty="0">
                            <a:effectLst/>
                            <a:latin typeface="Calibri"/>
                            <a:ea typeface="Calibri"/>
                            <a:cs typeface="Times New Roman"/>
                          </a:endParaRPr>
                        </a:p>
                      </a:txBody>
                      <a:tcPr marL="68580" marR="68580" marT="0" marB="0"/>
                    </a:tc>
                    <a:tc>
                      <a:txBody>
                        <a:bodyPr/>
                        <a:lstStyle/>
                        <a:p>
                          <a:pPr>
                            <a:lnSpc>
                              <a:spcPct val="115000"/>
                            </a:lnSpc>
                            <a:spcAft>
                              <a:spcPts val="0"/>
                            </a:spcAft>
                          </a:pPr>
                          <a:r>
                            <a:rPr lang="es-ES" sz="1600" dirty="0">
                              <a:effectLst/>
                            </a:rPr>
                            <a:t>Participe:   Los LMIN y LMAX se pueden rebajar   (-</a:t>
                          </a:r>
                          <a14:m>
                            <m:oMath xmlns:m="http://schemas.openxmlformats.org/officeDocument/2006/math">
                              <m:f>
                                <m:fPr>
                                  <m:ctrlPr>
                                    <a:rPr lang="es-ES" sz="1600" i="1">
                                      <a:effectLst/>
                                      <a:latin typeface="Cambria Math" panose="02040503050406030204" pitchFamily="18" charset="0"/>
                                    </a:rPr>
                                  </m:ctrlPr>
                                </m:fPr>
                                <m:num>
                                  <m:r>
                                    <a:rPr lang="es-ES" sz="1600">
                                      <a:effectLst/>
                                      <a:latin typeface="Cambria Math" panose="02040503050406030204" pitchFamily="18" charset="0"/>
                                    </a:rPr>
                                    <m:t>1</m:t>
                                  </m:r>
                                </m:num>
                                <m:den>
                                  <m:r>
                                    <a:rPr lang="es-ES" sz="1600">
                                      <a:effectLst/>
                                      <a:latin typeface="Cambria Math" panose="02040503050406030204" pitchFamily="18" charset="0"/>
                                    </a:rPr>
                                    <m:t>4</m:t>
                                  </m:r>
                                </m:den>
                              </m:f>
                            </m:oMath>
                          </a14:m>
                          <a:r>
                            <a:rPr lang="es-ES" sz="1600" dirty="0">
                              <a:effectLst/>
                            </a:rPr>
                            <a:t>)</a:t>
                          </a:r>
                          <a:endParaRPr lang="es-ES" sz="1400" dirty="0">
                            <a:effectLst/>
                          </a:endParaRPr>
                        </a:p>
                        <a:p>
                          <a:pPr marL="24765">
                            <a:lnSpc>
                              <a:spcPct val="115000"/>
                            </a:lnSpc>
                            <a:spcAft>
                              <a:spcPts val="0"/>
                            </a:spcAft>
                          </a:pPr>
                          <a:r>
                            <a:rPr lang="es-ES" sz="1600" dirty="0">
                              <a:effectLst/>
                            </a:rPr>
                            <a:t> </a:t>
                          </a:r>
                          <a:endParaRPr lang="es-ES" sz="1400" dirty="0">
                            <a:effectLst/>
                            <a:latin typeface="Calibri"/>
                            <a:ea typeface="Calibri"/>
                            <a:cs typeface="Times New Roman"/>
                          </a:endParaRPr>
                        </a:p>
                      </a:txBody>
                      <a:tcPr marL="68580" marR="68580" marT="0" marB="0"/>
                    </a:tc>
                    <a:tc>
                      <a:txBody>
                        <a:bodyPr/>
                        <a:lstStyle/>
                        <a:p>
                          <a:pPr marL="457200">
                            <a:lnSpc>
                              <a:spcPct val="115000"/>
                            </a:lnSpc>
                            <a:spcAft>
                              <a:spcPts val="0"/>
                            </a:spcAft>
                          </a:pPr>
                          <a:r>
                            <a:rPr lang="es-ES" sz="1600" dirty="0">
                              <a:effectLst/>
                            </a:rPr>
                            <a:t>Delito de ROBO CON FUERZA EN LAS COSAS artículo 416.1.</a:t>
                          </a:r>
                          <a:endParaRPr lang="es-ES" sz="1400" dirty="0">
                            <a:effectLst/>
                          </a:endParaRPr>
                        </a:p>
                        <a:p>
                          <a:pPr marL="457200">
                            <a:lnSpc>
                              <a:spcPct val="115000"/>
                            </a:lnSpc>
                            <a:spcAft>
                              <a:spcPts val="0"/>
                            </a:spcAft>
                          </a:pPr>
                          <a:r>
                            <a:rPr lang="es-ES" sz="1600" dirty="0">
                              <a:effectLst/>
                            </a:rPr>
                            <a:t>MPLN: 3A a 8A de PL</a:t>
                          </a:r>
                          <a:endParaRPr lang="es-ES" sz="1400" dirty="0">
                            <a:effectLst/>
                          </a:endParaRPr>
                        </a:p>
                        <a:p>
                          <a:pPr marL="457200">
                            <a:lnSpc>
                              <a:spcPct val="115000"/>
                            </a:lnSpc>
                            <a:spcAft>
                              <a:spcPts val="0"/>
                            </a:spcAft>
                          </a:pPr>
                          <a:r>
                            <a:rPr lang="es-ES" sz="1600" dirty="0">
                              <a:effectLst/>
                            </a:rPr>
                            <a:t>NMP: LMIN 2A y 3M  y LMAX 6A.</a:t>
                          </a:r>
                          <a:endParaRPr lang="es-ES" sz="1400" dirty="0">
                            <a:effectLst/>
                            <a:latin typeface="Calibri"/>
                            <a:ea typeface="Calibri"/>
                            <a:cs typeface="Times New Roman"/>
                          </a:endParaRPr>
                        </a:p>
                      </a:txBody>
                      <a:tcPr marL="68580" marR="68580" marT="0" marB="0"/>
                    </a:tc>
                  </a:tr>
                  <a:tr h="1401490">
                    <a:tc>
                      <a:txBody>
                        <a:bodyPr/>
                        <a:lstStyle/>
                        <a:p>
                          <a:pPr marL="457200">
                            <a:lnSpc>
                              <a:spcPct val="115000"/>
                            </a:lnSpc>
                            <a:spcAft>
                              <a:spcPts val="0"/>
                            </a:spcAft>
                          </a:pPr>
                          <a:r>
                            <a:rPr lang="es-ES" sz="1600">
                              <a:effectLst/>
                            </a:rPr>
                            <a:t>78.2</a:t>
                          </a:r>
                          <a:endParaRPr lang="es-ES" sz="1400">
                            <a:effectLst/>
                            <a:latin typeface="Calibri"/>
                            <a:ea typeface="Calibri"/>
                            <a:cs typeface="Times New Roman"/>
                          </a:endParaRPr>
                        </a:p>
                      </a:txBody>
                      <a:tcPr marL="68580" marR="68580" marT="0" marB="0"/>
                    </a:tc>
                    <a:tc>
                      <a:txBody>
                        <a:bodyPr/>
                        <a:lstStyle/>
                        <a:p>
                          <a:pPr>
                            <a:lnSpc>
                              <a:spcPct val="115000"/>
                            </a:lnSpc>
                            <a:spcAft>
                              <a:spcPts val="0"/>
                            </a:spcAft>
                          </a:pPr>
                          <a:r>
                            <a:rPr lang="es-ES" sz="1600">
                              <a:effectLst/>
                            </a:rPr>
                            <a:t>Cómplice: Los LMIN y LMAX se pueden rebajar   (-</a:t>
                          </a:r>
                          <a14:m>
                            <m:oMath xmlns:m="http://schemas.openxmlformats.org/officeDocument/2006/math">
                              <m:f>
                                <m:fPr>
                                  <m:ctrlPr>
                                    <a:rPr lang="es-ES" sz="1600" i="1">
                                      <a:effectLst/>
                                      <a:latin typeface="Cambria Math" panose="02040503050406030204" pitchFamily="18" charset="0"/>
                                    </a:rPr>
                                  </m:ctrlPr>
                                </m:fPr>
                                <m:num>
                                  <m:r>
                                    <a:rPr lang="es-ES" sz="1600">
                                      <a:effectLst/>
                                      <a:latin typeface="Cambria Math" panose="02040503050406030204" pitchFamily="18" charset="0"/>
                                    </a:rPr>
                                    <m:t>1</m:t>
                                  </m:r>
                                </m:num>
                                <m:den>
                                  <m:r>
                                    <a:rPr lang="es-ES" sz="1600">
                                      <a:effectLst/>
                                      <a:latin typeface="Cambria Math" panose="02040503050406030204" pitchFamily="18" charset="0"/>
                                    </a:rPr>
                                    <m:t>3</m:t>
                                  </m:r>
                                </m:den>
                              </m:f>
                            </m:oMath>
                          </a14:m>
                          <a:r>
                            <a:rPr lang="es-ES" sz="1600">
                              <a:effectLst/>
                            </a:rPr>
                            <a:t>)</a:t>
                          </a:r>
                          <a:endParaRPr lang="es-ES" sz="1400">
                            <a:effectLst/>
                            <a:latin typeface="Calibri"/>
                            <a:ea typeface="Calibri"/>
                            <a:cs typeface="Times New Roman"/>
                          </a:endParaRPr>
                        </a:p>
                      </a:txBody>
                      <a:tcPr marL="68580" marR="68580" marT="0" marB="0"/>
                    </a:tc>
                    <a:tc>
                      <a:txBody>
                        <a:bodyPr/>
                        <a:lstStyle/>
                        <a:p>
                          <a:pPr marL="457200">
                            <a:lnSpc>
                              <a:spcPct val="115000"/>
                            </a:lnSpc>
                            <a:spcAft>
                              <a:spcPts val="0"/>
                            </a:spcAft>
                          </a:pPr>
                          <a:r>
                            <a:rPr lang="es-ES" sz="1600" dirty="0">
                              <a:effectLst/>
                            </a:rPr>
                            <a:t>Delito de ROBO CON FUERZA EN LAS COSAS artículo 416.1.</a:t>
                          </a:r>
                          <a:endParaRPr lang="es-ES" sz="1400" dirty="0">
                            <a:effectLst/>
                          </a:endParaRPr>
                        </a:p>
                        <a:p>
                          <a:pPr marL="457200">
                            <a:lnSpc>
                              <a:spcPct val="115000"/>
                            </a:lnSpc>
                            <a:spcAft>
                              <a:spcPts val="0"/>
                            </a:spcAft>
                          </a:pPr>
                          <a:r>
                            <a:rPr lang="es-ES" sz="1600" dirty="0">
                              <a:effectLst/>
                            </a:rPr>
                            <a:t>MPLN: 3A a 8A de PL</a:t>
                          </a:r>
                          <a:endParaRPr lang="es-ES" sz="1400" dirty="0">
                            <a:effectLst/>
                          </a:endParaRPr>
                        </a:p>
                        <a:p>
                          <a:pPr marL="457200">
                            <a:lnSpc>
                              <a:spcPct val="115000"/>
                            </a:lnSpc>
                            <a:spcAft>
                              <a:spcPts val="0"/>
                            </a:spcAft>
                          </a:pPr>
                          <a:r>
                            <a:rPr lang="es-ES" sz="1600" dirty="0">
                              <a:effectLst/>
                            </a:rPr>
                            <a:t>NMP: LMIN 2A   y LMAX 5A y 4M.</a:t>
                          </a:r>
                          <a:endParaRPr lang="es-ES" sz="1400" dirty="0">
                            <a:effectLst/>
                            <a:latin typeface="Calibri"/>
                            <a:ea typeface="Calibri"/>
                            <a:cs typeface="Times New Roman"/>
                          </a:endParaRPr>
                        </a:p>
                      </a:txBody>
                      <a:tcPr marL="68580" marR="68580" marT="0" marB="0"/>
                    </a:tc>
                  </a:tr>
                </a:tbl>
              </a:graphicData>
            </a:graphic>
          </p:graphicFrame>
        </mc:Choice>
        <mc:Fallback xmlns="">
          <p:graphicFrame>
            <p:nvGraphicFramePr>
              <p:cNvPr id="4" name="3 Tabla"/>
              <p:cNvGraphicFramePr>
                <a:graphicFrameLocks noGrp="1"/>
              </p:cNvGraphicFramePr>
              <p:nvPr>
                <p:extLst>
                  <p:ext uri="{D42A27DB-BD31-4B8C-83A1-F6EECF244321}">
                    <p14:modId xmlns:p14="http://schemas.microsoft.com/office/powerpoint/2010/main" val="4032073783"/>
                  </p:ext>
                </p:extLst>
              </p:nvPr>
            </p:nvGraphicFramePr>
            <p:xfrm>
              <a:off x="0" y="2082614"/>
              <a:ext cx="9125542" cy="3086901"/>
            </p:xfrm>
            <a:graphic>
              <a:graphicData uri="http://schemas.openxmlformats.org/drawingml/2006/table">
                <a:tbl>
                  <a:tblPr firstRow="1" firstCol="1" bandRow="1">
                    <a:tableStyleId>{F2DE63D5-997A-4646-A377-4702673A728D}</a:tableStyleId>
                  </a:tblPr>
                  <a:tblGrid>
                    <a:gridCol w="1705585"/>
                    <a:gridCol w="3504232"/>
                    <a:gridCol w="3915725"/>
                  </a:tblGrid>
                  <a:tr h="1685411">
                    <a:tc>
                      <a:txBody>
                        <a:bodyPr/>
                        <a:lstStyle/>
                        <a:p>
                          <a:pPr marL="457200">
                            <a:lnSpc>
                              <a:spcPct val="115000"/>
                            </a:lnSpc>
                            <a:spcAft>
                              <a:spcPts val="0"/>
                            </a:spcAft>
                          </a:pPr>
                          <a:r>
                            <a:rPr lang="es-ES" sz="1600" dirty="0">
                              <a:effectLst/>
                            </a:rPr>
                            <a:t> </a:t>
                          </a:r>
                          <a:endParaRPr lang="es-ES" sz="1400" dirty="0">
                            <a:effectLst/>
                          </a:endParaRPr>
                        </a:p>
                        <a:p>
                          <a:pPr marL="457200">
                            <a:lnSpc>
                              <a:spcPct val="115000"/>
                            </a:lnSpc>
                            <a:spcAft>
                              <a:spcPts val="0"/>
                            </a:spcAft>
                          </a:pPr>
                          <a:r>
                            <a:rPr lang="es-ES" sz="1600" dirty="0">
                              <a:effectLst/>
                            </a:rPr>
                            <a:t> </a:t>
                          </a:r>
                          <a:endParaRPr lang="es-ES" sz="1400" dirty="0">
                            <a:effectLst/>
                          </a:endParaRPr>
                        </a:p>
                        <a:p>
                          <a:pPr marL="457200">
                            <a:lnSpc>
                              <a:spcPct val="115000"/>
                            </a:lnSpc>
                            <a:spcAft>
                              <a:spcPts val="0"/>
                            </a:spcAft>
                          </a:pPr>
                          <a:r>
                            <a:rPr lang="es-ES" sz="1600" dirty="0">
                              <a:effectLst/>
                            </a:rPr>
                            <a:t>78.1</a:t>
                          </a:r>
                          <a:endParaRPr lang="es-ES" sz="1400" dirty="0">
                            <a:effectLst/>
                            <a:latin typeface="Calibri"/>
                            <a:ea typeface="Calibri"/>
                            <a:cs typeface="Times New Roman"/>
                          </a:endParaRPr>
                        </a:p>
                      </a:txBody>
                      <a:tcPr marL="68580" marR="68580" marT="0" marB="0"/>
                    </a:tc>
                    <a:tc>
                      <a:txBody>
                        <a:bodyPr/>
                        <a:lstStyle/>
                        <a:p>
                          <a:endParaRPr lang="es-ES"/>
                        </a:p>
                      </a:txBody>
                      <a:tcPr marL="68580" marR="68580" marT="0" marB="0">
                        <a:blipFill rotWithShape="1">
                          <a:blip r:embed="rId2"/>
                          <a:stretch>
                            <a:fillRect l="-48696" t="-2899" r="-111652" b="-83696"/>
                          </a:stretch>
                        </a:blipFill>
                      </a:tcPr>
                    </a:tc>
                    <a:tc>
                      <a:txBody>
                        <a:bodyPr/>
                        <a:lstStyle/>
                        <a:p>
                          <a:pPr marL="457200">
                            <a:lnSpc>
                              <a:spcPct val="115000"/>
                            </a:lnSpc>
                            <a:spcAft>
                              <a:spcPts val="0"/>
                            </a:spcAft>
                          </a:pPr>
                          <a:r>
                            <a:rPr lang="es-ES" sz="1600" dirty="0">
                              <a:effectLst/>
                            </a:rPr>
                            <a:t>Delito de ROBO CON FUERZA EN LAS COSAS artículo 416.1.</a:t>
                          </a:r>
                          <a:endParaRPr lang="es-ES" sz="1400" dirty="0">
                            <a:effectLst/>
                          </a:endParaRPr>
                        </a:p>
                        <a:p>
                          <a:pPr marL="457200">
                            <a:lnSpc>
                              <a:spcPct val="115000"/>
                            </a:lnSpc>
                            <a:spcAft>
                              <a:spcPts val="0"/>
                            </a:spcAft>
                          </a:pPr>
                          <a:r>
                            <a:rPr lang="es-ES" sz="1600" dirty="0">
                              <a:effectLst/>
                            </a:rPr>
                            <a:t>MPLN: 3A a 8A de PL</a:t>
                          </a:r>
                          <a:endParaRPr lang="es-ES" sz="1400" dirty="0">
                            <a:effectLst/>
                          </a:endParaRPr>
                        </a:p>
                        <a:p>
                          <a:pPr marL="457200">
                            <a:lnSpc>
                              <a:spcPct val="115000"/>
                            </a:lnSpc>
                            <a:spcAft>
                              <a:spcPts val="0"/>
                            </a:spcAft>
                          </a:pPr>
                          <a:r>
                            <a:rPr lang="es-ES" sz="1600" dirty="0">
                              <a:effectLst/>
                            </a:rPr>
                            <a:t>NMP: LMIN 2A y 3M  y LMAX 6A.</a:t>
                          </a:r>
                          <a:endParaRPr lang="es-ES" sz="1400" dirty="0">
                            <a:effectLst/>
                            <a:latin typeface="Calibri"/>
                            <a:ea typeface="Calibri"/>
                            <a:cs typeface="Times New Roman"/>
                          </a:endParaRPr>
                        </a:p>
                      </a:txBody>
                      <a:tcPr marL="68580" marR="68580" marT="0" marB="0"/>
                    </a:tc>
                  </a:tr>
                  <a:tr h="1401490">
                    <a:tc>
                      <a:txBody>
                        <a:bodyPr/>
                        <a:lstStyle/>
                        <a:p>
                          <a:pPr marL="457200">
                            <a:lnSpc>
                              <a:spcPct val="115000"/>
                            </a:lnSpc>
                            <a:spcAft>
                              <a:spcPts val="0"/>
                            </a:spcAft>
                          </a:pPr>
                          <a:r>
                            <a:rPr lang="es-ES" sz="1600">
                              <a:effectLst/>
                            </a:rPr>
                            <a:t>78.2</a:t>
                          </a:r>
                          <a:endParaRPr lang="es-ES" sz="1400">
                            <a:effectLst/>
                            <a:latin typeface="Calibri"/>
                            <a:ea typeface="Calibri"/>
                            <a:cs typeface="Times New Roman"/>
                          </a:endParaRPr>
                        </a:p>
                      </a:txBody>
                      <a:tcPr marL="68580" marR="68580" marT="0" marB="0"/>
                    </a:tc>
                    <a:tc>
                      <a:txBody>
                        <a:bodyPr/>
                        <a:lstStyle/>
                        <a:p>
                          <a:endParaRPr lang="es-ES"/>
                        </a:p>
                      </a:txBody>
                      <a:tcPr marL="68580" marR="68580" marT="0" marB="0">
                        <a:blipFill rotWithShape="1">
                          <a:blip r:embed="rId2"/>
                          <a:stretch>
                            <a:fillRect l="-48696" t="-123478" r="-111652" b="-435"/>
                          </a:stretch>
                        </a:blipFill>
                      </a:tcPr>
                    </a:tc>
                    <a:tc>
                      <a:txBody>
                        <a:bodyPr/>
                        <a:lstStyle/>
                        <a:p>
                          <a:pPr marL="457200">
                            <a:lnSpc>
                              <a:spcPct val="115000"/>
                            </a:lnSpc>
                            <a:spcAft>
                              <a:spcPts val="0"/>
                            </a:spcAft>
                          </a:pPr>
                          <a:r>
                            <a:rPr lang="es-ES" sz="1600" dirty="0">
                              <a:effectLst/>
                            </a:rPr>
                            <a:t>Delito de ROBO CON FUERZA EN LAS COSAS artículo 416.1.</a:t>
                          </a:r>
                          <a:endParaRPr lang="es-ES" sz="1400" dirty="0">
                            <a:effectLst/>
                          </a:endParaRPr>
                        </a:p>
                        <a:p>
                          <a:pPr marL="457200">
                            <a:lnSpc>
                              <a:spcPct val="115000"/>
                            </a:lnSpc>
                            <a:spcAft>
                              <a:spcPts val="0"/>
                            </a:spcAft>
                          </a:pPr>
                          <a:r>
                            <a:rPr lang="es-ES" sz="1600" dirty="0">
                              <a:effectLst/>
                            </a:rPr>
                            <a:t>MPLN: 3A a 8A de PL</a:t>
                          </a:r>
                          <a:endParaRPr lang="es-ES" sz="1400" dirty="0">
                            <a:effectLst/>
                          </a:endParaRPr>
                        </a:p>
                        <a:p>
                          <a:pPr marL="457200">
                            <a:lnSpc>
                              <a:spcPct val="115000"/>
                            </a:lnSpc>
                            <a:spcAft>
                              <a:spcPts val="0"/>
                            </a:spcAft>
                          </a:pPr>
                          <a:r>
                            <a:rPr lang="es-ES" sz="1600" dirty="0">
                              <a:effectLst/>
                            </a:rPr>
                            <a:t>NMP: LMIN 2A   y LMAX 5A y 4M.</a:t>
                          </a:r>
                          <a:endParaRPr lang="es-ES" sz="1400" dirty="0">
                            <a:effectLst/>
                            <a:latin typeface="Calibri"/>
                            <a:ea typeface="Calibri"/>
                            <a:cs typeface="Times New Roman"/>
                          </a:endParaRPr>
                        </a:p>
                      </a:txBody>
                      <a:tcPr marL="68580" marR="68580" marT="0" marB="0"/>
                    </a:tc>
                  </a:tr>
                </a:tbl>
              </a:graphicData>
            </a:graphic>
          </p:graphicFrame>
        </mc:Fallback>
      </mc:AlternateContent>
    </p:spTree>
    <p:extLst>
      <p:ext uri="{BB962C8B-B14F-4D97-AF65-F5344CB8AC3E}">
        <p14:creationId xmlns:p14="http://schemas.microsoft.com/office/powerpoint/2010/main" val="30834739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mc:AlternateContent xmlns:mc="http://schemas.openxmlformats.org/markup-compatibility/2006" xmlns:a14="http://schemas.microsoft.com/office/drawing/2010/main">
        <mc:Choice Requires="a14">
          <p:sp>
            <p:nvSpPr>
              <p:cNvPr id="3" name="2 Marcador de contenido"/>
              <p:cNvSpPr>
                <a:spLocks noGrp="1"/>
              </p:cNvSpPr>
              <p:nvPr>
                <p:ph sz="quarter" idx="1"/>
              </p:nvPr>
            </p:nvSpPr>
            <p:spPr>
              <a:xfrm>
                <a:off x="301752" y="1145286"/>
                <a:ext cx="8503920" cy="3629909"/>
              </a:xfrm>
            </p:spPr>
            <p:txBody>
              <a:bodyPr>
                <a:normAutofit fontScale="77500" lnSpcReduction="20000"/>
              </a:bodyPr>
              <a:lstStyle/>
              <a:p>
                <a:pPr marL="0" indent="0">
                  <a:buNone/>
                </a:pPr>
                <a:r>
                  <a:rPr lang="es-ES" dirty="0" smtClean="0"/>
                  <a:t>16- </a:t>
                </a:r>
                <a:r>
                  <a:rPr lang="es-ES_tradnl" b="1" dirty="0"/>
                  <a:t>Atenuación y agravación extraordinarias de la sanción</a:t>
                </a:r>
                <a:r>
                  <a:rPr lang="es-ES_tradnl" b="1" dirty="0" smtClean="0"/>
                  <a:t>. </a:t>
                </a:r>
                <a:r>
                  <a:rPr lang="es-ES_tradnl" dirty="0"/>
                  <a:t>Artículo </a:t>
                </a:r>
                <a:r>
                  <a:rPr lang="es-ES_tradnl" dirty="0" smtClean="0"/>
                  <a:t>81.1.2.4 Ley </a:t>
                </a:r>
                <a:r>
                  <a:rPr lang="es-ES_tradnl" dirty="0"/>
                  <a:t>151/22. Facultativa.</a:t>
                </a:r>
                <a:endParaRPr lang="es-ES" dirty="0"/>
              </a:p>
              <a:p>
                <a:r>
                  <a:rPr lang="es-ES" dirty="0"/>
                  <a:t>De concurrir varias </a:t>
                </a:r>
                <a:r>
                  <a:rPr lang="es-ES" b="1" dirty="0"/>
                  <a:t>circunstancias atenuantes</a:t>
                </a:r>
                <a:r>
                  <a:rPr lang="es-ES" dirty="0"/>
                  <a:t> </a:t>
                </a:r>
                <a:r>
                  <a:rPr lang="es-ES" dirty="0" smtClean="0"/>
                  <a:t> </a:t>
                </a:r>
                <a:r>
                  <a:rPr lang="es-ES" dirty="0"/>
                  <a:t>o manifestarse de modo muy intenso puede </a:t>
                </a:r>
                <a:r>
                  <a:rPr lang="es-ES" b="1" dirty="0"/>
                  <a:t>rebajar </a:t>
                </a:r>
                <a:r>
                  <a:rPr lang="es-ES" dirty="0"/>
                  <a:t>el LMIN (-</a:t>
                </a:r>
                <a14:m>
                  <m:oMath xmlns:m="http://schemas.openxmlformats.org/officeDocument/2006/math">
                    <m:f>
                      <m:fPr>
                        <m:ctrlPr>
                          <a:rPr lang="es-ES" i="1">
                            <a:latin typeface="Cambria Math" panose="02040503050406030204" pitchFamily="18" charset="0"/>
                          </a:rPr>
                        </m:ctrlPr>
                      </m:fPr>
                      <m:num>
                        <m:r>
                          <a:rPr lang="es-ES" i="1">
                            <a:latin typeface="Cambria Math" panose="02040503050406030204" pitchFamily="18" charset="0"/>
                          </a:rPr>
                          <m:t>1</m:t>
                        </m:r>
                      </m:num>
                      <m:den>
                        <m:r>
                          <a:rPr lang="es-ES" i="1">
                            <a:latin typeface="Cambria Math" panose="02040503050406030204" pitchFamily="18" charset="0"/>
                          </a:rPr>
                          <m:t>2</m:t>
                        </m:r>
                      </m:den>
                    </m:f>
                  </m:oMath>
                </a14:m>
                <a:r>
                  <a:rPr lang="es-ES" dirty="0"/>
                  <a:t>)</a:t>
                </a:r>
              </a:p>
              <a:p>
                <a:pPr marL="0" indent="0">
                  <a:buNone/>
                </a:pPr>
                <a:r>
                  <a:rPr lang="es-ES" b="1" dirty="0"/>
                  <a:t>Delito de asesinato artículo 345.1 a).</a:t>
                </a:r>
                <a:endParaRPr lang="es-ES" dirty="0"/>
              </a:p>
              <a:p>
                <a:r>
                  <a:rPr lang="es-ES" b="1" dirty="0"/>
                  <a:t>MPLN: 20A a 30A  de PL.</a:t>
                </a:r>
                <a:endParaRPr lang="es-ES" dirty="0"/>
              </a:p>
              <a:p>
                <a:pPr marL="0" indent="0">
                  <a:buNone/>
                </a:pPr>
                <a:r>
                  <a:rPr lang="es-ES" dirty="0"/>
                  <a:t>El hecho lo comete una mujer a la cual se encuentra en estado de gestación, ha mantenido una conducta destacada en la sociedad y una vez cometido el hecho da parte a las autoridades de lo sucedido y colabora con su esclarecimiento  se le aprecia las circunstancias atenuantes del artículo </a:t>
                </a:r>
                <a:r>
                  <a:rPr lang="es-ES" b="1" dirty="0"/>
                  <a:t>79.1 d, e y c) </a:t>
                </a:r>
                <a:r>
                  <a:rPr lang="es-ES" b="1" dirty="0" smtClean="0"/>
                  <a:t>dela Ley 151/22</a:t>
                </a:r>
                <a:r>
                  <a:rPr lang="es-ES" dirty="0" smtClean="0"/>
                  <a:t>.</a:t>
                </a:r>
                <a:endParaRPr lang="es-ES" dirty="0"/>
              </a:p>
              <a:p>
                <a:r>
                  <a:rPr lang="es-ES" dirty="0"/>
                  <a:t>NMP: LMIN 10A y LMAX 30A de PL. </a:t>
                </a:r>
              </a:p>
              <a:p>
                <a:pPr marL="0" indent="0">
                  <a:buNone/>
                </a:pPr>
                <a:endParaRPr lang="es-ES" dirty="0"/>
              </a:p>
              <a:p>
                <a:pPr marL="0" lvl="0" indent="0">
                  <a:buNone/>
                </a:pPr>
                <a:endParaRPr lang="es-ES" dirty="0"/>
              </a:p>
              <a:p>
                <a:pPr marL="0" indent="0">
                  <a:buNone/>
                </a:pPr>
                <a:endParaRPr lang="es-ES" dirty="0"/>
              </a:p>
              <a:p>
                <a:pPr marL="0" lvl="0" indent="0">
                  <a:buNone/>
                </a:pPr>
                <a:endParaRPr lang="es-ES" dirty="0"/>
              </a:p>
              <a:p>
                <a:pPr marL="0" indent="0">
                  <a:buNone/>
                </a:pPr>
                <a:endParaRPr lang="es-ES" dirty="0"/>
              </a:p>
              <a:p>
                <a:pPr marL="0" lvl="0" indent="0">
                  <a:buNone/>
                </a:pPr>
                <a:endParaRPr lang="es-ES" dirty="0"/>
              </a:p>
              <a:p>
                <a:pPr marL="0" indent="0">
                  <a:buNone/>
                </a:pPr>
                <a:endParaRPr lang="es-ES" dirty="0"/>
              </a:p>
              <a:p>
                <a:pPr marL="0" lvl="0" indent="0">
                  <a:buNone/>
                </a:pPr>
                <a:endParaRPr lang="es-ES" dirty="0"/>
              </a:p>
            </p:txBody>
          </p:sp>
        </mc:Choice>
        <mc:Fallback xmlns="">
          <p:sp>
            <p:nvSpPr>
              <p:cNvPr id="3" name="2 Marcador de contenido"/>
              <p:cNvSpPr>
                <a:spLocks noGrp="1" noRot="1" noChangeAspect="1" noMove="1" noResize="1" noEditPoints="1" noAdjustHandles="1" noChangeArrowheads="1" noChangeShapeType="1" noTextEdit="1"/>
              </p:cNvSpPr>
              <p:nvPr>
                <p:ph sz="quarter" idx="1"/>
              </p:nvPr>
            </p:nvSpPr>
            <p:spPr>
              <a:xfrm>
                <a:off x="301752" y="1145286"/>
                <a:ext cx="8503920" cy="3629909"/>
              </a:xfrm>
              <a:blipFill rotWithShape="1">
                <a:blip r:embed="rId2"/>
                <a:stretch>
                  <a:fillRect l="-860" t="-2689" r="-72" b="-2521"/>
                </a:stretch>
              </a:blipFill>
            </p:spPr>
            <p:txBody>
              <a:bodyPr/>
              <a:lstStyle/>
              <a:p>
                <a:r>
                  <a:rPr lang="es-ES">
                    <a:noFill/>
                  </a:rPr>
                  <a:t> </a:t>
                </a:r>
              </a:p>
            </p:txBody>
          </p:sp>
        </mc:Fallback>
      </mc:AlternateContent>
    </p:spTree>
    <p:extLst>
      <p:ext uri="{BB962C8B-B14F-4D97-AF65-F5344CB8AC3E}">
        <p14:creationId xmlns:p14="http://schemas.microsoft.com/office/powerpoint/2010/main" val="2550281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mc:AlternateContent xmlns:mc="http://schemas.openxmlformats.org/markup-compatibility/2006" xmlns:a14="http://schemas.microsoft.com/office/drawing/2010/main">
        <mc:Choice Requires="a14">
          <p:sp>
            <p:nvSpPr>
              <p:cNvPr id="3" name="2 Marcador de contenido"/>
              <p:cNvSpPr>
                <a:spLocks noGrp="1"/>
              </p:cNvSpPr>
              <p:nvPr>
                <p:ph sz="quarter" idx="1"/>
              </p:nvPr>
            </p:nvSpPr>
            <p:spPr>
              <a:xfrm>
                <a:off x="301752" y="1145286"/>
                <a:ext cx="8662736" cy="3802728"/>
              </a:xfrm>
            </p:spPr>
            <p:txBody>
              <a:bodyPr>
                <a:normAutofit fontScale="70000" lnSpcReduction="20000"/>
              </a:bodyPr>
              <a:lstStyle/>
              <a:p>
                <a:pPr marL="0" indent="0">
                  <a:buNone/>
                </a:pPr>
                <a:r>
                  <a:rPr lang="es-ES" dirty="0" smtClean="0"/>
                  <a:t>16- </a:t>
                </a:r>
                <a:r>
                  <a:rPr lang="es-ES_tradnl" b="1" dirty="0"/>
                  <a:t>Atenuación y agravación extraordinarias de la sanción</a:t>
                </a:r>
                <a:r>
                  <a:rPr lang="es-ES_tradnl" b="1" dirty="0" smtClean="0"/>
                  <a:t>. </a:t>
                </a:r>
                <a:r>
                  <a:rPr lang="es-ES_tradnl" dirty="0"/>
                  <a:t>Artículo </a:t>
                </a:r>
                <a:r>
                  <a:rPr lang="es-ES_tradnl" dirty="0" smtClean="0"/>
                  <a:t>81.1.2.4 Ley </a:t>
                </a:r>
                <a:r>
                  <a:rPr lang="es-ES_tradnl" dirty="0"/>
                  <a:t>151/22. Facultativa.</a:t>
                </a:r>
                <a:endParaRPr lang="es-ES" dirty="0"/>
              </a:p>
              <a:p>
                <a:r>
                  <a:rPr lang="es-ES" dirty="0"/>
                  <a:t>De concurrir varias </a:t>
                </a:r>
                <a:r>
                  <a:rPr lang="es-ES" b="1" dirty="0"/>
                  <a:t>circunstancias agravantes</a:t>
                </a:r>
                <a:r>
                  <a:rPr lang="es-ES" dirty="0"/>
                  <a:t> o manifestarse de modo muy intenso puede aumentar el  LMAX (+</a:t>
                </a:r>
                <a14:m>
                  <m:oMath xmlns:m="http://schemas.openxmlformats.org/officeDocument/2006/math">
                    <m:f>
                      <m:fPr>
                        <m:ctrlPr>
                          <a:rPr lang="es-ES" i="1">
                            <a:latin typeface="Cambria Math" panose="02040503050406030204" pitchFamily="18" charset="0"/>
                          </a:rPr>
                        </m:ctrlPr>
                      </m:fPr>
                      <m:num>
                        <m:r>
                          <a:rPr lang="es-ES" i="1">
                            <a:latin typeface="Cambria Math" panose="02040503050406030204" pitchFamily="18" charset="0"/>
                          </a:rPr>
                          <m:t>1</m:t>
                        </m:r>
                      </m:num>
                      <m:den>
                        <m:r>
                          <a:rPr lang="es-ES" i="1">
                            <a:latin typeface="Cambria Math" panose="02040503050406030204" pitchFamily="18" charset="0"/>
                          </a:rPr>
                          <m:t>2</m:t>
                        </m:r>
                      </m:den>
                    </m:f>
                  </m:oMath>
                </a14:m>
                <a:r>
                  <a:rPr lang="es-ES" dirty="0"/>
                  <a:t>)</a:t>
                </a:r>
                <a:endParaRPr lang="es-ES" dirty="0" smtClean="0"/>
              </a:p>
              <a:p>
                <a:pPr marL="0" indent="0">
                  <a:buNone/>
                </a:pPr>
                <a:r>
                  <a:rPr lang="es-ES" b="1" dirty="0" smtClean="0"/>
                  <a:t>Delito </a:t>
                </a:r>
                <a:r>
                  <a:rPr lang="es-ES" b="1" dirty="0"/>
                  <a:t>de asesinato artículo 345.1 a).</a:t>
                </a:r>
                <a:endParaRPr lang="es-ES" dirty="0"/>
              </a:p>
              <a:p>
                <a:r>
                  <a:rPr lang="es-ES" b="1" dirty="0"/>
                  <a:t>MPLN: 20A a 30A  de PL.</a:t>
                </a:r>
                <a:endParaRPr lang="es-ES" dirty="0"/>
              </a:p>
              <a:p>
                <a:pPr marL="0" indent="0">
                  <a:buNone/>
                </a:pPr>
                <a:r>
                  <a:rPr lang="es-ES" dirty="0"/>
                  <a:t>El hecho lo comete un hombre el cual va a recibir una determinada suma de dinero por su comisión, formando parte de un grupo de más de tres personas, dentro del mencionado grupo hay un menor de 16 años el cual es su hijo y lo comete el hecho en un lugar de poco tránsito para facilitar su ejecución.  </a:t>
                </a:r>
              </a:p>
              <a:p>
                <a:pPr marL="0" indent="0">
                  <a:buNone/>
                </a:pPr>
                <a:r>
                  <a:rPr lang="es-ES" dirty="0"/>
                  <a:t>Se le aprecia las circunstancias agravantes del </a:t>
                </a:r>
                <a:r>
                  <a:rPr lang="es-ES" b="1" dirty="0"/>
                  <a:t>artículo 80.1 a, b, d y i) </a:t>
                </a:r>
                <a:r>
                  <a:rPr lang="es-ES" b="1" dirty="0" smtClean="0"/>
                  <a:t>de la Ley 151/22</a:t>
                </a:r>
                <a:r>
                  <a:rPr lang="es-ES" dirty="0" smtClean="0"/>
                  <a:t>.</a:t>
                </a:r>
                <a:endParaRPr lang="es-ES" dirty="0"/>
              </a:p>
              <a:p>
                <a:pPr marL="0" indent="0">
                  <a:buNone/>
                </a:pPr>
                <a:r>
                  <a:rPr lang="es-ES" dirty="0"/>
                  <a:t>NMP: LMIN 20A y LMAX 45A de PL. </a:t>
                </a:r>
              </a:p>
              <a:p>
                <a:pPr marL="0" indent="0">
                  <a:buNone/>
                </a:pPr>
                <a:endParaRPr lang="es-ES" dirty="0"/>
              </a:p>
              <a:p>
                <a:pPr marL="0" lvl="0" indent="0">
                  <a:buNone/>
                </a:pPr>
                <a:endParaRPr lang="es-ES" dirty="0"/>
              </a:p>
            </p:txBody>
          </p:sp>
        </mc:Choice>
        <mc:Fallback xmlns="">
          <p:sp>
            <p:nvSpPr>
              <p:cNvPr id="3" name="2 Marcador de contenido"/>
              <p:cNvSpPr>
                <a:spLocks noGrp="1" noRot="1" noChangeAspect="1" noMove="1" noResize="1" noEditPoints="1" noAdjustHandles="1" noChangeArrowheads="1" noChangeShapeType="1" noTextEdit="1"/>
              </p:cNvSpPr>
              <p:nvPr>
                <p:ph sz="quarter" idx="1"/>
              </p:nvPr>
            </p:nvSpPr>
            <p:spPr>
              <a:xfrm>
                <a:off x="301752" y="1145286"/>
                <a:ext cx="8662736" cy="3802728"/>
              </a:xfrm>
              <a:blipFill rotWithShape="1">
                <a:blip r:embed="rId2"/>
                <a:stretch>
                  <a:fillRect l="-704" t="-2404" r="-493"/>
                </a:stretch>
              </a:blipFill>
            </p:spPr>
            <p:txBody>
              <a:bodyPr/>
              <a:lstStyle/>
              <a:p>
                <a:r>
                  <a:rPr lang="es-ES">
                    <a:noFill/>
                  </a:rPr>
                  <a:t> </a:t>
                </a:r>
              </a:p>
            </p:txBody>
          </p:sp>
        </mc:Fallback>
      </mc:AlternateContent>
    </p:spTree>
    <p:extLst>
      <p:ext uri="{BB962C8B-B14F-4D97-AF65-F5344CB8AC3E}">
        <p14:creationId xmlns:p14="http://schemas.microsoft.com/office/powerpoint/2010/main" val="20317378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mc:AlternateContent xmlns:mc="http://schemas.openxmlformats.org/markup-compatibility/2006" xmlns:a14="http://schemas.microsoft.com/office/drawing/2010/main">
        <mc:Choice Requires="a14">
          <p:sp>
            <p:nvSpPr>
              <p:cNvPr id="3" name="2 Marcador de contenido"/>
              <p:cNvSpPr>
                <a:spLocks noGrp="1"/>
              </p:cNvSpPr>
              <p:nvPr>
                <p:ph sz="quarter" idx="1"/>
              </p:nvPr>
            </p:nvSpPr>
            <p:spPr>
              <a:xfrm>
                <a:off x="301752" y="1145286"/>
                <a:ext cx="8662736" cy="3802728"/>
              </a:xfrm>
            </p:spPr>
            <p:txBody>
              <a:bodyPr>
                <a:normAutofit/>
              </a:bodyPr>
              <a:lstStyle/>
              <a:p>
                <a:pPr marL="0" indent="0">
                  <a:buNone/>
                </a:pPr>
                <a:r>
                  <a:rPr lang="es-ES" dirty="0" smtClean="0"/>
                  <a:t>16- </a:t>
                </a:r>
                <a:r>
                  <a:rPr lang="es-ES_tradnl" b="1" dirty="0"/>
                  <a:t>Atenuación y agravación extraordinarias de la sanción</a:t>
                </a:r>
                <a:r>
                  <a:rPr lang="es-ES_tradnl" b="1" dirty="0" smtClean="0"/>
                  <a:t>. </a:t>
                </a:r>
                <a:r>
                  <a:rPr lang="es-ES_tradnl" dirty="0"/>
                  <a:t>Artículo </a:t>
                </a:r>
                <a:r>
                  <a:rPr lang="es-ES_tradnl" dirty="0" smtClean="0"/>
                  <a:t>81.1.2.4 Ley </a:t>
                </a:r>
                <a:r>
                  <a:rPr lang="es-ES_tradnl" dirty="0"/>
                  <a:t>151/22. Facultativa.</a:t>
                </a:r>
                <a:endParaRPr lang="es-ES" dirty="0"/>
              </a:p>
              <a:p>
                <a:endParaRPr lang="es-ES" dirty="0" smtClean="0"/>
              </a:p>
              <a:p>
                <a:r>
                  <a:rPr lang="es-ES" dirty="0" smtClean="0"/>
                  <a:t>Si </a:t>
                </a:r>
                <a:r>
                  <a:rPr lang="es-ES" dirty="0"/>
                  <a:t>al ejecutar el hecho interviniente se halla cumpliendo sanción.  LMIN y LMAX (+</a:t>
                </a:r>
                <a14:m>
                  <m:oMath xmlns:m="http://schemas.openxmlformats.org/officeDocument/2006/math">
                    <m:f>
                      <m:fPr>
                        <m:ctrlPr>
                          <a:rPr lang="es-ES" i="1">
                            <a:latin typeface="Cambria Math" panose="02040503050406030204" pitchFamily="18" charset="0"/>
                          </a:rPr>
                        </m:ctrlPr>
                      </m:fPr>
                      <m:num>
                        <m:r>
                          <a:rPr lang="es-ES" i="1">
                            <a:latin typeface="Cambria Math" panose="02040503050406030204" pitchFamily="18" charset="0"/>
                          </a:rPr>
                          <m:t>1</m:t>
                        </m:r>
                      </m:num>
                      <m:den>
                        <m:r>
                          <a:rPr lang="es-ES" i="1">
                            <a:latin typeface="Cambria Math" panose="02040503050406030204" pitchFamily="18" charset="0"/>
                          </a:rPr>
                          <m:t>2</m:t>
                        </m:r>
                      </m:den>
                    </m:f>
                  </m:oMath>
                </a14:m>
                <a:r>
                  <a:rPr lang="es-ES" dirty="0"/>
                  <a:t>)</a:t>
                </a:r>
              </a:p>
              <a:p>
                <a:pPr marL="0" lvl="0" indent="0">
                  <a:buNone/>
                </a:pPr>
                <a:endParaRPr lang="es-ES" dirty="0"/>
              </a:p>
            </p:txBody>
          </p:sp>
        </mc:Choice>
        <mc:Fallback xmlns="">
          <p:sp>
            <p:nvSpPr>
              <p:cNvPr id="3" name="2 Marcador de contenido"/>
              <p:cNvSpPr>
                <a:spLocks noGrp="1" noRot="1" noChangeAspect="1" noMove="1" noResize="1" noEditPoints="1" noAdjustHandles="1" noChangeArrowheads="1" noChangeShapeType="1" noTextEdit="1"/>
              </p:cNvSpPr>
              <p:nvPr>
                <p:ph sz="quarter" idx="1"/>
              </p:nvPr>
            </p:nvSpPr>
            <p:spPr>
              <a:xfrm>
                <a:off x="301752" y="1145286"/>
                <a:ext cx="8662736" cy="3802728"/>
              </a:xfrm>
              <a:blipFill rotWithShape="1">
                <a:blip r:embed="rId2"/>
                <a:stretch>
                  <a:fillRect l="-1337" t="-1442"/>
                </a:stretch>
              </a:blipFill>
            </p:spPr>
            <p:txBody>
              <a:bodyPr/>
              <a:lstStyle/>
              <a:p>
                <a:r>
                  <a:rPr lang="es-ES">
                    <a:noFill/>
                  </a:rPr>
                  <a:t> </a:t>
                </a:r>
              </a:p>
            </p:txBody>
          </p:sp>
        </mc:Fallback>
      </mc:AlternateContent>
    </p:spTree>
    <p:extLst>
      <p:ext uri="{BB962C8B-B14F-4D97-AF65-F5344CB8AC3E}">
        <p14:creationId xmlns:p14="http://schemas.microsoft.com/office/powerpoint/2010/main" val="37791117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629909"/>
          </a:xfrm>
        </p:spPr>
        <p:txBody>
          <a:bodyPr>
            <a:normAutofit fontScale="92500" lnSpcReduction="20000"/>
          </a:bodyPr>
          <a:lstStyle/>
          <a:p>
            <a:pPr marL="0" lvl="0" indent="0">
              <a:buNone/>
            </a:pPr>
            <a:r>
              <a:rPr lang="es-ES" dirty="0" smtClean="0"/>
              <a:t>17- </a:t>
            </a:r>
            <a:r>
              <a:rPr lang="es-ES_tradnl" b="1" dirty="0"/>
              <a:t>Reincidencia</a:t>
            </a:r>
            <a:r>
              <a:rPr lang="es-ES_tradnl" dirty="0"/>
              <a:t> Artículo 82.1.3.a) Ley 151/22. Facultativa.</a:t>
            </a:r>
            <a:endParaRPr lang="es-ES" dirty="0"/>
          </a:p>
          <a:p>
            <a:pPr marL="0" indent="0">
              <a:buNone/>
            </a:pPr>
            <a:r>
              <a:rPr lang="es-ES" dirty="0" smtClean="0"/>
              <a:t>a) Si </a:t>
            </a:r>
            <a:r>
              <a:rPr lang="es-ES" dirty="0"/>
              <a:t>aprecia la reincidencia, dentro de la escala resultante, después de haber aumentado hasta en un tercio su límite mínimo; </a:t>
            </a:r>
          </a:p>
          <a:p>
            <a:pPr marL="0" indent="0">
              <a:buNone/>
            </a:pPr>
            <a:r>
              <a:rPr lang="es-ES" b="1" dirty="0"/>
              <a:t>Delito de asesinato artículo 345.1 b).</a:t>
            </a:r>
            <a:endParaRPr lang="es-ES" dirty="0"/>
          </a:p>
          <a:p>
            <a:r>
              <a:rPr lang="es-ES" b="1" dirty="0"/>
              <a:t>MPLN: 20A a 30A  de PL</a:t>
            </a:r>
            <a:r>
              <a:rPr lang="es-ES" b="1" dirty="0" smtClean="0"/>
              <a:t>.</a:t>
            </a:r>
          </a:p>
          <a:p>
            <a:pPr marL="0" indent="0">
              <a:buNone/>
            </a:pPr>
            <a:r>
              <a:rPr lang="es-ES" dirty="0"/>
              <a:t>El imputado  ya ha sido sancionado por otro delito en una causa anterior.</a:t>
            </a:r>
          </a:p>
          <a:p>
            <a:r>
              <a:rPr lang="es-ES" dirty="0"/>
              <a:t>NMP: LMIN 26A y 8M y LMAX 30A de PL.</a:t>
            </a:r>
          </a:p>
          <a:p>
            <a:endParaRPr lang="es-ES" dirty="0"/>
          </a:p>
          <a:p>
            <a:pPr marL="0" indent="0">
              <a:buNone/>
            </a:pPr>
            <a:endParaRPr lang="es-ES" dirty="0"/>
          </a:p>
          <a:p>
            <a:pPr marL="0" indent="0">
              <a:buNone/>
            </a:pPr>
            <a:endParaRPr lang="es-ES" dirty="0"/>
          </a:p>
          <a:p>
            <a:pPr marL="0" lvl="0" indent="0">
              <a:buNone/>
            </a:pPr>
            <a:endParaRPr lang="es-ES" dirty="0"/>
          </a:p>
          <a:p>
            <a:pPr marL="0" indent="0">
              <a:buNone/>
            </a:pPr>
            <a:endParaRPr lang="es-ES" dirty="0"/>
          </a:p>
          <a:p>
            <a:pPr marL="0" lvl="0" indent="0">
              <a:buNone/>
            </a:pPr>
            <a:endParaRPr lang="es-ES" dirty="0"/>
          </a:p>
          <a:p>
            <a:pPr marL="0" indent="0">
              <a:buNone/>
            </a:pPr>
            <a:endParaRPr lang="es-ES" dirty="0"/>
          </a:p>
          <a:p>
            <a:pPr marL="0" lvl="0" indent="0">
              <a:buNone/>
            </a:pPr>
            <a:endParaRPr lang="es-ES" dirty="0"/>
          </a:p>
          <a:p>
            <a:pPr marL="0" indent="0">
              <a:buNone/>
            </a:pPr>
            <a:endParaRPr lang="es-ES" dirty="0"/>
          </a:p>
          <a:p>
            <a:pPr marL="0" lvl="0" indent="0">
              <a:buNone/>
            </a:pPr>
            <a:endParaRPr lang="es-ES" dirty="0"/>
          </a:p>
        </p:txBody>
      </p:sp>
    </p:spTree>
    <p:extLst>
      <p:ext uri="{BB962C8B-B14F-4D97-AF65-F5344CB8AC3E}">
        <p14:creationId xmlns:p14="http://schemas.microsoft.com/office/powerpoint/2010/main" val="22946624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629909"/>
          </a:xfrm>
        </p:spPr>
        <p:txBody>
          <a:bodyPr>
            <a:normAutofit fontScale="92500" lnSpcReduction="20000"/>
          </a:bodyPr>
          <a:lstStyle/>
          <a:p>
            <a:pPr marL="0" indent="0">
              <a:buNone/>
            </a:pPr>
            <a:r>
              <a:rPr lang="es-ES" dirty="0" smtClean="0"/>
              <a:t>18- </a:t>
            </a:r>
            <a:r>
              <a:rPr lang="es-ES" dirty="0"/>
              <a:t> </a:t>
            </a:r>
            <a:r>
              <a:rPr lang="es-ES_tradnl" b="1" dirty="0"/>
              <a:t>Multirreincidencia</a:t>
            </a:r>
            <a:r>
              <a:rPr lang="es-ES_tradnl" dirty="0"/>
              <a:t> Artículo 82.2.3.b) Ley 151/22. Facultativa.</a:t>
            </a:r>
            <a:endParaRPr lang="es-ES" dirty="0"/>
          </a:p>
          <a:p>
            <a:pPr marL="0" lvl="0" indent="0">
              <a:buNone/>
            </a:pPr>
            <a:r>
              <a:rPr lang="es-ES" dirty="0" smtClean="0"/>
              <a:t>b) de </a:t>
            </a:r>
            <a:r>
              <a:rPr lang="es-ES" dirty="0"/>
              <a:t>apreciar la multirreincidencia, dentro de la escala resultante, después de haber aumentado hasta la mitad su límite mínimo</a:t>
            </a:r>
          </a:p>
          <a:p>
            <a:pPr marL="0" indent="0">
              <a:buNone/>
            </a:pPr>
            <a:r>
              <a:rPr lang="es-ES" b="1" dirty="0"/>
              <a:t>Delito de asesinato artículo 345.1 b).</a:t>
            </a:r>
            <a:endParaRPr lang="es-ES" dirty="0"/>
          </a:p>
          <a:p>
            <a:r>
              <a:rPr lang="es-ES" b="1" dirty="0"/>
              <a:t>MPLN: 20A a 30A  de PL.</a:t>
            </a:r>
            <a:endParaRPr lang="es-ES" dirty="0"/>
          </a:p>
          <a:p>
            <a:pPr marL="0" indent="0">
              <a:buNone/>
            </a:pPr>
            <a:r>
              <a:rPr lang="es-ES" dirty="0"/>
              <a:t>El imputado ya ha sido sancionado por dos o más delito en una causa anterior.</a:t>
            </a:r>
          </a:p>
          <a:p>
            <a:r>
              <a:rPr lang="es-ES" dirty="0"/>
              <a:t>NMP: LMIN 40A de PL</a:t>
            </a:r>
          </a:p>
          <a:p>
            <a:pPr marL="0" lvl="0" indent="0">
              <a:buNone/>
            </a:pPr>
            <a:endParaRPr lang="es-ES" dirty="0"/>
          </a:p>
          <a:p>
            <a:pPr marL="0" indent="0">
              <a:buNone/>
            </a:pPr>
            <a:endParaRPr lang="es-ES" dirty="0"/>
          </a:p>
          <a:p>
            <a:pPr marL="0" indent="0">
              <a:buNone/>
            </a:pPr>
            <a:endParaRPr lang="es-ES" dirty="0"/>
          </a:p>
          <a:p>
            <a:pPr marL="0" lvl="0" indent="0">
              <a:buNone/>
            </a:pPr>
            <a:endParaRPr lang="es-ES" dirty="0"/>
          </a:p>
          <a:p>
            <a:pPr marL="0" indent="0">
              <a:buNone/>
            </a:pPr>
            <a:endParaRPr lang="es-ES" dirty="0"/>
          </a:p>
          <a:p>
            <a:pPr marL="0" lvl="0" indent="0">
              <a:buNone/>
            </a:pPr>
            <a:endParaRPr lang="es-ES" dirty="0"/>
          </a:p>
          <a:p>
            <a:pPr marL="0" indent="0">
              <a:buNone/>
            </a:pPr>
            <a:endParaRPr lang="es-ES" dirty="0"/>
          </a:p>
          <a:p>
            <a:pPr marL="0" lvl="0" indent="0">
              <a:buNone/>
            </a:pPr>
            <a:endParaRPr lang="es-ES" dirty="0"/>
          </a:p>
          <a:p>
            <a:pPr marL="0" indent="0">
              <a:buNone/>
            </a:pPr>
            <a:endParaRPr lang="es-ES" dirty="0"/>
          </a:p>
          <a:p>
            <a:pPr marL="0" lvl="0" indent="0">
              <a:buNone/>
            </a:pPr>
            <a:endParaRPr lang="es-ES" dirty="0"/>
          </a:p>
        </p:txBody>
      </p:sp>
    </p:spTree>
    <p:extLst>
      <p:ext uri="{BB962C8B-B14F-4D97-AF65-F5344CB8AC3E}">
        <p14:creationId xmlns:p14="http://schemas.microsoft.com/office/powerpoint/2010/main" val="280059716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b="1" dirty="0">
                <a:solidFill>
                  <a:schemeClr val="tx1"/>
                </a:solidFill>
              </a:rPr>
              <a:t>Reglas de adecuación de la sanción para las personas jurídicas</a:t>
            </a:r>
          </a:p>
        </p:txBody>
      </p:sp>
      <p:graphicFrame>
        <p:nvGraphicFramePr>
          <p:cNvPr id="4" name="3 Tabla"/>
          <p:cNvGraphicFramePr>
            <a:graphicFrameLocks noGrp="1"/>
          </p:cNvGraphicFramePr>
          <p:nvPr>
            <p:extLst>
              <p:ext uri="{D42A27DB-BD31-4B8C-83A1-F6EECF244321}">
                <p14:modId xmlns:p14="http://schemas.microsoft.com/office/powerpoint/2010/main" val="4293919707"/>
              </p:ext>
            </p:extLst>
          </p:nvPr>
        </p:nvGraphicFramePr>
        <p:xfrm>
          <a:off x="1" y="1016377"/>
          <a:ext cx="9123920" cy="4197082"/>
        </p:xfrm>
        <a:graphic>
          <a:graphicData uri="http://schemas.openxmlformats.org/drawingml/2006/table">
            <a:tbl>
              <a:tblPr firstRow="1" firstCol="1" bandRow="1">
                <a:tableStyleId>{ED083AE6-46FA-4A59-8FB0-9F97EB10719F}</a:tableStyleId>
              </a:tblPr>
              <a:tblGrid>
                <a:gridCol w="1547663"/>
                <a:gridCol w="4805130"/>
                <a:gridCol w="2771127"/>
              </a:tblGrid>
              <a:tr h="1027322">
                <a:tc>
                  <a:txBody>
                    <a:bodyPr/>
                    <a:lstStyle/>
                    <a:p>
                      <a:pPr marL="63500" indent="0" algn="ctr">
                        <a:spcAft>
                          <a:spcPts val="500"/>
                        </a:spcAft>
                      </a:pPr>
                      <a:r>
                        <a:rPr lang="es-ES_tradnl" sz="2400" dirty="0">
                          <a:effectLst/>
                        </a:rPr>
                        <a:t>Regla de equivalencia</a:t>
                      </a:r>
                      <a:endParaRPr lang="es-ES" sz="2000" dirty="0">
                        <a:effectLst/>
                        <a:latin typeface="Calibri"/>
                        <a:ea typeface="Calibri"/>
                        <a:cs typeface="Times New Roman"/>
                      </a:endParaRPr>
                    </a:p>
                  </a:txBody>
                  <a:tcPr marL="68580" marR="68580" marT="0" marB="0"/>
                </a:tc>
                <a:tc>
                  <a:txBody>
                    <a:bodyPr/>
                    <a:lstStyle/>
                    <a:p>
                      <a:pPr marL="63500" indent="0" algn="ctr">
                        <a:spcAft>
                          <a:spcPts val="500"/>
                        </a:spcAft>
                      </a:pPr>
                      <a:r>
                        <a:rPr lang="es-ES_tradnl" sz="2400" dirty="0">
                          <a:effectLst/>
                        </a:rPr>
                        <a:t>Sanción a aplicar</a:t>
                      </a:r>
                      <a:endParaRPr lang="es-ES" sz="2000" dirty="0">
                        <a:effectLst/>
                        <a:latin typeface="Calibri"/>
                        <a:ea typeface="Calibri"/>
                        <a:cs typeface="Times New Roman"/>
                      </a:endParaRPr>
                    </a:p>
                  </a:txBody>
                  <a:tcPr marL="68580" marR="68580" marT="0" marB="0"/>
                </a:tc>
                <a:tc>
                  <a:txBody>
                    <a:bodyPr/>
                    <a:lstStyle/>
                    <a:p>
                      <a:pPr marL="7938" indent="0" algn="ctr">
                        <a:spcAft>
                          <a:spcPts val="500"/>
                        </a:spcAft>
                      </a:pPr>
                      <a:r>
                        <a:rPr lang="es-ES_tradnl" sz="2400" dirty="0">
                          <a:effectLst/>
                        </a:rPr>
                        <a:t>Sanción superior</a:t>
                      </a:r>
                      <a:endParaRPr lang="es-ES" sz="2000" dirty="0">
                        <a:effectLst/>
                        <a:latin typeface="Calibri"/>
                        <a:ea typeface="Calibri"/>
                        <a:cs typeface="Times New Roman"/>
                      </a:endParaRPr>
                    </a:p>
                  </a:txBody>
                  <a:tcPr marL="68580" marR="68580" marT="0" marB="0"/>
                </a:tc>
              </a:tr>
              <a:tr h="513661">
                <a:tc>
                  <a:txBody>
                    <a:bodyPr/>
                    <a:lstStyle/>
                    <a:p>
                      <a:pPr marL="63500" indent="0" algn="just">
                        <a:spcAft>
                          <a:spcPts val="500"/>
                        </a:spcAft>
                      </a:pPr>
                      <a:r>
                        <a:rPr lang="es-ES_tradnl" sz="1600" dirty="0">
                          <a:effectLst/>
                        </a:rPr>
                        <a:t>83.a)</a:t>
                      </a:r>
                      <a:endParaRPr lang="es-ES" sz="1400" dirty="0">
                        <a:effectLst/>
                        <a:latin typeface="Calibri"/>
                        <a:ea typeface="Calibri"/>
                        <a:cs typeface="Times New Roman"/>
                      </a:endParaRPr>
                    </a:p>
                  </a:txBody>
                  <a:tcPr marL="68580" marR="68580" marT="0" marB="0"/>
                </a:tc>
                <a:tc>
                  <a:txBody>
                    <a:bodyPr/>
                    <a:lstStyle/>
                    <a:p>
                      <a:pPr marL="7938" indent="0" algn="just">
                        <a:spcAft>
                          <a:spcPts val="500"/>
                        </a:spcAft>
                      </a:pPr>
                      <a:r>
                        <a:rPr lang="es-ES_tradnl" sz="1600" dirty="0">
                          <a:effectLst/>
                        </a:rPr>
                        <a:t>Disolución de la Persona Jurídica</a:t>
                      </a:r>
                      <a:endParaRPr lang="es-ES" sz="1400" dirty="0">
                        <a:effectLst/>
                        <a:latin typeface="Calibri"/>
                        <a:ea typeface="Calibri"/>
                        <a:cs typeface="Times New Roman"/>
                      </a:endParaRPr>
                    </a:p>
                  </a:txBody>
                  <a:tcPr marL="68580" marR="68580" marT="0" marB="0"/>
                </a:tc>
                <a:tc>
                  <a:txBody>
                    <a:bodyPr/>
                    <a:lstStyle/>
                    <a:p>
                      <a:pPr marL="0" indent="0" algn="l">
                        <a:spcAft>
                          <a:spcPts val="500"/>
                        </a:spcAft>
                      </a:pPr>
                      <a:r>
                        <a:rPr lang="es-ES_tradnl" sz="1600" dirty="0">
                          <a:effectLst/>
                        </a:rPr>
                        <a:t>Superior a los 12A de PL</a:t>
                      </a:r>
                      <a:endParaRPr lang="es-ES" sz="1400" dirty="0">
                        <a:effectLst/>
                        <a:latin typeface="Calibri"/>
                        <a:ea typeface="Calibri"/>
                        <a:cs typeface="Times New Roman"/>
                      </a:endParaRPr>
                    </a:p>
                  </a:txBody>
                  <a:tcPr marL="68580" marR="68580" marT="0" marB="0"/>
                </a:tc>
              </a:tr>
              <a:tr h="1027322">
                <a:tc>
                  <a:txBody>
                    <a:bodyPr/>
                    <a:lstStyle/>
                    <a:p>
                      <a:pPr marL="63500" indent="0" algn="just">
                        <a:spcAft>
                          <a:spcPts val="500"/>
                        </a:spcAft>
                      </a:pPr>
                      <a:r>
                        <a:rPr lang="es-ES_tradnl" sz="1600" dirty="0">
                          <a:effectLst/>
                        </a:rPr>
                        <a:t>83.b))</a:t>
                      </a:r>
                      <a:endParaRPr lang="es-ES" sz="1400" dirty="0">
                        <a:effectLst/>
                        <a:latin typeface="Calibri"/>
                        <a:ea typeface="Calibri"/>
                        <a:cs typeface="Times New Roman"/>
                      </a:endParaRPr>
                    </a:p>
                  </a:txBody>
                  <a:tcPr marL="68580" marR="68580" marT="0" marB="0"/>
                </a:tc>
                <a:tc>
                  <a:txBody>
                    <a:bodyPr/>
                    <a:lstStyle/>
                    <a:p>
                      <a:pPr marL="63500" indent="0" algn="just">
                        <a:spcAft>
                          <a:spcPts val="500"/>
                        </a:spcAft>
                      </a:pPr>
                      <a:r>
                        <a:rPr lang="es-ES_tradnl" sz="1600" dirty="0">
                          <a:effectLst/>
                        </a:rPr>
                        <a:t>Clausura temporal, intervención y prohibición temporal o permanente para desarrollar determinada actividad o negocio</a:t>
                      </a:r>
                      <a:endParaRPr lang="es-ES" sz="1400" dirty="0">
                        <a:effectLst/>
                        <a:latin typeface="Calibri"/>
                        <a:ea typeface="Calibri"/>
                        <a:cs typeface="Times New Roman"/>
                      </a:endParaRPr>
                    </a:p>
                  </a:txBody>
                  <a:tcPr marL="68580" marR="68580" marT="0" marB="0"/>
                </a:tc>
                <a:tc>
                  <a:txBody>
                    <a:bodyPr/>
                    <a:lstStyle/>
                    <a:p>
                      <a:pPr marL="0" indent="0" algn="l">
                        <a:spcAft>
                          <a:spcPts val="500"/>
                        </a:spcAft>
                      </a:pPr>
                      <a:r>
                        <a:rPr lang="es-ES_tradnl" sz="1600" dirty="0">
                          <a:effectLst/>
                        </a:rPr>
                        <a:t>No exceda los 12A de PL</a:t>
                      </a:r>
                      <a:endParaRPr lang="es-ES" sz="1400" dirty="0">
                        <a:effectLst/>
                        <a:latin typeface="Calibri"/>
                        <a:ea typeface="Calibri"/>
                        <a:cs typeface="Times New Roman"/>
                      </a:endParaRPr>
                    </a:p>
                  </a:txBody>
                  <a:tcPr marL="68580" marR="68580" marT="0" marB="0"/>
                </a:tc>
              </a:tr>
              <a:tr h="274666">
                <a:tc>
                  <a:txBody>
                    <a:bodyPr/>
                    <a:lstStyle/>
                    <a:p>
                      <a:pPr marL="55563" indent="0" algn="just">
                        <a:spcAft>
                          <a:spcPts val="500"/>
                        </a:spcAft>
                      </a:pPr>
                      <a:r>
                        <a:rPr lang="es-ES_tradnl" sz="1600" dirty="0">
                          <a:effectLst/>
                        </a:rPr>
                        <a:t>85.a)</a:t>
                      </a:r>
                      <a:endParaRPr lang="es-ES" sz="1400" dirty="0">
                        <a:effectLst/>
                        <a:latin typeface="Calibri"/>
                        <a:ea typeface="Calibri"/>
                        <a:cs typeface="Times New Roman"/>
                      </a:endParaRPr>
                    </a:p>
                  </a:txBody>
                  <a:tcPr marL="68580" marR="68580" marT="0" marB="0"/>
                </a:tc>
                <a:tc>
                  <a:txBody>
                    <a:bodyPr/>
                    <a:lstStyle/>
                    <a:p>
                      <a:pPr marL="7938" indent="0" algn="just">
                        <a:spcAft>
                          <a:spcPts val="500"/>
                        </a:spcAft>
                      </a:pPr>
                      <a:r>
                        <a:rPr lang="es-ES_tradnl" sz="1600" dirty="0">
                          <a:effectLst/>
                        </a:rPr>
                        <a:t>Multa de mil a tres mil cuotas</a:t>
                      </a:r>
                      <a:endParaRPr lang="es-ES" sz="1400" dirty="0">
                        <a:effectLst/>
                        <a:latin typeface="Calibri"/>
                        <a:ea typeface="Calibri"/>
                        <a:cs typeface="Times New Roman"/>
                      </a:endParaRPr>
                    </a:p>
                  </a:txBody>
                  <a:tcPr marL="68580" marR="68580" marT="0" marB="0"/>
                </a:tc>
                <a:tc>
                  <a:txBody>
                    <a:bodyPr/>
                    <a:lstStyle/>
                    <a:p>
                      <a:pPr marL="7938" indent="0" algn="l">
                        <a:spcAft>
                          <a:spcPts val="500"/>
                        </a:spcAft>
                      </a:pPr>
                      <a:r>
                        <a:rPr lang="es-ES_tradnl" sz="1600" dirty="0">
                          <a:effectLst/>
                        </a:rPr>
                        <a:t>3A de PL</a:t>
                      </a:r>
                      <a:endParaRPr lang="es-ES" sz="1400" dirty="0">
                        <a:effectLst/>
                        <a:latin typeface="Calibri"/>
                        <a:ea typeface="Calibri"/>
                        <a:cs typeface="Times New Roman"/>
                      </a:endParaRPr>
                    </a:p>
                  </a:txBody>
                  <a:tcPr marL="68580" marR="68580" marT="0" marB="0"/>
                </a:tc>
              </a:tr>
              <a:tr h="770492">
                <a:tc>
                  <a:txBody>
                    <a:bodyPr/>
                    <a:lstStyle/>
                    <a:p>
                      <a:pPr>
                        <a:lnSpc>
                          <a:spcPct val="115000"/>
                        </a:lnSpc>
                        <a:spcAft>
                          <a:spcPts val="0"/>
                        </a:spcAft>
                      </a:pPr>
                      <a:r>
                        <a:rPr lang="es-ES" sz="1600">
                          <a:effectLst/>
                        </a:rPr>
                        <a:t>85.b)</a:t>
                      </a:r>
                      <a:endParaRPr lang="es-ES" sz="1400">
                        <a:effectLst/>
                        <a:latin typeface="Calibri"/>
                        <a:ea typeface="Calibri"/>
                        <a:cs typeface="Times New Roman"/>
                      </a:endParaRPr>
                    </a:p>
                  </a:txBody>
                  <a:tcPr marL="68580" marR="68580" marT="0" marB="0"/>
                </a:tc>
                <a:tc>
                  <a:txBody>
                    <a:bodyPr/>
                    <a:lstStyle/>
                    <a:p>
                      <a:pPr marL="0" indent="0" algn="just">
                        <a:spcAft>
                          <a:spcPts val="500"/>
                        </a:spcAft>
                      </a:pPr>
                      <a:r>
                        <a:rPr lang="es-ES_tradnl" sz="1600" dirty="0">
                          <a:effectLst/>
                        </a:rPr>
                        <a:t>Multa de tres mil a seis mil cuotas</a:t>
                      </a:r>
                      <a:endParaRPr lang="es-ES" sz="1400" dirty="0">
                        <a:effectLst/>
                        <a:latin typeface="Calibri"/>
                        <a:ea typeface="Calibri"/>
                        <a:cs typeface="Times New Roman"/>
                      </a:endParaRPr>
                    </a:p>
                  </a:txBody>
                  <a:tcPr marL="68580" marR="68580" marT="0" marB="0"/>
                </a:tc>
                <a:tc>
                  <a:txBody>
                    <a:bodyPr/>
                    <a:lstStyle/>
                    <a:p>
                      <a:pPr marL="7938" indent="0" algn="l">
                        <a:spcAft>
                          <a:spcPts val="500"/>
                        </a:spcAft>
                      </a:pPr>
                      <a:r>
                        <a:rPr lang="es-ES_tradnl" sz="1600" dirty="0">
                          <a:effectLst/>
                        </a:rPr>
                        <a:t>Superior de 3A e inferior a 12A de PL</a:t>
                      </a:r>
                      <a:endParaRPr lang="es-ES" sz="1400" dirty="0">
                        <a:effectLst/>
                        <a:latin typeface="Calibri"/>
                        <a:ea typeface="Calibri"/>
                        <a:cs typeface="Times New Roman"/>
                      </a:endParaRPr>
                    </a:p>
                  </a:txBody>
                  <a:tcPr marL="68580" marR="68580" marT="0" marB="0"/>
                </a:tc>
              </a:tr>
              <a:tr h="513661">
                <a:tc>
                  <a:txBody>
                    <a:bodyPr/>
                    <a:lstStyle/>
                    <a:p>
                      <a:pPr>
                        <a:lnSpc>
                          <a:spcPct val="115000"/>
                        </a:lnSpc>
                        <a:spcAft>
                          <a:spcPts val="0"/>
                        </a:spcAft>
                      </a:pPr>
                      <a:r>
                        <a:rPr lang="es-ES" sz="1600">
                          <a:effectLst/>
                        </a:rPr>
                        <a:t>85.c)</a:t>
                      </a:r>
                      <a:endParaRPr lang="es-ES" sz="1400">
                        <a:effectLst/>
                        <a:latin typeface="Calibri"/>
                        <a:ea typeface="Calibri"/>
                        <a:cs typeface="Times New Roman"/>
                      </a:endParaRPr>
                    </a:p>
                  </a:txBody>
                  <a:tcPr marL="68580" marR="68580" marT="0" marB="0"/>
                </a:tc>
                <a:tc>
                  <a:txBody>
                    <a:bodyPr/>
                    <a:lstStyle/>
                    <a:p>
                      <a:pPr marL="7938" indent="0" algn="just">
                        <a:spcAft>
                          <a:spcPts val="500"/>
                        </a:spcAft>
                      </a:pPr>
                      <a:r>
                        <a:rPr lang="es-ES_tradnl" sz="1600" dirty="0">
                          <a:effectLst/>
                        </a:rPr>
                        <a:t>Multa de seis mil a cien mil cuotas</a:t>
                      </a:r>
                      <a:endParaRPr lang="es-ES" sz="1400" dirty="0">
                        <a:effectLst/>
                        <a:latin typeface="Calibri"/>
                        <a:ea typeface="Calibri"/>
                        <a:cs typeface="Times New Roman"/>
                      </a:endParaRPr>
                    </a:p>
                  </a:txBody>
                  <a:tcPr marL="68580" marR="68580" marT="0" marB="0"/>
                </a:tc>
                <a:tc>
                  <a:txBody>
                    <a:bodyPr/>
                    <a:lstStyle/>
                    <a:p>
                      <a:pPr marL="63500" indent="0" algn="l">
                        <a:spcAft>
                          <a:spcPts val="500"/>
                        </a:spcAft>
                      </a:pPr>
                      <a:r>
                        <a:rPr lang="es-ES_tradnl" sz="1600" dirty="0">
                          <a:effectLst/>
                        </a:rPr>
                        <a:t>Superior a los 12A de PL</a:t>
                      </a:r>
                      <a:endParaRPr lang="es-ES" sz="14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52788981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solidFill>
                  <a:schemeClr val="tx1"/>
                </a:solidFill>
              </a:rPr>
              <a:t>BIBLIOGRAFÍA</a:t>
            </a:r>
            <a:endParaRPr lang="es-ES" b="1" dirty="0">
              <a:solidFill>
                <a:schemeClr val="tx1"/>
              </a:solidFill>
            </a:endParaRPr>
          </a:p>
        </p:txBody>
      </p:sp>
      <p:sp>
        <p:nvSpPr>
          <p:cNvPr id="3" name="2 Marcador de contenido"/>
          <p:cNvSpPr>
            <a:spLocks noGrp="1"/>
          </p:cNvSpPr>
          <p:nvPr>
            <p:ph sz="quarter" idx="1"/>
          </p:nvPr>
        </p:nvSpPr>
        <p:spPr/>
        <p:txBody>
          <a:bodyPr/>
          <a:lstStyle/>
          <a:p>
            <a:endParaRPr lang="es-ES_tradnl" b="1" dirty="0"/>
          </a:p>
          <a:p>
            <a:endParaRPr lang="es-ES_tradnl" b="1" dirty="0"/>
          </a:p>
          <a:p>
            <a:endParaRPr lang="es-ES" dirty="0"/>
          </a:p>
          <a:p>
            <a:pPr lvl="0"/>
            <a:r>
              <a:rPr lang="es-ES" dirty="0"/>
              <a:t>Código penal. Ley 62/87. </a:t>
            </a:r>
          </a:p>
          <a:p>
            <a:pPr lvl="0"/>
            <a:r>
              <a:rPr lang="es-ES" dirty="0"/>
              <a:t>QUIRÓS PÍREZ, Renén, </a:t>
            </a:r>
            <a:r>
              <a:rPr lang="es-ES" i="1" dirty="0"/>
              <a:t>Manual de Derecho Penal</a:t>
            </a:r>
            <a:r>
              <a:rPr lang="es-ES" dirty="0"/>
              <a:t>, Editorial Félix Valera, La Habana, </a:t>
            </a:r>
            <a:r>
              <a:rPr lang="es-ES" dirty="0" smtClean="0"/>
              <a:t>2015, </a:t>
            </a:r>
            <a:r>
              <a:rPr lang="es-ES" dirty="0"/>
              <a:t>Tomo </a:t>
            </a:r>
            <a:r>
              <a:rPr lang="es-ES" dirty="0" smtClean="0"/>
              <a:t>IV. </a:t>
            </a:r>
            <a:endParaRPr lang="es-ES" dirty="0"/>
          </a:p>
          <a:p>
            <a:endParaRPr lang="es-ES" dirty="0"/>
          </a:p>
        </p:txBody>
      </p:sp>
    </p:spTree>
    <p:extLst>
      <p:ext uri="{BB962C8B-B14F-4D97-AF65-F5344CB8AC3E}">
        <p14:creationId xmlns:p14="http://schemas.microsoft.com/office/powerpoint/2010/main" val="9233779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Adecuación de la sanción.</a:t>
            </a:r>
            <a:endParaRPr lang="es-ES" dirty="0">
              <a:solidFill>
                <a:schemeClr val="tx1"/>
              </a:solidFill>
            </a:endParaRPr>
          </a:p>
        </p:txBody>
      </p:sp>
      <p:graphicFrame>
        <p:nvGraphicFramePr>
          <p:cNvPr id="4" name="3 Marcador de contenido"/>
          <p:cNvGraphicFramePr>
            <a:graphicFrameLocks noGrp="1"/>
          </p:cNvGraphicFramePr>
          <p:nvPr>
            <p:ph sz="quarter" idx="1"/>
            <p:extLst>
              <p:ext uri="{D42A27DB-BD31-4B8C-83A1-F6EECF244321}">
                <p14:modId xmlns:p14="http://schemas.microsoft.com/office/powerpoint/2010/main" val="1418715282"/>
              </p:ext>
            </p:extLst>
          </p:nvPr>
        </p:nvGraphicFramePr>
        <p:xfrm>
          <a:off x="301625" y="1145381"/>
          <a:ext cx="8504238" cy="342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3895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Adecuación de la sanción.</a:t>
            </a:r>
            <a:endParaRPr lang="es-ES" dirty="0">
              <a:solidFill>
                <a:schemeClr val="tx1"/>
              </a:solidFill>
            </a:endParaRPr>
          </a:p>
        </p:txBody>
      </p:sp>
      <p:graphicFrame>
        <p:nvGraphicFramePr>
          <p:cNvPr id="4" name="3 Marcador de contenido"/>
          <p:cNvGraphicFramePr>
            <a:graphicFrameLocks noGrp="1"/>
          </p:cNvGraphicFramePr>
          <p:nvPr>
            <p:ph sz="quarter" idx="1"/>
            <p:extLst>
              <p:ext uri="{D42A27DB-BD31-4B8C-83A1-F6EECF244321}">
                <p14:modId xmlns:p14="http://schemas.microsoft.com/office/powerpoint/2010/main" val="2149809093"/>
              </p:ext>
            </p:extLst>
          </p:nvPr>
        </p:nvGraphicFramePr>
        <p:xfrm>
          <a:off x="301625" y="1145382"/>
          <a:ext cx="8504238" cy="8863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CuadroTexto"/>
          <p:cNvSpPr txBox="1"/>
          <p:nvPr/>
        </p:nvSpPr>
        <p:spPr>
          <a:xfrm>
            <a:off x="395538" y="2733769"/>
            <a:ext cx="4376463" cy="646331"/>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s-ES" sz="3600" b="1" dirty="0" smtClean="0">
                <a:solidFill>
                  <a:schemeClr val="tx1"/>
                </a:solidFill>
              </a:rPr>
              <a:t>Proporcionalidad</a:t>
            </a:r>
            <a:endParaRPr lang="es-ES" sz="3600" dirty="0">
              <a:solidFill>
                <a:schemeClr val="tx1"/>
              </a:solidFill>
            </a:endParaRPr>
          </a:p>
        </p:txBody>
      </p:sp>
      <p:sp>
        <p:nvSpPr>
          <p:cNvPr id="5" name="4 CuadroTexto"/>
          <p:cNvSpPr txBox="1"/>
          <p:nvPr/>
        </p:nvSpPr>
        <p:spPr>
          <a:xfrm>
            <a:off x="4181130" y="3782182"/>
            <a:ext cx="4351311" cy="646331"/>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s-ES" sz="3600" b="1" dirty="0" smtClean="0">
                <a:solidFill>
                  <a:schemeClr val="tx1"/>
                </a:solidFill>
              </a:rPr>
              <a:t>individualización </a:t>
            </a:r>
            <a:endParaRPr lang="es-ES" sz="3600" b="1" dirty="0">
              <a:solidFill>
                <a:schemeClr val="tx1"/>
              </a:solidFill>
            </a:endParaRPr>
          </a:p>
        </p:txBody>
      </p:sp>
      <p:sp>
        <p:nvSpPr>
          <p:cNvPr id="6" name="5 CuadroTexto"/>
          <p:cNvSpPr txBox="1"/>
          <p:nvPr/>
        </p:nvSpPr>
        <p:spPr>
          <a:xfrm>
            <a:off x="2915816" y="1843323"/>
            <a:ext cx="3252328" cy="646331"/>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s-ES" sz="3600" b="1" dirty="0" smtClean="0">
                <a:solidFill>
                  <a:schemeClr val="tx1"/>
                </a:solidFill>
              </a:rPr>
              <a:t>Principio</a:t>
            </a:r>
            <a:endParaRPr lang="es-ES" sz="3600" dirty="0">
              <a:solidFill>
                <a:schemeClr val="tx1"/>
              </a:solidFill>
            </a:endParaRPr>
          </a:p>
        </p:txBody>
      </p:sp>
      <p:cxnSp>
        <p:nvCxnSpPr>
          <p:cNvPr id="8" name="7 Conector recto de flecha"/>
          <p:cNvCxnSpPr/>
          <p:nvPr/>
        </p:nvCxnSpPr>
        <p:spPr>
          <a:xfrm flipH="1">
            <a:off x="3635896" y="2328070"/>
            <a:ext cx="288032" cy="29768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9" name="8 Conector recto de flecha"/>
          <p:cNvCxnSpPr/>
          <p:nvPr/>
        </p:nvCxnSpPr>
        <p:spPr>
          <a:xfrm>
            <a:off x="5868144" y="2328071"/>
            <a:ext cx="1008112" cy="13238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629777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Adecuación de la sanción.</a:t>
            </a:r>
            <a:endParaRPr lang="es-ES" dirty="0">
              <a:solidFill>
                <a:schemeClr val="tx1"/>
              </a:solidFill>
            </a:endParaRPr>
          </a:p>
        </p:txBody>
      </p:sp>
      <p:graphicFrame>
        <p:nvGraphicFramePr>
          <p:cNvPr id="4" name="3 Marcador de contenido"/>
          <p:cNvGraphicFramePr>
            <a:graphicFrameLocks noGrp="1"/>
          </p:cNvGraphicFramePr>
          <p:nvPr>
            <p:ph sz="quarter" idx="1"/>
            <p:extLst>
              <p:ext uri="{D42A27DB-BD31-4B8C-83A1-F6EECF244321}">
                <p14:modId xmlns:p14="http://schemas.microsoft.com/office/powerpoint/2010/main" val="2340145642"/>
              </p:ext>
            </p:extLst>
          </p:nvPr>
        </p:nvGraphicFramePr>
        <p:xfrm>
          <a:off x="301625" y="1145382"/>
          <a:ext cx="8504238" cy="8863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6 Rectángulo"/>
          <p:cNvSpPr/>
          <p:nvPr/>
        </p:nvSpPr>
        <p:spPr>
          <a:xfrm>
            <a:off x="539552" y="2301721"/>
            <a:ext cx="8064896" cy="2246769"/>
          </a:xfrm>
          <a:prstGeom prst="rect">
            <a:avLst/>
          </a:prstGeom>
        </p:spPr>
        <p:txBody>
          <a:bodyPr wrap="square">
            <a:spAutoFit/>
          </a:bodyPr>
          <a:lstStyle/>
          <a:p>
            <a:pPr algn="just"/>
            <a:r>
              <a:rPr lang="es-ES" sz="2800" b="1" dirty="0"/>
              <a:t>Arbitrio judicial: </a:t>
            </a:r>
            <a:r>
              <a:rPr lang="es-ES" sz="2800" dirty="0"/>
              <a:t>F</a:t>
            </a:r>
            <a:r>
              <a:rPr lang="es-ES" sz="2800" dirty="0" smtClean="0"/>
              <a:t>acultad </a:t>
            </a:r>
            <a:r>
              <a:rPr lang="es-ES" sz="2800" dirty="0"/>
              <a:t>que tiene los jueces</a:t>
            </a:r>
            <a:r>
              <a:rPr lang="es-ES" sz="2800" b="1" dirty="0"/>
              <a:t> </a:t>
            </a:r>
            <a:r>
              <a:rPr lang="es-ES" sz="2800" dirty="0"/>
              <a:t>de elegir la sanción adecuada en los casos concretos, entre las varias clases </a:t>
            </a:r>
            <a:r>
              <a:rPr lang="es-ES" sz="2800" dirty="0" smtClean="0"/>
              <a:t>y medidas </a:t>
            </a:r>
            <a:r>
              <a:rPr lang="es-ES" sz="2800" dirty="0"/>
              <a:t>de sanciones que autoriza la ley penal</a:t>
            </a:r>
            <a:r>
              <a:rPr lang="es-ES" sz="2800" dirty="0" smtClean="0"/>
              <a:t>. Sin variar la estipulada en norma. </a:t>
            </a:r>
            <a:r>
              <a:rPr lang="es-ES" sz="2800" b="1" dirty="0" smtClean="0"/>
              <a:t> </a:t>
            </a:r>
            <a:endParaRPr lang="es-ES" sz="2800" dirty="0"/>
          </a:p>
        </p:txBody>
      </p:sp>
    </p:spTree>
    <p:extLst>
      <p:ext uri="{BB962C8B-B14F-4D97-AF65-F5344CB8AC3E}">
        <p14:creationId xmlns:p14="http://schemas.microsoft.com/office/powerpoint/2010/main" val="275397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257175"/>
            <a:ext cx="8534400" cy="569214"/>
          </a:xfrm>
        </p:spPr>
        <p:txBody>
          <a:bodyPr>
            <a:normAutofit fontScale="90000"/>
          </a:bodyPr>
          <a:lstStyle/>
          <a:p>
            <a:r>
              <a:rPr lang="es-ES" dirty="0">
                <a:solidFill>
                  <a:schemeClr val="tx1"/>
                </a:solidFill>
              </a:rPr>
              <a:t> </a:t>
            </a:r>
            <a:r>
              <a:rPr lang="es-ES" b="1" dirty="0">
                <a:solidFill>
                  <a:schemeClr val="tx1"/>
                </a:solidFill>
              </a:rPr>
              <a:t>Elementos que tiene en cuenta el tribunal a la hora de adecuar la sanción</a:t>
            </a:r>
            <a:r>
              <a:rPr lang="es-ES" b="1" dirty="0" smtClean="0">
                <a:solidFill>
                  <a:schemeClr val="tx1"/>
                </a:solidFill>
              </a:rPr>
              <a:t>:</a:t>
            </a:r>
            <a:endParaRPr lang="es-ES" dirty="0">
              <a:solidFill>
                <a:schemeClr val="tx1"/>
              </a:solidFill>
            </a:endParaRPr>
          </a:p>
        </p:txBody>
      </p:sp>
      <p:sp>
        <p:nvSpPr>
          <p:cNvPr id="3" name="2 Marcador de contenido"/>
          <p:cNvSpPr>
            <a:spLocks noGrp="1"/>
          </p:cNvSpPr>
          <p:nvPr>
            <p:ph sz="quarter" idx="1"/>
          </p:nvPr>
        </p:nvSpPr>
        <p:spPr/>
        <p:txBody>
          <a:bodyPr/>
          <a:lstStyle/>
          <a:p>
            <a:pPr lvl="0"/>
            <a:endParaRPr lang="es-ES" dirty="0" smtClean="0"/>
          </a:p>
          <a:p>
            <a:pPr lvl="0"/>
            <a:r>
              <a:rPr lang="es-ES" dirty="0" smtClean="0"/>
              <a:t>Índole </a:t>
            </a:r>
            <a:r>
              <a:rPr lang="es-ES" dirty="0"/>
              <a:t>del delito cometido. </a:t>
            </a:r>
            <a:r>
              <a:rPr lang="es-ES_tradnl" dirty="0"/>
              <a:t>Articulo 71.1 </a:t>
            </a:r>
            <a:r>
              <a:rPr lang="es-ES_tradnl" dirty="0" smtClean="0"/>
              <a:t>a)</a:t>
            </a:r>
          </a:p>
          <a:p>
            <a:pPr lvl="0"/>
            <a:r>
              <a:rPr lang="es-ES" dirty="0" smtClean="0"/>
              <a:t>Circunstancias</a:t>
            </a:r>
            <a:r>
              <a:rPr lang="es-ES" dirty="0"/>
              <a:t>. </a:t>
            </a:r>
            <a:r>
              <a:rPr lang="es-ES_tradnl" dirty="0"/>
              <a:t>Articulo 71.1 b</a:t>
            </a:r>
            <a:r>
              <a:rPr lang="es-ES_tradnl" dirty="0" smtClean="0"/>
              <a:t>)</a:t>
            </a:r>
            <a:endParaRPr lang="es-ES" dirty="0"/>
          </a:p>
          <a:p>
            <a:pPr lvl="0"/>
            <a:r>
              <a:rPr lang="es-ES" dirty="0"/>
              <a:t>Posibilidades de enmiendas. </a:t>
            </a:r>
            <a:r>
              <a:rPr lang="es-ES_tradnl" dirty="0"/>
              <a:t>Articulo 71.1 c</a:t>
            </a:r>
            <a:r>
              <a:rPr lang="es-ES_tradnl" dirty="0" smtClean="0"/>
              <a:t>)</a:t>
            </a:r>
            <a:endParaRPr lang="es-ES" dirty="0"/>
          </a:p>
          <a:p>
            <a:pPr lvl="0"/>
            <a:r>
              <a:rPr lang="es-ES" dirty="0"/>
              <a:t>Comportamiento con posterioridad a la comisión del delito. </a:t>
            </a:r>
            <a:r>
              <a:rPr lang="es-ES_tradnl" dirty="0"/>
              <a:t>Articulo 71.1 c</a:t>
            </a:r>
            <a:r>
              <a:rPr lang="es-ES_tradnl" dirty="0" smtClean="0"/>
              <a:t>)</a:t>
            </a:r>
            <a:endParaRPr lang="es-ES" dirty="0"/>
          </a:p>
        </p:txBody>
      </p:sp>
      <p:sp>
        <p:nvSpPr>
          <p:cNvPr id="4" name="3 CuadroTexto"/>
          <p:cNvSpPr txBox="1"/>
          <p:nvPr/>
        </p:nvSpPr>
        <p:spPr>
          <a:xfrm>
            <a:off x="6564610" y="4196507"/>
            <a:ext cx="2376264" cy="784830"/>
          </a:xfrm>
          <a:prstGeom prst="rect">
            <a:avLst/>
          </a:prstGeom>
          <a:noFill/>
        </p:spPr>
        <p:txBody>
          <a:bodyPr wrap="square" rtlCol="0">
            <a:spAutoFit/>
          </a:bodyPr>
          <a:lstStyle/>
          <a:p>
            <a:pPr lvl="0">
              <a:spcBef>
                <a:spcPct val="20000"/>
              </a:spcBef>
              <a:buClr>
                <a:srgbClr val="D16349"/>
              </a:buClr>
              <a:buSzPct val="85000"/>
            </a:pPr>
            <a:r>
              <a:rPr lang="es-ES_tradnl" sz="2700" dirty="0">
                <a:solidFill>
                  <a:prstClr val="black"/>
                </a:solidFill>
              </a:rPr>
              <a:t>Ley 151/22.</a:t>
            </a:r>
            <a:endParaRPr lang="es-ES" sz="2700" dirty="0">
              <a:solidFill>
                <a:prstClr val="black"/>
              </a:solidFill>
            </a:endParaRPr>
          </a:p>
          <a:p>
            <a:endParaRPr lang="es-ES" dirty="0"/>
          </a:p>
        </p:txBody>
      </p:sp>
    </p:spTree>
    <p:extLst>
      <p:ext uri="{BB962C8B-B14F-4D97-AF65-F5344CB8AC3E}">
        <p14:creationId xmlns:p14="http://schemas.microsoft.com/office/powerpoint/2010/main" val="350827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257175"/>
            <a:ext cx="8534400" cy="569214"/>
          </a:xfrm>
        </p:spPr>
        <p:txBody>
          <a:bodyPr>
            <a:normAutofit fontScale="90000"/>
          </a:bodyPr>
          <a:lstStyle/>
          <a:p>
            <a:r>
              <a:rPr lang="es-ES" b="1" dirty="0">
                <a:solidFill>
                  <a:schemeClr val="tx1"/>
                </a:solidFill>
              </a:rPr>
              <a:t>ABREVIATURAS:</a:t>
            </a:r>
          </a:p>
        </p:txBody>
      </p:sp>
      <p:sp>
        <p:nvSpPr>
          <p:cNvPr id="3" name="2 Marcador de contenido"/>
          <p:cNvSpPr>
            <a:spLocks noGrp="1"/>
          </p:cNvSpPr>
          <p:nvPr>
            <p:ph sz="quarter" idx="1"/>
          </p:nvPr>
        </p:nvSpPr>
        <p:spPr/>
        <p:txBody>
          <a:bodyPr>
            <a:noAutofit/>
          </a:bodyPr>
          <a:lstStyle/>
          <a:p>
            <a:pPr lvl="0"/>
            <a:r>
              <a:rPr lang="es-ES" sz="2000" b="1" dirty="0" smtClean="0"/>
              <a:t>Ley 151/22 </a:t>
            </a:r>
            <a:r>
              <a:rPr lang="es-ES" sz="2000" b="1" dirty="0"/>
              <a:t>– </a:t>
            </a:r>
            <a:r>
              <a:rPr lang="es-ES" sz="2000" dirty="0"/>
              <a:t>Código Penal</a:t>
            </a:r>
          </a:p>
          <a:p>
            <a:pPr lvl="0"/>
            <a:r>
              <a:rPr lang="es-ES" sz="2000" b="1" dirty="0"/>
              <a:t>MPLN – </a:t>
            </a:r>
            <a:r>
              <a:rPr lang="es-ES" sz="2000" dirty="0"/>
              <a:t>Marco Legal Penal </a:t>
            </a:r>
            <a:r>
              <a:rPr lang="es-ES" sz="2000" dirty="0" smtClean="0"/>
              <a:t>Normal</a:t>
            </a:r>
            <a:r>
              <a:rPr lang="es-ES" sz="2000" dirty="0"/>
              <a:t>.</a:t>
            </a:r>
            <a:endParaRPr lang="es-ES" sz="2000" dirty="0" smtClean="0"/>
          </a:p>
          <a:p>
            <a:pPr lvl="0"/>
            <a:r>
              <a:rPr lang="es-ES" sz="2000" b="1" dirty="0" smtClean="0"/>
              <a:t>NMP </a:t>
            </a:r>
            <a:r>
              <a:rPr lang="es-ES" sz="2000" b="1" dirty="0"/>
              <a:t>-  </a:t>
            </a:r>
            <a:r>
              <a:rPr lang="es-ES" sz="2000" dirty="0"/>
              <a:t>Nuevo</a:t>
            </a:r>
            <a:r>
              <a:rPr lang="es-ES" sz="2000" b="1" dirty="0"/>
              <a:t> </a:t>
            </a:r>
            <a:r>
              <a:rPr lang="es-ES" sz="2000" dirty="0"/>
              <a:t>Marco Legal </a:t>
            </a:r>
            <a:r>
              <a:rPr lang="es-ES" sz="2000" dirty="0" smtClean="0"/>
              <a:t>Penal.</a:t>
            </a:r>
          </a:p>
          <a:p>
            <a:pPr lvl="0"/>
            <a:r>
              <a:rPr lang="es-ES" sz="2000" b="1" dirty="0" smtClean="0"/>
              <a:t>LMIN</a:t>
            </a:r>
            <a:r>
              <a:rPr lang="es-ES" sz="2000" dirty="0" smtClean="0"/>
              <a:t> </a:t>
            </a:r>
            <a:r>
              <a:rPr lang="es-ES" sz="2000" dirty="0"/>
              <a:t>– Límite mínimo de la sanción establecida para el delito</a:t>
            </a:r>
          </a:p>
          <a:p>
            <a:pPr lvl="0"/>
            <a:r>
              <a:rPr lang="es-ES" sz="2000" b="1" dirty="0"/>
              <a:t>LMAX</a:t>
            </a:r>
            <a:r>
              <a:rPr lang="es-ES" sz="2000" dirty="0"/>
              <a:t> -- Límite máximo de la sanción establecida para el delito</a:t>
            </a:r>
          </a:p>
          <a:p>
            <a:pPr lvl="0"/>
            <a:r>
              <a:rPr lang="es-ES" sz="2000" b="1" dirty="0"/>
              <a:t>PL</a:t>
            </a:r>
            <a:r>
              <a:rPr lang="es-ES" sz="2000" dirty="0"/>
              <a:t> – privación de libertad </a:t>
            </a:r>
          </a:p>
          <a:p>
            <a:pPr lvl="0"/>
            <a:r>
              <a:rPr lang="es-ES" sz="2000" b="1" dirty="0"/>
              <a:t>MU</a:t>
            </a:r>
            <a:r>
              <a:rPr lang="es-ES" sz="2000" dirty="0"/>
              <a:t> – multa </a:t>
            </a:r>
          </a:p>
          <a:p>
            <a:pPr lvl="0"/>
            <a:r>
              <a:rPr lang="es-ES" sz="2000" b="1" dirty="0"/>
              <a:t>A </a:t>
            </a:r>
            <a:r>
              <a:rPr lang="es-ES" sz="2000" dirty="0"/>
              <a:t>– años </a:t>
            </a:r>
          </a:p>
          <a:p>
            <a:pPr lvl="0"/>
            <a:r>
              <a:rPr lang="es-ES" sz="2000" b="1" dirty="0"/>
              <a:t>M</a:t>
            </a:r>
            <a:r>
              <a:rPr lang="es-ES" sz="2000" dirty="0"/>
              <a:t> – meses </a:t>
            </a:r>
          </a:p>
          <a:p>
            <a:pPr lvl="0"/>
            <a:r>
              <a:rPr lang="es-ES" sz="2000" b="1" dirty="0"/>
              <a:t>D</a:t>
            </a:r>
            <a:r>
              <a:rPr lang="es-ES" sz="2000" dirty="0"/>
              <a:t> – días. </a:t>
            </a:r>
          </a:p>
          <a:p>
            <a:pPr lvl="0"/>
            <a:endParaRPr lang="es-ES" sz="2000" dirty="0"/>
          </a:p>
        </p:txBody>
      </p:sp>
    </p:spTree>
    <p:extLst>
      <p:ext uri="{BB962C8B-B14F-4D97-AF65-F5344CB8AC3E}">
        <p14:creationId xmlns:p14="http://schemas.microsoft.com/office/powerpoint/2010/main" val="2871674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p:sp>
        <p:nvSpPr>
          <p:cNvPr id="3" name="2 Marcador de contenido"/>
          <p:cNvSpPr>
            <a:spLocks noGrp="1"/>
          </p:cNvSpPr>
          <p:nvPr>
            <p:ph sz="quarter" idx="1"/>
          </p:nvPr>
        </p:nvSpPr>
        <p:spPr/>
        <p:txBody>
          <a:bodyPr>
            <a:normAutofit fontScale="92500" lnSpcReduction="20000"/>
          </a:bodyPr>
          <a:lstStyle/>
          <a:p>
            <a:pPr marL="0" lvl="0" indent="0">
              <a:buNone/>
            </a:pPr>
            <a:r>
              <a:rPr lang="es-ES_tradnl" dirty="0" smtClean="0"/>
              <a:t>1- </a:t>
            </a:r>
            <a:r>
              <a:rPr lang="es-ES_tradnl" b="1" dirty="0" smtClean="0"/>
              <a:t>Delito </a:t>
            </a:r>
            <a:r>
              <a:rPr lang="es-ES_tradnl" b="1" dirty="0"/>
              <a:t>culposo. </a:t>
            </a:r>
            <a:r>
              <a:rPr lang="es-ES_tradnl" dirty="0"/>
              <a:t>Articulo 8.6 Ley 151/22. Facultativa. </a:t>
            </a:r>
            <a:endParaRPr lang="es-ES" dirty="0"/>
          </a:p>
          <a:p>
            <a:pPr marL="0" indent="0">
              <a:buNone/>
            </a:pPr>
            <a:r>
              <a:rPr lang="es-ES" dirty="0" smtClean="0"/>
              <a:t>6) (…)  el </a:t>
            </a:r>
            <a:r>
              <a:rPr lang="es-ES" dirty="0"/>
              <a:t>tribunal puede rebajar la sanción correspondiente al resultado más grave hasta en un tercio de sus límites mínimo y máximo.  </a:t>
            </a:r>
            <a:r>
              <a:rPr lang="en-US" dirty="0"/>
              <a:t> </a:t>
            </a:r>
            <a:endParaRPr lang="en-US" dirty="0" smtClean="0"/>
          </a:p>
          <a:p>
            <a:pPr marL="0" indent="0">
              <a:buNone/>
            </a:pPr>
            <a:endParaRPr lang="en-US" dirty="0" smtClean="0"/>
          </a:p>
          <a:p>
            <a:pPr marL="0" indent="0">
              <a:buNone/>
            </a:pPr>
            <a:r>
              <a:rPr lang="es-ES" b="1" dirty="0"/>
              <a:t>Delito cometido en ocasión de conducir vehículos por la vía pública, artículo 222.2. </a:t>
            </a:r>
            <a:endParaRPr lang="es-ES" dirty="0"/>
          </a:p>
          <a:p>
            <a:r>
              <a:rPr lang="es-ES" b="1" dirty="0"/>
              <a:t>MPLN: 6M a 1A de PL.</a:t>
            </a:r>
            <a:endParaRPr lang="es-ES" dirty="0"/>
          </a:p>
          <a:p>
            <a:r>
              <a:rPr lang="es-ES" dirty="0" smtClean="0"/>
              <a:t>NMP</a:t>
            </a:r>
            <a:r>
              <a:rPr lang="es-ES" dirty="0"/>
              <a:t>: 4M a 8M de PL.</a:t>
            </a:r>
          </a:p>
        </p:txBody>
      </p:sp>
    </p:spTree>
    <p:extLst>
      <p:ext uri="{BB962C8B-B14F-4D97-AF65-F5344CB8AC3E}">
        <p14:creationId xmlns:p14="http://schemas.microsoft.com/office/powerpoint/2010/main" val="36331954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03498"/>
            <a:ext cx="8534400" cy="569214"/>
          </a:xfrm>
        </p:spPr>
        <p:txBody>
          <a:bodyPr>
            <a:normAutofit fontScale="90000"/>
          </a:bodyPr>
          <a:lstStyle/>
          <a:p>
            <a:r>
              <a:rPr lang="es-ES" dirty="0">
                <a:solidFill>
                  <a:schemeClr val="tx1"/>
                </a:solidFill>
              </a:rPr>
              <a:t>CIRCUNSTANCIAS DE LA PARTE GENERAL DEL CP QUE ALTERAN EL MPLN</a:t>
            </a:r>
            <a:r>
              <a:rPr lang="es-ES" dirty="0" smtClean="0">
                <a:solidFill>
                  <a:schemeClr val="tx1"/>
                </a:solidFill>
              </a:rPr>
              <a:t>. </a:t>
            </a:r>
            <a:r>
              <a:rPr lang="es-ES" b="1" dirty="0" smtClean="0">
                <a:solidFill>
                  <a:schemeClr val="tx1"/>
                </a:solidFill>
              </a:rPr>
              <a:t>(PN)</a:t>
            </a:r>
            <a:endParaRPr lang="es-ES" b="1" dirty="0">
              <a:solidFill>
                <a:schemeClr val="tx1"/>
              </a:solidFill>
            </a:endParaRPr>
          </a:p>
        </p:txBody>
      </p:sp>
      <mc:AlternateContent xmlns:mc="http://schemas.openxmlformats.org/markup-compatibility/2006" xmlns:a14="http://schemas.microsoft.com/office/drawing/2010/main">
        <mc:Choice Requires="a14">
          <p:sp>
            <p:nvSpPr>
              <p:cNvPr id="3" name="2 Marcador de contenido"/>
              <p:cNvSpPr>
                <a:spLocks noGrp="1"/>
              </p:cNvSpPr>
              <p:nvPr>
                <p:ph sz="quarter" idx="1"/>
              </p:nvPr>
            </p:nvSpPr>
            <p:spPr/>
            <p:txBody>
              <a:bodyPr>
                <a:normAutofit fontScale="85000" lnSpcReduction="20000"/>
              </a:bodyPr>
              <a:lstStyle/>
              <a:p>
                <a:pPr marL="0" indent="0">
                  <a:buNone/>
                </a:pPr>
                <a:r>
                  <a:rPr lang="es-ES_tradnl" dirty="0" smtClean="0"/>
                  <a:t>2- </a:t>
                </a:r>
                <a:r>
                  <a:rPr lang="es-ES_tradnl" b="1" dirty="0"/>
                  <a:t>Delito continuado.</a:t>
                </a:r>
                <a:r>
                  <a:rPr lang="es-ES_tradnl" dirty="0"/>
                  <a:t> Articulo 10.1 Ley 151/22. Preceptivo</a:t>
                </a:r>
                <a:r>
                  <a:rPr lang="es-ES_tradnl" dirty="0" smtClean="0"/>
                  <a:t>.</a:t>
                </a:r>
              </a:p>
              <a:p>
                <a:pPr marL="0" indent="0">
                  <a:buNone/>
                </a:pPr>
                <a:r>
                  <a:rPr lang="es-ES_tradnl" dirty="0" smtClean="0"/>
                  <a:t> </a:t>
                </a:r>
                <a:endParaRPr lang="es-ES" dirty="0"/>
              </a:p>
              <a:p>
                <a:pPr marL="0" indent="0">
                  <a:buNone/>
                </a:pPr>
                <a:r>
                  <a:rPr lang="es-ES" dirty="0" smtClean="0"/>
                  <a:t>(…) se </a:t>
                </a:r>
                <a:r>
                  <a:rPr lang="es-ES" dirty="0"/>
                  <a:t>aumenta el límite mínimo de la sanción imponible en una cuarta parte y el máximo en la mitad , </a:t>
                </a:r>
                <a:r>
                  <a:rPr lang="en-US" dirty="0"/>
                  <a:t> </a:t>
                </a:r>
                <a:endParaRPr lang="es-ES" dirty="0"/>
              </a:p>
              <a:p>
                <a:pPr marL="0" lvl="0" indent="0">
                  <a:buNone/>
                </a:pPr>
                <a:endParaRPr lang="es-ES_tradnl" dirty="0"/>
              </a:p>
              <a:p>
                <a:pPr marL="0" indent="0">
                  <a:buNone/>
                </a:pPr>
                <a:r>
                  <a:rPr lang="es-ES" b="1" dirty="0"/>
                  <a:t>Delito de Agresión sexual artículo 395.1 </a:t>
                </a:r>
                <a:endParaRPr lang="es-ES" dirty="0"/>
              </a:p>
              <a:p>
                <a:endParaRPr lang="es-ES" b="1" dirty="0" smtClean="0"/>
              </a:p>
              <a:p>
                <a:r>
                  <a:rPr lang="es-ES" b="1" dirty="0" smtClean="0"/>
                  <a:t>MPLN</a:t>
                </a:r>
                <a:r>
                  <a:rPr lang="es-ES" b="1" dirty="0"/>
                  <a:t>: 4 a 10A de PL.</a:t>
                </a:r>
                <a:endParaRPr lang="es-ES" dirty="0"/>
              </a:p>
              <a:p>
                <a:r>
                  <a:rPr lang="es-ES" b="1" dirty="0" smtClean="0"/>
                  <a:t>NMP</a:t>
                </a:r>
                <a:r>
                  <a:rPr lang="es-ES" b="1" dirty="0"/>
                  <a:t>:</a:t>
                </a:r>
                <a:r>
                  <a:rPr lang="es-ES" dirty="0"/>
                  <a:t> LIMN (+</a:t>
                </a:r>
                <a14:m>
                  <m:oMath xmlns:m="http://schemas.openxmlformats.org/officeDocument/2006/math">
                    <m:f>
                      <m:fPr>
                        <m:ctrlPr>
                          <a:rPr lang="es-ES" i="1">
                            <a:latin typeface="Cambria Math" panose="02040503050406030204" pitchFamily="18" charset="0"/>
                          </a:rPr>
                        </m:ctrlPr>
                      </m:fPr>
                      <m:num>
                        <m:r>
                          <a:rPr lang="es-ES" i="1">
                            <a:latin typeface="Cambria Math" panose="02040503050406030204" pitchFamily="18" charset="0"/>
                          </a:rPr>
                          <m:t>1</m:t>
                        </m:r>
                      </m:num>
                      <m:den>
                        <m:r>
                          <a:rPr lang="es-ES" i="1">
                            <a:latin typeface="Cambria Math" panose="02040503050406030204" pitchFamily="18" charset="0"/>
                          </a:rPr>
                          <m:t>4</m:t>
                        </m:r>
                      </m:den>
                    </m:f>
                  </m:oMath>
                </a14:m>
                <a:r>
                  <a:rPr lang="es-ES" dirty="0"/>
                  <a:t> )= 5A y LMAX (+</a:t>
                </a:r>
                <a14:m>
                  <m:oMath xmlns:m="http://schemas.openxmlformats.org/officeDocument/2006/math">
                    <m:f>
                      <m:fPr>
                        <m:ctrlPr>
                          <a:rPr lang="es-ES" i="1">
                            <a:latin typeface="Cambria Math" panose="02040503050406030204" pitchFamily="18" charset="0"/>
                          </a:rPr>
                        </m:ctrlPr>
                      </m:fPr>
                      <m:num>
                        <m:r>
                          <a:rPr lang="es-ES" i="1">
                            <a:latin typeface="Cambria Math" panose="02040503050406030204" pitchFamily="18" charset="0"/>
                          </a:rPr>
                          <m:t>1</m:t>
                        </m:r>
                      </m:num>
                      <m:den>
                        <m:r>
                          <a:rPr lang="es-ES" i="1">
                            <a:latin typeface="Cambria Math" panose="02040503050406030204" pitchFamily="18" charset="0"/>
                          </a:rPr>
                          <m:t>2</m:t>
                        </m:r>
                      </m:den>
                    </m:f>
                  </m:oMath>
                </a14:m>
                <a:r>
                  <a:rPr lang="es-ES" dirty="0"/>
                  <a:t>)= 15A</a:t>
                </a:r>
              </a:p>
              <a:p>
                <a:pPr marL="0" lvl="0" indent="0">
                  <a:buNone/>
                </a:pPr>
                <a:endParaRPr lang="es-ES" dirty="0"/>
              </a:p>
            </p:txBody>
          </p:sp>
        </mc:Choice>
        <mc:Fallback xmlns="">
          <p:sp>
            <p:nvSpPr>
              <p:cNvPr id="3" name="2 Marcador de contenido"/>
              <p:cNvSpPr>
                <a:spLocks noGrp="1" noRot="1" noChangeAspect="1" noMove="1" noResize="1" noEditPoints="1" noAdjustHandles="1" noChangeArrowheads="1" noChangeShapeType="1" noTextEdit="1"/>
              </p:cNvSpPr>
              <p:nvPr>
                <p:ph sz="quarter" idx="1"/>
              </p:nvPr>
            </p:nvSpPr>
            <p:spPr>
              <a:blipFill rotWithShape="1">
                <a:blip r:embed="rId2"/>
                <a:stretch>
                  <a:fillRect l="-1075" t="-3203" r="-1362"/>
                </a:stretch>
              </a:blipFill>
            </p:spPr>
            <p:txBody>
              <a:bodyPr/>
              <a:lstStyle/>
              <a:p>
                <a:r>
                  <a:rPr lang="es-ES">
                    <a:noFill/>
                  </a:rPr>
                  <a:t> </a:t>
                </a:r>
              </a:p>
            </p:txBody>
          </p:sp>
        </mc:Fallback>
      </mc:AlternateContent>
    </p:spTree>
    <p:extLst>
      <p:ext uri="{BB962C8B-B14F-4D97-AF65-F5344CB8AC3E}">
        <p14:creationId xmlns:p14="http://schemas.microsoft.com/office/powerpoint/2010/main" val="2315125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1980</TotalTime>
  <Words>1858</Words>
  <Application>Microsoft Office PowerPoint</Application>
  <PresentationFormat>Presentación en pantalla (16:9)</PresentationFormat>
  <Paragraphs>253</Paragraphs>
  <Slides>29</Slides>
  <Notes>2</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29</vt:i4>
      </vt:variant>
    </vt:vector>
  </HeadingPairs>
  <TitlesOfParts>
    <vt:vector size="37" baseType="lpstr">
      <vt:lpstr>Arial</vt:lpstr>
      <vt:lpstr>Calibri</vt:lpstr>
      <vt:lpstr>Cambria Math</vt:lpstr>
      <vt:lpstr>Georgia</vt:lpstr>
      <vt:lpstr>Times New Roman</vt:lpstr>
      <vt:lpstr>Wingdings</vt:lpstr>
      <vt:lpstr>Wingdings 2</vt:lpstr>
      <vt:lpstr>Civil</vt:lpstr>
      <vt:lpstr> </vt:lpstr>
      <vt:lpstr>Objetivos de la conferencia</vt:lpstr>
      <vt:lpstr>Adecuación de la sanción.</vt:lpstr>
      <vt:lpstr>Adecuación de la sanción.</vt:lpstr>
      <vt:lpstr>Adecuación de la sanción.</vt:lpstr>
      <vt:lpstr> Elementos que tiene en cuenta el tribunal a la hora de adecuar la sanción:</vt:lpstr>
      <vt:lpstr>ABREVIATURAS:</vt:lpstr>
      <vt:lpstr>CIRCUNSTANCIAS DE LA PARTE GENERAL DEL CP QUE ALTERAN EL MPLN. (PN)</vt:lpstr>
      <vt:lpstr>CIRCUNSTANCIAS DE LA PARTE GENERAL DEL CP QUE ALTERAN EL MPLN. (PN)</vt:lpstr>
      <vt:lpstr>CIRCUNSTANCIAS DE LA PARTE GENERAL DEL CP QUE ALTERAN EL MPLN. (PN)</vt:lpstr>
      <vt:lpstr>CIRCUNSTANCIAS DE LA PARTE GENERAL DEL CP QUE ALTERAN EL MPLN. (PN)</vt:lpstr>
      <vt:lpstr>CIRCUNSTANCIAS DE LA PARTE GENERAL DEL CP QUE ALTERAN EL MPLN. (PN)</vt:lpstr>
      <vt:lpstr>CIRCUNSTANCIAS DE LA PARTE GENERAL DEL CP QUE ALTERAN EL MPLN. (PN)</vt:lpstr>
      <vt:lpstr>CIRCUNSTANCIAS DE LA PARTE GENERAL DEL CP QUE ALTERAN EL MPLN. (PN)</vt:lpstr>
      <vt:lpstr>CIRCUNSTANCIAS DE LA PARTE GENERAL DEL CP QUE ALTERAN EL MPLN. (PN)</vt:lpstr>
      <vt:lpstr>CIRCUNSTANCIAS DE LA PARTE GENERAL DEL CP QUE ALTERAN EL MPLN. (PN)</vt:lpstr>
      <vt:lpstr>CIRCUNSTANCIAS DE LA PARTE GENERAL DEL CP QUE ALTERAN EL MPLN. (PN)</vt:lpstr>
      <vt:lpstr>CIRCUNSTANCIAS DE LA PARTE GENERAL DEL CP QUE ALTERAN EL MPLN. (PN)</vt:lpstr>
      <vt:lpstr>CIRCUNSTANCIAS DE LA PARTE GENERAL DEL CP QUE ALTERAN EL MPLN. (PN)</vt:lpstr>
      <vt:lpstr>CIRCUNSTANCIAS DE LA PARTE GENERAL DEL CP QUE ALTERAN EL MPLN. (PN)</vt:lpstr>
      <vt:lpstr>CIRCUNSTANCIAS DE LA PARTE GENERAL DEL CP QUE ALTERAN EL MPLN. (PN)</vt:lpstr>
      <vt:lpstr>CIRCUNSTANCIAS DE LA PARTE GENERAL DEL CP QUE ALTERAN EL MPLN. (PN)</vt:lpstr>
      <vt:lpstr>CIRCUNSTANCIAS DE LA PARTE GENERAL DEL CP QUE ALTERAN EL MPLN. (PN)</vt:lpstr>
      <vt:lpstr>CIRCUNSTANCIAS DE LA PARTE GENERAL DEL CP QUE ALTERAN EL MPLN. (PN)</vt:lpstr>
      <vt:lpstr>CIRCUNSTANCIAS DE LA PARTE GENERAL DEL CP QUE ALTERAN EL MPLN. (PN)</vt:lpstr>
      <vt:lpstr>CIRCUNSTANCIAS DE LA PARTE GENERAL DEL CP QUE ALTERAN EL MPLN. (PN)</vt:lpstr>
      <vt:lpstr>CIRCUNSTANCIAS DE LA PARTE GENERAL DEL CP QUE ALTERAN EL MPLN. (PN)</vt:lpstr>
      <vt:lpstr>Reglas de adecuación de la sanción para las personas jurídicas</vt:lpstr>
      <vt:lpstr>BIBLIOGRAFÍA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Grueiro</dc:creator>
  <cp:lastModifiedBy>casa</cp:lastModifiedBy>
  <cp:revision>54</cp:revision>
  <dcterms:created xsi:type="dcterms:W3CDTF">2021-10-09T14:05:24Z</dcterms:created>
  <dcterms:modified xsi:type="dcterms:W3CDTF">2026-03-11T11:10:24Z</dcterms:modified>
</cp:coreProperties>
</file>