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76" r:id="rId12"/>
    <p:sldId id="277" r:id="rId13"/>
    <p:sldId id="278" r:id="rId14"/>
    <p:sldId id="279" r:id="rId15"/>
    <p:sldId id="280" r:id="rId16"/>
    <p:sldId id="281" r:id="rId17"/>
    <p:sldId id="282" r:id="rId18"/>
    <p:sldId id="283" r:id="rId19"/>
    <p:sldId id="284" r:id="rId20"/>
    <p:sldId id="285" r:id="rId21"/>
    <p:sldId id="286" r:id="rId22"/>
    <p:sldId id="287" r:id="rId23"/>
    <p:sldId id="288" r:id="rId24"/>
    <p:sldId id="289" r:id="rId25"/>
    <p:sldId id="290" r:id="rId26"/>
    <p:sldId id="291" r:id="rId27"/>
    <p:sldId id="292" r:id="rId28"/>
    <p:sldId id="293" r:id="rId29"/>
    <p:sldId id="294" r:id="rId30"/>
    <p:sldId id="295" r:id="rId31"/>
    <p:sldId id="296" r:id="rId32"/>
    <p:sldId id="297" r:id="rId33"/>
    <p:sldId id="298" r:id="rId34"/>
    <p:sldId id="299" r:id="rId35"/>
    <p:sldId id="300" r:id="rId36"/>
  </p:sldIdLst>
  <p:sldSz cx="9144000" cy="5143500" type="screen16x9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E3FDE45-AF77-4B5C-9715-49D594BDF05E}" styleName="Estilo claro 1 - Acento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396" y="7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D5F6A09-791C-4259-90E6-98A5EF94C3EF}" type="doc">
      <dgm:prSet loTypeId="urn:microsoft.com/office/officeart/2005/8/layout/chevron1" loCatId="process" qsTypeId="urn:microsoft.com/office/officeart/2005/8/quickstyle/simple1" qsCatId="simple" csTypeId="urn:microsoft.com/office/officeart/2005/8/colors/accent0_3" csCatId="mainScheme" phldr="1"/>
      <dgm:spPr/>
    </dgm:pt>
    <dgm:pt modelId="{47B4C1DD-A695-49F3-90D4-E6C96C98C459}">
      <dgm:prSet phldrT="[Texto]" custT="1"/>
      <dgm:spPr/>
      <dgm:t>
        <a:bodyPr/>
        <a:lstStyle/>
        <a:p>
          <a:r>
            <a:rPr lang="es-ES" sz="1800" b="1" dirty="0" smtClean="0">
              <a:latin typeface="Arial" pitchFamily="34" charset="0"/>
              <a:cs typeface="Arial" pitchFamily="34" charset="0"/>
            </a:rPr>
            <a:t>Embarazo</a:t>
          </a:r>
          <a:endParaRPr lang="es-ES" sz="1800" dirty="0">
            <a:latin typeface="Arial" pitchFamily="34" charset="0"/>
            <a:cs typeface="Arial" pitchFamily="34" charset="0"/>
          </a:endParaRPr>
        </a:p>
      </dgm:t>
    </dgm:pt>
    <dgm:pt modelId="{404B7007-00AB-4D97-BC7B-42EACAAA095D}" type="parTrans" cxnId="{D1B0BC5E-19F8-41B0-8099-1E6AE55126A7}">
      <dgm:prSet/>
      <dgm:spPr/>
      <dgm:t>
        <a:bodyPr/>
        <a:lstStyle/>
        <a:p>
          <a:endParaRPr lang="es-ES"/>
        </a:p>
      </dgm:t>
    </dgm:pt>
    <dgm:pt modelId="{812872D6-2241-4771-AF1E-F3E743720BF7}" type="sibTrans" cxnId="{D1B0BC5E-19F8-41B0-8099-1E6AE55126A7}">
      <dgm:prSet/>
      <dgm:spPr/>
      <dgm:t>
        <a:bodyPr/>
        <a:lstStyle/>
        <a:p>
          <a:endParaRPr lang="es-ES"/>
        </a:p>
      </dgm:t>
    </dgm:pt>
    <dgm:pt modelId="{80F1C31A-C51F-471C-B147-559C55073709}">
      <dgm:prSet phldrT="[Texto]" custT="1"/>
      <dgm:spPr/>
      <dgm:t>
        <a:bodyPr/>
        <a:lstStyle/>
        <a:p>
          <a:r>
            <a:rPr lang="es-ES" sz="1800" b="1" dirty="0" smtClean="0">
              <a:latin typeface="Arial" pitchFamily="34" charset="0"/>
              <a:cs typeface="Arial" pitchFamily="34" charset="0"/>
            </a:rPr>
            <a:t>Puerperio</a:t>
          </a:r>
          <a:endParaRPr lang="es-ES" sz="1800" dirty="0">
            <a:latin typeface="Arial" pitchFamily="34" charset="0"/>
            <a:cs typeface="Arial" pitchFamily="34" charset="0"/>
          </a:endParaRPr>
        </a:p>
      </dgm:t>
    </dgm:pt>
    <dgm:pt modelId="{DE15C4D8-359C-4885-8F65-1695E33DD702}" type="parTrans" cxnId="{E51E70BB-8754-41F6-A78D-AE15FEC73701}">
      <dgm:prSet/>
      <dgm:spPr/>
      <dgm:t>
        <a:bodyPr/>
        <a:lstStyle/>
        <a:p>
          <a:endParaRPr lang="es-ES"/>
        </a:p>
      </dgm:t>
    </dgm:pt>
    <dgm:pt modelId="{D448288D-68DA-4210-9C44-03AF69B2968A}" type="sibTrans" cxnId="{E51E70BB-8754-41F6-A78D-AE15FEC73701}">
      <dgm:prSet/>
      <dgm:spPr/>
      <dgm:t>
        <a:bodyPr/>
        <a:lstStyle/>
        <a:p>
          <a:endParaRPr lang="es-ES"/>
        </a:p>
      </dgm:t>
    </dgm:pt>
    <dgm:pt modelId="{A4563365-E5DB-4EE5-957C-92DA2EF42DB5}">
      <dgm:prSet phldrT="[Texto]" custT="1"/>
      <dgm:spPr/>
      <dgm:t>
        <a:bodyPr/>
        <a:lstStyle/>
        <a:p>
          <a:r>
            <a:rPr lang="es-ES" sz="1800" b="1" dirty="0" smtClean="0">
              <a:latin typeface="Arial" pitchFamily="34" charset="0"/>
              <a:cs typeface="Arial" pitchFamily="34" charset="0"/>
            </a:rPr>
            <a:t>Menopausia</a:t>
          </a:r>
          <a:endParaRPr lang="es-ES" sz="1800" dirty="0">
            <a:latin typeface="Arial" pitchFamily="34" charset="0"/>
            <a:cs typeface="Arial" pitchFamily="34" charset="0"/>
          </a:endParaRPr>
        </a:p>
      </dgm:t>
    </dgm:pt>
    <dgm:pt modelId="{B3821BD1-DB32-4BFA-BC97-50E742A2F8E4}" type="parTrans" cxnId="{E007BD0A-4685-4ABC-9AE2-4BF8D204C23C}">
      <dgm:prSet/>
      <dgm:spPr/>
      <dgm:t>
        <a:bodyPr/>
        <a:lstStyle/>
        <a:p>
          <a:endParaRPr lang="es-ES"/>
        </a:p>
      </dgm:t>
    </dgm:pt>
    <dgm:pt modelId="{D960D933-E9AC-48F7-AC38-F1719177A637}" type="sibTrans" cxnId="{E007BD0A-4685-4ABC-9AE2-4BF8D204C23C}">
      <dgm:prSet/>
      <dgm:spPr/>
      <dgm:t>
        <a:bodyPr/>
        <a:lstStyle/>
        <a:p>
          <a:endParaRPr lang="es-ES"/>
        </a:p>
      </dgm:t>
    </dgm:pt>
    <dgm:pt modelId="{41EB05A8-9022-4FF8-B046-53C2EFD661D0}">
      <dgm:prSet phldrT="[Texto]" custT="1"/>
      <dgm:spPr/>
      <dgm:t>
        <a:bodyPr/>
        <a:lstStyle/>
        <a:p>
          <a:r>
            <a:rPr lang="es-ES" sz="1800" b="1" dirty="0" smtClean="0">
              <a:latin typeface="Arial" pitchFamily="34" charset="0"/>
              <a:cs typeface="Arial" pitchFamily="34" charset="0"/>
            </a:rPr>
            <a:t>Menstruación</a:t>
          </a:r>
          <a:endParaRPr lang="es-ES" sz="1800" dirty="0">
            <a:latin typeface="Arial" pitchFamily="34" charset="0"/>
            <a:cs typeface="Arial" pitchFamily="34" charset="0"/>
          </a:endParaRPr>
        </a:p>
      </dgm:t>
    </dgm:pt>
    <dgm:pt modelId="{779A18FE-1E41-477A-AE8A-1C275FE5FD3C}" type="parTrans" cxnId="{555EAFEF-393B-494B-BCA2-6903BEA8627F}">
      <dgm:prSet/>
      <dgm:spPr/>
      <dgm:t>
        <a:bodyPr/>
        <a:lstStyle/>
        <a:p>
          <a:endParaRPr lang="es-ES"/>
        </a:p>
      </dgm:t>
    </dgm:pt>
    <dgm:pt modelId="{E3FD22C4-8EFB-41B5-81AA-B812E6052D9C}" type="sibTrans" cxnId="{555EAFEF-393B-494B-BCA2-6903BEA8627F}">
      <dgm:prSet/>
      <dgm:spPr/>
      <dgm:t>
        <a:bodyPr/>
        <a:lstStyle/>
        <a:p>
          <a:endParaRPr lang="es-ES"/>
        </a:p>
      </dgm:t>
    </dgm:pt>
    <dgm:pt modelId="{1CD0EF8D-ABBC-4EE9-BF3D-0A2CD9C02354}" type="pres">
      <dgm:prSet presAssocID="{FD5F6A09-791C-4259-90E6-98A5EF94C3EF}" presName="Name0" presStyleCnt="0">
        <dgm:presLayoutVars>
          <dgm:dir/>
          <dgm:animLvl val="lvl"/>
          <dgm:resizeHandles val="exact"/>
        </dgm:presLayoutVars>
      </dgm:prSet>
      <dgm:spPr/>
    </dgm:pt>
    <dgm:pt modelId="{E151670B-B08F-4CA3-856E-1CA600292340}" type="pres">
      <dgm:prSet presAssocID="{41EB05A8-9022-4FF8-B046-53C2EFD661D0}" presName="parTxOnly" presStyleLbl="node1" presStyleIdx="0" presStyleCnt="4" custScaleX="11383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F823DB4-BD1B-4485-B107-638C6EDB5093}" type="pres">
      <dgm:prSet presAssocID="{E3FD22C4-8EFB-41B5-81AA-B812E6052D9C}" presName="parTxOnlySpace" presStyleCnt="0"/>
      <dgm:spPr/>
    </dgm:pt>
    <dgm:pt modelId="{E28B59C2-7EBE-4D88-8E6C-419E45B94D13}" type="pres">
      <dgm:prSet presAssocID="{47B4C1DD-A695-49F3-90D4-E6C96C98C459}" presName="parTxOnly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00C11E6-0680-4072-973D-6AFA2856367B}" type="pres">
      <dgm:prSet presAssocID="{812872D6-2241-4771-AF1E-F3E743720BF7}" presName="parTxOnlySpace" presStyleCnt="0"/>
      <dgm:spPr/>
    </dgm:pt>
    <dgm:pt modelId="{D4DF938B-120E-40F1-98C1-DE0A2DE1A8E8}" type="pres">
      <dgm:prSet presAssocID="{80F1C31A-C51F-471C-B147-559C55073709}" presName="parTxOnly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C6FDC0F-192D-4851-B836-31331435DB6E}" type="pres">
      <dgm:prSet presAssocID="{D448288D-68DA-4210-9C44-03AF69B2968A}" presName="parTxOnlySpace" presStyleCnt="0"/>
      <dgm:spPr/>
    </dgm:pt>
    <dgm:pt modelId="{2AD69463-82DD-41BE-9C4E-AA11D69C994B}" type="pres">
      <dgm:prSet presAssocID="{A4563365-E5DB-4EE5-957C-92DA2EF42DB5}" presName="parTxOnly" presStyleLbl="node1" presStyleIdx="3" presStyleCnt="4" custScaleX="11747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E007BD0A-4685-4ABC-9AE2-4BF8D204C23C}" srcId="{FD5F6A09-791C-4259-90E6-98A5EF94C3EF}" destId="{A4563365-E5DB-4EE5-957C-92DA2EF42DB5}" srcOrd="3" destOrd="0" parTransId="{B3821BD1-DB32-4BFA-BC97-50E742A2F8E4}" sibTransId="{D960D933-E9AC-48F7-AC38-F1719177A637}"/>
    <dgm:cxn modelId="{E4838185-5D77-48C8-9086-B496A6D97F92}" type="presOf" srcId="{A4563365-E5DB-4EE5-957C-92DA2EF42DB5}" destId="{2AD69463-82DD-41BE-9C4E-AA11D69C994B}" srcOrd="0" destOrd="0" presId="urn:microsoft.com/office/officeart/2005/8/layout/chevron1"/>
    <dgm:cxn modelId="{93DDEAE8-031F-4CBB-ADBB-379CE15CF210}" type="presOf" srcId="{FD5F6A09-791C-4259-90E6-98A5EF94C3EF}" destId="{1CD0EF8D-ABBC-4EE9-BF3D-0A2CD9C02354}" srcOrd="0" destOrd="0" presId="urn:microsoft.com/office/officeart/2005/8/layout/chevron1"/>
    <dgm:cxn modelId="{13FABC62-CDFB-48A8-89AD-822DFA15934C}" type="presOf" srcId="{80F1C31A-C51F-471C-B147-559C55073709}" destId="{D4DF938B-120E-40F1-98C1-DE0A2DE1A8E8}" srcOrd="0" destOrd="0" presId="urn:microsoft.com/office/officeart/2005/8/layout/chevron1"/>
    <dgm:cxn modelId="{D1B0BC5E-19F8-41B0-8099-1E6AE55126A7}" srcId="{FD5F6A09-791C-4259-90E6-98A5EF94C3EF}" destId="{47B4C1DD-A695-49F3-90D4-E6C96C98C459}" srcOrd="1" destOrd="0" parTransId="{404B7007-00AB-4D97-BC7B-42EACAAA095D}" sibTransId="{812872D6-2241-4771-AF1E-F3E743720BF7}"/>
    <dgm:cxn modelId="{555EAFEF-393B-494B-BCA2-6903BEA8627F}" srcId="{FD5F6A09-791C-4259-90E6-98A5EF94C3EF}" destId="{41EB05A8-9022-4FF8-B046-53C2EFD661D0}" srcOrd="0" destOrd="0" parTransId="{779A18FE-1E41-477A-AE8A-1C275FE5FD3C}" sibTransId="{E3FD22C4-8EFB-41B5-81AA-B812E6052D9C}"/>
    <dgm:cxn modelId="{F9DB09C6-221D-4B88-877B-8161F64DA678}" type="presOf" srcId="{47B4C1DD-A695-49F3-90D4-E6C96C98C459}" destId="{E28B59C2-7EBE-4D88-8E6C-419E45B94D13}" srcOrd="0" destOrd="0" presId="urn:microsoft.com/office/officeart/2005/8/layout/chevron1"/>
    <dgm:cxn modelId="{E51E70BB-8754-41F6-A78D-AE15FEC73701}" srcId="{FD5F6A09-791C-4259-90E6-98A5EF94C3EF}" destId="{80F1C31A-C51F-471C-B147-559C55073709}" srcOrd="2" destOrd="0" parTransId="{DE15C4D8-359C-4885-8F65-1695E33DD702}" sibTransId="{D448288D-68DA-4210-9C44-03AF69B2968A}"/>
    <dgm:cxn modelId="{D2DA7EAC-2C17-4135-82E2-0A5C1787130F}" type="presOf" srcId="{41EB05A8-9022-4FF8-B046-53C2EFD661D0}" destId="{E151670B-B08F-4CA3-856E-1CA600292340}" srcOrd="0" destOrd="0" presId="urn:microsoft.com/office/officeart/2005/8/layout/chevron1"/>
    <dgm:cxn modelId="{1881D391-65A4-40B7-8016-F6A25855E01A}" type="presParOf" srcId="{1CD0EF8D-ABBC-4EE9-BF3D-0A2CD9C02354}" destId="{E151670B-B08F-4CA3-856E-1CA600292340}" srcOrd="0" destOrd="0" presId="urn:microsoft.com/office/officeart/2005/8/layout/chevron1"/>
    <dgm:cxn modelId="{0C2D4474-821E-473C-A528-BD45A8B29107}" type="presParOf" srcId="{1CD0EF8D-ABBC-4EE9-BF3D-0A2CD9C02354}" destId="{2F823DB4-BD1B-4485-B107-638C6EDB5093}" srcOrd="1" destOrd="0" presId="urn:microsoft.com/office/officeart/2005/8/layout/chevron1"/>
    <dgm:cxn modelId="{A53C4D78-692D-4499-A4E5-048819FFCCE4}" type="presParOf" srcId="{1CD0EF8D-ABBC-4EE9-BF3D-0A2CD9C02354}" destId="{E28B59C2-7EBE-4D88-8E6C-419E45B94D13}" srcOrd="2" destOrd="0" presId="urn:microsoft.com/office/officeart/2005/8/layout/chevron1"/>
    <dgm:cxn modelId="{30B06839-556A-427A-8108-C4FAE9CDB1BB}" type="presParOf" srcId="{1CD0EF8D-ABBC-4EE9-BF3D-0A2CD9C02354}" destId="{200C11E6-0680-4072-973D-6AFA2856367B}" srcOrd="3" destOrd="0" presId="urn:microsoft.com/office/officeart/2005/8/layout/chevron1"/>
    <dgm:cxn modelId="{52CF7A7A-9D18-4855-B738-4D9239B5420E}" type="presParOf" srcId="{1CD0EF8D-ABBC-4EE9-BF3D-0A2CD9C02354}" destId="{D4DF938B-120E-40F1-98C1-DE0A2DE1A8E8}" srcOrd="4" destOrd="0" presId="urn:microsoft.com/office/officeart/2005/8/layout/chevron1"/>
    <dgm:cxn modelId="{2C98B443-C801-4A0C-B3C7-2DB35C599915}" type="presParOf" srcId="{1CD0EF8D-ABBC-4EE9-BF3D-0A2CD9C02354}" destId="{7C6FDC0F-192D-4851-B836-31331435DB6E}" srcOrd="5" destOrd="0" presId="urn:microsoft.com/office/officeart/2005/8/layout/chevron1"/>
    <dgm:cxn modelId="{FF693301-7148-4D95-B10C-B3934C690AAC}" type="presParOf" srcId="{1CD0EF8D-ABBC-4EE9-BF3D-0A2CD9C02354}" destId="{2AD69463-82DD-41BE-9C4E-AA11D69C994B}" srcOrd="6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0B25654-BD13-4EB5-B7DB-6CCC0FAE08A4}" type="doc">
      <dgm:prSet loTypeId="urn:microsoft.com/office/officeart/2008/layout/IncreasingCircleProces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30606FC9-8CE2-4C7E-B8A5-959A52877F82}">
      <dgm:prSet phldrT="[Texto]"/>
      <dgm:spPr/>
      <dgm:t>
        <a:bodyPr/>
        <a:lstStyle/>
        <a:p>
          <a:r>
            <a:rPr lang="es-ES" b="1" u="sng" dirty="0" smtClean="0"/>
            <a:t>Lucro</a:t>
          </a:r>
          <a:endParaRPr lang="es-ES" b="1" u="sng" dirty="0"/>
        </a:p>
      </dgm:t>
    </dgm:pt>
    <dgm:pt modelId="{6E907529-255E-4155-8FBA-683B24320903}" type="parTrans" cxnId="{A3FEC03C-226F-4DBB-8AEA-FA955F1FD5CD}">
      <dgm:prSet/>
      <dgm:spPr/>
      <dgm:t>
        <a:bodyPr/>
        <a:lstStyle/>
        <a:p>
          <a:endParaRPr lang="es-ES"/>
        </a:p>
      </dgm:t>
    </dgm:pt>
    <dgm:pt modelId="{F34C951B-06F7-4B7F-BD8E-8CD2E711F693}" type="sibTrans" cxnId="{A3FEC03C-226F-4DBB-8AEA-FA955F1FD5CD}">
      <dgm:prSet/>
      <dgm:spPr/>
      <dgm:t>
        <a:bodyPr/>
        <a:lstStyle/>
        <a:p>
          <a:endParaRPr lang="es-ES"/>
        </a:p>
      </dgm:t>
    </dgm:pt>
    <dgm:pt modelId="{BAF2A08C-9AE6-436A-8357-3C059E2EB7B2}">
      <dgm:prSet phldrT="[Texto]" custT="1"/>
      <dgm:spPr/>
      <dgm:t>
        <a:bodyPr/>
        <a:lstStyle/>
        <a:p>
          <a:r>
            <a:rPr lang="es-ES" sz="2400" dirty="0" smtClean="0"/>
            <a:t>Obtener ventaja o beneficio</a:t>
          </a:r>
          <a:endParaRPr lang="es-ES" sz="2400" dirty="0"/>
        </a:p>
      </dgm:t>
    </dgm:pt>
    <dgm:pt modelId="{6A4B811F-74C5-43DD-B53B-9F8633738EF2}" type="parTrans" cxnId="{83E83DB2-1825-461A-A268-AE3A5A21DFC8}">
      <dgm:prSet/>
      <dgm:spPr/>
      <dgm:t>
        <a:bodyPr/>
        <a:lstStyle/>
        <a:p>
          <a:endParaRPr lang="es-ES"/>
        </a:p>
      </dgm:t>
    </dgm:pt>
    <dgm:pt modelId="{1661BC4A-65E9-41F8-B112-6B2081EBB471}" type="sibTrans" cxnId="{83E83DB2-1825-461A-A268-AE3A5A21DFC8}">
      <dgm:prSet/>
      <dgm:spPr/>
      <dgm:t>
        <a:bodyPr/>
        <a:lstStyle/>
        <a:p>
          <a:endParaRPr lang="es-ES"/>
        </a:p>
      </dgm:t>
    </dgm:pt>
    <dgm:pt modelId="{217AA6A9-653B-4F0B-98F6-43341967BA66}">
      <dgm:prSet phldrT="[Texto]"/>
      <dgm:spPr/>
      <dgm:t>
        <a:bodyPr/>
        <a:lstStyle/>
        <a:p>
          <a:r>
            <a:rPr lang="es-ES" b="1" u="sng" dirty="0" smtClean="0"/>
            <a:t>Móvil vil</a:t>
          </a:r>
          <a:endParaRPr lang="es-ES" b="1" u="sng" dirty="0"/>
        </a:p>
      </dgm:t>
    </dgm:pt>
    <dgm:pt modelId="{E20E5D4E-0CEB-4EC6-94D4-6E5059316F9A}" type="parTrans" cxnId="{7368D59B-A09E-47AF-9256-C8866EC68FBF}">
      <dgm:prSet/>
      <dgm:spPr/>
      <dgm:t>
        <a:bodyPr/>
        <a:lstStyle/>
        <a:p>
          <a:endParaRPr lang="es-ES"/>
        </a:p>
      </dgm:t>
    </dgm:pt>
    <dgm:pt modelId="{BBCAFE4D-2BB1-43CD-B1AA-6770342457BC}" type="sibTrans" cxnId="{7368D59B-A09E-47AF-9256-C8866EC68FBF}">
      <dgm:prSet/>
      <dgm:spPr/>
      <dgm:t>
        <a:bodyPr/>
        <a:lstStyle/>
        <a:p>
          <a:endParaRPr lang="es-ES"/>
        </a:p>
      </dgm:t>
    </dgm:pt>
    <dgm:pt modelId="{50487A93-6317-493D-B68A-CDDAD8CEB5FC}">
      <dgm:prSet phldrT="[Texto]" custT="1"/>
      <dgm:spPr/>
      <dgm:t>
        <a:bodyPr/>
        <a:lstStyle/>
        <a:p>
          <a:r>
            <a:rPr lang="es-ES" sz="2400" dirty="0" smtClean="0"/>
            <a:t>Motivo de repugnancia o horror</a:t>
          </a:r>
          <a:endParaRPr lang="es-ES" sz="2400" dirty="0"/>
        </a:p>
      </dgm:t>
    </dgm:pt>
    <dgm:pt modelId="{D907E6CD-6C7E-4A68-86F6-640FDEF6599F}" type="parTrans" cxnId="{E1E966D0-B18B-46DC-9C67-E7FD1F55D85E}">
      <dgm:prSet/>
      <dgm:spPr/>
      <dgm:t>
        <a:bodyPr/>
        <a:lstStyle/>
        <a:p>
          <a:endParaRPr lang="es-ES"/>
        </a:p>
      </dgm:t>
    </dgm:pt>
    <dgm:pt modelId="{F66B6ECB-DF02-41A1-8899-151D1BC66014}" type="sibTrans" cxnId="{E1E966D0-B18B-46DC-9C67-E7FD1F55D85E}">
      <dgm:prSet/>
      <dgm:spPr/>
      <dgm:t>
        <a:bodyPr/>
        <a:lstStyle/>
        <a:p>
          <a:endParaRPr lang="es-ES"/>
        </a:p>
      </dgm:t>
    </dgm:pt>
    <dgm:pt modelId="{961F1C3A-E6B2-4DC6-BB5C-74DABC47C95F}">
      <dgm:prSet phldrT="[Texto]" custT="1"/>
      <dgm:spPr/>
      <dgm:t>
        <a:bodyPr/>
        <a:lstStyle/>
        <a:p>
          <a:r>
            <a:rPr lang="es-ES" sz="2800" b="1" u="sng" dirty="0" smtClean="0"/>
            <a:t>Móvil Fútiles</a:t>
          </a:r>
          <a:endParaRPr lang="es-ES" sz="2800" b="1" u="sng" dirty="0"/>
        </a:p>
      </dgm:t>
    </dgm:pt>
    <dgm:pt modelId="{60ACDD02-6F3B-4953-9812-C35FD1E0B9F3}" type="parTrans" cxnId="{041A5EBF-82F7-4870-8537-D1208AC2ADC0}">
      <dgm:prSet/>
      <dgm:spPr/>
      <dgm:t>
        <a:bodyPr/>
        <a:lstStyle/>
        <a:p>
          <a:endParaRPr lang="es-ES"/>
        </a:p>
      </dgm:t>
    </dgm:pt>
    <dgm:pt modelId="{DF1FBD95-F706-4BE8-85F2-FAF1391C7AA0}" type="sibTrans" cxnId="{041A5EBF-82F7-4870-8537-D1208AC2ADC0}">
      <dgm:prSet/>
      <dgm:spPr/>
      <dgm:t>
        <a:bodyPr/>
        <a:lstStyle/>
        <a:p>
          <a:endParaRPr lang="es-ES"/>
        </a:p>
      </dgm:t>
    </dgm:pt>
    <dgm:pt modelId="{EDE2A74A-B71B-43DF-AE57-7C2774F591F4}">
      <dgm:prSet phldrT="[Texto]" custT="1"/>
      <dgm:spPr/>
      <dgm:t>
        <a:bodyPr/>
        <a:lstStyle/>
        <a:p>
          <a:r>
            <a:rPr lang="es-ES" sz="2400" dirty="0" smtClean="0"/>
            <a:t>Desproporción con la entidad del delito</a:t>
          </a:r>
          <a:endParaRPr lang="es-ES" sz="2400" dirty="0"/>
        </a:p>
      </dgm:t>
    </dgm:pt>
    <dgm:pt modelId="{C56B6EB4-5062-4BF9-8E09-9733ACA61BDF}" type="parTrans" cxnId="{E796E6C2-B16C-4C4E-9CF7-8BBCF567CA69}">
      <dgm:prSet/>
      <dgm:spPr/>
      <dgm:t>
        <a:bodyPr/>
        <a:lstStyle/>
        <a:p>
          <a:endParaRPr lang="es-ES"/>
        </a:p>
      </dgm:t>
    </dgm:pt>
    <dgm:pt modelId="{446BCFC0-5481-4BC5-8EF5-1D8E8C4247D5}" type="sibTrans" cxnId="{E796E6C2-B16C-4C4E-9CF7-8BBCF567CA69}">
      <dgm:prSet/>
      <dgm:spPr/>
      <dgm:t>
        <a:bodyPr/>
        <a:lstStyle/>
        <a:p>
          <a:endParaRPr lang="es-ES"/>
        </a:p>
      </dgm:t>
    </dgm:pt>
    <dgm:pt modelId="{8ED39965-51F9-429C-AACE-6D968529831D}" type="pres">
      <dgm:prSet presAssocID="{10B25654-BD13-4EB5-B7DB-6CCC0FAE08A4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  <dgm:t>
        <a:bodyPr/>
        <a:lstStyle/>
        <a:p>
          <a:endParaRPr lang="es-US"/>
        </a:p>
      </dgm:t>
    </dgm:pt>
    <dgm:pt modelId="{86057FEC-222A-4F19-A033-FF10AB53E387}" type="pres">
      <dgm:prSet presAssocID="{30606FC9-8CE2-4C7E-B8A5-959A52877F82}" presName="composite" presStyleCnt="0"/>
      <dgm:spPr/>
    </dgm:pt>
    <dgm:pt modelId="{09577FFF-DBAB-4936-B01E-229E6E8ADA3B}" type="pres">
      <dgm:prSet presAssocID="{30606FC9-8CE2-4C7E-B8A5-959A52877F82}" presName="BackAccent" presStyleLbl="bgShp" presStyleIdx="0" presStyleCnt="3" custLinFactX="-100000" custLinFactNeighborX="-100287" custLinFactNeighborY="5556"/>
      <dgm:spPr/>
    </dgm:pt>
    <dgm:pt modelId="{F1FF0EDF-1893-4741-9FB3-556721BBED5C}" type="pres">
      <dgm:prSet presAssocID="{30606FC9-8CE2-4C7E-B8A5-959A52877F82}" presName="Accent" presStyleLbl="alignNode1" presStyleIdx="0" presStyleCnt="3" custLinFactX="-48765" custLinFactNeighborX="-100000" custLinFactNeighborY="5747"/>
      <dgm:spPr/>
    </dgm:pt>
    <dgm:pt modelId="{972270EA-14ED-497F-9B72-30B8265FE063}" type="pres">
      <dgm:prSet presAssocID="{30606FC9-8CE2-4C7E-B8A5-959A52877F82}" presName="Child" presStyleLbl="revTx" presStyleIdx="0" presStyleCnt="6" custScaleX="114389" custLinFactNeighborX="-6768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F76F735-F2F1-4C46-9864-0865F793BDC7}" type="pres">
      <dgm:prSet presAssocID="{30606FC9-8CE2-4C7E-B8A5-959A52877F82}" presName="Parent" presStyleLbl="revTx" presStyleIdx="1" presStyleCnt="6" custLinFactNeighborX="-67681" custLinFactNeighborY="555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US"/>
        </a:p>
      </dgm:t>
    </dgm:pt>
    <dgm:pt modelId="{78043FDC-3F16-4B84-A167-78D1D4D5444D}" type="pres">
      <dgm:prSet presAssocID="{F34C951B-06F7-4B7F-BD8E-8CD2E711F693}" presName="sibTrans" presStyleCnt="0"/>
      <dgm:spPr/>
    </dgm:pt>
    <dgm:pt modelId="{C95EBEFF-8B03-45F0-A0D9-916E046A3BA2}" type="pres">
      <dgm:prSet presAssocID="{217AA6A9-653B-4F0B-98F6-43341967BA66}" presName="composite" presStyleCnt="0"/>
      <dgm:spPr/>
    </dgm:pt>
    <dgm:pt modelId="{EC7B5BDF-9A29-46D1-82F7-D86611FE02A9}" type="pres">
      <dgm:prSet presAssocID="{217AA6A9-653B-4F0B-98F6-43341967BA66}" presName="BackAccent" presStyleLbl="bgShp" presStyleIdx="1" presStyleCnt="3"/>
      <dgm:spPr/>
    </dgm:pt>
    <dgm:pt modelId="{D722CC37-064D-4EF0-AA43-DC3B1D032C9E}" type="pres">
      <dgm:prSet presAssocID="{217AA6A9-653B-4F0B-98F6-43341967BA66}" presName="Accent" presStyleLbl="alignNode1" presStyleIdx="1" presStyleCnt="3"/>
      <dgm:spPr/>
    </dgm:pt>
    <dgm:pt modelId="{6BC427DC-A2B5-482B-BE81-D46BF24C806E}" type="pres">
      <dgm:prSet presAssocID="{217AA6A9-653B-4F0B-98F6-43341967BA66}" presName="Child" presStyleLbl="revTx" presStyleIdx="2" presStyleCnt="6" custScaleX="15617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54332DA-99E1-44B8-ACB2-60723A53D40F}" type="pres">
      <dgm:prSet presAssocID="{217AA6A9-653B-4F0B-98F6-43341967BA66}" presName="Parent" presStyleLbl="revTx" presStyleIdx="3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6915DC8-191E-4906-BCCF-44C0BB0D3781}" type="pres">
      <dgm:prSet presAssocID="{BBCAFE4D-2BB1-43CD-B1AA-6770342457BC}" presName="sibTrans" presStyleCnt="0"/>
      <dgm:spPr/>
    </dgm:pt>
    <dgm:pt modelId="{54CFD4A9-6C48-4F79-A961-4FD7C3541CFD}" type="pres">
      <dgm:prSet presAssocID="{961F1C3A-E6B2-4DC6-BB5C-74DABC47C95F}" presName="composite" presStyleCnt="0"/>
      <dgm:spPr/>
    </dgm:pt>
    <dgm:pt modelId="{77D2CF28-25CE-42A6-9066-0CE8D607821F}" type="pres">
      <dgm:prSet presAssocID="{961F1C3A-E6B2-4DC6-BB5C-74DABC47C95F}" presName="BackAccent" presStyleLbl="bgShp" presStyleIdx="2" presStyleCnt="3" custLinFactNeighborX="47735"/>
      <dgm:spPr/>
    </dgm:pt>
    <dgm:pt modelId="{9088CEAD-1C0B-4766-B0E4-6E7EADDC87D9}" type="pres">
      <dgm:prSet presAssocID="{961F1C3A-E6B2-4DC6-BB5C-74DABC47C95F}" presName="Accent" presStyleLbl="alignNode1" presStyleIdx="2" presStyleCnt="3" custLinFactNeighborX="65414" custLinFactNeighborY="-12500"/>
      <dgm:spPr/>
      <dgm:t>
        <a:bodyPr/>
        <a:lstStyle/>
        <a:p>
          <a:endParaRPr lang="es-ES"/>
        </a:p>
      </dgm:t>
    </dgm:pt>
    <dgm:pt modelId="{AD22634C-16F1-4FDF-B66C-8D3A1F8654A6}" type="pres">
      <dgm:prSet presAssocID="{961F1C3A-E6B2-4DC6-BB5C-74DABC47C95F}" presName="Child" presStyleLbl="revTx" presStyleIdx="4" presStyleCnt="6" custScaleX="162382" custLinFactNeighborX="67392" custLinFactNeighborY="-106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US"/>
        </a:p>
      </dgm:t>
    </dgm:pt>
    <dgm:pt modelId="{A1E21BF4-2B22-4CDA-8519-EE0A5F72495C}" type="pres">
      <dgm:prSet presAssocID="{961F1C3A-E6B2-4DC6-BB5C-74DABC47C95F}" presName="Parent" presStyleLbl="revTx" presStyleIdx="5" presStyleCnt="6" custScaleX="176545" custLinFactNeighborX="3729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60F6DE0F-3C65-4130-BA97-E313B6D59848}" type="presOf" srcId="{217AA6A9-653B-4F0B-98F6-43341967BA66}" destId="{454332DA-99E1-44B8-ACB2-60723A53D40F}" srcOrd="0" destOrd="0" presId="urn:microsoft.com/office/officeart/2008/layout/IncreasingCircleProcess"/>
    <dgm:cxn modelId="{B871BC1A-E9DA-4BDB-BC96-6AD8299FC3C9}" type="presOf" srcId="{10B25654-BD13-4EB5-B7DB-6CCC0FAE08A4}" destId="{8ED39965-51F9-429C-AACE-6D968529831D}" srcOrd="0" destOrd="0" presId="urn:microsoft.com/office/officeart/2008/layout/IncreasingCircleProcess"/>
    <dgm:cxn modelId="{9E48F466-6A71-4258-89F3-A7151A14383F}" type="presOf" srcId="{50487A93-6317-493D-B68A-CDDAD8CEB5FC}" destId="{6BC427DC-A2B5-482B-BE81-D46BF24C806E}" srcOrd="0" destOrd="0" presId="urn:microsoft.com/office/officeart/2008/layout/IncreasingCircleProcess"/>
    <dgm:cxn modelId="{83E83DB2-1825-461A-A268-AE3A5A21DFC8}" srcId="{30606FC9-8CE2-4C7E-B8A5-959A52877F82}" destId="{BAF2A08C-9AE6-436A-8357-3C059E2EB7B2}" srcOrd="0" destOrd="0" parTransId="{6A4B811F-74C5-43DD-B53B-9F8633738EF2}" sibTransId="{1661BC4A-65E9-41F8-B112-6B2081EBB471}"/>
    <dgm:cxn modelId="{D6960216-3A1C-4A45-8A5F-70CF5355B887}" type="presOf" srcId="{BAF2A08C-9AE6-436A-8357-3C059E2EB7B2}" destId="{972270EA-14ED-497F-9B72-30B8265FE063}" srcOrd="0" destOrd="0" presId="urn:microsoft.com/office/officeart/2008/layout/IncreasingCircleProcess"/>
    <dgm:cxn modelId="{E00A041A-F259-4BF1-A4A6-204CC755717E}" type="presOf" srcId="{30606FC9-8CE2-4C7E-B8A5-959A52877F82}" destId="{FF76F735-F2F1-4C46-9864-0865F793BDC7}" srcOrd="0" destOrd="0" presId="urn:microsoft.com/office/officeart/2008/layout/IncreasingCircleProcess"/>
    <dgm:cxn modelId="{041A5EBF-82F7-4870-8537-D1208AC2ADC0}" srcId="{10B25654-BD13-4EB5-B7DB-6CCC0FAE08A4}" destId="{961F1C3A-E6B2-4DC6-BB5C-74DABC47C95F}" srcOrd="2" destOrd="0" parTransId="{60ACDD02-6F3B-4953-9812-C35FD1E0B9F3}" sibTransId="{DF1FBD95-F706-4BE8-85F2-FAF1391C7AA0}"/>
    <dgm:cxn modelId="{A3FEC03C-226F-4DBB-8AEA-FA955F1FD5CD}" srcId="{10B25654-BD13-4EB5-B7DB-6CCC0FAE08A4}" destId="{30606FC9-8CE2-4C7E-B8A5-959A52877F82}" srcOrd="0" destOrd="0" parTransId="{6E907529-255E-4155-8FBA-683B24320903}" sibTransId="{F34C951B-06F7-4B7F-BD8E-8CD2E711F693}"/>
    <dgm:cxn modelId="{E796E6C2-B16C-4C4E-9CF7-8BBCF567CA69}" srcId="{961F1C3A-E6B2-4DC6-BB5C-74DABC47C95F}" destId="{EDE2A74A-B71B-43DF-AE57-7C2774F591F4}" srcOrd="0" destOrd="0" parTransId="{C56B6EB4-5062-4BF9-8E09-9733ACA61BDF}" sibTransId="{446BCFC0-5481-4BC5-8EF5-1D8E8C4247D5}"/>
    <dgm:cxn modelId="{DDA5EF4D-A6F1-4885-88F3-07E68ADEC9B6}" type="presOf" srcId="{EDE2A74A-B71B-43DF-AE57-7C2774F591F4}" destId="{AD22634C-16F1-4FDF-B66C-8D3A1F8654A6}" srcOrd="0" destOrd="0" presId="urn:microsoft.com/office/officeart/2008/layout/IncreasingCircleProcess"/>
    <dgm:cxn modelId="{E1E966D0-B18B-46DC-9C67-E7FD1F55D85E}" srcId="{217AA6A9-653B-4F0B-98F6-43341967BA66}" destId="{50487A93-6317-493D-B68A-CDDAD8CEB5FC}" srcOrd="0" destOrd="0" parTransId="{D907E6CD-6C7E-4A68-86F6-640FDEF6599F}" sibTransId="{F66B6ECB-DF02-41A1-8899-151D1BC66014}"/>
    <dgm:cxn modelId="{8DF2AE4C-BCFE-4B55-AFD3-E6FBB51C8C97}" type="presOf" srcId="{961F1C3A-E6B2-4DC6-BB5C-74DABC47C95F}" destId="{A1E21BF4-2B22-4CDA-8519-EE0A5F72495C}" srcOrd="0" destOrd="0" presId="urn:microsoft.com/office/officeart/2008/layout/IncreasingCircleProcess"/>
    <dgm:cxn modelId="{7368D59B-A09E-47AF-9256-C8866EC68FBF}" srcId="{10B25654-BD13-4EB5-B7DB-6CCC0FAE08A4}" destId="{217AA6A9-653B-4F0B-98F6-43341967BA66}" srcOrd="1" destOrd="0" parTransId="{E20E5D4E-0CEB-4EC6-94D4-6E5059316F9A}" sibTransId="{BBCAFE4D-2BB1-43CD-B1AA-6770342457BC}"/>
    <dgm:cxn modelId="{FC6C3B4F-E5C9-4046-AB93-8958C375117D}" type="presParOf" srcId="{8ED39965-51F9-429C-AACE-6D968529831D}" destId="{86057FEC-222A-4F19-A033-FF10AB53E387}" srcOrd="0" destOrd="0" presId="urn:microsoft.com/office/officeart/2008/layout/IncreasingCircleProcess"/>
    <dgm:cxn modelId="{F4AE51E6-B83E-4564-AB27-2FFDFE67A996}" type="presParOf" srcId="{86057FEC-222A-4F19-A033-FF10AB53E387}" destId="{09577FFF-DBAB-4936-B01E-229E6E8ADA3B}" srcOrd="0" destOrd="0" presId="urn:microsoft.com/office/officeart/2008/layout/IncreasingCircleProcess"/>
    <dgm:cxn modelId="{829359DD-AA69-4EFC-B6BC-030AD9F59DC8}" type="presParOf" srcId="{86057FEC-222A-4F19-A033-FF10AB53E387}" destId="{F1FF0EDF-1893-4741-9FB3-556721BBED5C}" srcOrd="1" destOrd="0" presId="urn:microsoft.com/office/officeart/2008/layout/IncreasingCircleProcess"/>
    <dgm:cxn modelId="{FFD9C9F5-2453-4584-84B4-0F925E4974BC}" type="presParOf" srcId="{86057FEC-222A-4F19-A033-FF10AB53E387}" destId="{972270EA-14ED-497F-9B72-30B8265FE063}" srcOrd="2" destOrd="0" presId="urn:microsoft.com/office/officeart/2008/layout/IncreasingCircleProcess"/>
    <dgm:cxn modelId="{A725D88A-6B4E-4754-9463-567393487F13}" type="presParOf" srcId="{86057FEC-222A-4F19-A033-FF10AB53E387}" destId="{FF76F735-F2F1-4C46-9864-0865F793BDC7}" srcOrd="3" destOrd="0" presId="urn:microsoft.com/office/officeart/2008/layout/IncreasingCircleProcess"/>
    <dgm:cxn modelId="{2F315509-816F-4A7B-A96E-F5C41A63E548}" type="presParOf" srcId="{8ED39965-51F9-429C-AACE-6D968529831D}" destId="{78043FDC-3F16-4B84-A167-78D1D4D5444D}" srcOrd="1" destOrd="0" presId="urn:microsoft.com/office/officeart/2008/layout/IncreasingCircleProcess"/>
    <dgm:cxn modelId="{EB41433A-D85A-4A3D-9DF3-D6199CCFF44D}" type="presParOf" srcId="{8ED39965-51F9-429C-AACE-6D968529831D}" destId="{C95EBEFF-8B03-45F0-A0D9-916E046A3BA2}" srcOrd="2" destOrd="0" presId="urn:microsoft.com/office/officeart/2008/layout/IncreasingCircleProcess"/>
    <dgm:cxn modelId="{91DAE031-F45F-4A5D-B830-F3E09753BD28}" type="presParOf" srcId="{C95EBEFF-8B03-45F0-A0D9-916E046A3BA2}" destId="{EC7B5BDF-9A29-46D1-82F7-D86611FE02A9}" srcOrd="0" destOrd="0" presId="urn:microsoft.com/office/officeart/2008/layout/IncreasingCircleProcess"/>
    <dgm:cxn modelId="{7FB92002-E0F4-49FA-8466-8FBFFCECD359}" type="presParOf" srcId="{C95EBEFF-8B03-45F0-A0D9-916E046A3BA2}" destId="{D722CC37-064D-4EF0-AA43-DC3B1D032C9E}" srcOrd="1" destOrd="0" presId="urn:microsoft.com/office/officeart/2008/layout/IncreasingCircleProcess"/>
    <dgm:cxn modelId="{0F79FC54-AAC1-4EA4-8926-350B25C4E522}" type="presParOf" srcId="{C95EBEFF-8B03-45F0-A0D9-916E046A3BA2}" destId="{6BC427DC-A2B5-482B-BE81-D46BF24C806E}" srcOrd="2" destOrd="0" presId="urn:microsoft.com/office/officeart/2008/layout/IncreasingCircleProcess"/>
    <dgm:cxn modelId="{16EF6325-6CB4-4E7C-873E-53F58584671C}" type="presParOf" srcId="{C95EBEFF-8B03-45F0-A0D9-916E046A3BA2}" destId="{454332DA-99E1-44B8-ACB2-60723A53D40F}" srcOrd="3" destOrd="0" presId="urn:microsoft.com/office/officeart/2008/layout/IncreasingCircleProcess"/>
    <dgm:cxn modelId="{D1E6BA4B-E938-4EAC-BB00-737B0C881E7B}" type="presParOf" srcId="{8ED39965-51F9-429C-AACE-6D968529831D}" destId="{16915DC8-191E-4906-BCCF-44C0BB0D3781}" srcOrd="3" destOrd="0" presId="urn:microsoft.com/office/officeart/2008/layout/IncreasingCircleProcess"/>
    <dgm:cxn modelId="{70B118C0-A0A3-4AA3-B20F-2BE33D87D1E4}" type="presParOf" srcId="{8ED39965-51F9-429C-AACE-6D968529831D}" destId="{54CFD4A9-6C48-4F79-A961-4FD7C3541CFD}" srcOrd="4" destOrd="0" presId="urn:microsoft.com/office/officeart/2008/layout/IncreasingCircleProcess"/>
    <dgm:cxn modelId="{F557C578-316F-4B6C-AB01-AF706F4DC898}" type="presParOf" srcId="{54CFD4A9-6C48-4F79-A961-4FD7C3541CFD}" destId="{77D2CF28-25CE-42A6-9066-0CE8D607821F}" srcOrd="0" destOrd="0" presId="urn:microsoft.com/office/officeart/2008/layout/IncreasingCircleProcess"/>
    <dgm:cxn modelId="{E7E15F31-15FF-4354-A9A8-88F6C4DD1ABE}" type="presParOf" srcId="{54CFD4A9-6C48-4F79-A961-4FD7C3541CFD}" destId="{9088CEAD-1C0B-4766-B0E4-6E7EADDC87D9}" srcOrd="1" destOrd="0" presId="urn:microsoft.com/office/officeart/2008/layout/IncreasingCircleProcess"/>
    <dgm:cxn modelId="{844A3652-F070-4279-BC77-C2AD40A1EBEE}" type="presParOf" srcId="{54CFD4A9-6C48-4F79-A961-4FD7C3541CFD}" destId="{AD22634C-16F1-4FDF-B66C-8D3A1F8654A6}" srcOrd="2" destOrd="0" presId="urn:microsoft.com/office/officeart/2008/layout/IncreasingCircleProcess"/>
    <dgm:cxn modelId="{CB67D1E8-AADD-4564-8756-0B5B92CC5D09}" type="presParOf" srcId="{54CFD4A9-6C48-4F79-A961-4FD7C3541CFD}" destId="{A1E21BF4-2B22-4CDA-8519-EE0A5F72495C}" srcOrd="3" destOrd="0" presId="urn:microsoft.com/office/officeart/2008/layout/Increasing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452331B-E06C-49FF-A9DA-9EDED7B912EB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4BEF666F-6B79-4D3B-B99E-0F2318674819}">
      <dgm:prSet phldrT="[Texto]"/>
      <dgm:spPr/>
      <dgm:t>
        <a:bodyPr/>
        <a:lstStyle/>
        <a:p>
          <a:r>
            <a:rPr lang="es-ES" b="1" dirty="0" smtClean="0"/>
            <a:t>Abuso de poder</a:t>
          </a:r>
          <a:endParaRPr lang="es-ES" dirty="0"/>
        </a:p>
      </dgm:t>
    </dgm:pt>
    <dgm:pt modelId="{8D547902-E27E-4577-AF0E-398D15038ABC}" type="parTrans" cxnId="{0E19CBA4-256F-43FF-B7C8-8451A1EB84DC}">
      <dgm:prSet/>
      <dgm:spPr/>
      <dgm:t>
        <a:bodyPr/>
        <a:lstStyle/>
        <a:p>
          <a:endParaRPr lang="es-ES"/>
        </a:p>
      </dgm:t>
    </dgm:pt>
    <dgm:pt modelId="{1B9F2C39-4A40-4B8E-8BC3-4B8D181DF4B5}" type="sibTrans" cxnId="{0E19CBA4-256F-43FF-B7C8-8451A1EB84DC}">
      <dgm:prSet/>
      <dgm:spPr/>
      <dgm:t>
        <a:bodyPr/>
        <a:lstStyle/>
        <a:p>
          <a:endParaRPr lang="es-ES"/>
        </a:p>
      </dgm:t>
    </dgm:pt>
    <dgm:pt modelId="{1CA560C2-9079-4BC4-959B-B48E35C54E5D}">
      <dgm:prSet phldrT="[Texto]"/>
      <dgm:spPr/>
      <dgm:t>
        <a:bodyPr/>
        <a:lstStyle/>
        <a:p>
          <a:r>
            <a:rPr lang="es-ES" b="1" dirty="0" smtClean="0"/>
            <a:t>Abuso de autoridad</a:t>
          </a:r>
          <a:endParaRPr lang="es-ES" dirty="0"/>
        </a:p>
      </dgm:t>
    </dgm:pt>
    <dgm:pt modelId="{EEF16800-30C4-442F-B09F-64F31E98E6CA}" type="parTrans" cxnId="{A48C3FDE-A432-4737-990D-40F50327997F}">
      <dgm:prSet/>
      <dgm:spPr/>
      <dgm:t>
        <a:bodyPr/>
        <a:lstStyle/>
        <a:p>
          <a:endParaRPr lang="es-ES"/>
        </a:p>
      </dgm:t>
    </dgm:pt>
    <dgm:pt modelId="{5545DED0-2331-4761-9265-243C00202BF5}" type="sibTrans" cxnId="{A48C3FDE-A432-4737-990D-40F50327997F}">
      <dgm:prSet/>
      <dgm:spPr/>
      <dgm:t>
        <a:bodyPr/>
        <a:lstStyle/>
        <a:p>
          <a:endParaRPr lang="es-ES"/>
        </a:p>
      </dgm:t>
    </dgm:pt>
    <dgm:pt modelId="{E0C7771E-97FB-40AF-AC8C-ABC53D4F1115}">
      <dgm:prSet phldrT="[Texto]"/>
      <dgm:spPr/>
      <dgm:t>
        <a:bodyPr/>
        <a:lstStyle/>
        <a:p>
          <a:r>
            <a:rPr lang="es-ES" b="1" dirty="0" smtClean="0"/>
            <a:t>Abuso de confianza</a:t>
          </a:r>
          <a:endParaRPr lang="es-ES" dirty="0"/>
        </a:p>
      </dgm:t>
    </dgm:pt>
    <dgm:pt modelId="{8391D165-C7B7-4C49-BCF6-75E74BE4133B}" type="parTrans" cxnId="{6A5984EF-B091-4006-BCBB-FE8C66BE2A5F}">
      <dgm:prSet/>
      <dgm:spPr/>
      <dgm:t>
        <a:bodyPr/>
        <a:lstStyle/>
        <a:p>
          <a:endParaRPr lang="es-ES"/>
        </a:p>
      </dgm:t>
    </dgm:pt>
    <dgm:pt modelId="{83DCD480-095A-4838-A6FA-7B954768C5A8}" type="sibTrans" cxnId="{6A5984EF-B091-4006-BCBB-FE8C66BE2A5F}">
      <dgm:prSet/>
      <dgm:spPr/>
      <dgm:t>
        <a:bodyPr/>
        <a:lstStyle/>
        <a:p>
          <a:endParaRPr lang="es-ES"/>
        </a:p>
      </dgm:t>
    </dgm:pt>
    <dgm:pt modelId="{8226C798-5ADA-43AE-AC0A-DC87F1DC918C}" type="pres">
      <dgm:prSet presAssocID="{E452331B-E06C-49FF-A9DA-9EDED7B912EB}" presName="Name0" presStyleCnt="0">
        <dgm:presLayoutVars>
          <dgm:dir/>
          <dgm:animLvl val="lvl"/>
          <dgm:resizeHandles val="exact"/>
        </dgm:presLayoutVars>
      </dgm:prSet>
      <dgm:spPr/>
    </dgm:pt>
    <dgm:pt modelId="{94FE9EF2-DE73-4B5F-9382-4DCE31ADA650}" type="pres">
      <dgm:prSet presAssocID="{4BEF666F-6B79-4D3B-B99E-0F2318674819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96721B5-8F9F-40DC-9B2C-D85890C4C88E}" type="pres">
      <dgm:prSet presAssocID="{1B9F2C39-4A40-4B8E-8BC3-4B8D181DF4B5}" presName="parTxOnlySpace" presStyleCnt="0"/>
      <dgm:spPr/>
    </dgm:pt>
    <dgm:pt modelId="{77AF838E-7A3E-49D4-B65F-6B878DCD2289}" type="pres">
      <dgm:prSet presAssocID="{1CA560C2-9079-4BC4-959B-B48E35C54E5D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7A96067-E877-4ED9-B081-DB742AEDF57C}" type="pres">
      <dgm:prSet presAssocID="{5545DED0-2331-4761-9265-243C00202BF5}" presName="parTxOnlySpace" presStyleCnt="0"/>
      <dgm:spPr/>
    </dgm:pt>
    <dgm:pt modelId="{2BF9274A-50B6-4476-8BBD-7BAE5E6CF8D2}" type="pres">
      <dgm:prSet presAssocID="{E0C7771E-97FB-40AF-AC8C-ABC53D4F1115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4D5224A3-1894-4393-85D2-F8FAB0106677}" type="presOf" srcId="{1CA560C2-9079-4BC4-959B-B48E35C54E5D}" destId="{77AF838E-7A3E-49D4-B65F-6B878DCD2289}" srcOrd="0" destOrd="0" presId="urn:microsoft.com/office/officeart/2005/8/layout/chevron1"/>
    <dgm:cxn modelId="{6A5984EF-B091-4006-BCBB-FE8C66BE2A5F}" srcId="{E452331B-E06C-49FF-A9DA-9EDED7B912EB}" destId="{E0C7771E-97FB-40AF-AC8C-ABC53D4F1115}" srcOrd="2" destOrd="0" parTransId="{8391D165-C7B7-4C49-BCF6-75E74BE4133B}" sibTransId="{83DCD480-095A-4838-A6FA-7B954768C5A8}"/>
    <dgm:cxn modelId="{7DD4A1B4-2E5D-47A2-8D4E-B67A998D5FAF}" type="presOf" srcId="{E0C7771E-97FB-40AF-AC8C-ABC53D4F1115}" destId="{2BF9274A-50B6-4476-8BBD-7BAE5E6CF8D2}" srcOrd="0" destOrd="0" presId="urn:microsoft.com/office/officeart/2005/8/layout/chevron1"/>
    <dgm:cxn modelId="{7F4C1763-6069-47FE-A0CD-02ACC30E5523}" type="presOf" srcId="{E452331B-E06C-49FF-A9DA-9EDED7B912EB}" destId="{8226C798-5ADA-43AE-AC0A-DC87F1DC918C}" srcOrd="0" destOrd="0" presId="urn:microsoft.com/office/officeart/2005/8/layout/chevron1"/>
    <dgm:cxn modelId="{4BED20AF-670C-4458-88B6-AC66000AD028}" type="presOf" srcId="{4BEF666F-6B79-4D3B-B99E-0F2318674819}" destId="{94FE9EF2-DE73-4B5F-9382-4DCE31ADA650}" srcOrd="0" destOrd="0" presId="urn:microsoft.com/office/officeart/2005/8/layout/chevron1"/>
    <dgm:cxn modelId="{A48C3FDE-A432-4737-990D-40F50327997F}" srcId="{E452331B-E06C-49FF-A9DA-9EDED7B912EB}" destId="{1CA560C2-9079-4BC4-959B-B48E35C54E5D}" srcOrd="1" destOrd="0" parTransId="{EEF16800-30C4-442F-B09F-64F31E98E6CA}" sibTransId="{5545DED0-2331-4761-9265-243C00202BF5}"/>
    <dgm:cxn modelId="{0E19CBA4-256F-43FF-B7C8-8451A1EB84DC}" srcId="{E452331B-E06C-49FF-A9DA-9EDED7B912EB}" destId="{4BEF666F-6B79-4D3B-B99E-0F2318674819}" srcOrd="0" destOrd="0" parTransId="{8D547902-E27E-4577-AF0E-398D15038ABC}" sibTransId="{1B9F2C39-4A40-4B8E-8BC3-4B8D181DF4B5}"/>
    <dgm:cxn modelId="{3C642E3F-9B29-449A-8A5C-9BC3BF8C3A6A}" type="presParOf" srcId="{8226C798-5ADA-43AE-AC0A-DC87F1DC918C}" destId="{94FE9EF2-DE73-4B5F-9382-4DCE31ADA650}" srcOrd="0" destOrd="0" presId="urn:microsoft.com/office/officeart/2005/8/layout/chevron1"/>
    <dgm:cxn modelId="{AFA4E3FF-A216-4B9C-B9CF-F9B0226F2255}" type="presParOf" srcId="{8226C798-5ADA-43AE-AC0A-DC87F1DC918C}" destId="{E96721B5-8F9F-40DC-9B2C-D85890C4C88E}" srcOrd="1" destOrd="0" presId="urn:microsoft.com/office/officeart/2005/8/layout/chevron1"/>
    <dgm:cxn modelId="{BA2F65A7-C010-4E73-A35B-EF0B1CF8AA84}" type="presParOf" srcId="{8226C798-5ADA-43AE-AC0A-DC87F1DC918C}" destId="{77AF838E-7A3E-49D4-B65F-6B878DCD2289}" srcOrd="2" destOrd="0" presId="urn:microsoft.com/office/officeart/2005/8/layout/chevron1"/>
    <dgm:cxn modelId="{F8AE4C9A-A488-49CC-A648-A9341B1BDF2B}" type="presParOf" srcId="{8226C798-5ADA-43AE-AC0A-DC87F1DC918C}" destId="{67A96067-E877-4ED9-B081-DB742AEDF57C}" srcOrd="3" destOrd="0" presId="urn:microsoft.com/office/officeart/2005/8/layout/chevron1"/>
    <dgm:cxn modelId="{F666EE34-BBD4-4C33-80EC-406D8714F09B}" type="presParOf" srcId="{8226C798-5ADA-43AE-AC0A-DC87F1DC918C}" destId="{2BF9274A-50B6-4476-8BBD-7BAE5E6CF8D2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D2CE0DE-8921-4D21-B080-8E83FED42D4E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9593DEA1-7683-4432-9DF0-E5510C1937B6}">
      <dgm:prSet phldrT="[Texto]"/>
      <dgm:spPr/>
      <dgm:t>
        <a:bodyPr/>
        <a:lstStyle/>
        <a:p>
          <a:r>
            <a:rPr lang="es-ES" dirty="0" smtClean="0"/>
            <a:t>Requisitos</a:t>
          </a:r>
          <a:endParaRPr lang="es-ES" dirty="0"/>
        </a:p>
      </dgm:t>
    </dgm:pt>
    <dgm:pt modelId="{4C9F53C7-4F1B-4247-825F-A7625F2DE9F9}" type="parTrans" cxnId="{DE1788F7-6811-4B1A-8509-81C1F1653952}">
      <dgm:prSet/>
      <dgm:spPr/>
      <dgm:t>
        <a:bodyPr/>
        <a:lstStyle/>
        <a:p>
          <a:endParaRPr lang="es-ES"/>
        </a:p>
      </dgm:t>
    </dgm:pt>
    <dgm:pt modelId="{0DBE5C7F-2DC9-4773-8FC4-5AF5BA8478BF}" type="sibTrans" cxnId="{DE1788F7-6811-4B1A-8509-81C1F1653952}">
      <dgm:prSet/>
      <dgm:spPr/>
      <dgm:t>
        <a:bodyPr/>
        <a:lstStyle/>
        <a:p>
          <a:endParaRPr lang="es-ES"/>
        </a:p>
      </dgm:t>
    </dgm:pt>
    <dgm:pt modelId="{17E2374F-DB16-4ACC-A721-C4E4BAE0392D}">
      <dgm:prSet phldrT="[Texto]"/>
      <dgm:spPr/>
      <dgm:t>
        <a:bodyPr/>
        <a:lstStyle/>
        <a:p>
          <a:r>
            <a:rPr lang="es-ES" dirty="0" smtClean="0"/>
            <a:t>Objetivo</a:t>
          </a:r>
          <a:endParaRPr lang="es-ES" dirty="0"/>
        </a:p>
      </dgm:t>
    </dgm:pt>
    <dgm:pt modelId="{ED3FA060-279A-4E25-BCE5-8EAD38C6195D}" type="parTrans" cxnId="{D9D8CB16-2B70-4B6C-AE4C-712FB71F68F7}">
      <dgm:prSet/>
      <dgm:spPr/>
      <dgm:t>
        <a:bodyPr/>
        <a:lstStyle/>
        <a:p>
          <a:endParaRPr lang="es-ES"/>
        </a:p>
      </dgm:t>
    </dgm:pt>
    <dgm:pt modelId="{2B88E4BA-EB12-4C5F-859E-89D70D4DFCC9}" type="sibTrans" cxnId="{D9D8CB16-2B70-4B6C-AE4C-712FB71F68F7}">
      <dgm:prSet/>
      <dgm:spPr/>
      <dgm:t>
        <a:bodyPr/>
        <a:lstStyle/>
        <a:p>
          <a:endParaRPr lang="es-ES"/>
        </a:p>
      </dgm:t>
    </dgm:pt>
    <dgm:pt modelId="{9CE3A895-FD16-4F69-9C86-27D132AED252}">
      <dgm:prSet phldrT="[Texto]"/>
      <dgm:spPr/>
      <dgm:t>
        <a:bodyPr/>
        <a:lstStyle/>
        <a:p>
          <a:r>
            <a:rPr lang="es-ES" dirty="0" smtClean="0"/>
            <a:t>Subjetivo</a:t>
          </a:r>
          <a:endParaRPr lang="es-ES" dirty="0"/>
        </a:p>
      </dgm:t>
    </dgm:pt>
    <dgm:pt modelId="{929CB7B6-2727-47A6-83E8-1842CEAB64BB}" type="parTrans" cxnId="{EE19AEED-1F8D-446A-89C2-D71D63D41A83}">
      <dgm:prSet/>
      <dgm:spPr/>
      <dgm:t>
        <a:bodyPr/>
        <a:lstStyle/>
        <a:p>
          <a:endParaRPr lang="es-ES"/>
        </a:p>
      </dgm:t>
    </dgm:pt>
    <dgm:pt modelId="{A6AE6566-84D5-4DA6-8E65-0F7ED708749B}" type="sibTrans" cxnId="{EE19AEED-1F8D-446A-89C2-D71D63D41A83}">
      <dgm:prSet/>
      <dgm:spPr/>
      <dgm:t>
        <a:bodyPr/>
        <a:lstStyle/>
        <a:p>
          <a:endParaRPr lang="es-ES"/>
        </a:p>
      </dgm:t>
    </dgm:pt>
    <dgm:pt modelId="{F949CFAF-34A5-440A-B2FF-742D5A9659E5}" type="pres">
      <dgm:prSet presAssocID="{4D2CE0DE-8921-4D21-B080-8E83FED42D4E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US"/>
        </a:p>
      </dgm:t>
    </dgm:pt>
    <dgm:pt modelId="{1A4C109E-FF0C-4395-B297-FA71D5C256D9}" type="pres">
      <dgm:prSet presAssocID="{9593DEA1-7683-4432-9DF0-E5510C1937B6}" presName="root" presStyleCnt="0"/>
      <dgm:spPr/>
    </dgm:pt>
    <dgm:pt modelId="{DDD7B7AE-D98F-4917-8C0D-11BB5BDD7B62}" type="pres">
      <dgm:prSet presAssocID="{9593DEA1-7683-4432-9DF0-E5510C1937B6}" presName="rootComposite" presStyleCnt="0"/>
      <dgm:spPr/>
    </dgm:pt>
    <dgm:pt modelId="{978AB441-9FC9-4977-AEE7-06B83BD610BE}" type="pres">
      <dgm:prSet presAssocID="{9593DEA1-7683-4432-9DF0-E5510C1937B6}" presName="rootText" presStyleLbl="node1" presStyleIdx="0" presStyleCnt="1" custScaleY="50747"/>
      <dgm:spPr/>
      <dgm:t>
        <a:bodyPr/>
        <a:lstStyle/>
        <a:p>
          <a:endParaRPr lang="es-US"/>
        </a:p>
      </dgm:t>
    </dgm:pt>
    <dgm:pt modelId="{5DB113B3-B8DD-4299-AC73-9EFD27DFEF64}" type="pres">
      <dgm:prSet presAssocID="{9593DEA1-7683-4432-9DF0-E5510C1937B6}" presName="rootConnector" presStyleLbl="node1" presStyleIdx="0" presStyleCnt="1"/>
      <dgm:spPr/>
      <dgm:t>
        <a:bodyPr/>
        <a:lstStyle/>
        <a:p>
          <a:endParaRPr lang="es-US"/>
        </a:p>
      </dgm:t>
    </dgm:pt>
    <dgm:pt modelId="{857A261D-2294-46EA-A810-3D64951DBADF}" type="pres">
      <dgm:prSet presAssocID="{9593DEA1-7683-4432-9DF0-E5510C1937B6}" presName="childShape" presStyleCnt="0"/>
      <dgm:spPr/>
    </dgm:pt>
    <dgm:pt modelId="{D32F6683-D533-4F2C-B7B5-8551D59A8926}" type="pres">
      <dgm:prSet presAssocID="{ED3FA060-279A-4E25-BCE5-8EAD38C6195D}" presName="Name13" presStyleLbl="parChTrans1D2" presStyleIdx="0" presStyleCnt="2"/>
      <dgm:spPr/>
      <dgm:t>
        <a:bodyPr/>
        <a:lstStyle/>
        <a:p>
          <a:endParaRPr lang="es-US"/>
        </a:p>
      </dgm:t>
    </dgm:pt>
    <dgm:pt modelId="{DEA1A5BB-CC88-48B9-8FFC-E6C814AA632A}" type="pres">
      <dgm:prSet presAssocID="{17E2374F-DB16-4ACC-A721-C4E4BAE0392D}" presName="childText" presStyleLbl="bgAcc1" presStyleIdx="0" presStyleCnt="2" custScaleY="49216" custLinFactNeighborX="-4134" custLinFactNeighborY="-1149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36C3DD5-4D8A-4FD3-A0C5-23CA2D3ED9B7}" type="pres">
      <dgm:prSet presAssocID="{929CB7B6-2727-47A6-83E8-1842CEAB64BB}" presName="Name13" presStyleLbl="parChTrans1D2" presStyleIdx="1" presStyleCnt="2"/>
      <dgm:spPr/>
      <dgm:t>
        <a:bodyPr/>
        <a:lstStyle/>
        <a:p>
          <a:endParaRPr lang="es-US"/>
        </a:p>
      </dgm:t>
    </dgm:pt>
    <dgm:pt modelId="{B3F33AFE-2593-4B9A-84FF-06EA9AA852AF}" type="pres">
      <dgm:prSet presAssocID="{9CE3A895-FD16-4F69-9C86-27D132AED252}" presName="childText" presStyleLbl="bgAcc1" presStyleIdx="1" presStyleCnt="2" custScaleY="43645">
        <dgm:presLayoutVars>
          <dgm:bulletEnabled val="1"/>
        </dgm:presLayoutVars>
      </dgm:prSet>
      <dgm:spPr/>
      <dgm:t>
        <a:bodyPr/>
        <a:lstStyle/>
        <a:p>
          <a:endParaRPr lang="es-US"/>
        </a:p>
      </dgm:t>
    </dgm:pt>
  </dgm:ptLst>
  <dgm:cxnLst>
    <dgm:cxn modelId="{3287C4DB-842C-431D-A6E9-50E8A774FE6F}" type="presOf" srcId="{17E2374F-DB16-4ACC-A721-C4E4BAE0392D}" destId="{DEA1A5BB-CC88-48B9-8FFC-E6C814AA632A}" srcOrd="0" destOrd="0" presId="urn:microsoft.com/office/officeart/2005/8/layout/hierarchy3"/>
    <dgm:cxn modelId="{DE1788F7-6811-4B1A-8509-81C1F1653952}" srcId="{4D2CE0DE-8921-4D21-B080-8E83FED42D4E}" destId="{9593DEA1-7683-4432-9DF0-E5510C1937B6}" srcOrd="0" destOrd="0" parTransId="{4C9F53C7-4F1B-4247-825F-A7625F2DE9F9}" sibTransId="{0DBE5C7F-2DC9-4773-8FC4-5AF5BA8478BF}"/>
    <dgm:cxn modelId="{6447316D-A8AD-41DF-B4A6-4115540C7F96}" type="presOf" srcId="{9593DEA1-7683-4432-9DF0-E5510C1937B6}" destId="{978AB441-9FC9-4977-AEE7-06B83BD610BE}" srcOrd="0" destOrd="0" presId="urn:microsoft.com/office/officeart/2005/8/layout/hierarchy3"/>
    <dgm:cxn modelId="{EE19AEED-1F8D-446A-89C2-D71D63D41A83}" srcId="{9593DEA1-7683-4432-9DF0-E5510C1937B6}" destId="{9CE3A895-FD16-4F69-9C86-27D132AED252}" srcOrd="1" destOrd="0" parTransId="{929CB7B6-2727-47A6-83E8-1842CEAB64BB}" sibTransId="{A6AE6566-84D5-4DA6-8E65-0F7ED708749B}"/>
    <dgm:cxn modelId="{D9D8CB16-2B70-4B6C-AE4C-712FB71F68F7}" srcId="{9593DEA1-7683-4432-9DF0-E5510C1937B6}" destId="{17E2374F-DB16-4ACC-A721-C4E4BAE0392D}" srcOrd="0" destOrd="0" parTransId="{ED3FA060-279A-4E25-BCE5-8EAD38C6195D}" sibTransId="{2B88E4BA-EB12-4C5F-859E-89D70D4DFCC9}"/>
    <dgm:cxn modelId="{6A692313-A4B6-43C4-91AC-4356FA7B02F4}" type="presOf" srcId="{4D2CE0DE-8921-4D21-B080-8E83FED42D4E}" destId="{F949CFAF-34A5-440A-B2FF-742D5A9659E5}" srcOrd="0" destOrd="0" presId="urn:microsoft.com/office/officeart/2005/8/layout/hierarchy3"/>
    <dgm:cxn modelId="{8952E918-37D2-468F-A1A8-8BB9B0AAB058}" type="presOf" srcId="{ED3FA060-279A-4E25-BCE5-8EAD38C6195D}" destId="{D32F6683-D533-4F2C-B7B5-8551D59A8926}" srcOrd="0" destOrd="0" presId="urn:microsoft.com/office/officeart/2005/8/layout/hierarchy3"/>
    <dgm:cxn modelId="{06F498E9-4FC7-40FA-A49B-11D84F083F75}" type="presOf" srcId="{929CB7B6-2727-47A6-83E8-1842CEAB64BB}" destId="{236C3DD5-4D8A-4FD3-A0C5-23CA2D3ED9B7}" srcOrd="0" destOrd="0" presId="urn:microsoft.com/office/officeart/2005/8/layout/hierarchy3"/>
    <dgm:cxn modelId="{E28B858B-567B-4200-9DFE-B5AFB1086608}" type="presOf" srcId="{9CE3A895-FD16-4F69-9C86-27D132AED252}" destId="{B3F33AFE-2593-4B9A-84FF-06EA9AA852AF}" srcOrd="0" destOrd="0" presId="urn:microsoft.com/office/officeart/2005/8/layout/hierarchy3"/>
    <dgm:cxn modelId="{BB03660A-5BFC-4A30-B1CC-9FAAC32AB857}" type="presOf" srcId="{9593DEA1-7683-4432-9DF0-E5510C1937B6}" destId="{5DB113B3-B8DD-4299-AC73-9EFD27DFEF64}" srcOrd="1" destOrd="0" presId="urn:microsoft.com/office/officeart/2005/8/layout/hierarchy3"/>
    <dgm:cxn modelId="{669DEB2B-0ABE-431A-9496-4B48183BEDF1}" type="presParOf" srcId="{F949CFAF-34A5-440A-B2FF-742D5A9659E5}" destId="{1A4C109E-FF0C-4395-B297-FA71D5C256D9}" srcOrd="0" destOrd="0" presId="urn:microsoft.com/office/officeart/2005/8/layout/hierarchy3"/>
    <dgm:cxn modelId="{21E8B84E-87ED-48CF-9AC5-BF64E6321D4F}" type="presParOf" srcId="{1A4C109E-FF0C-4395-B297-FA71D5C256D9}" destId="{DDD7B7AE-D98F-4917-8C0D-11BB5BDD7B62}" srcOrd="0" destOrd="0" presId="urn:microsoft.com/office/officeart/2005/8/layout/hierarchy3"/>
    <dgm:cxn modelId="{7715CEBA-E43D-4A4D-9875-C5230BD1C27C}" type="presParOf" srcId="{DDD7B7AE-D98F-4917-8C0D-11BB5BDD7B62}" destId="{978AB441-9FC9-4977-AEE7-06B83BD610BE}" srcOrd="0" destOrd="0" presId="urn:microsoft.com/office/officeart/2005/8/layout/hierarchy3"/>
    <dgm:cxn modelId="{6DF777EA-3CE0-4287-AFAB-2629F01209C5}" type="presParOf" srcId="{DDD7B7AE-D98F-4917-8C0D-11BB5BDD7B62}" destId="{5DB113B3-B8DD-4299-AC73-9EFD27DFEF64}" srcOrd="1" destOrd="0" presId="urn:microsoft.com/office/officeart/2005/8/layout/hierarchy3"/>
    <dgm:cxn modelId="{9C9B19E7-37EB-4DD5-B5F5-4BA72D1FDAAC}" type="presParOf" srcId="{1A4C109E-FF0C-4395-B297-FA71D5C256D9}" destId="{857A261D-2294-46EA-A810-3D64951DBADF}" srcOrd="1" destOrd="0" presId="urn:microsoft.com/office/officeart/2005/8/layout/hierarchy3"/>
    <dgm:cxn modelId="{DFD227AE-C08A-4682-B513-B67ED9C26FAB}" type="presParOf" srcId="{857A261D-2294-46EA-A810-3D64951DBADF}" destId="{D32F6683-D533-4F2C-B7B5-8551D59A8926}" srcOrd="0" destOrd="0" presId="urn:microsoft.com/office/officeart/2005/8/layout/hierarchy3"/>
    <dgm:cxn modelId="{429FD649-7342-4770-8535-7D34053DEA3D}" type="presParOf" srcId="{857A261D-2294-46EA-A810-3D64951DBADF}" destId="{DEA1A5BB-CC88-48B9-8FFC-E6C814AA632A}" srcOrd="1" destOrd="0" presId="urn:microsoft.com/office/officeart/2005/8/layout/hierarchy3"/>
    <dgm:cxn modelId="{E322551C-F53F-482B-AFA5-4931F87D84F8}" type="presParOf" srcId="{857A261D-2294-46EA-A810-3D64951DBADF}" destId="{236C3DD5-4D8A-4FD3-A0C5-23CA2D3ED9B7}" srcOrd="2" destOrd="0" presId="urn:microsoft.com/office/officeart/2005/8/layout/hierarchy3"/>
    <dgm:cxn modelId="{B9497A8B-63D9-4F5E-B153-19E163E2BC51}" type="presParOf" srcId="{857A261D-2294-46EA-A810-3D64951DBADF}" destId="{B3F33AFE-2593-4B9A-84FF-06EA9AA852AF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D2CE0DE-8921-4D21-B080-8E83FED42D4E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9593DEA1-7683-4432-9DF0-E5510C1937B6}">
      <dgm:prSet phldrT="[Texto]"/>
      <dgm:spPr/>
      <dgm:t>
        <a:bodyPr/>
        <a:lstStyle/>
        <a:p>
          <a:r>
            <a:rPr lang="es-ES" dirty="0" smtClean="0"/>
            <a:t>Requisitos</a:t>
          </a:r>
          <a:endParaRPr lang="es-ES" dirty="0"/>
        </a:p>
      </dgm:t>
    </dgm:pt>
    <dgm:pt modelId="{4C9F53C7-4F1B-4247-825F-A7625F2DE9F9}" type="parTrans" cxnId="{DE1788F7-6811-4B1A-8509-81C1F1653952}">
      <dgm:prSet/>
      <dgm:spPr/>
      <dgm:t>
        <a:bodyPr/>
        <a:lstStyle/>
        <a:p>
          <a:endParaRPr lang="es-ES"/>
        </a:p>
      </dgm:t>
    </dgm:pt>
    <dgm:pt modelId="{0DBE5C7F-2DC9-4773-8FC4-5AF5BA8478BF}" type="sibTrans" cxnId="{DE1788F7-6811-4B1A-8509-81C1F1653952}">
      <dgm:prSet/>
      <dgm:spPr/>
      <dgm:t>
        <a:bodyPr/>
        <a:lstStyle/>
        <a:p>
          <a:endParaRPr lang="es-ES"/>
        </a:p>
      </dgm:t>
    </dgm:pt>
    <dgm:pt modelId="{17E2374F-DB16-4ACC-A721-C4E4BAE0392D}">
      <dgm:prSet phldrT="[Texto]"/>
      <dgm:spPr/>
      <dgm:t>
        <a:bodyPr/>
        <a:lstStyle/>
        <a:p>
          <a:r>
            <a:rPr lang="es-ES" b="1" dirty="0" smtClean="0"/>
            <a:t>Violencia de género</a:t>
          </a:r>
          <a:endParaRPr lang="es-ES" dirty="0"/>
        </a:p>
      </dgm:t>
    </dgm:pt>
    <dgm:pt modelId="{ED3FA060-279A-4E25-BCE5-8EAD38C6195D}" type="parTrans" cxnId="{D9D8CB16-2B70-4B6C-AE4C-712FB71F68F7}">
      <dgm:prSet/>
      <dgm:spPr/>
      <dgm:t>
        <a:bodyPr/>
        <a:lstStyle/>
        <a:p>
          <a:endParaRPr lang="es-ES"/>
        </a:p>
      </dgm:t>
    </dgm:pt>
    <dgm:pt modelId="{2B88E4BA-EB12-4C5F-859E-89D70D4DFCC9}" type="sibTrans" cxnId="{D9D8CB16-2B70-4B6C-AE4C-712FB71F68F7}">
      <dgm:prSet/>
      <dgm:spPr/>
      <dgm:t>
        <a:bodyPr/>
        <a:lstStyle/>
        <a:p>
          <a:endParaRPr lang="es-ES"/>
        </a:p>
      </dgm:t>
    </dgm:pt>
    <dgm:pt modelId="{9CE3A895-FD16-4F69-9C86-27D132AED252}">
      <dgm:prSet phldrT="[Texto]"/>
      <dgm:spPr/>
      <dgm:t>
        <a:bodyPr/>
        <a:lstStyle/>
        <a:p>
          <a:r>
            <a:rPr lang="es-ES" b="1" dirty="0" smtClean="0"/>
            <a:t>Violencia familiar</a:t>
          </a:r>
          <a:endParaRPr lang="es-ES" dirty="0"/>
        </a:p>
      </dgm:t>
    </dgm:pt>
    <dgm:pt modelId="{929CB7B6-2727-47A6-83E8-1842CEAB64BB}" type="parTrans" cxnId="{EE19AEED-1F8D-446A-89C2-D71D63D41A83}">
      <dgm:prSet/>
      <dgm:spPr/>
      <dgm:t>
        <a:bodyPr/>
        <a:lstStyle/>
        <a:p>
          <a:endParaRPr lang="es-ES"/>
        </a:p>
      </dgm:t>
    </dgm:pt>
    <dgm:pt modelId="{A6AE6566-84D5-4DA6-8E65-0F7ED708749B}" type="sibTrans" cxnId="{EE19AEED-1F8D-446A-89C2-D71D63D41A83}">
      <dgm:prSet/>
      <dgm:spPr/>
      <dgm:t>
        <a:bodyPr/>
        <a:lstStyle/>
        <a:p>
          <a:endParaRPr lang="es-ES"/>
        </a:p>
      </dgm:t>
    </dgm:pt>
    <dgm:pt modelId="{1CB1C298-438C-4AD4-9BE7-A842645CC4EE}">
      <dgm:prSet phldrT="[Texto]"/>
      <dgm:spPr/>
      <dgm:t>
        <a:bodyPr/>
        <a:lstStyle/>
        <a:p>
          <a:r>
            <a:rPr lang="es-ES" b="1" smtClean="0"/>
            <a:t>Discriminación</a:t>
          </a:r>
          <a:endParaRPr lang="es-ES" dirty="0"/>
        </a:p>
      </dgm:t>
    </dgm:pt>
    <dgm:pt modelId="{45061D54-6EBD-4F37-82FB-D040C6E53215}" type="parTrans" cxnId="{5F81E37E-DA06-4AAA-B711-7F1FBE9AFABE}">
      <dgm:prSet/>
      <dgm:spPr/>
      <dgm:t>
        <a:bodyPr/>
        <a:lstStyle/>
        <a:p>
          <a:endParaRPr lang="es-ES"/>
        </a:p>
      </dgm:t>
    </dgm:pt>
    <dgm:pt modelId="{843BA6F2-5AE5-4DBA-B834-835E4E109DD9}" type="sibTrans" cxnId="{5F81E37E-DA06-4AAA-B711-7F1FBE9AFABE}">
      <dgm:prSet/>
      <dgm:spPr/>
      <dgm:t>
        <a:bodyPr/>
        <a:lstStyle/>
        <a:p>
          <a:endParaRPr lang="es-ES"/>
        </a:p>
      </dgm:t>
    </dgm:pt>
    <dgm:pt modelId="{F949CFAF-34A5-440A-B2FF-742D5A9659E5}" type="pres">
      <dgm:prSet presAssocID="{4D2CE0DE-8921-4D21-B080-8E83FED42D4E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US"/>
        </a:p>
      </dgm:t>
    </dgm:pt>
    <dgm:pt modelId="{1A4C109E-FF0C-4395-B297-FA71D5C256D9}" type="pres">
      <dgm:prSet presAssocID="{9593DEA1-7683-4432-9DF0-E5510C1937B6}" presName="root" presStyleCnt="0"/>
      <dgm:spPr/>
    </dgm:pt>
    <dgm:pt modelId="{DDD7B7AE-D98F-4917-8C0D-11BB5BDD7B62}" type="pres">
      <dgm:prSet presAssocID="{9593DEA1-7683-4432-9DF0-E5510C1937B6}" presName="rootComposite" presStyleCnt="0"/>
      <dgm:spPr/>
    </dgm:pt>
    <dgm:pt modelId="{978AB441-9FC9-4977-AEE7-06B83BD610BE}" type="pres">
      <dgm:prSet presAssocID="{9593DEA1-7683-4432-9DF0-E5510C1937B6}" presName="rootText" presStyleLbl="node1" presStyleIdx="0" presStyleCnt="1" custScaleY="50747"/>
      <dgm:spPr/>
      <dgm:t>
        <a:bodyPr/>
        <a:lstStyle/>
        <a:p>
          <a:endParaRPr lang="es-US"/>
        </a:p>
      </dgm:t>
    </dgm:pt>
    <dgm:pt modelId="{5DB113B3-B8DD-4299-AC73-9EFD27DFEF64}" type="pres">
      <dgm:prSet presAssocID="{9593DEA1-7683-4432-9DF0-E5510C1937B6}" presName="rootConnector" presStyleLbl="node1" presStyleIdx="0" presStyleCnt="1"/>
      <dgm:spPr/>
      <dgm:t>
        <a:bodyPr/>
        <a:lstStyle/>
        <a:p>
          <a:endParaRPr lang="es-US"/>
        </a:p>
      </dgm:t>
    </dgm:pt>
    <dgm:pt modelId="{857A261D-2294-46EA-A810-3D64951DBADF}" type="pres">
      <dgm:prSet presAssocID="{9593DEA1-7683-4432-9DF0-E5510C1937B6}" presName="childShape" presStyleCnt="0"/>
      <dgm:spPr/>
    </dgm:pt>
    <dgm:pt modelId="{D32F6683-D533-4F2C-B7B5-8551D59A8926}" type="pres">
      <dgm:prSet presAssocID="{ED3FA060-279A-4E25-BCE5-8EAD38C6195D}" presName="Name13" presStyleLbl="parChTrans1D2" presStyleIdx="0" presStyleCnt="3"/>
      <dgm:spPr/>
      <dgm:t>
        <a:bodyPr/>
        <a:lstStyle/>
        <a:p>
          <a:endParaRPr lang="es-US"/>
        </a:p>
      </dgm:t>
    </dgm:pt>
    <dgm:pt modelId="{DEA1A5BB-CC88-48B9-8FFC-E6C814AA632A}" type="pres">
      <dgm:prSet presAssocID="{17E2374F-DB16-4ACC-A721-C4E4BAE0392D}" presName="childText" presStyleLbl="bgAcc1" presStyleIdx="0" presStyleCnt="3" custScaleY="49216" custLinFactNeighborX="-4134" custLinFactNeighborY="-1149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36C3DD5-4D8A-4FD3-A0C5-23CA2D3ED9B7}" type="pres">
      <dgm:prSet presAssocID="{929CB7B6-2727-47A6-83E8-1842CEAB64BB}" presName="Name13" presStyleLbl="parChTrans1D2" presStyleIdx="1" presStyleCnt="3"/>
      <dgm:spPr/>
      <dgm:t>
        <a:bodyPr/>
        <a:lstStyle/>
        <a:p>
          <a:endParaRPr lang="es-US"/>
        </a:p>
      </dgm:t>
    </dgm:pt>
    <dgm:pt modelId="{B3F33AFE-2593-4B9A-84FF-06EA9AA852AF}" type="pres">
      <dgm:prSet presAssocID="{9CE3A895-FD16-4F69-9C86-27D132AED252}" presName="childText" presStyleLbl="bgAcc1" presStyleIdx="1" presStyleCnt="3" custScaleY="4364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1E94FE1-07EB-4B68-A7D8-38E0D0FB69EF}" type="pres">
      <dgm:prSet presAssocID="{45061D54-6EBD-4F37-82FB-D040C6E53215}" presName="Name13" presStyleLbl="parChTrans1D2" presStyleIdx="2" presStyleCnt="3"/>
      <dgm:spPr/>
      <dgm:t>
        <a:bodyPr/>
        <a:lstStyle/>
        <a:p>
          <a:endParaRPr lang="es-US"/>
        </a:p>
      </dgm:t>
    </dgm:pt>
    <dgm:pt modelId="{6E9B789B-202D-4174-90E8-FCEDB033A7F7}" type="pres">
      <dgm:prSet presAssocID="{1CB1C298-438C-4AD4-9BE7-A842645CC4EE}" presName="childText" presStyleLbl="bgAcc1" presStyleIdx="2" presStyleCnt="3" custScaleY="29479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89F5EB98-0DE8-4673-B94F-E1750D273A32}" type="presOf" srcId="{45061D54-6EBD-4F37-82FB-D040C6E53215}" destId="{21E94FE1-07EB-4B68-A7D8-38E0D0FB69EF}" srcOrd="0" destOrd="0" presId="urn:microsoft.com/office/officeart/2005/8/layout/hierarchy3"/>
    <dgm:cxn modelId="{E40A52FD-61C7-4598-933C-333A13F2ABF0}" type="presOf" srcId="{9CE3A895-FD16-4F69-9C86-27D132AED252}" destId="{B3F33AFE-2593-4B9A-84FF-06EA9AA852AF}" srcOrd="0" destOrd="0" presId="urn:microsoft.com/office/officeart/2005/8/layout/hierarchy3"/>
    <dgm:cxn modelId="{A52FBB51-3F28-4297-A99B-66094DAC4372}" type="presOf" srcId="{929CB7B6-2727-47A6-83E8-1842CEAB64BB}" destId="{236C3DD5-4D8A-4FD3-A0C5-23CA2D3ED9B7}" srcOrd="0" destOrd="0" presId="urn:microsoft.com/office/officeart/2005/8/layout/hierarchy3"/>
    <dgm:cxn modelId="{DE1788F7-6811-4B1A-8509-81C1F1653952}" srcId="{4D2CE0DE-8921-4D21-B080-8E83FED42D4E}" destId="{9593DEA1-7683-4432-9DF0-E5510C1937B6}" srcOrd="0" destOrd="0" parTransId="{4C9F53C7-4F1B-4247-825F-A7625F2DE9F9}" sibTransId="{0DBE5C7F-2DC9-4773-8FC4-5AF5BA8478BF}"/>
    <dgm:cxn modelId="{F875BA3E-CDDF-4E76-9A72-DB06F57866BA}" type="presOf" srcId="{1CB1C298-438C-4AD4-9BE7-A842645CC4EE}" destId="{6E9B789B-202D-4174-90E8-FCEDB033A7F7}" srcOrd="0" destOrd="0" presId="urn:microsoft.com/office/officeart/2005/8/layout/hierarchy3"/>
    <dgm:cxn modelId="{5EB7E6BE-1E45-42D8-9A4B-53E6FBAB2C9D}" type="presOf" srcId="{17E2374F-DB16-4ACC-A721-C4E4BAE0392D}" destId="{DEA1A5BB-CC88-48B9-8FFC-E6C814AA632A}" srcOrd="0" destOrd="0" presId="urn:microsoft.com/office/officeart/2005/8/layout/hierarchy3"/>
    <dgm:cxn modelId="{D9D8CB16-2B70-4B6C-AE4C-712FB71F68F7}" srcId="{9593DEA1-7683-4432-9DF0-E5510C1937B6}" destId="{17E2374F-DB16-4ACC-A721-C4E4BAE0392D}" srcOrd="0" destOrd="0" parTransId="{ED3FA060-279A-4E25-BCE5-8EAD38C6195D}" sibTransId="{2B88E4BA-EB12-4C5F-859E-89D70D4DFCC9}"/>
    <dgm:cxn modelId="{5F81E37E-DA06-4AAA-B711-7F1FBE9AFABE}" srcId="{9593DEA1-7683-4432-9DF0-E5510C1937B6}" destId="{1CB1C298-438C-4AD4-9BE7-A842645CC4EE}" srcOrd="2" destOrd="0" parTransId="{45061D54-6EBD-4F37-82FB-D040C6E53215}" sibTransId="{843BA6F2-5AE5-4DBA-B834-835E4E109DD9}"/>
    <dgm:cxn modelId="{36C7A641-66C7-4C51-BBD0-86EC20F18B21}" type="presOf" srcId="{9593DEA1-7683-4432-9DF0-E5510C1937B6}" destId="{978AB441-9FC9-4977-AEE7-06B83BD610BE}" srcOrd="0" destOrd="0" presId="urn:microsoft.com/office/officeart/2005/8/layout/hierarchy3"/>
    <dgm:cxn modelId="{68B3CA24-96A0-4717-8E8C-7D11B7FF975C}" type="presOf" srcId="{ED3FA060-279A-4E25-BCE5-8EAD38C6195D}" destId="{D32F6683-D533-4F2C-B7B5-8551D59A8926}" srcOrd="0" destOrd="0" presId="urn:microsoft.com/office/officeart/2005/8/layout/hierarchy3"/>
    <dgm:cxn modelId="{EE19AEED-1F8D-446A-89C2-D71D63D41A83}" srcId="{9593DEA1-7683-4432-9DF0-E5510C1937B6}" destId="{9CE3A895-FD16-4F69-9C86-27D132AED252}" srcOrd="1" destOrd="0" parTransId="{929CB7B6-2727-47A6-83E8-1842CEAB64BB}" sibTransId="{A6AE6566-84D5-4DA6-8E65-0F7ED708749B}"/>
    <dgm:cxn modelId="{D1D8DBE9-3676-47CD-B71E-1014624B708C}" type="presOf" srcId="{4D2CE0DE-8921-4D21-B080-8E83FED42D4E}" destId="{F949CFAF-34A5-440A-B2FF-742D5A9659E5}" srcOrd="0" destOrd="0" presId="urn:microsoft.com/office/officeart/2005/8/layout/hierarchy3"/>
    <dgm:cxn modelId="{38A6686D-F418-4039-94A0-1771CC21DE09}" type="presOf" srcId="{9593DEA1-7683-4432-9DF0-E5510C1937B6}" destId="{5DB113B3-B8DD-4299-AC73-9EFD27DFEF64}" srcOrd="1" destOrd="0" presId="urn:microsoft.com/office/officeart/2005/8/layout/hierarchy3"/>
    <dgm:cxn modelId="{A48E9903-CB97-4009-A7D7-D46D940C6C33}" type="presParOf" srcId="{F949CFAF-34A5-440A-B2FF-742D5A9659E5}" destId="{1A4C109E-FF0C-4395-B297-FA71D5C256D9}" srcOrd="0" destOrd="0" presId="urn:microsoft.com/office/officeart/2005/8/layout/hierarchy3"/>
    <dgm:cxn modelId="{C7CBB04D-D872-47EA-894F-A6B18E067544}" type="presParOf" srcId="{1A4C109E-FF0C-4395-B297-FA71D5C256D9}" destId="{DDD7B7AE-D98F-4917-8C0D-11BB5BDD7B62}" srcOrd="0" destOrd="0" presId="urn:microsoft.com/office/officeart/2005/8/layout/hierarchy3"/>
    <dgm:cxn modelId="{0822092B-C1DB-4942-981B-BB5976615BC4}" type="presParOf" srcId="{DDD7B7AE-D98F-4917-8C0D-11BB5BDD7B62}" destId="{978AB441-9FC9-4977-AEE7-06B83BD610BE}" srcOrd="0" destOrd="0" presId="urn:microsoft.com/office/officeart/2005/8/layout/hierarchy3"/>
    <dgm:cxn modelId="{DC50AEA1-74ED-43CE-90EF-CACB445B0ECC}" type="presParOf" srcId="{DDD7B7AE-D98F-4917-8C0D-11BB5BDD7B62}" destId="{5DB113B3-B8DD-4299-AC73-9EFD27DFEF64}" srcOrd="1" destOrd="0" presId="urn:microsoft.com/office/officeart/2005/8/layout/hierarchy3"/>
    <dgm:cxn modelId="{080E5D25-2FFF-4CCE-9624-0257C000E223}" type="presParOf" srcId="{1A4C109E-FF0C-4395-B297-FA71D5C256D9}" destId="{857A261D-2294-46EA-A810-3D64951DBADF}" srcOrd="1" destOrd="0" presId="urn:microsoft.com/office/officeart/2005/8/layout/hierarchy3"/>
    <dgm:cxn modelId="{4581DE7B-056B-432C-8915-939B5DD1F454}" type="presParOf" srcId="{857A261D-2294-46EA-A810-3D64951DBADF}" destId="{D32F6683-D533-4F2C-B7B5-8551D59A8926}" srcOrd="0" destOrd="0" presId="urn:microsoft.com/office/officeart/2005/8/layout/hierarchy3"/>
    <dgm:cxn modelId="{620E1B03-ECED-4455-9CCC-D8279D4B56C7}" type="presParOf" srcId="{857A261D-2294-46EA-A810-3D64951DBADF}" destId="{DEA1A5BB-CC88-48B9-8FFC-E6C814AA632A}" srcOrd="1" destOrd="0" presId="urn:microsoft.com/office/officeart/2005/8/layout/hierarchy3"/>
    <dgm:cxn modelId="{CB303A44-ED0F-4340-8533-54CE13F85E53}" type="presParOf" srcId="{857A261D-2294-46EA-A810-3D64951DBADF}" destId="{236C3DD5-4D8A-4FD3-A0C5-23CA2D3ED9B7}" srcOrd="2" destOrd="0" presId="urn:microsoft.com/office/officeart/2005/8/layout/hierarchy3"/>
    <dgm:cxn modelId="{8B2811CA-90BD-43B4-B55C-DC3AB1F8A3D7}" type="presParOf" srcId="{857A261D-2294-46EA-A810-3D64951DBADF}" destId="{B3F33AFE-2593-4B9A-84FF-06EA9AA852AF}" srcOrd="3" destOrd="0" presId="urn:microsoft.com/office/officeart/2005/8/layout/hierarchy3"/>
    <dgm:cxn modelId="{A2E5C2F0-A61A-43DF-B209-83B0C2A3A6FD}" type="presParOf" srcId="{857A261D-2294-46EA-A810-3D64951DBADF}" destId="{21E94FE1-07EB-4B68-A7D8-38E0D0FB69EF}" srcOrd="4" destOrd="0" presId="urn:microsoft.com/office/officeart/2005/8/layout/hierarchy3"/>
    <dgm:cxn modelId="{69571D5B-4D48-4631-83B7-2B097F49EA14}" type="presParOf" srcId="{857A261D-2294-46EA-A810-3D64951DBADF}" destId="{6E9B789B-202D-4174-90E8-FCEDB033A7F7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7FDFA89-2725-4147-BE71-79B032593C5D}" type="doc">
      <dgm:prSet loTypeId="urn:microsoft.com/office/officeart/2005/8/layout/arrow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481FD53D-A5B4-4E02-BE59-CB1C22D3682E}">
      <dgm:prSet phldrT="[Texto]"/>
      <dgm:spPr/>
      <dgm:t>
        <a:bodyPr/>
        <a:lstStyle/>
        <a:p>
          <a:r>
            <a:rPr lang="es-ES" b="1" dirty="0" smtClean="0"/>
            <a:t>Atenuación extraordinaria </a:t>
          </a:r>
        </a:p>
        <a:p>
          <a:r>
            <a:rPr lang="es-ES" dirty="0" smtClean="0"/>
            <a:t>Artículo 81.1 C/P</a:t>
          </a:r>
          <a:endParaRPr lang="es-ES" dirty="0"/>
        </a:p>
      </dgm:t>
    </dgm:pt>
    <dgm:pt modelId="{8E967E23-CB7B-4088-BD96-C704AEE36D8F}" type="parTrans" cxnId="{D4F77BB9-EC90-41F5-99BE-96CCD21A1985}">
      <dgm:prSet/>
      <dgm:spPr/>
      <dgm:t>
        <a:bodyPr/>
        <a:lstStyle/>
        <a:p>
          <a:endParaRPr lang="es-ES"/>
        </a:p>
      </dgm:t>
    </dgm:pt>
    <dgm:pt modelId="{CB72F0DB-C891-40D0-8D96-94D13C137AA5}" type="sibTrans" cxnId="{D4F77BB9-EC90-41F5-99BE-96CCD21A1985}">
      <dgm:prSet/>
      <dgm:spPr/>
      <dgm:t>
        <a:bodyPr/>
        <a:lstStyle/>
        <a:p>
          <a:endParaRPr lang="es-ES"/>
        </a:p>
      </dgm:t>
    </dgm:pt>
    <dgm:pt modelId="{E2B81CC6-FF47-48EF-8C7A-EBCE42AA6844}">
      <dgm:prSet phldrT="[Texto]"/>
      <dgm:spPr/>
      <dgm:t>
        <a:bodyPr/>
        <a:lstStyle/>
        <a:p>
          <a:endParaRPr lang="es-US"/>
        </a:p>
      </dgm:t>
    </dgm:pt>
    <dgm:pt modelId="{92518B9F-CE99-4FC8-BC87-B8762CAB8D49}" type="parTrans" cxnId="{F1644DBE-E35B-43DE-8DE9-88853CE534C5}">
      <dgm:prSet/>
      <dgm:spPr/>
      <dgm:t>
        <a:bodyPr/>
        <a:lstStyle/>
        <a:p>
          <a:endParaRPr lang="es-ES"/>
        </a:p>
      </dgm:t>
    </dgm:pt>
    <dgm:pt modelId="{F55B62C2-B032-4A57-A9BD-02E354EFF4C1}" type="sibTrans" cxnId="{F1644DBE-E35B-43DE-8DE9-88853CE534C5}">
      <dgm:prSet/>
      <dgm:spPr/>
      <dgm:t>
        <a:bodyPr/>
        <a:lstStyle/>
        <a:p>
          <a:endParaRPr lang="es-ES"/>
        </a:p>
      </dgm:t>
    </dgm:pt>
    <dgm:pt modelId="{8DED0355-E28F-4331-89FF-6A80C6D9CF94}">
      <dgm:prSet phldrT="[Texto]"/>
      <dgm:spPr/>
      <dgm:t>
        <a:bodyPr/>
        <a:lstStyle/>
        <a:p>
          <a:r>
            <a:rPr lang="es-ES" b="1" dirty="0" smtClean="0"/>
            <a:t>Agravación extraordinaria</a:t>
          </a:r>
        </a:p>
        <a:p>
          <a:r>
            <a:rPr lang="es-ES" dirty="0" smtClean="0"/>
            <a:t>Artículo 82.1 C/P</a:t>
          </a:r>
          <a:endParaRPr lang="es-ES" dirty="0"/>
        </a:p>
      </dgm:t>
    </dgm:pt>
    <dgm:pt modelId="{B664F02C-3A2F-4E40-B69B-4FC3DB63BD4C}" type="parTrans" cxnId="{607B573D-E5D7-40D3-8CF5-476FC3F700D4}">
      <dgm:prSet/>
      <dgm:spPr/>
      <dgm:t>
        <a:bodyPr/>
        <a:lstStyle/>
        <a:p>
          <a:endParaRPr lang="es-ES"/>
        </a:p>
      </dgm:t>
    </dgm:pt>
    <dgm:pt modelId="{4B71146C-D7C3-4856-BD70-685A0FA4C5CD}" type="sibTrans" cxnId="{607B573D-E5D7-40D3-8CF5-476FC3F700D4}">
      <dgm:prSet/>
      <dgm:spPr/>
      <dgm:t>
        <a:bodyPr/>
        <a:lstStyle/>
        <a:p>
          <a:endParaRPr lang="es-ES"/>
        </a:p>
      </dgm:t>
    </dgm:pt>
    <dgm:pt modelId="{2F35FCFE-6979-42A9-AD78-A315A108720A}" type="pres">
      <dgm:prSet presAssocID="{C7FDFA89-2725-4147-BE71-79B032593C5D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es-US"/>
        </a:p>
      </dgm:t>
    </dgm:pt>
    <dgm:pt modelId="{5044060E-1768-4D8C-BE6D-56BF6B1F5A23}" type="pres">
      <dgm:prSet presAssocID="{481FD53D-A5B4-4E02-BE59-CB1C22D3682E}" presName="upArrow" presStyleLbl="node1" presStyleIdx="0" presStyleCnt="2" custAng="10800000"/>
      <dgm:spPr/>
    </dgm:pt>
    <dgm:pt modelId="{DC5BD231-4B28-43C6-A350-529B34F63053}" type="pres">
      <dgm:prSet presAssocID="{481FD53D-A5B4-4E02-BE59-CB1C22D3682E}" presName="upArrowText" presStyleLbl="revTx" presStyleIdx="0" presStyleCnt="2" custScaleX="122719" custLinFactNeighborX="17907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17ACBE8-F265-429F-A204-E69130A199A5}" type="pres">
      <dgm:prSet presAssocID="{8DED0355-E28F-4331-89FF-6A80C6D9CF94}" presName="downArrow" presStyleLbl="node1" presStyleIdx="1" presStyleCnt="2" custAng="10800000"/>
      <dgm:spPr/>
    </dgm:pt>
    <dgm:pt modelId="{1F83043B-F5EE-435E-8D0E-07EB6D0A9265}" type="pres">
      <dgm:prSet presAssocID="{8DED0355-E28F-4331-89FF-6A80C6D9CF94}" presName="downArrowText" presStyleLbl="revTx" presStyleIdx="1" presStyleCnt="2" custScaleX="105345" custLinFactNeighborX="12829" custLinFactNeighborY="63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5BB70FBE-A04F-4099-A19E-C28F8A761F4E}" type="presOf" srcId="{C7FDFA89-2725-4147-BE71-79B032593C5D}" destId="{2F35FCFE-6979-42A9-AD78-A315A108720A}" srcOrd="0" destOrd="0" presId="urn:microsoft.com/office/officeart/2005/8/layout/arrow4"/>
    <dgm:cxn modelId="{F1644DBE-E35B-43DE-8DE9-88853CE534C5}" srcId="{C7FDFA89-2725-4147-BE71-79B032593C5D}" destId="{E2B81CC6-FF47-48EF-8C7A-EBCE42AA6844}" srcOrd="2" destOrd="0" parTransId="{92518B9F-CE99-4FC8-BC87-B8762CAB8D49}" sibTransId="{F55B62C2-B032-4A57-A9BD-02E354EFF4C1}"/>
    <dgm:cxn modelId="{607B573D-E5D7-40D3-8CF5-476FC3F700D4}" srcId="{C7FDFA89-2725-4147-BE71-79B032593C5D}" destId="{8DED0355-E28F-4331-89FF-6A80C6D9CF94}" srcOrd="1" destOrd="0" parTransId="{B664F02C-3A2F-4E40-B69B-4FC3DB63BD4C}" sibTransId="{4B71146C-D7C3-4856-BD70-685A0FA4C5CD}"/>
    <dgm:cxn modelId="{A4C15795-A1A7-47A4-A629-11734B361352}" type="presOf" srcId="{8DED0355-E28F-4331-89FF-6A80C6D9CF94}" destId="{1F83043B-F5EE-435E-8D0E-07EB6D0A9265}" srcOrd="0" destOrd="0" presId="urn:microsoft.com/office/officeart/2005/8/layout/arrow4"/>
    <dgm:cxn modelId="{D4F77BB9-EC90-41F5-99BE-96CCD21A1985}" srcId="{C7FDFA89-2725-4147-BE71-79B032593C5D}" destId="{481FD53D-A5B4-4E02-BE59-CB1C22D3682E}" srcOrd="0" destOrd="0" parTransId="{8E967E23-CB7B-4088-BD96-C704AEE36D8F}" sibTransId="{CB72F0DB-C891-40D0-8D96-94D13C137AA5}"/>
    <dgm:cxn modelId="{6790DDD6-FCDD-4CEB-B04B-1CDEAB6AD06F}" type="presOf" srcId="{481FD53D-A5B4-4E02-BE59-CB1C22D3682E}" destId="{DC5BD231-4B28-43C6-A350-529B34F63053}" srcOrd="0" destOrd="0" presId="urn:microsoft.com/office/officeart/2005/8/layout/arrow4"/>
    <dgm:cxn modelId="{8005FFAE-AC49-4040-B427-AD643E3D9758}" type="presParOf" srcId="{2F35FCFE-6979-42A9-AD78-A315A108720A}" destId="{5044060E-1768-4D8C-BE6D-56BF6B1F5A23}" srcOrd="0" destOrd="0" presId="urn:microsoft.com/office/officeart/2005/8/layout/arrow4"/>
    <dgm:cxn modelId="{8C2D63C4-A834-4C52-AE86-DE13A46FB0E8}" type="presParOf" srcId="{2F35FCFE-6979-42A9-AD78-A315A108720A}" destId="{DC5BD231-4B28-43C6-A350-529B34F63053}" srcOrd="1" destOrd="0" presId="urn:microsoft.com/office/officeart/2005/8/layout/arrow4"/>
    <dgm:cxn modelId="{0941DD40-8423-4A43-A4B4-B63FDC17B984}" type="presParOf" srcId="{2F35FCFE-6979-42A9-AD78-A315A108720A}" destId="{117ACBE8-F265-429F-A204-E69130A199A5}" srcOrd="2" destOrd="0" presId="urn:microsoft.com/office/officeart/2005/8/layout/arrow4"/>
    <dgm:cxn modelId="{0D187BBE-C809-4283-83E1-3D0249A029B9}" type="presParOf" srcId="{2F35FCFE-6979-42A9-AD78-A315A108720A}" destId="{1F83043B-F5EE-435E-8D0E-07EB6D0A9265}" srcOrd="3" destOrd="0" presId="urn:microsoft.com/office/officeart/2005/8/layout/arrow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IncreasingCircleProcess">
  <dgm:title val=""/>
  <dgm:desc val=""/>
  <dgm:catLst>
    <dgm:cat type="list" pri="8300"/>
    <dgm:cat type="process" pri="43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  <dgm:param type="horzAlign" val="ctr"/>
          <dgm:param type="vertAlign" val="t"/>
        </dgm:alg>
      </dgm:if>
      <dgm:else name="Name3">
        <dgm:alg type="lin">
          <dgm:param type="linDir" val="fromR"/>
          <dgm:param type="horzAlign" val="ctr"/>
          <dgm:param type="vertAlign" val="t"/>
        </dgm:alg>
      </dgm:else>
    </dgm:choose>
    <dgm:shape xmlns:r="http://schemas.openxmlformats.org/officeDocument/2006/relationships" r:blip="">
      <dgm:adjLst/>
    </dgm:shape>
    <dgm:constrLst>
      <dgm:constr type="primFontSz" for="des" forName="Child" val="65"/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h" refFor="ch" refForName="composite" op="equ" fact="0.04"/>
    </dgm:constrLst>
    <dgm:forEach name="nodesForEach" axis="ch" ptType="node" cnt="7">
      <dgm:layoutNode name="composite">
        <dgm:alg type="composite">
          <dgm:param type="ar" val="0.8"/>
        </dgm:alg>
        <dgm:choose name="Name4">
          <dgm:if name="Name5" func="var" arg="dir" op="equ" val="norm">
            <dgm:constrLst>
              <dgm:constr type="l" for="ch" forName="Child" refType="w" fact="0.29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l" for="ch" forName="Parent" refType="w" fact="0.29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l" for="ch" forName="BackAccent" refType="w" fact="0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l" for="ch" forName="Accent" refType="w" fact="0.024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if>
          <dgm:else name="Name6">
            <dgm:constrLst>
              <dgm:constr type="r" for="ch" forName="Child" refType="w" fact="0.71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r" for="ch" forName="Parent" refType="w" fact="0.71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r" for="ch" forName="BackAccent" refType="w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r" for="ch" forName="Accent" refType="w" fact="0.976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else>
        </dgm:choose>
        <dgm:layoutNode name="BackAccent" styleLbl="bgShp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Accent" styleLbl="alignNode1">
          <dgm:alg type="sp"/>
          <dgm:choose name="Name7">
            <dgm:if name="Name8" axis="precedSib" ptType="node" func="cnt" op="equ" val="0">
              <dgm:choose name="Name9">
                <dgm:if name="Name1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11" axis="followSib" ptType="node" func="cnt" op="equ" val="1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12" axis="followSib" ptType="node" func="cnt" op="equ" val="2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if name="Name13" axis="followSib" ptType="node" func="cnt" op="equ" val="3">
                  <dgm:shape xmlns:r="http://schemas.openxmlformats.org/officeDocument/2006/relationships" type="chord" r:blip="">
                    <dgm:adjLst>
                      <dgm:adj idx="1" val="30"/>
                      <dgm:adj idx="2" val="150"/>
                    </dgm:adjLst>
                  </dgm:shape>
                </dgm:if>
                <dgm:if name="Name14" axis="followSib" ptType="node" func="cnt" op="equ" val="4">
                  <dgm:shape xmlns:r="http://schemas.openxmlformats.org/officeDocument/2006/relationships" type="chord" r:blip="">
                    <dgm:adjLst>
                      <dgm:adj idx="1" val="38.8699"/>
                      <dgm:adj idx="2" val="143.1301"/>
                    </dgm:adjLst>
                  </dgm:shape>
                </dgm:if>
                <dgm:if name="Name15" axis="followSib" ptType="node" func="cnt" op="equ" val="5">
                  <dgm:shape xmlns:r="http://schemas.openxmlformats.org/officeDocument/2006/relationships" type="chord" r:blip="">
                    <dgm:adjLst>
                      <dgm:adj idx="1" val="41.8103"/>
                      <dgm:adj idx="2" val="138.1897"/>
                    </dgm:adjLst>
                  </dgm:shape>
                </dgm:if>
                <dgm:else name="Name16">
                  <dgm:shape xmlns:r="http://schemas.openxmlformats.org/officeDocument/2006/relationships" type="chord" r:blip="">
                    <dgm:adjLst>
                      <dgm:adj idx="1" val="45.5847"/>
                      <dgm:adj idx="2" val="134.4153"/>
                    </dgm:adjLst>
                  </dgm:shape>
                </dgm:else>
              </dgm:choose>
            </dgm:if>
            <dgm:if name="Name17" axis="precedSib" ptType="node" func="cnt" op="equ" val="1">
              <dgm:choose name="Name18">
                <dgm:if name="Name19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0" axis="followSib" ptType="node" func="cnt" op="equ" val="1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if name="Name21" axis="followSib" ptType="node" func="cnt" op="equ" val="2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22" axis="followSib" ptType="node" func="cnt" op="equ" val="3">
                  <dgm:shape xmlns:r="http://schemas.openxmlformats.org/officeDocument/2006/relationships" type="chord" r:blip="">
                    <dgm:adjLst>
                      <dgm:adj idx="1" val="11.537"/>
                      <dgm:adj idx="2" val="168.463"/>
                    </dgm:adjLst>
                  </dgm:shape>
                </dgm:if>
                <dgm:if name="Name23" axis="followSib" ptType="node" func="cnt" op="equ" val="4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else name="Name24">
                  <dgm:shape xmlns:r="http://schemas.openxmlformats.org/officeDocument/2006/relationships" type="chord" r:blip="">
                    <dgm:adjLst>
                      <dgm:adj idx="1" val="25.3769"/>
                      <dgm:adj idx="2" val="154.6231"/>
                    </dgm:adjLst>
                  </dgm:shape>
                </dgm:else>
              </dgm:choose>
            </dgm:if>
            <dgm:if name="Name25" axis="precedSib" ptType="node" func="cnt" op="equ" val="2">
              <dgm:choose name="Name26">
                <dgm:if name="Name27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8" axis="followSib" ptType="node" func="cnt" op="equ" val="1">
                  <dgm:shape xmlns:r="http://schemas.openxmlformats.org/officeDocument/2006/relationships" type="chord" r:blip="">
                    <dgm:adjLst>
                      <dgm:adj idx="1" val="-30"/>
                      <dgm:adj idx="2" val="-150"/>
                    </dgm:adjLst>
                  </dgm:shape>
                </dgm:if>
                <dgm:if name="Name29" axis="followSib" ptType="node" func="cnt" op="equ" val="2">
                  <dgm:shape xmlns:r="http://schemas.openxmlformats.org/officeDocument/2006/relationships" type="chord" r:blip="">
                    <dgm:adjLst>
                      <dgm:adj idx="1" val="-11.537"/>
                      <dgm:adj idx="2" val="-168.463"/>
                    </dgm:adjLst>
                  </dgm:shape>
                </dgm:if>
                <dgm:if name="Name30" axis="followSib" ptType="node" func="cnt" op="equ" val="3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else name="Name31">
                  <dgm:shape xmlns:r="http://schemas.openxmlformats.org/officeDocument/2006/relationships" type="chord" r:blip="">
                    <dgm:adjLst>
                      <dgm:adj idx="1" val="8.2133"/>
                      <dgm:adj idx="2" val="171.7867"/>
                    </dgm:adjLst>
                  </dgm:shape>
                </dgm:else>
              </dgm:choose>
            </dgm:if>
            <dgm:if name="Name32" axis="precedSib" ptType="node" func="cnt" op="equ" val="3">
              <dgm:choose name="Name33">
                <dgm:if name="Name34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35" axis="followSib" ptType="node" func="cnt" op="equ" val="1">
                  <dgm:shape xmlns:r="http://schemas.openxmlformats.org/officeDocument/2006/relationships" type="chord" r:blip="">
                    <dgm:adjLst>
                      <dgm:adj idx="1" val="-38.8699"/>
                      <dgm:adj idx="2" val="-143.1301"/>
                    </dgm:adjLst>
                  </dgm:shape>
                </dgm:if>
                <dgm:if name="Name36" axis="followSib" ptType="node" func="cnt" op="equ" val="2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else name="Name37">
                  <dgm:shape xmlns:r="http://schemas.openxmlformats.org/officeDocument/2006/relationships" type="chord" r:blip="">
                    <dgm:adjLst>
                      <dgm:adj idx="1" val="-8.2133"/>
                      <dgm:adj idx="2" val="-171.7867"/>
                    </dgm:adjLst>
                  </dgm:shape>
                </dgm:else>
              </dgm:choose>
            </dgm:if>
            <dgm:if name="Name38" axis="precedSib" ptType="node" func="cnt" op="equ" val="4">
              <dgm:choose name="Name39">
                <dgm:if name="Name4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41" axis="followSib" ptType="node" func="cnt" op="equ" val="1">
                  <dgm:shape xmlns:r="http://schemas.openxmlformats.org/officeDocument/2006/relationships" type="chord" r:blip="">
                    <dgm:adjLst>
                      <dgm:adj idx="1" val="-41.8103"/>
                      <dgm:adj idx="2" val="-138.1897"/>
                    </dgm:adjLst>
                  </dgm:shape>
                </dgm:if>
                <dgm:else name="Name42">
                  <dgm:shape xmlns:r="http://schemas.openxmlformats.org/officeDocument/2006/relationships" type="chord" r:blip="">
                    <dgm:adjLst>
                      <dgm:adj idx="1" val="-25.3769"/>
                      <dgm:adj idx="2" val="-154.6231"/>
                    </dgm:adjLst>
                  </dgm:shape>
                </dgm:else>
              </dgm:choose>
            </dgm:if>
            <dgm:if name="Name43" axis="precedSib" ptType="node" func="cnt" op="equ" val="5">
              <dgm:choose name="Name44">
                <dgm:if name="Name45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else name="Name46">
                  <dgm:shape xmlns:r="http://schemas.openxmlformats.org/officeDocument/2006/relationships" type="chord" r:blip="">
                    <dgm:adjLst>
                      <dgm:adj idx="1" val="-45.5847"/>
                      <dgm:adj idx="2" val="-134.4153"/>
                    </dgm:adjLst>
                  </dgm:shape>
                </dgm:else>
              </dgm:choose>
            </dgm:if>
            <dgm:else name="Name47">
              <dgm:shape xmlns:r="http://schemas.openxmlformats.org/officeDocument/2006/relationships" type="chord" r:blip="">
                <dgm:adjLst>
                  <dgm:adj idx="1" val="-90"/>
                  <dgm:adj idx="2" val="-90"/>
                </dgm:adjLst>
              </dgm:shape>
            </dgm:else>
          </dgm:choose>
          <dgm:presOf/>
        </dgm:layoutNode>
        <dgm:layoutNode name="Child" styleLbl="revTx">
          <dgm:varLst>
            <dgm:chMax val="0"/>
            <dgm:chPref val="0"/>
            <dgm:bulletEnabled val="1"/>
          </dgm:varLst>
          <dgm:choose name="Name48">
            <dgm:if name="Name49" func="var" arg="dir" op="equ" val="norm">
              <dgm:alg type="tx">
                <dgm:param type="parTxLTRAlign" val="l"/>
                <dgm:param type="parTxRTLAlign" val="l"/>
                <dgm:param type="txAnchorVert" val="t"/>
              </dgm:alg>
            </dgm:if>
            <dgm:else name="Name50">
              <dgm:alg type="tx">
                <dgm:param type="parTxLTRAlign" val="r"/>
                <dgm:param type="parTxRTLAlign" val="r"/>
                <dgm:param type="txAnchorVert" val="t"/>
              </dgm:alg>
            </dgm:else>
          </dgm:choose>
          <dgm:choose name="Name51">
            <dgm:if name="Name52" axis="ch" ptType="node" func="cnt" op="gte" val="1">
              <dgm:shape xmlns:r="http://schemas.openxmlformats.org/officeDocument/2006/relationships" type="rect" r:blip="">
                <dgm:adjLst/>
              </dgm:shape>
            </dgm:if>
            <dgm:else name="Name53">
              <dgm:shape xmlns:r="http://schemas.openxmlformats.org/officeDocument/2006/relationships" type="rect" r:blip="" hideGeom="1">
                <dgm:adjLst/>
              </dgm:shape>
            </dgm:else>
          </dgm:choose>
          <dgm:choose name="Name54">
            <dgm:if name="Name55" axis="ch" ptType="node" func="cnt" op="gte" val="1">
              <dgm:presOf axis="des" ptType="node"/>
            </dgm:if>
            <dgm:else name="Name56">
              <dgm:presOf/>
            </dgm:else>
          </dgm:choose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Parent" styleLbl="revTx">
          <dgm:varLst>
            <dgm:chMax val="1"/>
            <dgm:chPref val="1"/>
            <dgm:bulletEnabled val="1"/>
          </dgm:varLst>
          <dgm:choose name="Name57">
            <dgm:if name="Name58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txAnchorVertCh" val="b"/>
              </dgm:alg>
            </dgm:if>
            <dgm:else name="Name59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txAnchorVertCh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arrow4">
  <dgm:title val=""/>
  <dgm:desc val=""/>
  <dgm:catLst>
    <dgm:cat type="relationship" pri="8000"/>
    <dgm:cat type="process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b" for="ch" forName="upArrowText" refType="h" fact="0.48"/>
              <dgm:constr type="l" for="ch" forName="upArrowText" refType="w" refFor="ch" refForName="upArrow" fact="1.03"/>
            </dgm:constrLst>
          </dgm:if>
          <dgm:else name="Name4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b" for="ch" forName="upArrowText" refType="h" fact="0.48"/>
              <dgm:constr type="l" for="ch" forName="upArrowText" refType="w" refFor="ch" refForName="upArrow" fact="1.03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refFor="ch" refForName="downArrow" fact="0.3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 refType="w" refFor="ch" refForName="downArrow" fact="1.33"/>
            </dgm:constrLst>
          </dgm:else>
        </dgm:choose>
      </dgm:if>
      <dgm:else name="Name5">
        <dgm:choose name="Name6">
          <dgm:if name="Name7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t" for="ch" forName="upArrowText"/>
              <dgm:constr type="l" for="ch" forName="upArrowText" refType="w" fact="0.1"/>
            </dgm:constrLst>
          </dgm:if>
          <dgm:else name="Name8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t" for="ch" forName="upArrowText"/>
              <dgm:constr type="l" for="ch" forName="upArrowText" refType="w" fact="0.1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fact="0.57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/>
            </dgm:constrLst>
          </dgm:else>
        </dgm:choose>
      </dgm:else>
    </dgm:choose>
    <dgm:ruleLst/>
    <dgm:forEach name="Name9" axis="ch" ptType="node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chMax val="0"/>
          <dgm:bulletEnabled val="1"/>
        </dgm:varLst>
        <dgm:choose name="Name10">
          <dgm:if name="Name1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2">
            <dgm:choose name="Name13">
              <dgm:if name="Name14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15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  <dgm:forEach name="Name16" axis="ch" ptType="node" st="2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chMax val="0"/>
          <dgm:bulletEnabled val="1"/>
        </dgm:varLst>
        <dgm:choose name="Name17">
          <dgm:if name="Name18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9">
            <dgm:choose name="Name20">
              <dgm:if name="Name21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22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2286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88595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46304" y="4793743"/>
            <a:ext cx="8833104" cy="232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2114550"/>
            <a:ext cx="6400800" cy="131445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11/03/2026</a:t>
            </a:fld>
            <a:endParaRPr lang="es-ES" dirty="0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155448" y="1815084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auto">
          <a:xfrm>
            <a:off x="152400" y="114300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Elipse"/>
          <p:cNvSpPr/>
          <p:nvPr/>
        </p:nvSpPr>
        <p:spPr>
          <a:xfrm>
            <a:off x="4267200" y="1586484"/>
            <a:ext cx="609600" cy="4572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13 Elipse"/>
          <p:cNvSpPr/>
          <p:nvPr/>
        </p:nvSpPr>
        <p:spPr>
          <a:xfrm>
            <a:off x="4361688" y="1657350"/>
            <a:ext cx="420624" cy="31546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649588"/>
            <a:ext cx="457200" cy="330994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685800" y="285750"/>
            <a:ext cx="7772400" cy="131445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11/03/2026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7010400" y="0"/>
            <a:ext cx="21336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9144000" cy="116586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10 Rectángulo"/>
          <p:cNvSpPr>
            <a:spLocks noChangeArrowheads="1"/>
          </p:cNvSpPr>
          <p:nvPr/>
        </p:nvSpPr>
        <p:spPr bwMode="auto">
          <a:xfrm>
            <a:off x="146304" y="4793743"/>
            <a:ext cx="8833104" cy="232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2400" y="116586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 rot="5400000">
            <a:off x="4802505" y="2458593"/>
            <a:ext cx="468401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13 Elipse"/>
          <p:cNvSpPr/>
          <p:nvPr/>
        </p:nvSpPr>
        <p:spPr>
          <a:xfrm>
            <a:off x="6839712" y="2194322"/>
            <a:ext cx="609600" cy="4572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14 Elipse"/>
          <p:cNvSpPr/>
          <p:nvPr/>
        </p:nvSpPr>
        <p:spPr>
          <a:xfrm>
            <a:off x="6934200" y="2265188"/>
            <a:ext cx="420624" cy="31546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915912" y="2257426"/>
            <a:ext cx="457200" cy="330994"/>
          </a:xfrm>
        </p:spPr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04800" y="228600"/>
            <a:ext cx="6553200" cy="43660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11/03/2026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391400" y="228601"/>
            <a:ext cx="1447800" cy="4388644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11/03/2026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61688" y="769779"/>
            <a:ext cx="457200" cy="330994"/>
          </a:xfrm>
        </p:spPr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301752" y="1145286"/>
            <a:ext cx="8503920" cy="3429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14287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152400" y="1714500"/>
            <a:ext cx="8833104" cy="228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5448" y="106764"/>
            <a:ext cx="8833104" cy="1604772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8426" y="2057400"/>
            <a:ext cx="6480174" cy="1254919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6304" y="4793743"/>
            <a:ext cx="8833104" cy="232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13 Rectángulo"/>
          <p:cNvSpPr>
            <a:spLocks noChangeArrowheads="1"/>
          </p:cNvSpPr>
          <p:nvPr/>
        </p:nvSpPr>
        <p:spPr bwMode="auto">
          <a:xfrm>
            <a:off x="152400" y="114300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11/03/2026</a:t>
            </a:fld>
            <a:endParaRPr lang="es-ES" dirty="0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152400" y="18288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Elipse"/>
          <p:cNvSpPr/>
          <p:nvPr/>
        </p:nvSpPr>
        <p:spPr>
          <a:xfrm>
            <a:off x="4267200" y="1586484"/>
            <a:ext cx="609600" cy="4572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10 Elipse"/>
          <p:cNvSpPr/>
          <p:nvPr/>
        </p:nvSpPr>
        <p:spPr>
          <a:xfrm>
            <a:off x="4361688" y="1657350"/>
            <a:ext cx="420624" cy="31546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649588"/>
            <a:ext cx="457200" cy="330994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00050"/>
            <a:ext cx="7772400" cy="1143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1752" y="171450"/>
            <a:ext cx="8534400" cy="569214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91200" y="4807458"/>
            <a:ext cx="3044952" cy="274320"/>
          </a:xfrm>
        </p:spPr>
        <p:txBody>
          <a:bodyPr/>
          <a:lstStyle/>
          <a:p>
            <a:fld id="{7A847CFC-816F-41D0-AAC0-9BF4FEBC753E}" type="datetimeFigureOut">
              <a:rPr lang="es-ES" smtClean="0"/>
              <a:t>11/03/2026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 flipV="1">
            <a:off x="4563081" y="1181739"/>
            <a:ext cx="8921" cy="3614668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Marcador de contenido"/>
          <p:cNvSpPr>
            <a:spLocks noGrp="1"/>
          </p:cNvSpPr>
          <p:nvPr>
            <p:ph sz="half" idx="1"/>
          </p:nvPr>
        </p:nvSpPr>
        <p:spPr>
          <a:xfrm>
            <a:off x="301752" y="1028700"/>
            <a:ext cx="4038600" cy="3511296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contenido"/>
          <p:cNvSpPr>
            <a:spLocks noGrp="1"/>
          </p:cNvSpPr>
          <p:nvPr>
            <p:ph sz="half" idx="2"/>
          </p:nvPr>
        </p:nvSpPr>
        <p:spPr>
          <a:xfrm>
            <a:off x="4800600" y="1028700"/>
            <a:ext cx="4038600" cy="3511296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 flipV="1">
            <a:off x="4572000" y="1650206"/>
            <a:ext cx="0" cy="3140964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white">
          <a:xfrm>
            <a:off x="0" y="0"/>
            <a:ext cx="9144000" cy="108585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white">
          <a:xfrm>
            <a:off x="899160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10 Rectángulo"/>
          <p:cNvSpPr/>
          <p:nvPr/>
        </p:nvSpPr>
        <p:spPr>
          <a:xfrm>
            <a:off x="152400" y="1028700"/>
            <a:ext cx="8833104" cy="6858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5923" y="4793742"/>
            <a:ext cx="8833104" cy="233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01752" y="1143000"/>
            <a:ext cx="4040188" cy="549731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791331" y="1143000"/>
            <a:ext cx="4041775" cy="54864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11/03/2026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4800" y="4807458"/>
            <a:ext cx="3581400" cy="274320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52400" y="96012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auto">
          <a:xfrm>
            <a:off x="152400" y="116586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23 Marcador de contenido"/>
          <p:cNvSpPr>
            <a:spLocks noGrp="1"/>
          </p:cNvSpPr>
          <p:nvPr>
            <p:ph sz="quarter" idx="2"/>
          </p:nvPr>
        </p:nvSpPr>
        <p:spPr>
          <a:xfrm>
            <a:off x="301752" y="1853537"/>
            <a:ext cx="4041648" cy="2863803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6" name="25 Marcador de contenido"/>
          <p:cNvSpPr>
            <a:spLocks noGrp="1"/>
          </p:cNvSpPr>
          <p:nvPr>
            <p:ph sz="quarter" idx="4"/>
          </p:nvPr>
        </p:nvSpPr>
        <p:spPr>
          <a:xfrm>
            <a:off x="4800600" y="1853537"/>
            <a:ext cx="4038600" cy="2866644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Elipse"/>
          <p:cNvSpPr/>
          <p:nvPr/>
        </p:nvSpPr>
        <p:spPr>
          <a:xfrm>
            <a:off x="4267200" y="717027"/>
            <a:ext cx="609600" cy="4572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26 Elipse"/>
          <p:cNvSpPr/>
          <p:nvPr/>
        </p:nvSpPr>
        <p:spPr>
          <a:xfrm>
            <a:off x="4361688" y="787893"/>
            <a:ext cx="420624" cy="31546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781812"/>
            <a:ext cx="457200" cy="330994"/>
          </a:xfrm>
        </p:spPr>
        <p:txBody>
          <a:bodyPr/>
          <a:lstStyle>
            <a:lvl1pPr algn="ctr">
              <a:defRPr/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23" name="22 Título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11/03/2026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777015"/>
            <a:ext cx="457200" cy="330994"/>
          </a:xfrm>
        </p:spPr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0" y="0"/>
            <a:ext cx="9144000" cy="116586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899160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Rectángulo"/>
          <p:cNvSpPr>
            <a:spLocks noChangeArrowheads="1"/>
          </p:cNvSpPr>
          <p:nvPr/>
        </p:nvSpPr>
        <p:spPr bwMode="auto">
          <a:xfrm>
            <a:off x="146304" y="4793743"/>
            <a:ext cx="8833104" cy="232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6" name="5 Rectángulo"/>
          <p:cNvSpPr>
            <a:spLocks noChangeArrowheads="1"/>
          </p:cNvSpPr>
          <p:nvPr/>
        </p:nvSpPr>
        <p:spPr bwMode="auto">
          <a:xfrm>
            <a:off x="152400" y="118872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11/03/2026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267200" y="4743450"/>
            <a:ext cx="609600" cy="330993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Rectángulo"/>
          <p:cNvSpPr>
            <a:spLocks noChangeArrowheads="1"/>
          </p:cNvSpPr>
          <p:nvPr/>
        </p:nvSpPr>
        <p:spPr bwMode="auto">
          <a:xfrm>
            <a:off x="152400" y="114300"/>
            <a:ext cx="8833104" cy="2286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89154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Rectángulo"/>
          <p:cNvSpPr/>
          <p:nvPr/>
        </p:nvSpPr>
        <p:spPr>
          <a:xfrm>
            <a:off x="152400" y="457200"/>
            <a:ext cx="2743200" cy="440055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685800"/>
            <a:ext cx="2362200" cy="74295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381000" y="1485901"/>
            <a:ext cx="2362200" cy="3108722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14300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152400" y="40005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Marcador de contenido"/>
          <p:cNvSpPr>
            <a:spLocks noGrp="1"/>
          </p:cNvSpPr>
          <p:nvPr>
            <p:ph sz="quarter" idx="1"/>
          </p:nvPr>
        </p:nvSpPr>
        <p:spPr>
          <a:xfrm>
            <a:off x="3124200" y="514350"/>
            <a:ext cx="5638800" cy="405765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1295400" y="171450"/>
            <a:ext cx="609600" cy="4572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10 Elipse"/>
          <p:cNvSpPr/>
          <p:nvPr/>
        </p:nvSpPr>
        <p:spPr>
          <a:xfrm>
            <a:off x="1389888" y="242316"/>
            <a:ext cx="420624" cy="31546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234554"/>
            <a:ext cx="457200" cy="330994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auto">
          <a:xfrm>
            <a:off x="149352" y="4791289"/>
            <a:ext cx="8833104" cy="232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11/03/2026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4808136"/>
            <a:ext cx="3383280" cy="274320"/>
          </a:xfrm>
        </p:spPr>
        <p:txBody>
          <a:bodyPr/>
          <a:lstStyle/>
          <a:p>
            <a:endParaRPr lang="es-E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Conector recto"/>
          <p:cNvSpPr>
            <a:spLocks noChangeShapeType="1"/>
          </p:cNvSpPr>
          <p:nvPr/>
        </p:nvSpPr>
        <p:spPr bwMode="auto">
          <a:xfrm>
            <a:off x="152400" y="40005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899160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auto">
          <a:xfrm>
            <a:off x="152400" y="114300"/>
            <a:ext cx="8833104" cy="226314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7 Rectángulo"/>
          <p:cNvSpPr/>
          <p:nvPr/>
        </p:nvSpPr>
        <p:spPr>
          <a:xfrm>
            <a:off x="152400" y="457200"/>
            <a:ext cx="2743200" cy="440055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auto">
          <a:xfrm>
            <a:off x="152400" y="116586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Elipse"/>
          <p:cNvSpPr/>
          <p:nvPr/>
        </p:nvSpPr>
        <p:spPr>
          <a:xfrm>
            <a:off x="1295400" y="171450"/>
            <a:ext cx="609600" cy="4572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12 Elipse"/>
          <p:cNvSpPr/>
          <p:nvPr/>
        </p:nvSpPr>
        <p:spPr>
          <a:xfrm>
            <a:off x="1389888" y="242316"/>
            <a:ext cx="420624" cy="31546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234554"/>
            <a:ext cx="457200" cy="330994"/>
          </a:xfrm>
        </p:spPr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00375" y="3771900"/>
            <a:ext cx="5867400" cy="9144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000375" y="457200"/>
            <a:ext cx="5867400" cy="32004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dirty="0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742950"/>
            <a:ext cx="2438400" cy="394335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auto">
          <a:xfrm>
            <a:off x="149352" y="4791289"/>
            <a:ext cx="8833104" cy="232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88152" y="4803738"/>
            <a:ext cx="3044952" cy="274320"/>
          </a:xfrm>
        </p:spPr>
        <p:txBody>
          <a:bodyPr/>
          <a:lstStyle/>
          <a:p>
            <a:fld id="{7A847CFC-816F-41D0-AAC0-9BF4FEBC753E}" type="datetimeFigureOut">
              <a:rPr lang="es-ES" smtClean="0"/>
              <a:t>11/03/2026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4808136"/>
            <a:ext cx="3584448" cy="274320"/>
          </a:xfrm>
        </p:spPr>
        <p:txBody>
          <a:bodyPr/>
          <a:lstStyle/>
          <a:p>
            <a:endParaRPr lang="es-E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1"/>
            <a:ext cx="9144000" cy="104502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auto">
          <a:xfrm>
            <a:off x="149352" y="4791289"/>
            <a:ext cx="8833104" cy="232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5791200" y="4803738"/>
            <a:ext cx="3044952" cy="27432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11/03/2026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04800" y="4808136"/>
            <a:ext cx="3581400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16586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152400" y="957557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Elipse"/>
          <p:cNvSpPr/>
          <p:nvPr/>
        </p:nvSpPr>
        <p:spPr>
          <a:xfrm>
            <a:off x="4267200" y="717027"/>
            <a:ext cx="609600" cy="4572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14 Elipse"/>
          <p:cNvSpPr/>
          <p:nvPr/>
        </p:nvSpPr>
        <p:spPr>
          <a:xfrm>
            <a:off x="4361688" y="787893"/>
            <a:ext cx="420624" cy="31546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343400" y="780131"/>
            <a:ext cx="457200" cy="330994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301752" y="171450"/>
            <a:ext cx="8534400" cy="569214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301752" y="1143000"/>
            <a:ext cx="8534400" cy="344957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95486"/>
            <a:ext cx="7772400" cy="1404714"/>
          </a:xfrm>
        </p:spPr>
        <p:txBody>
          <a:bodyPr>
            <a:noAutofit/>
          </a:bodyPr>
          <a:lstStyle/>
          <a:p>
            <a:pPr defTabSz="1082650"/>
            <a:r>
              <a:rPr lang="es-ES" sz="44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ES" sz="44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79512" y="2114550"/>
            <a:ext cx="8496944" cy="2671446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s-ES" sz="4100" cap="none" dirty="0" smtClean="0">
                <a:solidFill>
                  <a:schemeClr val="tx1"/>
                </a:solidFill>
              </a:rPr>
              <a:t>Asignatura: </a:t>
            </a:r>
            <a:r>
              <a:rPr lang="es-ES" sz="3600" cap="none" dirty="0" smtClean="0">
                <a:solidFill>
                  <a:schemeClr val="tx1"/>
                </a:solidFill>
              </a:rPr>
              <a:t>Derecho penal general II</a:t>
            </a:r>
          </a:p>
          <a:p>
            <a:pPr algn="just"/>
            <a:endParaRPr lang="es-ES" sz="3200" cap="none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3200" cap="none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Tema Nro</a:t>
            </a:r>
            <a:r>
              <a:rPr lang="es-ES" sz="3200" cap="none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s-ES" sz="3200" cap="none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19:La </a:t>
            </a:r>
            <a:r>
              <a:rPr lang="es-ES" sz="3200" cap="none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teoría de </a:t>
            </a:r>
            <a:r>
              <a:rPr lang="es-ES" sz="3200" cap="none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la </a:t>
            </a:r>
            <a:r>
              <a:rPr lang="es-ES" sz="3200" cap="none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sanción (III). </a:t>
            </a:r>
            <a:endParaRPr lang="es-ES" sz="3200" cap="none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3200" u="sng" cap="none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Cuestiones de estudio.</a:t>
            </a:r>
          </a:p>
          <a:p>
            <a:pPr algn="just"/>
            <a:r>
              <a:rPr lang="es-ES" sz="3200" cap="none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1-	</a:t>
            </a:r>
            <a:r>
              <a:rPr lang="es-ES" sz="2800" cap="none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Circunstancias atenuantes y agravantes</a:t>
            </a:r>
            <a:r>
              <a:rPr lang="es-ES" sz="2800" cap="none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s-ES" sz="2800" cap="none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2-	La atenuación y agravación extraordinaria de la sanción. </a:t>
            </a:r>
          </a:p>
          <a:p>
            <a:pPr algn="just"/>
            <a:endParaRPr lang="es-ES" sz="3200" cap="none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es-ES" sz="2000" cap="none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D:\Universidad de Artemisa\logo U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0"/>
            <a:ext cx="1331640" cy="9515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Rectángulo"/>
          <p:cNvSpPr/>
          <p:nvPr/>
        </p:nvSpPr>
        <p:spPr>
          <a:xfrm>
            <a:off x="467544" y="156056"/>
            <a:ext cx="8136904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32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Facultad de Ciencias Sociales </a:t>
            </a:r>
            <a:endParaRPr lang="es-ES" sz="32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" sz="32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y </a:t>
            </a:r>
            <a:r>
              <a:rPr lang="es-ES" sz="32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Humanística</a:t>
            </a:r>
            <a:br>
              <a:rPr lang="es-ES" sz="32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r>
              <a:rPr lang="es-ES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ES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r>
              <a:rPr lang="es-ES" sz="32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Departamento de Ciencias Jurídicas </a:t>
            </a:r>
            <a:endParaRPr lang="es-ES" sz="3200" dirty="0"/>
          </a:p>
        </p:txBody>
      </p:sp>
    </p:spTree>
    <p:extLst>
      <p:ext uri="{BB962C8B-B14F-4D97-AF65-F5344CB8AC3E}">
        <p14:creationId xmlns:p14="http://schemas.microsoft.com/office/powerpoint/2010/main" val="4184987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lvl="0" indent="-514350" algn="just">
              <a:buFont typeface="+mj-lt"/>
              <a:buAutoNum type="alphaLcParenR" startAt="5"/>
            </a:pPr>
            <a:r>
              <a:rPr lang="es-ES" b="1" dirty="0"/>
              <a:t>obrar, la mujer, durante los trastornos asociados al embarazo, la menopausia, el período menstrual o el puerperio. Art 79.1.e) </a:t>
            </a:r>
            <a:r>
              <a:rPr lang="es-ES" b="1" dirty="0" smtClean="0"/>
              <a:t>C/P.</a:t>
            </a:r>
          </a:p>
          <a:p>
            <a:pPr marL="0" lvl="0" indent="0" algn="just">
              <a:buNone/>
            </a:pPr>
            <a:endParaRPr lang="es-ES" dirty="0"/>
          </a:p>
          <a:p>
            <a:pPr algn="just"/>
            <a:endParaRPr lang="es-ES" dirty="0"/>
          </a:p>
        </p:txBody>
      </p:sp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2878985008"/>
              </p:ext>
            </p:extLst>
          </p:nvPr>
        </p:nvGraphicFramePr>
        <p:xfrm>
          <a:off x="0" y="2931789"/>
          <a:ext cx="9011816" cy="22090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4 Título"/>
          <p:cNvSpPr>
            <a:spLocks noGrp="1"/>
          </p:cNvSpPr>
          <p:nvPr>
            <p:ph type="title"/>
          </p:nvPr>
        </p:nvSpPr>
        <p:spPr>
          <a:xfrm>
            <a:off x="323528" y="411510"/>
            <a:ext cx="8712968" cy="569214"/>
          </a:xfrm>
        </p:spPr>
        <p:txBody>
          <a:bodyPr>
            <a:noAutofit/>
          </a:bodyPr>
          <a:lstStyle/>
          <a:p>
            <a:r>
              <a:rPr lang="es-ES" sz="2400" b="1" dirty="0">
                <a:solidFill>
                  <a:schemeClr val="tx1"/>
                </a:solidFill>
              </a:rPr>
              <a:t>Circunstancias atenuantes de la responsabilidad penal para las personas naturales</a:t>
            </a:r>
          </a:p>
        </p:txBody>
      </p:sp>
    </p:spTree>
    <p:extLst>
      <p:ext uri="{BB962C8B-B14F-4D97-AF65-F5344CB8AC3E}">
        <p14:creationId xmlns:p14="http://schemas.microsoft.com/office/powerpoint/2010/main" val="2345874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 algn="just">
              <a:buFont typeface="+mj-lt"/>
              <a:buAutoNum type="alphaLcParenR" startAt="6"/>
            </a:pPr>
            <a:r>
              <a:rPr lang="es-ES" b="1" dirty="0"/>
              <a:t>mantener, con anterioridad a la perpetración del delito, una conducta destacada en el cumplimiento de sus deberes para con la Patria, el trabajo, la familia o la sociedad. </a:t>
            </a:r>
            <a:r>
              <a:rPr lang="es-ES_tradnl" b="1" dirty="0"/>
              <a:t>Art 79.1.f) </a:t>
            </a:r>
            <a:r>
              <a:rPr lang="es-ES_tradnl" b="1" dirty="0" smtClean="0"/>
              <a:t>C/P.</a:t>
            </a:r>
            <a:endParaRPr lang="es-ES" dirty="0"/>
          </a:p>
          <a:p>
            <a:pPr marL="514350" lvl="0" indent="-514350" algn="just">
              <a:buFont typeface="+mj-lt"/>
              <a:buAutoNum type="alphaLcParenR" startAt="6"/>
            </a:pPr>
            <a:endParaRPr lang="es-ES" b="1" dirty="0" smtClean="0"/>
          </a:p>
          <a:p>
            <a:pPr marL="0" lvl="0" indent="0" algn="just">
              <a:buNone/>
            </a:pPr>
            <a:endParaRPr lang="es-ES" dirty="0"/>
          </a:p>
          <a:p>
            <a:pPr algn="just"/>
            <a:endParaRPr lang="es-ES" dirty="0"/>
          </a:p>
        </p:txBody>
      </p:sp>
      <p:sp>
        <p:nvSpPr>
          <p:cNvPr id="6" name="4 Título"/>
          <p:cNvSpPr>
            <a:spLocks noGrp="1"/>
          </p:cNvSpPr>
          <p:nvPr>
            <p:ph type="title"/>
          </p:nvPr>
        </p:nvSpPr>
        <p:spPr>
          <a:xfrm>
            <a:off x="323528" y="411510"/>
            <a:ext cx="8712968" cy="569214"/>
          </a:xfrm>
        </p:spPr>
        <p:txBody>
          <a:bodyPr>
            <a:noAutofit/>
          </a:bodyPr>
          <a:lstStyle/>
          <a:p>
            <a:r>
              <a:rPr lang="es-ES" sz="2400" b="1" dirty="0">
                <a:solidFill>
                  <a:schemeClr val="tx1"/>
                </a:solidFill>
              </a:rPr>
              <a:t>Circunstancias atenuantes de la responsabilidad penal para las personas naturales</a:t>
            </a:r>
          </a:p>
        </p:txBody>
      </p:sp>
    </p:spTree>
    <p:extLst>
      <p:ext uri="{BB962C8B-B14F-4D97-AF65-F5344CB8AC3E}">
        <p14:creationId xmlns:p14="http://schemas.microsoft.com/office/powerpoint/2010/main" val="951067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01752" y="1145286"/>
            <a:ext cx="8503920" cy="3874736"/>
          </a:xfrm>
        </p:spPr>
        <p:txBody>
          <a:bodyPr>
            <a:normAutofit fontScale="85000" lnSpcReduction="20000"/>
          </a:bodyPr>
          <a:lstStyle/>
          <a:p>
            <a:pPr marL="514350" indent="-514350" algn="just">
              <a:buFont typeface="+mj-lt"/>
              <a:buAutoNum type="alphaLcParenR" startAt="7"/>
            </a:pPr>
            <a:r>
              <a:rPr lang="es-ES" b="1" dirty="0"/>
              <a:t>actuar obedeciendo a un móvil noble. Art 79.1.g) </a:t>
            </a:r>
            <a:r>
              <a:rPr lang="es-ES" b="1" dirty="0" smtClean="0"/>
              <a:t>C/P.</a:t>
            </a:r>
            <a:endParaRPr lang="es-ES" b="1" dirty="0"/>
          </a:p>
          <a:p>
            <a:pPr marL="514350" lvl="0" indent="-514350" algn="just">
              <a:buFont typeface="+mj-lt"/>
              <a:buAutoNum type="alphaLcParenR" startAt="7"/>
            </a:pPr>
            <a:r>
              <a:rPr lang="es-ES_tradnl" b="1" dirty="0"/>
              <a:t>obrar en estado de grave alteración psíquica o emoción intensa provocada por actos ilícitos del ofendido contra él, su cónyuge, pareja de hecho, conviviente, o parientes hasta el cuarto grado de consanguinidad o segundo de afinidad, si por esta causa presentó alguna dificultad para comprender el carácter ilícito de la acción u omisión o para dirigir su conducta, sin llegar a constituir una causa eximente de la responsabilidad penal; Art 79.1.h) C/P</a:t>
            </a:r>
            <a:r>
              <a:rPr lang="es-ES_tradnl" b="1" dirty="0" smtClean="0"/>
              <a:t>.</a:t>
            </a:r>
            <a:endParaRPr lang="es-ES" dirty="0"/>
          </a:p>
        </p:txBody>
      </p:sp>
      <p:sp>
        <p:nvSpPr>
          <p:cNvPr id="5" name="4 Título"/>
          <p:cNvSpPr>
            <a:spLocks noGrp="1"/>
          </p:cNvSpPr>
          <p:nvPr>
            <p:ph type="title"/>
          </p:nvPr>
        </p:nvSpPr>
        <p:spPr>
          <a:xfrm>
            <a:off x="323528" y="411510"/>
            <a:ext cx="8712968" cy="569214"/>
          </a:xfrm>
        </p:spPr>
        <p:txBody>
          <a:bodyPr>
            <a:noAutofit/>
          </a:bodyPr>
          <a:lstStyle/>
          <a:p>
            <a:r>
              <a:rPr lang="es-ES" sz="2400" b="1" dirty="0">
                <a:solidFill>
                  <a:schemeClr val="tx1"/>
                </a:solidFill>
              </a:rPr>
              <a:t>Circunstancias atenuantes de la responsabilidad penal para las personas naturales</a:t>
            </a:r>
          </a:p>
        </p:txBody>
      </p:sp>
    </p:spTree>
    <p:extLst>
      <p:ext uri="{BB962C8B-B14F-4D97-AF65-F5344CB8AC3E}">
        <p14:creationId xmlns:p14="http://schemas.microsoft.com/office/powerpoint/2010/main" val="2220610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01752" y="1145286"/>
            <a:ext cx="8503920" cy="3874736"/>
          </a:xfrm>
        </p:spPr>
        <p:txBody>
          <a:bodyPr>
            <a:normAutofit/>
          </a:bodyPr>
          <a:lstStyle/>
          <a:p>
            <a:pPr marL="514350" lvl="0" indent="-514350" algn="just">
              <a:buFont typeface="+mj-lt"/>
              <a:buAutoNum type="alphaLcParenR" startAt="9"/>
            </a:pPr>
            <a:r>
              <a:rPr lang="es-ES_tradnl" b="1" dirty="0"/>
              <a:t>cometer el hecho como consecuencia de haber sido objeto, de manera continua y persistente, de violencia de género o de violencia familiar, proveniente de la víctima del delito; Art 79.1.i) </a:t>
            </a:r>
            <a:r>
              <a:rPr lang="es-ES_tradnl" b="1" dirty="0" smtClean="0"/>
              <a:t>C/P.</a:t>
            </a:r>
          </a:p>
          <a:p>
            <a:pPr marL="514350" indent="-514350" algn="just">
              <a:buFont typeface="+mj-lt"/>
              <a:buAutoNum type="alphaLcParenR" startAt="9"/>
            </a:pPr>
            <a:r>
              <a:rPr lang="es-ES_tradnl" b="1" dirty="0"/>
              <a:t>incurrir en alguna omisión a causa de la fatiga proveniente de un trabajo excesivo; Art 79.1.j) </a:t>
            </a:r>
            <a:r>
              <a:rPr lang="es-ES_tradnl" b="1" dirty="0" smtClean="0"/>
              <a:t>C/P.</a:t>
            </a:r>
            <a:endParaRPr lang="es-ES" dirty="0"/>
          </a:p>
          <a:p>
            <a:pPr marL="514350" lvl="0" indent="-514350" algn="just">
              <a:buFont typeface="+mj-lt"/>
              <a:buAutoNum type="alphaLcParenR" startAt="9"/>
            </a:pPr>
            <a:endParaRPr lang="es-ES" dirty="0"/>
          </a:p>
          <a:p>
            <a:pPr marL="514350" indent="-514350" algn="just">
              <a:buFont typeface="+mj-lt"/>
              <a:buAutoNum type="alphaLcParenR" startAt="9"/>
            </a:pPr>
            <a:endParaRPr lang="es-ES" dirty="0"/>
          </a:p>
        </p:txBody>
      </p:sp>
      <p:sp>
        <p:nvSpPr>
          <p:cNvPr id="5" name="4 Título"/>
          <p:cNvSpPr>
            <a:spLocks noGrp="1"/>
          </p:cNvSpPr>
          <p:nvPr>
            <p:ph type="title"/>
          </p:nvPr>
        </p:nvSpPr>
        <p:spPr>
          <a:xfrm>
            <a:off x="323528" y="411510"/>
            <a:ext cx="8712968" cy="569214"/>
          </a:xfrm>
        </p:spPr>
        <p:txBody>
          <a:bodyPr>
            <a:noAutofit/>
          </a:bodyPr>
          <a:lstStyle/>
          <a:p>
            <a:r>
              <a:rPr lang="es-ES" sz="2400" b="1" dirty="0">
                <a:solidFill>
                  <a:schemeClr val="tx1"/>
                </a:solidFill>
              </a:rPr>
              <a:t>Circunstancias atenuantes de la responsabilidad penal para las personas naturales</a:t>
            </a:r>
          </a:p>
        </p:txBody>
      </p:sp>
    </p:spTree>
    <p:extLst>
      <p:ext uri="{BB962C8B-B14F-4D97-AF65-F5344CB8AC3E}">
        <p14:creationId xmlns:p14="http://schemas.microsoft.com/office/powerpoint/2010/main" val="72337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01752" y="1145286"/>
            <a:ext cx="8503920" cy="3874736"/>
          </a:xfrm>
        </p:spPr>
        <p:txBody>
          <a:bodyPr>
            <a:normAutofit/>
          </a:bodyPr>
          <a:lstStyle/>
          <a:p>
            <a:pPr marL="514350" lvl="0" indent="-514350">
              <a:buFont typeface="+mj-lt"/>
              <a:buAutoNum type="alphaLcParenR" startAt="11"/>
            </a:pPr>
            <a:endParaRPr lang="es-ES_tradnl" b="1" dirty="0" smtClean="0"/>
          </a:p>
          <a:p>
            <a:pPr marL="514350" lvl="0" indent="-514350">
              <a:buFont typeface="+mj-lt"/>
              <a:buAutoNum type="alphaLcParenR" startAt="11"/>
            </a:pPr>
            <a:endParaRPr lang="es-ES_tradnl" b="1" dirty="0"/>
          </a:p>
          <a:p>
            <a:pPr marL="514350" lvl="0" indent="-514350" algn="just">
              <a:buFont typeface="+mj-lt"/>
              <a:buAutoNum type="alphaLcParenR" startAt="11"/>
            </a:pPr>
            <a:r>
              <a:rPr lang="es-ES_tradnl" b="1" dirty="0" smtClean="0"/>
              <a:t>cuando </a:t>
            </a:r>
            <a:r>
              <a:rPr lang="es-ES_tradnl" b="1" dirty="0"/>
              <a:t>el acusado haya sufrido a consecuencia del hecho que se le imputa, daño físico o moral grave. Art 79.1.k) C/P</a:t>
            </a:r>
            <a:endParaRPr lang="es-ES" dirty="0"/>
          </a:p>
          <a:p>
            <a:pPr marL="0" lvl="0" indent="0" algn="just">
              <a:buNone/>
            </a:pPr>
            <a:endParaRPr lang="es-ES" dirty="0"/>
          </a:p>
          <a:p>
            <a:pPr marL="514350" indent="-514350" algn="just">
              <a:buFont typeface="+mj-lt"/>
              <a:buAutoNum type="alphaLcParenR" startAt="9"/>
            </a:pPr>
            <a:endParaRPr lang="es-ES" dirty="0"/>
          </a:p>
        </p:txBody>
      </p:sp>
      <p:sp>
        <p:nvSpPr>
          <p:cNvPr id="5" name="4 Título"/>
          <p:cNvSpPr>
            <a:spLocks noGrp="1"/>
          </p:cNvSpPr>
          <p:nvPr>
            <p:ph type="title"/>
          </p:nvPr>
        </p:nvSpPr>
        <p:spPr>
          <a:xfrm>
            <a:off x="323528" y="411510"/>
            <a:ext cx="8712968" cy="569214"/>
          </a:xfrm>
        </p:spPr>
        <p:txBody>
          <a:bodyPr>
            <a:noAutofit/>
          </a:bodyPr>
          <a:lstStyle/>
          <a:p>
            <a:r>
              <a:rPr lang="es-ES" sz="2400" b="1" dirty="0">
                <a:solidFill>
                  <a:schemeClr val="tx1"/>
                </a:solidFill>
              </a:rPr>
              <a:t>Circunstancias atenuantes de la responsabilidad penal para las personas naturales</a:t>
            </a:r>
          </a:p>
        </p:txBody>
      </p:sp>
    </p:spTree>
    <p:extLst>
      <p:ext uri="{BB962C8B-B14F-4D97-AF65-F5344CB8AC3E}">
        <p14:creationId xmlns:p14="http://schemas.microsoft.com/office/powerpoint/2010/main" val="1519324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01752" y="1145286"/>
            <a:ext cx="8503920" cy="387473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ES" dirty="0" smtClean="0"/>
              <a:t>Se </a:t>
            </a:r>
            <a:r>
              <a:rPr lang="es-ES" dirty="0"/>
              <a:t>le va a apreciar la prevista en los incisos c), d) y g)  del apartado anterior, además de:</a:t>
            </a:r>
          </a:p>
          <a:p>
            <a:pPr marL="514350" indent="-514350">
              <a:buFont typeface="+mj-lt"/>
              <a:buAutoNum type="alphaLcParenR"/>
            </a:pPr>
            <a:r>
              <a:rPr lang="es-ES" dirty="0" smtClean="0"/>
              <a:t>Obtener</a:t>
            </a:r>
            <a:r>
              <a:rPr lang="es-ES" dirty="0"/>
              <a:t>, con anterioridad al delito, resultados satisfactorios en el control y gestión de los recursos financieros y materiales; y</a:t>
            </a:r>
          </a:p>
          <a:p>
            <a:pPr marL="514350" indent="-514350">
              <a:buFont typeface="+mj-lt"/>
              <a:buAutoNum type="alphaLcParenR"/>
            </a:pPr>
            <a:r>
              <a:rPr lang="es-ES" dirty="0" smtClean="0"/>
              <a:t>establecer</a:t>
            </a:r>
            <a:r>
              <a:rPr lang="es-ES" dirty="0"/>
              <a:t>, con posterioridad al descubrimiento del delito, medidas eficaces de control interno con el objetivo de evitar y detectar futuros hechos ilícitos que afecten sus recursos financieros y materiales. </a:t>
            </a:r>
          </a:p>
          <a:p>
            <a:pPr marL="0" lvl="0" indent="0" algn="just">
              <a:buNone/>
            </a:pPr>
            <a:endParaRPr lang="es-ES" dirty="0"/>
          </a:p>
          <a:p>
            <a:pPr marL="514350" indent="-514350" algn="just">
              <a:buFont typeface="+mj-lt"/>
              <a:buAutoNum type="alphaLcParenR" startAt="9"/>
            </a:pPr>
            <a:endParaRPr lang="es-ES" dirty="0"/>
          </a:p>
        </p:txBody>
      </p:sp>
      <p:sp>
        <p:nvSpPr>
          <p:cNvPr id="5" name="4 Título"/>
          <p:cNvSpPr>
            <a:spLocks noGrp="1"/>
          </p:cNvSpPr>
          <p:nvPr>
            <p:ph type="title"/>
          </p:nvPr>
        </p:nvSpPr>
        <p:spPr>
          <a:xfrm>
            <a:off x="323528" y="411510"/>
            <a:ext cx="8712968" cy="569214"/>
          </a:xfrm>
        </p:spPr>
        <p:txBody>
          <a:bodyPr>
            <a:noAutofit/>
          </a:bodyPr>
          <a:lstStyle/>
          <a:p>
            <a:r>
              <a:rPr lang="es-ES" sz="2400" b="1" dirty="0">
                <a:solidFill>
                  <a:schemeClr val="tx1"/>
                </a:solidFill>
              </a:rPr>
              <a:t>Circunstancias atenuantes de la responsabilidad penal para las personas </a:t>
            </a:r>
            <a:r>
              <a:rPr lang="es-ES" sz="2400" b="1" dirty="0" smtClean="0">
                <a:solidFill>
                  <a:schemeClr val="tx1"/>
                </a:solidFill>
              </a:rPr>
              <a:t>jurídicas</a:t>
            </a:r>
            <a:endParaRPr lang="es-ES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6781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01752" y="1145286"/>
            <a:ext cx="8503920" cy="3874736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es-ES" b="1" dirty="0"/>
              <a:t>Circunstancias agravantes</a:t>
            </a:r>
            <a:r>
              <a:rPr lang="es-ES" dirty="0"/>
              <a:t>: son circunstancias accidentales del delito, que pueden concurrir o no en el hecho delictivo, pero si lo hacen, se unen de forma inseparable a los elementos esenciales del delito incrementando la responsabilidad penal. De su concurrencia, no depende la existencia del delito, sino sólo su </a:t>
            </a:r>
            <a:r>
              <a:rPr lang="es-ES" dirty="0" smtClean="0"/>
              <a:t>gravedad.</a:t>
            </a:r>
          </a:p>
          <a:p>
            <a:pPr marL="0" indent="0" algn="just">
              <a:buNone/>
            </a:pPr>
            <a:r>
              <a:rPr lang="es-ES" dirty="0" smtClean="0"/>
              <a:t>Personas naturales</a:t>
            </a:r>
            <a:r>
              <a:rPr lang="es-ES" dirty="0"/>
              <a:t>: </a:t>
            </a:r>
            <a:r>
              <a:rPr lang="es-ES" dirty="0" smtClean="0"/>
              <a:t>Artículo 80.1 </a:t>
            </a:r>
            <a:r>
              <a:rPr lang="es-ES" dirty="0"/>
              <a:t>C/P. (18 circunstancias)</a:t>
            </a:r>
            <a:endParaRPr lang="es-ES" dirty="0" smtClean="0"/>
          </a:p>
          <a:p>
            <a:pPr marL="0" indent="0" algn="just">
              <a:buNone/>
            </a:pPr>
            <a:r>
              <a:rPr lang="es-ES" dirty="0" smtClean="0"/>
              <a:t>Personas jurídicas: </a:t>
            </a:r>
            <a:r>
              <a:rPr lang="es-ES" dirty="0"/>
              <a:t>Artículo </a:t>
            </a:r>
            <a:r>
              <a:rPr lang="es-ES" dirty="0" smtClean="0"/>
              <a:t>80.2 </a:t>
            </a:r>
            <a:r>
              <a:rPr lang="es-ES" dirty="0"/>
              <a:t>C/P. (</a:t>
            </a:r>
            <a:r>
              <a:rPr lang="es-ES" dirty="0" smtClean="0"/>
              <a:t>12 </a:t>
            </a:r>
            <a:r>
              <a:rPr lang="es-ES" dirty="0"/>
              <a:t>circunstancias</a:t>
            </a:r>
          </a:p>
          <a:p>
            <a:pPr marL="0" lvl="0" indent="0" algn="just">
              <a:buNone/>
            </a:pPr>
            <a:endParaRPr lang="es-ES" dirty="0"/>
          </a:p>
          <a:p>
            <a:pPr marL="514350" indent="-514350" algn="just">
              <a:buFont typeface="+mj-lt"/>
              <a:buAutoNum type="alphaLcParenR" startAt="9"/>
            </a:pPr>
            <a:endParaRPr lang="es-ES" dirty="0"/>
          </a:p>
        </p:txBody>
      </p:sp>
      <p:sp>
        <p:nvSpPr>
          <p:cNvPr id="5" name="4 Título"/>
          <p:cNvSpPr>
            <a:spLocks noGrp="1"/>
          </p:cNvSpPr>
          <p:nvPr>
            <p:ph type="title"/>
          </p:nvPr>
        </p:nvSpPr>
        <p:spPr>
          <a:xfrm>
            <a:off x="323528" y="411510"/>
            <a:ext cx="8712968" cy="569214"/>
          </a:xfrm>
        </p:spPr>
        <p:txBody>
          <a:bodyPr>
            <a:noAutofit/>
          </a:bodyPr>
          <a:lstStyle/>
          <a:p>
            <a:r>
              <a:rPr lang="es-ES" sz="2400" b="1" dirty="0">
                <a:solidFill>
                  <a:schemeClr val="tx1"/>
                </a:solidFill>
              </a:rPr>
              <a:t>Circunstancias </a:t>
            </a:r>
            <a:r>
              <a:rPr lang="es-ES" sz="2400" b="1" dirty="0" smtClean="0">
                <a:solidFill>
                  <a:schemeClr val="tx1"/>
                </a:solidFill>
              </a:rPr>
              <a:t>agravantes </a:t>
            </a:r>
            <a:r>
              <a:rPr lang="es-ES" sz="2400" b="1" dirty="0">
                <a:solidFill>
                  <a:schemeClr val="tx1"/>
                </a:solidFill>
              </a:rPr>
              <a:t>de la responsabilidad </a:t>
            </a:r>
            <a:r>
              <a:rPr lang="es-ES" sz="2400" b="1" dirty="0" smtClean="0">
                <a:solidFill>
                  <a:schemeClr val="tx1"/>
                </a:solidFill>
              </a:rPr>
              <a:t>penal</a:t>
            </a:r>
            <a:endParaRPr lang="es-ES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4518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01752" y="1145286"/>
            <a:ext cx="8503920" cy="38747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/>
              <a:t>Las circunstancias agravantes pueden ser:</a:t>
            </a:r>
          </a:p>
          <a:p>
            <a:pPr algn="just"/>
            <a:r>
              <a:rPr lang="es-ES" dirty="0"/>
              <a:t>    </a:t>
            </a:r>
            <a:r>
              <a:rPr lang="es-ES" b="1" dirty="0"/>
              <a:t>De carácter </a:t>
            </a:r>
            <a:r>
              <a:rPr lang="es-ES" b="1" dirty="0" smtClean="0"/>
              <a:t>subjetivo</a:t>
            </a:r>
            <a:r>
              <a:rPr lang="es-ES" dirty="0" smtClean="0"/>
              <a:t>: </a:t>
            </a:r>
            <a:r>
              <a:rPr lang="es-ES" dirty="0"/>
              <a:t>que hacen referencia a la disposición moral del delincuente, a sus relaciones particulares con el ofendido o a cualquier otra causa personal.</a:t>
            </a:r>
          </a:p>
          <a:p>
            <a:pPr algn="just"/>
            <a:r>
              <a:rPr lang="es-ES" dirty="0"/>
              <a:t>    </a:t>
            </a:r>
            <a:r>
              <a:rPr lang="es-ES" b="1" dirty="0"/>
              <a:t>De carácter objetivo</a:t>
            </a:r>
            <a:r>
              <a:rPr lang="es-ES" dirty="0"/>
              <a:t>: que consisten en la ejecución material del hecho o en los medios empleados para realizarlo</a:t>
            </a:r>
            <a:r>
              <a:rPr lang="es-ES" b="1" dirty="0"/>
              <a:t>.</a:t>
            </a:r>
            <a:endParaRPr lang="es-ES" dirty="0"/>
          </a:p>
          <a:p>
            <a:pPr marL="0" lvl="0" indent="0" algn="just">
              <a:buNone/>
            </a:pPr>
            <a:endParaRPr lang="es-ES" dirty="0"/>
          </a:p>
          <a:p>
            <a:pPr marL="514350" indent="-514350" algn="just">
              <a:buFont typeface="+mj-lt"/>
              <a:buAutoNum type="alphaLcParenR" startAt="9"/>
            </a:pPr>
            <a:endParaRPr lang="es-ES" dirty="0"/>
          </a:p>
        </p:txBody>
      </p:sp>
      <p:sp>
        <p:nvSpPr>
          <p:cNvPr id="5" name="4 Título"/>
          <p:cNvSpPr>
            <a:spLocks noGrp="1"/>
          </p:cNvSpPr>
          <p:nvPr>
            <p:ph type="title"/>
          </p:nvPr>
        </p:nvSpPr>
        <p:spPr>
          <a:xfrm>
            <a:off x="323528" y="411510"/>
            <a:ext cx="8712968" cy="569214"/>
          </a:xfrm>
        </p:spPr>
        <p:txBody>
          <a:bodyPr>
            <a:noAutofit/>
          </a:bodyPr>
          <a:lstStyle/>
          <a:p>
            <a:r>
              <a:rPr lang="es-ES" sz="2400" b="1" dirty="0">
                <a:solidFill>
                  <a:schemeClr val="tx1"/>
                </a:solidFill>
              </a:rPr>
              <a:t>Circunstancias </a:t>
            </a:r>
            <a:r>
              <a:rPr lang="es-ES" sz="2400" b="1" dirty="0" smtClean="0">
                <a:solidFill>
                  <a:schemeClr val="tx1"/>
                </a:solidFill>
              </a:rPr>
              <a:t>agravantes </a:t>
            </a:r>
            <a:r>
              <a:rPr lang="es-ES" sz="2400" b="1" dirty="0">
                <a:solidFill>
                  <a:schemeClr val="tx1"/>
                </a:solidFill>
              </a:rPr>
              <a:t>de la responsabilidad </a:t>
            </a:r>
            <a:r>
              <a:rPr lang="es-ES" sz="2400" b="1" dirty="0" smtClean="0">
                <a:solidFill>
                  <a:schemeClr val="tx1"/>
                </a:solidFill>
              </a:rPr>
              <a:t>penal</a:t>
            </a:r>
            <a:endParaRPr lang="es-ES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0019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01752" y="1145286"/>
            <a:ext cx="8503920" cy="3874736"/>
          </a:xfrm>
        </p:spPr>
        <p:txBody>
          <a:bodyPr>
            <a:normAutofit/>
          </a:bodyPr>
          <a:lstStyle/>
          <a:p>
            <a:pPr marL="514350" lvl="0" indent="-514350">
              <a:buFont typeface="+mj-lt"/>
              <a:buAutoNum type="alphaLcParenR"/>
            </a:pPr>
            <a:r>
              <a:rPr lang="es-ES_tradnl" b="1" dirty="0"/>
              <a:t>Como miembro de un grupo integrado por tres o más personas. Art 80.1 a) C/P. </a:t>
            </a:r>
            <a:endParaRPr lang="es-ES" dirty="0"/>
          </a:p>
          <a:p>
            <a:pPr marL="0" indent="0" algn="just">
              <a:buNone/>
            </a:pPr>
            <a:r>
              <a:rPr lang="es-ES" b="1" dirty="0" smtClean="0"/>
              <a:t>Banda</a:t>
            </a:r>
            <a:r>
              <a:rPr lang="es-ES" b="1" dirty="0"/>
              <a:t>: </a:t>
            </a:r>
            <a:r>
              <a:rPr lang="es-ES" dirty="0"/>
              <a:t>La banda o grupo organizado constituye la concertación previa, más o menos permanente de varios sujetos asociados por la finalidad de cometer delitos.</a:t>
            </a:r>
          </a:p>
          <a:p>
            <a:pPr marL="514350" indent="-514350" algn="just">
              <a:buFont typeface="+mj-lt"/>
              <a:buAutoNum type="alphaLcParenR" startAt="9"/>
            </a:pPr>
            <a:endParaRPr lang="es-ES" dirty="0"/>
          </a:p>
        </p:txBody>
      </p:sp>
      <p:sp>
        <p:nvSpPr>
          <p:cNvPr id="5" name="4 Título"/>
          <p:cNvSpPr>
            <a:spLocks noGrp="1"/>
          </p:cNvSpPr>
          <p:nvPr>
            <p:ph type="title"/>
          </p:nvPr>
        </p:nvSpPr>
        <p:spPr>
          <a:xfrm>
            <a:off x="323528" y="411510"/>
            <a:ext cx="8712968" cy="569214"/>
          </a:xfrm>
        </p:spPr>
        <p:txBody>
          <a:bodyPr>
            <a:noAutofit/>
          </a:bodyPr>
          <a:lstStyle/>
          <a:p>
            <a:r>
              <a:rPr lang="es-ES" sz="2400" b="1" dirty="0">
                <a:solidFill>
                  <a:schemeClr val="tx1"/>
                </a:solidFill>
              </a:rPr>
              <a:t>Circunstancias </a:t>
            </a:r>
            <a:r>
              <a:rPr lang="es-ES" sz="2400" b="1" dirty="0" smtClean="0">
                <a:solidFill>
                  <a:schemeClr val="tx1"/>
                </a:solidFill>
              </a:rPr>
              <a:t>agravantes </a:t>
            </a:r>
            <a:r>
              <a:rPr lang="es-ES" sz="2400" b="1" dirty="0">
                <a:solidFill>
                  <a:schemeClr val="tx1"/>
                </a:solidFill>
              </a:rPr>
              <a:t>de la responsabilidad </a:t>
            </a:r>
            <a:r>
              <a:rPr lang="es-ES" sz="2400" b="1" dirty="0" smtClean="0">
                <a:solidFill>
                  <a:schemeClr val="tx1"/>
                </a:solidFill>
              </a:rPr>
              <a:t>penal </a:t>
            </a:r>
            <a:r>
              <a:rPr lang="es-ES" sz="2400" b="1" dirty="0">
                <a:solidFill>
                  <a:schemeClr val="tx1"/>
                </a:solidFill>
              </a:rPr>
              <a:t>para las </a:t>
            </a:r>
            <a:r>
              <a:rPr lang="es-ES" sz="2400" b="1" dirty="0" smtClean="0">
                <a:solidFill>
                  <a:schemeClr val="tx1"/>
                </a:solidFill>
              </a:rPr>
              <a:t>personas naturales</a:t>
            </a:r>
            <a:endParaRPr lang="es-ES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9403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01752" y="1145286"/>
            <a:ext cx="8503920" cy="3874736"/>
          </a:xfrm>
        </p:spPr>
        <p:txBody>
          <a:bodyPr>
            <a:normAutofit/>
          </a:bodyPr>
          <a:lstStyle/>
          <a:p>
            <a:pPr marL="514350" lvl="0" indent="-514350" algn="just">
              <a:buFont typeface="+mj-lt"/>
              <a:buAutoNum type="alphaLcParenR" startAt="2"/>
            </a:pPr>
            <a:r>
              <a:rPr lang="es-ES" b="1" dirty="0"/>
              <a:t>por lucro, por móviles viles o fútiles, con maldad o por impulsos de brutal perversidad. Art 80.1 b) C/P</a:t>
            </a:r>
            <a:endParaRPr lang="es-ES" dirty="0"/>
          </a:p>
        </p:txBody>
      </p:sp>
      <p:sp>
        <p:nvSpPr>
          <p:cNvPr id="5" name="4 Título"/>
          <p:cNvSpPr>
            <a:spLocks noGrp="1"/>
          </p:cNvSpPr>
          <p:nvPr>
            <p:ph type="title"/>
          </p:nvPr>
        </p:nvSpPr>
        <p:spPr>
          <a:xfrm>
            <a:off x="323528" y="411510"/>
            <a:ext cx="8712968" cy="569214"/>
          </a:xfrm>
        </p:spPr>
        <p:txBody>
          <a:bodyPr>
            <a:noAutofit/>
          </a:bodyPr>
          <a:lstStyle/>
          <a:p>
            <a:r>
              <a:rPr lang="es-ES" sz="2400" b="1" dirty="0">
                <a:solidFill>
                  <a:schemeClr val="tx1"/>
                </a:solidFill>
              </a:rPr>
              <a:t>Circunstancias </a:t>
            </a:r>
            <a:r>
              <a:rPr lang="es-ES" sz="2400" b="1" dirty="0" smtClean="0">
                <a:solidFill>
                  <a:schemeClr val="tx1"/>
                </a:solidFill>
              </a:rPr>
              <a:t>agravantes </a:t>
            </a:r>
            <a:r>
              <a:rPr lang="es-ES" sz="2400" b="1" dirty="0">
                <a:solidFill>
                  <a:schemeClr val="tx1"/>
                </a:solidFill>
              </a:rPr>
              <a:t>de la responsabilidad </a:t>
            </a:r>
            <a:r>
              <a:rPr lang="es-ES" sz="2400" b="1" dirty="0" smtClean="0">
                <a:solidFill>
                  <a:schemeClr val="tx1"/>
                </a:solidFill>
              </a:rPr>
              <a:t>penal </a:t>
            </a:r>
            <a:r>
              <a:rPr lang="es-ES" sz="2400" b="1" dirty="0">
                <a:solidFill>
                  <a:schemeClr val="tx1"/>
                </a:solidFill>
              </a:rPr>
              <a:t>para las </a:t>
            </a:r>
            <a:r>
              <a:rPr lang="es-ES" sz="2400" b="1" dirty="0" smtClean="0">
                <a:solidFill>
                  <a:schemeClr val="tx1"/>
                </a:solidFill>
              </a:rPr>
              <a:t>personas naturales</a:t>
            </a:r>
            <a:endParaRPr lang="es-ES" sz="2400" b="1" dirty="0">
              <a:solidFill>
                <a:schemeClr val="tx1"/>
              </a:solidFill>
            </a:endParaRP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1246847970"/>
              </p:ext>
            </p:extLst>
          </p:nvPr>
        </p:nvGraphicFramePr>
        <p:xfrm>
          <a:off x="311696" y="2571750"/>
          <a:ext cx="8832304" cy="2571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72651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b="1" dirty="0">
                <a:solidFill>
                  <a:schemeClr val="tx1"/>
                </a:solidFill>
              </a:rPr>
              <a:t>Objetivos de la </a:t>
            </a:r>
            <a:r>
              <a:rPr lang="es-ES" b="1" dirty="0" smtClean="0">
                <a:solidFill>
                  <a:schemeClr val="tx1"/>
                </a:solidFill>
              </a:rPr>
              <a:t>conferencia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01752" y="1145286"/>
            <a:ext cx="8503920" cy="3658712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es-ES" dirty="0" smtClean="0"/>
              <a:t>Valorar </a:t>
            </a:r>
            <a:r>
              <a:rPr lang="es-ES" dirty="0"/>
              <a:t>la importancia de lo circunstancial como elemento individualizador del hecho delictivo y del sujeto.</a:t>
            </a:r>
          </a:p>
          <a:p>
            <a:pPr lvl="0"/>
            <a:r>
              <a:rPr lang="es-ES" dirty="0"/>
              <a:t>Conocer la reglamentación particular de las circunstancias atenuantes y agravantes y los criterios de la práctica judicial.</a:t>
            </a:r>
          </a:p>
          <a:p>
            <a:pPr lvl="0"/>
            <a:r>
              <a:rPr lang="es-ES" dirty="0"/>
              <a:t>Precisar la importancia y alcance del principio de la comunicabilidad de las circunstancias.</a:t>
            </a:r>
          </a:p>
          <a:p>
            <a:pPr lvl="0"/>
            <a:r>
              <a:rPr lang="es-ES" dirty="0"/>
              <a:t>Analizar la importancia de las reglas relacionadas con la atenuación y agravación extraordinaria</a:t>
            </a:r>
            <a:r>
              <a:rPr lang="es-ES" dirty="0" smtClean="0"/>
              <a:t>.</a:t>
            </a:r>
            <a:r>
              <a:rPr lang="es-ES" dirty="0"/>
              <a:t/>
            </a:r>
            <a:br>
              <a:rPr lang="es-ES" dirty="0"/>
            </a:br>
            <a:r>
              <a:rPr lang="es-ES" dirty="0"/>
              <a:t> 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445256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01752" y="1145286"/>
            <a:ext cx="8503920" cy="3874736"/>
          </a:xfrm>
        </p:spPr>
        <p:txBody>
          <a:bodyPr>
            <a:normAutofit/>
          </a:bodyPr>
          <a:lstStyle/>
          <a:p>
            <a:pPr marL="514350" lvl="0" indent="-514350" algn="just">
              <a:buFont typeface="+mj-lt"/>
              <a:buAutoNum type="alphaLcParenR" startAt="3"/>
            </a:pPr>
            <a:r>
              <a:rPr lang="es-ES_tradnl" b="1" dirty="0"/>
              <a:t>con la participación de menores de dieciocho años. Art 80.1 c) C/P</a:t>
            </a:r>
            <a:r>
              <a:rPr lang="es-ES_tradnl" b="1" dirty="0" smtClean="0"/>
              <a:t>.</a:t>
            </a:r>
          </a:p>
          <a:p>
            <a:pPr marL="0" lvl="0" indent="0">
              <a:buNone/>
            </a:pPr>
            <a:endParaRPr lang="es-ES" dirty="0"/>
          </a:p>
          <a:p>
            <a:pPr marL="514350" indent="-514350" algn="just">
              <a:buFont typeface="+mj-lt"/>
              <a:buAutoNum type="alphaLcParenR" startAt="4"/>
            </a:pPr>
            <a:r>
              <a:rPr lang="es-ES_tradnl" b="1" dirty="0"/>
              <a:t> </a:t>
            </a:r>
            <a:r>
              <a:rPr lang="es-ES" b="1" dirty="0" smtClean="0"/>
              <a:t>aprovechando </a:t>
            </a:r>
            <a:r>
              <a:rPr lang="es-ES" b="1" dirty="0"/>
              <a:t>la ocurrencia de un desastre, peligro inminente de este, calamidad pública o cualquiera otra situación de esa naturaleza. Art 80.1 d) C/P. </a:t>
            </a:r>
            <a:r>
              <a:rPr lang="es-ES" u="sng" dirty="0"/>
              <a:t>La calamidad pública</a:t>
            </a:r>
            <a:endParaRPr lang="es-ES" dirty="0"/>
          </a:p>
        </p:txBody>
      </p:sp>
      <p:sp>
        <p:nvSpPr>
          <p:cNvPr id="5" name="4 Título"/>
          <p:cNvSpPr>
            <a:spLocks noGrp="1"/>
          </p:cNvSpPr>
          <p:nvPr>
            <p:ph type="title"/>
          </p:nvPr>
        </p:nvSpPr>
        <p:spPr>
          <a:xfrm>
            <a:off x="323528" y="411510"/>
            <a:ext cx="8712968" cy="569214"/>
          </a:xfrm>
        </p:spPr>
        <p:txBody>
          <a:bodyPr>
            <a:noAutofit/>
          </a:bodyPr>
          <a:lstStyle/>
          <a:p>
            <a:r>
              <a:rPr lang="es-ES" sz="2400" b="1" dirty="0">
                <a:solidFill>
                  <a:schemeClr val="tx1"/>
                </a:solidFill>
              </a:rPr>
              <a:t>Circunstancias </a:t>
            </a:r>
            <a:r>
              <a:rPr lang="es-ES" sz="2400" b="1" dirty="0" smtClean="0">
                <a:solidFill>
                  <a:schemeClr val="tx1"/>
                </a:solidFill>
              </a:rPr>
              <a:t>agravantes </a:t>
            </a:r>
            <a:r>
              <a:rPr lang="es-ES" sz="2400" b="1" dirty="0">
                <a:solidFill>
                  <a:schemeClr val="tx1"/>
                </a:solidFill>
              </a:rPr>
              <a:t>de la responsabilidad </a:t>
            </a:r>
            <a:r>
              <a:rPr lang="es-ES" sz="2400" b="1" dirty="0" smtClean="0">
                <a:solidFill>
                  <a:schemeClr val="tx1"/>
                </a:solidFill>
              </a:rPr>
              <a:t>penal </a:t>
            </a:r>
            <a:r>
              <a:rPr lang="es-ES" sz="2400" b="1" dirty="0">
                <a:solidFill>
                  <a:schemeClr val="tx1"/>
                </a:solidFill>
              </a:rPr>
              <a:t>para las </a:t>
            </a:r>
            <a:r>
              <a:rPr lang="es-ES" sz="2400" b="1" dirty="0" smtClean="0">
                <a:solidFill>
                  <a:schemeClr val="tx1"/>
                </a:solidFill>
              </a:rPr>
              <a:t>personas naturales</a:t>
            </a:r>
            <a:endParaRPr lang="es-ES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7744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01752" y="1145286"/>
            <a:ext cx="8503920" cy="3874736"/>
          </a:xfrm>
        </p:spPr>
        <p:txBody>
          <a:bodyPr>
            <a:normAutofit/>
          </a:bodyPr>
          <a:lstStyle/>
          <a:p>
            <a:pPr marL="514350" indent="-514350" algn="just">
              <a:buFont typeface="+mj-lt"/>
              <a:buAutoNum type="alphaLcParenR" startAt="5"/>
            </a:pPr>
            <a:r>
              <a:rPr lang="es-ES_tradnl" b="1" dirty="0"/>
              <a:t>con el empleo de un medio que provoque peligro común. Art 80.1 e) C/P</a:t>
            </a:r>
            <a:r>
              <a:rPr lang="es-ES_tradnl" b="1" dirty="0" smtClean="0"/>
              <a:t>.</a:t>
            </a:r>
          </a:p>
          <a:p>
            <a:pPr marL="514350" lvl="0" indent="-514350" algn="just">
              <a:buFont typeface="+mj-lt"/>
              <a:buAutoNum type="alphaLcParenR" startAt="5"/>
            </a:pPr>
            <a:r>
              <a:rPr lang="es-ES_tradnl" b="1" dirty="0"/>
              <a:t>con abuso de poder, autoridad o confianza. Art 80.1 f) C/P.</a:t>
            </a:r>
            <a:endParaRPr lang="es-ES" dirty="0"/>
          </a:p>
          <a:p>
            <a:pPr marL="514350" indent="-514350" algn="just">
              <a:buFont typeface="+mj-lt"/>
              <a:buAutoNum type="alphaLcParenR" startAt="5"/>
            </a:pPr>
            <a:endParaRPr lang="es-ES" dirty="0"/>
          </a:p>
          <a:p>
            <a:pPr marL="0" lvl="0" indent="0" algn="just">
              <a:buNone/>
            </a:pPr>
            <a:endParaRPr lang="es-ES" dirty="0"/>
          </a:p>
        </p:txBody>
      </p:sp>
      <p:sp>
        <p:nvSpPr>
          <p:cNvPr id="5" name="4 Título"/>
          <p:cNvSpPr>
            <a:spLocks noGrp="1"/>
          </p:cNvSpPr>
          <p:nvPr>
            <p:ph type="title"/>
          </p:nvPr>
        </p:nvSpPr>
        <p:spPr>
          <a:xfrm>
            <a:off x="323528" y="411510"/>
            <a:ext cx="8712968" cy="569214"/>
          </a:xfrm>
        </p:spPr>
        <p:txBody>
          <a:bodyPr>
            <a:noAutofit/>
          </a:bodyPr>
          <a:lstStyle/>
          <a:p>
            <a:r>
              <a:rPr lang="es-ES" sz="2400" b="1" dirty="0">
                <a:solidFill>
                  <a:schemeClr val="tx1"/>
                </a:solidFill>
              </a:rPr>
              <a:t>Circunstancias </a:t>
            </a:r>
            <a:r>
              <a:rPr lang="es-ES" sz="2400" b="1" dirty="0" smtClean="0">
                <a:solidFill>
                  <a:schemeClr val="tx1"/>
                </a:solidFill>
              </a:rPr>
              <a:t>agravantes </a:t>
            </a:r>
            <a:r>
              <a:rPr lang="es-ES" sz="2400" b="1" dirty="0">
                <a:solidFill>
                  <a:schemeClr val="tx1"/>
                </a:solidFill>
              </a:rPr>
              <a:t>de la responsabilidad </a:t>
            </a:r>
            <a:r>
              <a:rPr lang="es-ES" sz="2400" b="1" dirty="0" smtClean="0">
                <a:solidFill>
                  <a:schemeClr val="tx1"/>
                </a:solidFill>
              </a:rPr>
              <a:t>penal </a:t>
            </a:r>
            <a:r>
              <a:rPr lang="es-ES" sz="2400" b="1" dirty="0">
                <a:solidFill>
                  <a:schemeClr val="tx1"/>
                </a:solidFill>
              </a:rPr>
              <a:t>para las </a:t>
            </a:r>
            <a:r>
              <a:rPr lang="es-ES" sz="2400" b="1" dirty="0" smtClean="0">
                <a:solidFill>
                  <a:schemeClr val="tx1"/>
                </a:solidFill>
              </a:rPr>
              <a:t>personas naturales</a:t>
            </a:r>
            <a:endParaRPr lang="es-ES" sz="2400" b="1" dirty="0">
              <a:solidFill>
                <a:schemeClr val="tx1"/>
              </a:solidFill>
            </a:endParaRP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3835770265"/>
              </p:ext>
            </p:extLst>
          </p:nvPr>
        </p:nvGraphicFramePr>
        <p:xfrm>
          <a:off x="251520" y="2787774"/>
          <a:ext cx="8760296" cy="19037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23533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01752" y="1145286"/>
            <a:ext cx="8503920" cy="3874736"/>
          </a:xfrm>
        </p:spPr>
        <p:txBody>
          <a:bodyPr>
            <a:normAutofit/>
          </a:bodyPr>
          <a:lstStyle/>
          <a:p>
            <a:pPr marL="514350" lvl="0" indent="-514350" algn="just">
              <a:buFont typeface="+mj-lt"/>
              <a:buAutoNum type="alphaLcParenR" startAt="7"/>
            </a:pPr>
            <a:endParaRPr lang="es-ES_tradnl" b="1" dirty="0" smtClean="0"/>
          </a:p>
          <a:p>
            <a:pPr marL="514350" lvl="0" indent="-514350" algn="just">
              <a:buFont typeface="+mj-lt"/>
              <a:buAutoNum type="alphaLcParenR" startAt="7"/>
            </a:pPr>
            <a:endParaRPr lang="es-ES_tradnl" b="1" dirty="0"/>
          </a:p>
          <a:p>
            <a:pPr marL="514350" lvl="0" indent="-514350" algn="just">
              <a:buFont typeface="+mj-lt"/>
              <a:buAutoNum type="alphaLcParenR" startAt="7"/>
            </a:pPr>
            <a:r>
              <a:rPr lang="es-ES_tradnl" b="1" dirty="0" smtClean="0"/>
              <a:t>de </a:t>
            </a:r>
            <a:r>
              <a:rPr lang="es-ES_tradnl" b="1" dirty="0"/>
              <a:t>noche, en despoblado, en sitio de escaso tránsito u oscuro, escogidas estas circunstancias de propósito o aprovechándose de ellas. Art 80.1 g) C/P.</a:t>
            </a:r>
            <a:endParaRPr lang="es-ES" dirty="0"/>
          </a:p>
          <a:p>
            <a:pPr marL="514350" indent="-514350" algn="just">
              <a:buFont typeface="+mj-lt"/>
              <a:buAutoNum type="alphaLcParenR" startAt="7"/>
            </a:pPr>
            <a:endParaRPr lang="es-ES" dirty="0"/>
          </a:p>
          <a:p>
            <a:pPr marL="0" lvl="0" indent="0" algn="just">
              <a:buNone/>
            </a:pPr>
            <a:endParaRPr lang="es-ES" dirty="0"/>
          </a:p>
        </p:txBody>
      </p:sp>
      <p:sp>
        <p:nvSpPr>
          <p:cNvPr id="5" name="4 Título"/>
          <p:cNvSpPr>
            <a:spLocks noGrp="1"/>
          </p:cNvSpPr>
          <p:nvPr>
            <p:ph type="title"/>
          </p:nvPr>
        </p:nvSpPr>
        <p:spPr>
          <a:xfrm>
            <a:off x="323528" y="411510"/>
            <a:ext cx="8712968" cy="569214"/>
          </a:xfrm>
        </p:spPr>
        <p:txBody>
          <a:bodyPr>
            <a:noAutofit/>
          </a:bodyPr>
          <a:lstStyle/>
          <a:p>
            <a:r>
              <a:rPr lang="es-ES" sz="2400" b="1" dirty="0">
                <a:solidFill>
                  <a:schemeClr val="tx1"/>
                </a:solidFill>
              </a:rPr>
              <a:t>Circunstancias </a:t>
            </a:r>
            <a:r>
              <a:rPr lang="es-ES" sz="2400" b="1" dirty="0" smtClean="0">
                <a:solidFill>
                  <a:schemeClr val="tx1"/>
                </a:solidFill>
              </a:rPr>
              <a:t>agravantes </a:t>
            </a:r>
            <a:r>
              <a:rPr lang="es-ES" sz="2400" b="1" dirty="0">
                <a:solidFill>
                  <a:schemeClr val="tx1"/>
                </a:solidFill>
              </a:rPr>
              <a:t>de la responsabilidad </a:t>
            </a:r>
            <a:r>
              <a:rPr lang="es-ES" sz="2400" b="1" dirty="0" smtClean="0">
                <a:solidFill>
                  <a:schemeClr val="tx1"/>
                </a:solidFill>
              </a:rPr>
              <a:t>penal </a:t>
            </a:r>
            <a:r>
              <a:rPr lang="es-ES" sz="2400" b="1" dirty="0">
                <a:solidFill>
                  <a:schemeClr val="tx1"/>
                </a:solidFill>
              </a:rPr>
              <a:t>para las </a:t>
            </a:r>
            <a:r>
              <a:rPr lang="es-ES" sz="2400" b="1" dirty="0" smtClean="0">
                <a:solidFill>
                  <a:schemeClr val="tx1"/>
                </a:solidFill>
              </a:rPr>
              <a:t>personas naturales</a:t>
            </a:r>
            <a:endParaRPr lang="es-ES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744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01752" y="1145286"/>
            <a:ext cx="8503920" cy="3874736"/>
          </a:xfrm>
        </p:spPr>
        <p:txBody>
          <a:bodyPr>
            <a:normAutofit/>
          </a:bodyPr>
          <a:lstStyle/>
          <a:p>
            <a:pPr marL="0" lvl="0" indent="0" algn="just">
              <a:buNone/>
            </a:pPr>
            <a:endParaRPr lang="es-ES" dirty="0"/>
          </a:p>
          <a:p>
            <a:pPr marL="514350" indent="-514350" algn="just">
              <a:buFont typeface="+mj-lt"/>
              <a:buAutoNum type="alphaLcParenR" startAt="7"/>
            </a:pPr>
            <a:endParaRPr lang="es-ES" dirty="0"/>
          </a:p>
          <a:p>
            <a:pPr marL="0" lvl="0" indent="0" algn="just">
              <a:buNone/>
            </a:pPr>
            <a:endParaRPr lang="es-ES" dirty="0"/>
          </a:p>
        </p:txBody>
      </p:sp>
      <p:sp>
        <p:nvSpPr>
          <p:cNvPr id="5" name="4 Título"/>
          <p:cNvSpPr>
            <a:spLocks noGrp="1"/>
          </p:cNvSpPr>
          <p:nvPr>
            <p:ph type="title"/>
          </p:nvPr>
        </p:nvSpPr>
        <p:spPr>
          <a:xfrm>
            <a:off x="323528" y="411510"/>
            <a:ext cx="8712968" cy="569214"/>
          </a:xfrm>
        </p:spPr>
        <p:txBody>
          <a:bodyPr>
            <a:noAutofit/>
          </a:bodyPr>
          <a:lstStyle/>
          <a:p>
            <a:r>
              <a:rPr lang="es-ES" sz="2400" b="1" dirty="0">
                <a:solidFill>
                  <a:schemeClr val="tx1"/>
                </a:solidFill>
              </a:rPr>
              <a:t>Circunstancias </a:t>
            </a:r>
            <a:r>
              <a:rPr lang="es-ES" sz="2400" b="1" dirty="0" smtClean="0">
                <a:solidFill>
                  <a:schemeClr val="tx1"/>
                </a:solidFill>
              </a:rPr>
              <a:t>agravantes </a:t>
            </a:r>
            <a:r>
              <a:rPr lang="es-ES" sz="2400" b="1" dirty="0">
                <a:solidFill>
                  <a:schemeClr val="tx1"/>
                </a:solidFill>
              </a:rPr>
              <a:t>de la responsabilidad </a:t>
            </a:r>
            <a:r>
              <a:rPr lang="es-ES" sz="2400" b="1" dirty="0" smtClean="0">
                <a:solidFill>
                  <a:schemeClr val="tx1"/>
                </a:solidFill>
              </a:rPr>
              <a:t>penal </a:t>
            </a:r>
            <a:r>
              <a:rPr lang="es-ES" sz="2400" b="1" dirty="0">
                <a:solidFill>
                  <a:schemeClr val="tx1"/>
                </a:solidFill>
              </a:rPr>
              <a:t>para las </a:t>
            </a:r>
            <a:r>
              <a:rPr lang="es-ES" sz="2400" b="1" dirty="0" smtClean="0">
                <a:solidFill>
                  <a:schemeClr val="tx1"/>
                </a:solidFill>
              </a:rPr>
              <a:t>personas naturales</a:t>
            </a:r>
            <a:endParaRPr lang="es-ES" sz="2400" b="1" dirty="0">
              <a:solidFill>
                <a:schemeClr val="tx1"/>
              </a:solidFill>
            </a:endParaRP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3252036424"/>
              </p:ext>
            </p:extLst>
          </p:nvPr>
        </p:nvGraphicFramePr>
        <p:xfrm>
          <a:off x="0" y="771550"/>
          <a:ext cx="324036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3851920" y="1131590"/>
            <a:ext cx="5040560" cy="163121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ES" sz="2000" dirty="0" smtClean="0">
                <a:solidFill>
                  <a:schemeClr val="tx1"/>
                </a:solidFill>
              </a:rPr>
              <a:t>Ejecutar el hechos bajo determinadas condiciones de lugar y tiempo: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ES" sz="2000" b="1" dirty="0" smtClean="0">
                <a:solidFill>
                  <a:schemeClr val="tx1"/>
                </a:solidFill>
              </a:rPr>
              <a:t>Nocturnidad</a:t>
            </a:r>
            <a:r>
              <a:rPr lang="es-ES" sz="2000" dirty="0" smtClean="0">
                <a:solidFill>
                  <a:schemeClr val="tx1"/>
                </a:solidFill>
              </a:rPr>
              <a:t>: (Físico y Jurídico)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ES" sz="2000" b="1" dirty="0" smtClean="0">
                <a:solidFill>
                  <a:schemeClr val="tx1"/>
                </a:solidFill>
              </a:rPr>
              <a:t>Despoblado</a:t>
            </a:r>
            <a:r>
              <a:rPr lang="es-ES" sz="2000" dirty="0" smtClean="0">
                <a:solidFill>
                  <a:schemeClr val="tx1"/>
                </a:solidFill>
              </a:rPr>
              <a:t>.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ES" sz="2000" b="1" dirty="0" smtClean="0">
                <a:solidFill>
                  <a:schemeClr val="tx1"/>
                </a:solidFill>
              </a:rPr>
              <a:t>Sitio oscuro o de escaso tránsito </a:t>
            </a:r>
            <a:r>
              <a:rPr lang="es-ES" sz="2000" dirty="0" smtClean="0">
                <a:solidFill>
                  <a:schemeClr val="tx1"/>
                </a:solidFill>
              </a:rPr>
              <a:t>.</a:t>
            </a:r>
            <a:endParaRPr lang="es-ES" sz="2000" dirty="0">
              <a:solidFill>
                <a:schemeClr val="tx1"/>
              </a:solidFill>
            </a:endParaRPr>
          </a:p>
        </p:txBody>
      </p:sp>
      <p:cxnSp>
        <p:nvCxnSpPr>
          <p:cNvPr id="7" name="6 Conector recto de flecha"/>
          <p:cNvCxnSpPr>
            <a:stCxn id="4" idx="1"/>
          </p:cNvCxnSpPr>
          <p:nvPr/>
        </p:nvCxnSpPr>
        <p:spPr>
          <a:xfrm flipH="1">
            <a:off x="3131840" y="1947198"/>
            <a:ext cx="720080" cy="85635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7 Rectángulo"/>
          <p:cNvSpPr/>
          <p:nvPr/>
        </p:nvSpPr>
        <p:spPr>
          <a:xfrm>
            <a:off x="3879101" y="3507854"/>
            <a:ext cx="5040560" cy="101566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s-ES" sz="2000" dirty="0" smtClean="0">
                <a:solidFill>
                  <a:sysClr val="windowText" lastClr="000000"/>
                </a:solidFill>
              </a:rPr>
              <a:t>Que </a:t>
            </a:r>
            <a:r>
              <a:rPr lang="es-ES" sz="2000" dirty="0">
                <a:solidFill>
                  <a:sysClr val="windowText" lastClr="000000"/>
                </a:solidFill>
              </a:rPr>
              <a:t>estas condiciones hayan sido escogida de propósito o aprovechada  para cometer del delito.</a:t>
            </a:r>
          </a:p>
        </p:txBody>
      </p:sp>
      <p:cxnSp>
        <p:nvCxnSpPr>
          <p:cNvPr id="10" name="9 Conector recto de flecha"/>
          <p:cNvCxnSpPr>
            <a:stCxn id="8" idx="1"/>
          </p:cNvCxnSpPr>
          <p:nvPr/>
        </p:nvCxnSpPr>
        <p:spPr>
          <a:xfrm flipH="1" flipV="1">
            <a:off x="3284240" y="4015685"/>
            <a:ext cx="594861" cy="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370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01752" y="1145286"/>
            <a:ext cx="8503920" cy="3874736"/>
          </a:xfrm>
        </p:spPr>
        <p:txBody>
          <a:bodyPr>
            <a:normAutofit/>
          </a:bodyPr>
          <a:lstStyle/>
          <a:p>
            <a:pPr marL="514350" lvl="0" indent="-514350" algn="just">
              <a:buFont typeface="+mj-lt"/>
              <a:buAutoNum type="alphaLcParenR" startAt="7"/>
            </a:pPr>
            <a:endParaRPr lang="es-ES_tradnl" b="1" dirty="0" smtClean="0"/>
          </a:p>
          <a:p>
            <a:pPr marL="514350" lvl="0" indent="-514350">
              <a:buFont typeface="+mj-lt"/>
              <a:buAutoNum type="alphaLcParenR" startAt="8"/>
            </a:pPr>
            <a:r>
              <a:rPr lang="es-ES_tradnl" b="1" dirty="0" smtClean="0"/>
              <a:t>valiéndose </a:t>
            </a:r>
            <a:r>
              <a:rPr lang="es-ES_tradnl" b="1" dirty="0"/>
              <a:t>de que la víctima se encuentra en situación de vulnerabilidad que le impide gobernar y defender sus bienes e intereses adecuadamente, así como la dependencia o subordinación de esta al ofensor. Art 80.1 h) C/P.</a:t>
            </a:r>
            <a:endParaRPr lang="es-ES" dirty="0"/>
          </a:p>
          <a:p>
            <a:pPr marL="514350" indent="-514350" algn="just">
              <a:buFont typeface="+mj-lt"/>
              <a:buAutoNum type="alphaLcParenR" startAt="7"/>
            </a:pPr>
            <a:endParaRPr lang="es-ES" dirty="0"/>
          </a:p>
          <a:p>
            <a:pPr marL="0" lvl="0" indent="0" algn="just">
              <a:buNone/>
            </a:pPr>
            <a:endParaRPr lang="es-ES" dirty="0"/>
          </a:p>
        </p:txBody>
      </p:sp>
      <p:sp>
        <p:nvSpPr>
          <p:cNvPr id="5" name="4 Título"/>
          <p:cNvSpPr>
            <a:spLocks noGrp="1"/>
          </p:cNvSpPr>
          <p:nvPr>
            <p:ph type="title"/>
          </p:nvPr>
        </p:nvSpPr>
        <p:spPr>
          <a:xfrm>
            <a:off x="323528" y="411510"/>
            <a:ext cx="8712968" cy="569214"/>
          </a:xfrm>
        </p:spPr>
        <p:txBody>
          <a:bodyPr>
            <a:noAutofit/>
          </a:bodyPr>
          <a:lstStyle/>
          <a:p>
            <a:r>
              <a:rPr lang="es-ES" sz="2400" b="1" dirty="0">
                <a:solidFill>
                  <a:schemeClr val="tx1"/>
                </a:solidFill>
              </a:rPr>
              <a:t>Circunstancias </a:t>
            </a:r>
            <a:r>
              <a:rPr lang="es-ES" sz="2400" b="1" dirty="0" smtClean="0">
                <a:solidFill>
                  <a:schemeClr val="tx1"/>
                </a:solidFill>
              </a:rPr>
              <a:t>agravantes </a:t>
            </a:r>
            <a:r>
              <a:rPr lang="es-ES" sz="2400" b="1" dirty="0">
                <a:solidFill>
                  <a:schemeClr val="tx1"/>
                </a:solidFill>
              </a:rPr>
              <a:t>de la responsabilidad </a:t>
            </a:r>
            <a:r>
              <a:rPr lang="es-ES" sz="2400" b="1" dirty="0" smtClean="0">
                <a:solidFill>
                  <a:schemeClr val="tx1"/>
                </a:solidFill>
              </a:rPr>
              <a:t>penal </a:t>
            </a:r>
            <a:r>
              <a:rPr lang="es-ES" sz="2400" b="1" dirty="0">
                <a:solidFill>
                  <a:schemeClr val="tx1"/>
                </a:solidFill>
              </a:rPr>
              <a:t>para las </a:t>
            </a:r>
            <a:r>
              <a:rPr lang="es-ES" sz="2400" b="1" dirty="0" smtClean="0">
                <a:solidFill>
                  <a:schemeClr val="tx1"/>
                </a:solidFill>
              </a:rPr>
              <a:t>personas naturales</a:t>
            </a:r>
            <a:endParaRPr lang="es-ES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6218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01752" y="1145286"/>
            <a:ext cx="8503920" cy="3874736"/>
          </a:xfrm>
        </p:spPr>
        <p:txBody>
          <a:bodyPr>
            <a:normAutofit fontScale="92500" lnSpcReduction="20000"/>
          </a:bodyPr>
          <a:lstStyle/>
          <a:p>
            <a:pPr marL="514350" lvl="0" indent="-514350" algn="just">
              <a:buFont typeface="+mj-lt"/>
              <a:buAutoNum type="alphaLcParenR" startAt="9"/>
            </a:pPr>
            <a:r>
              <a:rPr lang="es-ES_tradnl" b="1" dirty="0" smtClean="0"/>
              <a:t>Cuando </a:t>
            </a:r>
            <a:r>
              <a:rPr lang="es-ES_tradnl" b="1" dirty="0"/>
              <a:t>la víctima es su cónyuge o pareja de hecho, o se susciten como consecuencia de esta relación que hubo entre ellos o exista parentesco entre ambos hasta el cuarto grado de consanguinidad o segundo de afinidad, o vínculos de amistad o afecto íntimo; esta agravante solo se tiene en cuenta en los delitos contra la vida, la integridad corporal, los derechos individuales, la libertad y la indemnidad sexual, la familia, la infancia y la juventud, el honor, la dignidad y los derechos patrimoniales. Art 80.1 h) C/P.</a:t>
            </a:r>
            <a:endParaRPr lang="es-ES" dirty="0"/>
          </a:p>
          <a:p>
            <a:pPr marL="514350" indent="-514350" algn="just">
              <a:buFont typeface="+mj-lt"/>
              <a:buAutoNum type="alphaLcParenR" startAt="7"/>
            </a:pPr>
            <a:endParaRPr lang="es-ES" dirty="0"/>
          </a:p>
          <a:p>
            <a:pPr marL="0" lvl="0" indent="0" algn="just">
              <a:buNone/>
            </a:pPr>
            <a:endParaRPr lang="es-ES" dirty="0"/>
          </a:p>
        </p:txBody>
      </p:sp>
      <p:sp>
        <p:nvSpPr>
          <p:cNvPr id="5" name="4 Título"/>
          <p:cNvSpPr>
            <a:spLocks noGrp="1"/>
          </p:cNvSpPr>
          <p:nvPr>
            <p:ph type="title"/>
          </p:nvPr>
        </p:nvSpPr>
        <p:spPr>
          <a:xfrm>
            <a:off x="323528" y="411510"/>
            <a:ext cx="8712968" cy="569214"/>
          </a:xfrm>
        </p:spPr>
        <p:txBody>
          <a:bodyPr>
            <a:noAutofit/>
          </a:bodyPr>
          <a:lstStyle/>
          <a:p>
            <a:r>
              <a:rPr lang="es-ES" sz="2400" b="1" dirty="0">
                <a:solidFill>
                  <a:schemeClr val="tx1"/>
                </a:solidFill>
              </a:rPr>
              <a:t>Circunstancias </a:t>
            </a:r>
            <a:r>
              <a:rPr lang="es-ES" sz="2400" b="1" dirty="0" smtClean="0">
                <a:solidFill>
                  <a:schemeClr val="tx1"/>
                </a:solidFill>
              </a:rPr>
              <a:t>agravantes </a:t>
            </a:r>
            <a:r>
              <a:rPr lang="es-ES" sz="2400" b="1" dirty="0">
                <a:solidFill>
                  <a:schemeClr val="tx1"/>
                </a:solidFill>
              </a:rPr>
              <a:t>de la responsabilidad </a:t>
            </a:r>
            <a:r>
              <a:rPr lang="es-ES" sz="2400" b="1" dirty="0" smtClean="0">
                <a:solidFill>
                  <a:schemeClr val="tx1"/>
                </a:solidFill>
              </a:rPr>
              <a:t>penal </a:t>
            </a:r>
            <a:r>
              <a:rPr lang="es-ES" sz="2400" b="1" dirty="0">
                <a:solidFill>
                  <a:schemeClr val="tx1"/>
                </a:solidFill>
              </a:rPr>
              <a:t>para las </a:t>
            </a:r>
            <a:r>
              <a:rPr lang="es-ES" sz="2400" b="1" dirty="0" smtClean="0">
                <a:solidFill>
                  <a:schemeClr val="tx1"/>
                </a:solidFill>
              </a:rPr>
              <a:t>personas naturales</a:t>
            </a:r>
            <a:endParaRPr lang="es-ES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8497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01752" y="1145286"/>
            <a:ext cx="8503920" cy="3874736"/>
          </a:xfrm>
        </p:spPr>
        <p:txBody>
          <a:bodyPr>
            <a:normAutofit fontScale="92500" lnSpcReduction="10000"/>
          </a:bodyPr>
          <a:lstStyle/>
          <a:p>
            <a:pPr marL="514350" lvl="0" indent="-514350">
              <a:buFont typeface="+mj-lt"/>
              <a:buAutoNum type="alphaLcParenR" startAt="10"/>
            </a:pPr>
            <a:r>
              <a:rPr lang="es-ES_tradnl" b="1" dirty="0"/>
              <a:t>en un escenario público o en cualquier otra circunstancia que tenga como objetivo propiciar la apología del delito. Art 80.1 j) C/P</a:t>
            </a:r>
            <a:r>
              <a:rPr lang="es-ES_tradnl" b="1" dirty="0" smtClean="0"/>
              <a:t>.</a:t>
            </a:r>
          </a:p>
          <a:p>
            <a:pPr marL="514350" indent="-514350">
              <a:buFont typeface="+mj-lt"/>
              <a:buAutoNum type="alphaLcParenR" startAt="10"/>
            </a:pPr>
            <a:r>
              <a:rPr lang="es-ES_tradnl" b="1" dirty="0"/>
              <a:t>con la intervención de una persona que presenta trastorno mental permanente o transitorio o desarrollo mental retardado, que lo incapacita en el momento del hecho para comprender el carácter ilícito de su acción u omisión y dirigir su conducta, aprovechándose de esta situación. Art 80.1 k) C/P</a:t>
            </a:r>
            <a:r>
              <a:rPr lang="es-ES_tradnl" b="1" dirty="0" smtClean="0"/>
              <a:t>.</a:t>
            </a:r>
            <a:endParaRPr lang="es-ES" dirty="0"/>
          </a:p>
          <a:p>
            <a:pPr marL="514350" indent="-514350" algn="just">
              <a:buFont typeface="+mj-lt"/>
              <a:buAutoNum type="alphaLcParenR" startAt="7"/>
            </a:pPr>
            <a:endParaRPr lang="es-ES" dirty="0"/>
          </a:p>
          <a:p>
            <a:pPr marL="0" lvl="0" indent="0" algn="just">
              <a:buNone/>
            </a:pPr>
            <a:endParaRPr lang="es-ES" dirty="0"/>
          </a:p>
        </p:txBody>
      </p:sp>
      <p:sp>
        <p:nvSpPr>
          <p:cNvPr id="5" name="4 Título"/>
          <p:cNvSpPr>
            <a:spLocks noGrp="1"/>
          </p:cNvSpPr>
          <p:nvPr>
            <p:ph type="title"/>
          </p:nvPr>
        </p:nvSpPr>
        <p:spPr>
          <a:xfrm>
            <a:off x="323528" y="411510"/>
            <a:ext cx="8712968" cy="569214"/>
          </a:xfrm>
        </p:spPr>
        <p:txBody>
          <a:bodyPr>
            <a:noAutofit/>
          </a:bodyPr>
          <a:lstStyle/>
          <a:p>
            <a:r>
              <a:rPr lang="es-ES" sz="2400" b="1" dirty="0">
                <a:solidFill>
                  <a:schemeClr val="tx1"/>
                </a:solidFill>
              </a:rPr>
              <a:t>Circunstancias </a:t>
            </a:r>
            <a:r>
              <a:rPr lang="es-ES" sz="2400" b="1" dirty="0" smtClean="0">
                <a:solidFill>
                  <a:schemeClr val="tx1"/>
                </a:solidFill>
              </a:rPr>
              <a:t>agravantes </a:t>
            </a:r>
            <a:r>
              <a:rPr lang="es-ES" sz="2400" b="1" dirty="0">
                <a:solidFill>
                  <a:schemeClr val="tx1"/>
                </a:solidFill>
              </a:rPr>
              <a:t>de la responsabilidad </a:t>
            </a:r>
            <a:r>
              <a:rPr lang="es-ES" sz="2400" b="1" dirty="0" smtClean="0">
                <a:solidFill>
                  <a:schemeClr val="tx1"/>
                </a:solidFill>
              </a:rPr>
              <a:t>penal </a:t>
            </a:r>
            <a:r>
              <a:rPr lang="es-ES" sz="2400" b="1" dirty="0">
                <a:solidFill>
                  <a:schemeClr val="tx1"/>
                </a:solidFill>
              </a:rPr>
              <a:t>para las </a:t>
            </a:r>
            <a:r>
              <a:rPr lang="es-ES" sz="2400" b="1" dirty="0" smtClean="0">
                <a:solidFill>
                  <a:schemeClr val="tx1"/>
                </a:solidFill>
              </a:rPr>
              <a:t>personas naturales</a:t>
            </a:r>
            <a:endParaRPr lang="es-ES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7756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01752" y="1145286"/>
            <a:ext cx="8503920" cy="3874736"/>
          </a:xfrm>
        </p:spPr>
        <p:txBody>
          <a:bodyPr>
            <a:normAutofit/>
          </a:bodyPr>
          <a:lstStyle/>
          <a:p>
            <a:pPr marL="514350" lvl="0" indent="-514350">
              <a:buFont typeface="+mj-lt"/>
              <a:buAutoNum type="alphaLcParenR" startAt="12"/>
            </a:pPr>
            <a:r>
              <a:rPr lang="es-ES_tradnl" b="1" dirty="0"/>
              <a:t>bajo los efectos de la ingestión de bebidas alcohólicas, de la ingestión, absorción o inyección de drogas o sustancias de efectos similares y siempre que en tal situación se haya colocado voluntariamente con el propósito de delinquir; o en el caso en que pudiera haber previsto las consecuencias de su acción. Art 80.1 l) C/P.</a:t>
            </a:r>
            <a:endParaRPr lang="es-ES" dirty="0"/>
          </a:p>
          <a:p>
            <a:pPr marL="0" indent="0">
              <a:buNone/>
            </a:pPr>
            <a:endParaRPr lang="es-ES" dirty="0"/>
          </a:p>
          <a:p>
            <a:pPr marL="514350" indent="-514350" algn="just">
              <a:buFont typeface="+mj-lt"/>
              <a:buAutoNum type="alphaLcParenR" startAt="7"/>
            </a:pPr>
            <a:endParaRPr lang="es-ES" dirty="0"/>
          </a:p>
          <a:p>
            <a:pPr marL="0" lvl="0" indent="0" algn="just">
              <a:buNone/>
            </a:pPr>
            <a:endParaRPr lang="es-ES" dirty="0"/>
          </a:p>
        </p:txBody>
      </p:sp>
      <p:sp>
        <p:nvSpPr>
          <p:cNvPr id="5" name="4 Título"/>
          <p:cNvSpPr>
            <a:spLocks noGrp="1"/>
          </p:cNvSpPr>
          <p:nvPr>
            <p:ph type="title"/>
          </p:nvPr>
        </p:nvSpPr>
        <p:spPr>
          <a:xfrm>
            <a:off x="323528" y="411510"/>
            <a:ext cx="8712968" cy="569214"/>
          </a:xfrm>
        </p:spPr>
        <p:txBody>
          <a:bodyPr>
            <a:noAutofit/>
          </a:bodyPr>
          <a:lstStyle/>
          <a:p>
            <a:r>
              <a:rPr lang="es-ES" sz="2400" b="1" dirty="0">
                <a:solidFill>
                  <a:schemeClr val="tx1"/>
                </a:solidFill>
              </a:rPr>
              <a:t>Circunstancias </a:t>
            </a:r>
            <a:r>
              <a:rPr lang="es-ES" sz="2400" b="1" dirty="0" smtClean="0">
                <a:solidFill>
                  <a:schemeClr val="tx1"/>
                </a:solidFill>
              </a:rPr>
              <a:t>agravantes </a:t>
            </a:r>
            <a:r>
              <a:rPr lang="es-ES" sz="2400" b="1" dirty="0">
                <a:solidFill>
                  <a:schemeClr val="tx1"/>
                </a:solidFill>
              </a:rPr>
              <a:t>de la responsabilidad </a:t>
            </a:r>
            <a:r>
              <a:rPr lang="es-ES" sz="2400" b="1" dirty="0" smtClean="0">
                <a:solidFill>
                  <a:schemeClr val="tx1"/>
                </a:solidFill>
              </a:rPr>
              <a:t>penal </a:t>
            </a:r>
            <a:r>
              <a:rPr lang="es-ES" sz="2400" b="1" dirty="0">
                <a:solidFill>
                  <a:schemeClr val="tx1"/>
                </a:solidFill>
              </a:rPr>
              <a:t>para las </a:t>
            </a:r>
            <a:r>
              <a:rPr lang="es-ES" sz="2400" b="1" dirty="0" smtClean="0">
                <a:solidFill>
                  <a:schemeClr val="tx1"/>
                </a:solidFill>
              </a:rPr>
              <a:t>personas naturales</a:t>
            </a:r>
            <a:endParaRPr lang="es-ES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6241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01752" y="1145286"/>
            <a:ext cx="8503920" cy="3874736"/>
          </a:xfrm>
        </p:spPr>
        <p:txBody>
          <a:bodyPr>
            <a:normAutofit/>
          </a:bodyPr>
          <a:lstStyle/>
          <a:p>
            <a:pPr marL="514350" lvl="0" indent="-514350">
              <a:buFont typeface="+mj-lt"/>
              <a:buAutoNum type="alphaLcParenR" startAt="13"/>
            </a:pPr>
            <a:r>
              <a:rPr lang="es-ES" b="1" dirty="0"/>
              <a:t>después de haber sido advertido oficialmente por la autoridad competente. Art 80.1 m) </a:t>
            </a:r>
            <a:r>
              <a:rPr lang="es-ES" b="1" dirty="0" smtClean="0"/>
              <a:t>C/P.</a:t>
            </a:r>
          </a:p>
          <a:p>
            <a:pPr marL="0" lvl="0" indent="0">
              <a:buNone/>
            </a:pPr>
            <a:r>
              <a:rPr lang="es-ES" dirty="0" smtClean="0"/>
              <a:t>Establecida en el artículo 434.1 Ley 151/22 donde se faculta al MININT, para advertir a las personas de la posible comisión de actividades que puedan ser constitutiva de delito. </a:t>
            </a:r>
          </a:p>
          <a:p>
            <a:pPr marL="514350" indent="-514350" algn="just">
              <a:buFont typeface="+mj-lt"/>
              <a:buAutoNum type="alphaLcParenR" startAt="7"/>
            </a:pPr>
            <a:endParaRPr lang="es-ES" dirty="0"/>
          </a:p>
          <a:p>
            <a:pPr marL="0" lvl="0" indent="0" algn="just">
              <a:buNone/>
            </a:pPr>
            <a:endParaRPr lang="es-ES" dirty="0"/>
          </a:p>
        </p:txBody>
      </p:sp>
      <p:sp>
        <p:nvSpPr>
          <p:cNvPr id="5" name="4 Título"/>
          <p:cNvSpPr>
            <a:spLocks noGrp="1"/>
          </p:cNvSpPr>
          <p:nvPr>
            <p:ph type="title"/>
          </p:nvPr>
        </p:nvSpPr>
        <p:spPr>
          <a:xfrm>
            <a:off x="323528" y="411510"/>
            <a:ext cx="8712968" cy="569214"/>
          </a:xfrm>
        </p:spPr>
        <p:txBody>
          <a:bodyPr>
            <a:noAutofit/>
          </a:bodyPr>
          <a:lstStyle/>
          <a:p>
            <a:r>
              <a:rPr lang="es-ES" sz="2400" b="1" dirty="0">
                <a:solidFill>
                  <a:schemeClr val="tx1"/>
                </a:solidFill>
              </a:rPr>
              <a:t>Circunstancias </a:t>
            </a:r>
            <a:r>
              <a:rPr lang="es-ES" sz="2400" b="1" dirty="0" smtClean="0">
                <a:solidFill>
                  <a:schemeClr val="tx1"/>
                </a:solidFill>
              </a:rPr>
              <a:t>agravantes </a:t>
            </a:r>
            <a:r>
              <a:rPr lang="es-ES" sz="2400" b="1" dirty="0">
                <a:solidFill>
                  <a:schemeClr val="tx1"/>
                </a:solidFill>
              </a:rPr>
              <a:t>de la responsabilidad </a:t>
            </a:r>
            <a:r>
              <a:rPr lang="es-ES" sz="2400" b="1" dirty="0" smtClean="0">
                <a:solidFill>
                  <a:schemeClr val="tx1"/>
                </a:solidFill>
              </a:rPr>
              <a:t>penal </a:t>
            </a:r>
            <a:r>
              <a:rPr lang="es-ES" sz="2400" b="1" dirty="0">
                <a:solidFill>
                  <a:schemeClr val="tx1"/>
                </a:solidFill>
              </a:rPr>
              <a:t>para las </a:t>
            </a:r>
            <a:r>
              <a:rPr lang="es-ES" sz="2400" b="1" dirty="0" smtClean="0">
                <a:solidFill>
                  <a:schemeClr val="tx1"/>
                </a:solidFill>
              </a:rPr>
              <a:t>personas naturales</a:t>
            </a:r>
            <a:endParaRPr lang="es-ES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0653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01752" y="1145286"/>
            <a:ext cx="8503920" cy="3874736"/>
          </a:xfrm>
        </p:spPr>
        <p:txBody>
          <a:bodyPr>
            <a:normAutofit/>
          </a:bodyPr>
          <a:lstStyle/>
          <a:p>
            <a:pPr marL="514350" lvl="0" indent="-514350" algn="just">
              <a:buFont typeface="+mj-lt"/>
              <a:buAutoNum type="alphaLcParenR" startAt="14"/>
            </a:pPr>
            <a:r>
              <a:rPr lang="es-ES_tradnl" b="1" dirty="0"/>
              <a:t>por motivos de violencia de género o familiar, discriminación de sexo, género, orientación sexual, identidad de género, edad, origen étnico, color de la piel, creencia religiosa, discapacidad, origen nacional o territorial o cualquiera otra condición o circunstancia personal que implique distinción lesiva a la dignidad humana. Art 80.1 n) C/P.</a:t>
            </a:r>
            <a:endParaRPr lang="es-ES" dirty="0"/>
          </a:p>
          <a:p>
            <a:pPr marL="514350" indent="-514350" algn="just">
              <a:buFont typeface="+mj-lt"/>
              <a:buAutoNum type="alphaLcParenR" startAt="7"/>
            </a:pPr>
            <a:endParaRPr lang="es-ES" dirty="0"/>
          </a:p>
          <a:p>
            <a:pPr marL="0" lvl="0" indent="0" algn="just">
              <a:buNone/>
            </a:pPr>
            <a:endParaRPr lang="es-ES" dirty="0"/>
          </a:p>
        </p:txBody>
      </p:sp>
      <p:sp>
        <p:nvSpPr>
          <p:cNvPr id="5" name="4 Título"/>
          <p:cNvSpPr>
            <a:spLocks noGrp="1"/>
          </p:cNvSpPr>
          <p:nvPr>
            <p:ph type="title"/>
          </p:nvPr>
        </p:nvSpPr>
        <p:spPr>
          <a:xfrm>
            <a:off x="323528" y="411510"/>
            <a:ext cx="8712968" cy="569214"/>
          </a:xfrm>
        </p:spPr>
        <p:txBody>
          <a:bodyPr>
            <a:noAutofit/>
          </a:bodyPr>
          <a:lstStyle/>
          <a:p>
            <a:r>
              <a:rPr lang="es-ES" sz="2400" b="1" dirty="0">
                <a:solidFill>
                  <a:schemeClr val="tx1"/>
                </a:solidFill>
              </a:rPr>
              <a:t>Circunstancias </a:t>
            </a:r>
            <a:r>
              <a:rPr lang="es-ES" sz="2400" b="1" dirty="0" smtClean="0">
                <a:solidFill>
                  <a:schemeClr val="tx1"/>
                </a:solidFill>
              </a:rPr>
              <a:t>agravantes </a:t>
            </a:r>
            <a:r>
              <a:rPr lang="es-ES" sz="2400" b="1" dirty="0">
                <a:solidFill>
                  <a:schemeClr val="tx1"/>
                </a:solidFill>
              </a:rPr>
              <a:t>de la responsabilidad </a:t>
            </a:r>
            <a:r>
              <a:rPr lang="es-ES" sz="2400" b="1" dirty="0" smtClean="0">
                <a:solidFill>
                  <a:schemeClr val="tx1"/>
                </a:solidFill>
              </a:rPr>
              <a:t>penal </a:t>
            </a:r>
            <a:r>
              <a:rPr lang="es-ES" sz="2400" b="1" dirty="0">
                <a:solidFill>
                  <a:schemeClr val="tx1"/>
                </a:solidFill>
              </a:rPr>
              <a:t>para las </a:t>
            </a:r>
            <a:r>
              <a:rPr lang="es-ES" sz="2400" b="1" dirty="0" smtClean="0">
                <a:solidFill>
                  <a:schemeClr val="tx1"/>
                </a:solidFill>
              </a:rPr>
              <a:t>personas naturales</a:t>
            </a:r>
            <a:endParaRPr lang="es-ES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7066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b="1" dirty="0">
                <a:solidFill>
                  <a:schemeClr val="tx1"/>
                </a:solidFill>
              </a:rPr>
              <a:t>Concepto de circunstancias.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es-ES" sz="3600" b="1" dirty="0" smtClean="0"/>
              <a:t>Elementos </a:t>
            </a:r>
            <a:r>
              <a:rPr lang="es-ES" sz="3600" b="1" dirty="0"/>
              <a:t>constitutivos del </a:t>
            </a:r>
            <a:r>
              <a:rPr lang="es-ES" sz="3600" b="1" dirty="0" smtClean="0"/>
              <a:t>delito.</a:t>
            </a:r>
          </a:p>
          <a:p>
            <a:pPr lvl="0"/>
            <a:endParaRPr lang="es-ES" sz="3600" b="1" dirty="0" smtClean="0"/>
          </a:p>
          <a:p>
            <a:pPr lvl="0"/>
            <a:r>
              <a:rPr lang="es-ES" sz="3600" b="1" dirty="0" smtClean="0"/>
              <a:t>Circunstancias </a:t>
            </a:r>
            <a:r>
              <a:rPr lang="es-ES" sz="3600" b="1" dirty="0"/>
              <a:t>cualificativas del </a:t>
            </a:r>
            <a:r>
              <a:rPr lang="es-ES" sz="3600" b="1" dirty="0" smtClean="0"/>
              <a:t>delito.</a:t>
            </a:r>
          </a:p>
          <a:p>
            <a:pPr lvl="0"/>
            <a:endParaRPr lang="es-ES" sz="3600" b="1" dirty="0" smtClean="0"/>
          </a:p>
          <a:p>
            <a:pPr lvl="0"/>
            <a:r>
              <a:rPr lang="es-ES" sz="3600" b="1" dirty="0" smtClean="0"/>
              <a:t>Circunstancias </a:t>
            </a:r>
            <a:r>
              <a:rPr lang="es-ES" sz="3600" b="1" dirty="0"/>
              <a:t>de la </a:t>
            </a:r>
            <a:r>
              <a:rPr lang="es-ES" sz="3600" b="1" dirty="0" smtClean="0"/>
              <a:t>sanción.</a:t>
            </a:r>
          </a:p>
          <a:p>
            <a:pPr marL="966788" lvl="0" indent="-273050"/>
            <a:r>
              <a:rPr lang="es-ES" sz="3600" b="1" dirty="0" smtClean="0"/>
              <a:t>Principios básicos de las circunstancias </a:t>
            </a:r>
            <a:endParaRPr lang="es-ES" sz="3600" dirty="0"/>
          </a:p>
        </p:txBody>
      </p:sp>
    </p:spTree>
    <p:extLst>
      <p:ext uri="{BB962C8B-B14F-4D97-AF65-F5344CB8AC3E}">
        <p14:creationId xmlns:p14="http://schemas.microsoft.com/office/powerpoint/2010/main" val="3873250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01752" y="1145286"/>
            <a:ext cx="8503920" cy="3874736"/>
          </a:xfrm>
        </p:spPr>
        <p:txBody>
          <a:bodyPr>
            <a:normAutofit/>
          </a:bodyPr>
          <a:lstStyle/>
          <a:p>
            <a:pPr marL="0" lvl="0" indent="0" algn="just">
              <a:buNone/>
            </a:pPr>
            <a:endParaRPr lang="es-ES" dirty="0"/>
          </a:p>
          <a:p>
            <a:pPr marL="514350" indent="-514350" algn="just">
              <a:buFont typeface="+mj-lt"/>
              <a:buAutoNum type="alphaLcParenR" startAt="7"/>
            </a:pPr>
            <a:endParaRPr lang="es-ES" dirty="0"/>
          </a:p>
          <a:p>
            <a:pPr marL="0" lvl="0" indent="0" algn="just">
              <a:buNone/>
            </a:pPr>
            <a:endParaRPr lang="es-ES" dirty="0"/>
          </a:p>
        </p:txBody>
      </p:sp>
      <p:sp>
        <p:nvSpPr>
          <p:cNvPr id="5" name="4 Título"/>
          <p:cNvSpPr>
            <a:spLocks noGrp="1"/>
          </p:cNvSpPr>
          <p:nvPr>
            <p:ph type="title"/>
          </p:nvPr>
        </p:nvSpPr>
        <p:spPr>
          <a:xfrm>
            <a:off x="323528" y="411510"/>
            <a:ext cx="8712968" cy="569214"/>
          </a:xfrm>
        </p:spPr>
        <p:txBody>
          <a:bodyPr>
            <a:noAutofit/>
          </a:bodyPr>
          <a:lstStyle/>
          <a:p>
            <a:r>
              <a:rPr lang="es-ES" sz="2400" b="1" dirty="0">
                <a:solidFill>
                  <a:schemeClr val="tx1"/>
                </a:solidFill>
              </a:rPr>
              <a:t>Circunstancias </a:t>
            </a:r>
            <a:r>
              <a:rPr lang="es-ES" sz="2400" b="1" dirty="0" smtClean="0">
                <a:solidFill>
                  <a:schemeClr val="tx1"/>
                </a:solidFill>
              </a:rPr>
              <a:t>agravantes </a:t>
            </a:r>
            <a:r>
              <a:rPr lang="es-ES" sz="2400" b="1" dirty="0">
                <a:solidFill>
                  <a:schemeClr val="tx1"/>
                </a:solidFill>
              </a:rPr>
              <a:t>de la responsabilidad </a:t>
            </a:r>
            <a:r>
              <a:rPr lang="es-ES" sz="2400" b="1" dirty="0" smtClean="0">
                <a:solidFill>
                  <a:schemeClr val="tx1"/>
                </a:solidFill>
              </a:rPr>
              <a:t>penal </a:t>
            </a:r>
            <a:r>
              <a:rPr lang="es-ES" sz="2400" b="1" dirty="0">
                <a:solidFill>
                  <a:schemeClr val="tx1"/>
                </a:solidFill>
              </a:rPr>
              <a:t>para las </a:t>
            </a:r>
            <a:r>
              <a:rPr lang="es-ES" sz="2400" b="1" dirty="0" smtClean="0">
                <a:solidFill>
                  <a:schemeClr val="tx1"/>
                </a:solidFill>
              </a:rPr>
              <a:t>personas naturales</a:t>
            </a:r>
            <a:endParaRPr lang="es-ES" sz="2400" b="1" dirty="0">
              <a:solidFill>
                <a:schemeClr val="tx1"/>
              </a:solidFill>
            </a:endParaRP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3717288529"/>
              </p:ext>
            </p:extLst>
          </p:nvPr>
        </p:nvGraphicFramePr>
        <p:xfrm>
          <a:off x="0" y="771550"/>
          <a:ext cx="324036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3851920" y="1131590"/>
            <a:ext cx="5040560" cy="132343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s-ES" sz="2000" dirty="0" smtClean="0">
                <a:solidFill>
                  <a:schemeClr val="tx1"/>
                </a:solidFill>
              </a:rPr>
              <a:t>Tipo de </a:t>
            </a:r>
            <a:r>
              <a:rPr lang="es-ES" sz="2000" dirty="0">
                <a:solidFill>
                  <a:schemeClr val="tx1"/>
                </a:solidFill>
              </a:rPr>
              <a:t>violencia física, psicológica, sexual e institucional, ejercida contra cualquier persona o grupo de personas sobre la base de su orientación sexual</a:t>
            </a:r>
            <a:r>
              <a:rPr lang="es-ES" sz="2000" dirty="0" smtClean="0">
                <a:solidFill>
                  <a:schemeClr val="tx1"/>
                </a:solidFill>
              </a:rPr>
              <a:t>.</a:t>
            </a:r>
            <a:endParaRPr lang="es-ES" sz="2000" dirty="0">
              <a:solidFill>
                <a:schemeClr val="tx1"/>
              </a:solidFill>
            </a:endParaRPr>
          </a:p>
        </p:txBody>
      </p:sp>
      <p:cxnSp>
        <p:nvCxnSpPr>
          <p:cNvPr id="7" name="6 Conector recto de flecha"/>
          <p:cNvCxnSpPr>
            <a:stCxn id="4" idx="1"/>
          </p:cNvCxnSpPr>
          <p:nvPr/>
        </p:nvCxnSpPr>
        <p:spPr>
          <a:xfrm flipH="1">
            <a:off x="3131840" y="1793310"/>
            <a:ext cx="720080" cy="66171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7 Rectángulo"/>
          <p:cNvSpPr/>
          <p:nvPr/>
        </p:nvSpPr>
        <p:spPr>
          <a:xfrm>
            <a:off x="3860440" y="2532482"/>
            <a:ext cx="5040560" cy="132343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es-ES" sz="2000" dirty="0" smtClean="0">
                <a:solidFill>
                  <a:sysClr val="windowText" lastClr="000000"/>
                </a:solidFill>
              </a:rPr>
              <a:t>Actos violentos o los intimidatorios </a:t>
            </a:r>
            <a:r>
              <a:rPr lang="es-ES" sz="2000" dirty="0">
                <a:solidFill>
                  <a:sysClr val="windowText" lastClr="000000"/>
                </a:solidFill>
              </a:rPr>
              <a:t>que se producen en el seno de un </a:t>
            </a:r>
            <a:r>
              <a:rPr lang="es-ES" sz="2000" dirty="0" smtClean="0">
                <a:solidFill>
                  <a:sysClr val="windowText" lastClr="000000"/>
                </a:solidFill>
              </a:rPr>
              <a:t>hogar </a:t>
            </a:r>
            <a:r>
              <a:rPr lang="es-ES" sz="2000" dirty="0">
                <a:solidFill>
                  <a:sysClr val="windowText" lastClr="000000"/>
                </a:solidFill>
              </a:rPr>
              <a:t>y </a:t>
            </a:r>
            <a:r>
              <a:rPr lang="es-ES" sz="2000" dirty="0" smtClean="0">
                <a:solidFill>
                  <a:sysClr val="windowText" lastClr="000000"/>
                </a:solidFill>
              </a:rPr>
              <a:t>comete </a:t>
            </a:r>
            <a:r>
              <a:rPr lang="es-ES" sz="2000" dirty="0">
                <a:solidFill>
                  <a:sysClr val="windowText" lastClr="000000"/>
                </a:solidFill>
              </a:rPr>
              <a:t>un miembro de la familia contra algún otro familiar</a:t>
            </a:r>
          </a:p>
        </p:txBody>
      </p:sp>
      <p:cxnSp>
        <p:nvCxnSpPr>
          <p:cNvPr id="10" name="9 Conector recto de flecha"/>
          <p:cNvCxnSpPr>
            <a:stCxn id="8" idx="1"/>
          </p:cNvCxnSpPr>
          <p:nvPr/>
        </p:nvCxnSpPr>
        <p:spPr>
          <a:xfrm flipH="1">
            <a:off x="3265580" y="3194202"/>
            <a:ext cx="594860" cy="35394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10 Rectángulo"/>
          <p:cNvSpPr/>
          <p:nvPr/>
        </p:nvSpPr>
        <p:spPr>
          <a:xfrm>
            <a:off x="3851920" y="3999912"/>
            <a:ext cx="5040560" cy="101566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es-ES" sz="2000" dirty="0" smtClean="0">
                <a:solidFill>
                  <a:sysClr val="windowText" lastClr="000000"/>
                </a:solidFill>
              </a:rPr>
              <a:t>Que </a:t>
            </a:r>
            <a:r>
              <a:rPr lang="es-ES" sz="2000" dirty="0">
                <a:solidFill>
                  <a:sysClr val="windowText" lastClr="000000"/>
                </a:solidFill>
              </a:rPr>
              <a:t>estas condiciones hayan sido escogida de propósito o aprovechada  para cometer del delito.</a:t>
            </a:r>
          </a:p>
        </p:txBody>
      </p:sp>
      <p:cxnSp>
        <p:nvCxnSpPr>
          <p:cNvPr id="12" name="11 Conector recto de flecha"/>
          <p:cNvCxnSpPr>
            <a:stCxn id="11" idx="1"/>
          </p:cNvCxnSpPr>
          <p:nvPr/>
        </p:nvCxnSpPr>
        <p:spPr>
          <a:xfrm flipH="1">
            <a:off x="3257060" y="4507744"/>
            <a:ext cx="594860" cy="9222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5206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01752" y="1145286"/>
            <a:ext cx="8503920" cy="3874736"/>
          </a:xfrm>
        </p:spPr>
        <p:txBody>
          <a:bodyPr>
            <a:normAutofit fontScale="92500"/>
          </a:bodyPr>
          <a:lstStyle/>
          <a:p>
            <a:pPr marL="522288" lvl="0" indent="-522288" algn="just">
              <a:buNone/>
            </a:pPr>
            <a:r>
              <a:rPr lang="es-ES" b="1" dirty="0" smtClean="0">
                <a:solidFill>
                  <a:schemeClr val="accent1">
                    <a:lumMod val="75000"/>
                  </a:schemeClr>
                </a:solidFill>
              </a:rPr>
              <a:t>ñ) </a:t>
            </a:r>
            <a:r>
              <a:rPr lang="es-ES" b="1" dirty="0" smtClean="0"/>
              <a:t>contra </a:t>
            </a:r>
            <a:r>
              <a:rPr lang="es-ES" b="1" dirty="0"/>
              <a:t>personas o bienes relacionados con la defensa, la seguridad nacional, el ciberespacio, las reservas materiales o vinculados con actividades priorizadas para el desarrollo económico y social del país. Art 80.1 ñ) </a:t>
            </a:r>
            <a:endParaRPr lang="es-ES" dirty="0"/>
          </a:p>
          <a:p>
            <a:pPr marL="514350" indent="-514350" algn="just">
              <a:buFont typeface="+mj-lt"/>
              <a:buAutoNum type="alphaLcParenR" startAt="15"/>
            </a:pPr>
            <a:r>
              <a:rPr lang="es-ES_tradnl" b="1" dirty="0"/>
              <a:t>contra cualquier persona que actúe justamente en cumplimiento de un deber legal o social o en venganza o represalia por su actuación. Art 80.1 o) C/P.</a:t>
            </a:r>
            <a:endParaRPr lang="es-ES" dirty="0"/>
          </a:p>
          <a:p>
            <a:pPr marL="514350" lvl="0" indent="-514350" algn="just">
              <a:buFont typeface="+mj-lt"/>
              <a:buAutoNum type="alphaLcParenR" startAt="15"/>
            </a:pPr>
            <a:endParaRPr lang="es-ES" dirty="0"/>
          </a:p>
        </p:txBody>
      </p:sp>
      <p:sp>
        <p:nvSpPr>
          <p:cNvPr id="5" name="4 Título"/>
          <p:cNvSpPr>
            <a:spLocks noGrp="1"/>
          </p:cNvSpPr>
          <p:nvPr>
            <p:ph type="title"/>
          </p:nvPr>
        </p:nvSpPr>
        <p:spPr>
          <a:xfrm>
            <a:off x="323528" y="411510"/>
            <a:ext cx="8712968" cy="569214"/>
          </a:xfrm>
        </p:spPr>
        <p:txBody>
          <a:bodyPr>
            <a:noAutofit/>
          </a:bodyPr>
          <a:lstStyle/>
          <a:p>
            <a:r>
              <a:rPr lang="es-ES" sz="2400" b="1" dirty="0">
                <a:solidFill>
                  <a:schemeClr val="tx1"/>
                </a:solidFill>
              </a:rPr>
              <a:t>Circunstancias </a:t>
            </a:r>
            <a:r>
              <a:rPr lang="es-ES" sz="2400" b="1" dirty="0" smtClean="0">
                <a:solidFill>
                  <a:schemeClr val="tx1"/>
                </a:solidFill>
              </a:rPr>
              <a:t>agravantes </a:t>
            </a:r>
            <a:r>
              <a:rPr lang="es-ES" sz="2400" b="1" dirty="0">
                <a:solidFill>
                  <a:schemeClr val="tx1"/>
                </a:solidFill>
              </a:rPr>
              <a:t>de la responsabilidad </a:t>
            </a:r>
            <a:r>
              <a:rPr lang="es-ES" sz="2400" b="1" dirty="0" smtClean="0">
                <a:solidFill>
                  <a:schemeClr val="tx1"/>
                </a:solidFill>
              </a:rPr>
              <a:t>penal </a:t>
            </a:r>
            <a:r>
              <a:rPr lang="es-ES" sz="2400" b="1" dirty="0">
                <a:solidFill>
                  <a:schemeClr val="tx1"/>
                </a:solidFill>
              </a:rPr>
              <a:t>para las </a:t>
            </a:r>
            <a:r>
              <a:rPr lang="es-ES" sz="2400" b="1" dirty="0" smtClean="0">
                <a:solidFill>
                  <a:schemeClr val="tx1"/>
                </a:solidFill>
              </a:rPr>
              <a:t>personas naturales</a:t>
            </a:r>
            <a:endParaRPr lang="es-ES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8320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01752" y="1145286"/>
            <a:ext cx="8503920" cy="3874736"/>
          </a:xfrm>
        </p:spPr>
        <p:txBody>
          <a:bodyPr>
            <a:normAutofit lnSpcReduction="10000"/>
          </a:bodyPr>
          <a:lstStyle/>
          <a:p>
            <a:pPr marL="522288" indent="-522288" algn="just">
              <a:buFont typeface="+mj-lt"/>
              <a:buAutoNum type="alphaLcParenR" startAt="16"/>
            </a:pPr>
            <a:r>
              <a:rPr lang="es-ES_tradnl" b="1" dirty="0"/>
              <a:t>vinculado a la delincuencia organizada transnacional. Art 80.1 p) C/P</a:t>
            </a:r>
            <a:r>
              <a:rPr lang="es-ES_tradnl" b="1" dirty="0" smtClean="0"/>
              <a:t>.</a:t>
            </a:r>
          </a:p>
          <a:p>
            <a:pPr marL="522288" lvl="0" indent="-522288" algn="just">
              <a:buFont typeface="+mj-lt"/>
              <a:buAutoNum type="alphaLcParenR" startAt="16"/>
            </a:pPr>
            <a:r>
              <a:rPr lang="es-ES_tradnl" b="1" dirty="0"/>
              <a:t>facilitando la ejecución del hecho, imposibilitando u obstruyendo su descubrimiento, o agravando sus consecuencias; mediante la utilización de las tecnologías de la información y la comunicación, las telecomunicaciones y sus servicios. Art 80.1 q) C/P.</a:t>
            </a:r>
            <a:endParaRPr lang="es-ES" dirty="0"/>
          </a:p>
          <a:p>
            <a:pPr marL="522288" indent="-522288" algn="just">
              <a:buFont typeface="+mj-lt"/>
              <a:buAutoNum type="alphaLcParenR" startAt="16"/>
            </a:pPr>
            <a:endParaRPr lang="es-ES" dirty="0"/>
          </a:p>
          <a:p>
            <a:pPr marL="522288" lvl="0" indent="-522288" algn="just">
              <a:buNone/>
            </a:pPr>
            <a:endParaRPr lang="es-ES" dirty="0"/>
          </a:p>
        </p:txBody>
      </p:sp>
      <p:sp>
        <p:nvSpPr>
          <p:cNvPr id="5" name="4 Título"/>
          <p:cNvSpPr>
            <a:spLocks noGrp="1"/>
          </p:cNvSpPr>
          <p:nvPr>
            <p:ph type="title"/>
          </p:nvPr>
        </p:nvSpPr>
        <p:spPr>
          <a:xfrm>
            <a:off x="323528" y="411510"/>
            <a:ext cx="8712968" cy="569214"/>
          </a:xfrm>
        </p:spPr>
        <p:txBody>
          <a:bodyPr>
            <a:noAutofit/>
          </a:bodyPr>
          <a:lstStyle/>
          <a:p>
            <a:r>
              <a:rPr lang="es-ES" sz="2400" b="1" dirty="0">
                <a:solidFill>
                  <a:schemeClr val="tx1"/>
                </a:solidFill>
              </a:rPr>
              <a:t>Circunstancias </a:t>
            </a:r>
            <a:r>
              <a:rPr lang="es-ES" sz="2400" b="1" dirty="0" smtClean="0">
                <a:solidFill>
                  <a:schemeClr val="tx1"/>
                </a:solidFill>
              </a:rPr>
              <a:t>agravantes </a:t>
            </a:r>
            <a:r>
              <a:rPr lang="es-ES" sz="2400" b="1" dirty="0">
                <a:solidFill>
                  <a:schemeClr val="tx1"/>
                </a:solidFill>
              </a:rPr>
              <a:t>de la responsabilidad </a:t>
            </a:r>
            <a:r>
              <a:rPr lang="es-ES" sz="2400" b="1" dirty="0" smtClean="0">
                <a:solidFill>
                  <a:schemeClr val="tx1"/>
                </a:solidFill>
              </a:rPr>
              <a:t>penal </a:t>
            </a:r>
            <a:r>
              <a:rPr lang="es-ES" sz="2400" b="1" dirty="0">
                <a:solidFill>
                  <a:schemeClr val="tx1"/>
                </a:solidFill>
              </a:rPr>
              <a:t>para las </a:t>
            </a:r>
            <a:r>
              <a:rPr lang="es-ES" sz="2400" b="1" dirty="0" smtClean="0">
                <a:solidFill>
                  <a:schemeClr val="tx1"/>
                </a:solidFill>
              </a:rPr>
              <a:t>personas naturales</a:t>
            </a:r>
            <a:endParaRPr lang="es-ES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5818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01752" y="1145286"/>
            <a:ext cx="8503920" cy="387473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 dirty="0" smtClean="0"/>
              <a:t>- Se le van a apreciar las contenidas en el apartado anterior en los incisos </a:t>
            </a:r>
            <a:r>
              <a:rPr lang="es-ES" dirty="0"/>
              <a:t>a), b), c), d), e), f), n), ñ), o), p) y q</a:t>
            </a:r>
            <a:r>
              <a:rPr lang="es-ES" dirty="0" smtClean="0"/>
              <a:t>), </a:t>
            </a:r>
          </a:p>
          <a:p>
            <a:pPr marL="0" indent="0" algn="just">
              <a:buNone/>
            </a:pPr>
            <a:r>
              <a:rPr lang="es-ES" dirty="0" smtClean="0"/>
              <a:t>además de: </a:t>
            </a:r>
          </a:p>
          <a:p>
            <a:pPr marL="0" indent="0" algn="just">
              <a:buNone/>
            </a:pPr>
            <a:r>
              <a:rPr lang="es-ES" dirty="0" smtClean="0"/>
              <a:t>- </a:t>
            </a:r>
            <a:r>
              <a:rPr lang="es-ES" dirty="0"/>
              <a:t>haber sido requerida con anterioridad al delito por los órganos o autoridades competentes por deficiente control y gestión de los recursos financieros y materiales.</a:t>
            </a:r>
          </a:p>
        </p:txBody>
      </p:sp>
      <p:sp>
        <p:nvSpPr>
          <p:cNvPr id="5" name="4 Título"/>
          <p:cNvSpPr>
            <a:spLocks noGrp="1"/>
          </p:cNvSpPr>
          <p:nvPr>
            <p:ph type="title"/>
          </p:nvPr>
        </p:nvSpPr>
        <p:spPr>
          <a:xfrm>
            <a:off x="323528" y="411510"/>
            <a:ext cx="8712968" cy="569214"/>
          </a:xfrm>
        </p:spPr>
        <p:txBody>
          <a:bodyPr>
            <a:noAutofit/>
          </a:bodyPr>
          <a:lstStyle/>
          <a:p>
            <a:r>
              <a:rPr lang="es-ES" sz="2400" b="1" dirty="0">
                <a:solidFill>
                  <a:schemeClr val="tx1"/>
                </a:solidFill>
              </a:rPr>
              <a:t>Circunstancias </a:t>
            </a:r>
            <a:r>
              <a:rPr lang="es-ES" sz="2400" b="1" dirty="0" smtClean="0">
                <a:solidFill>
                  <a:schemeClr val="tx1"/>
                </a:solidFill>
              </a:rPr>
              <a:t>agravantes </a:t>
            </a:r>
            <a:r>
              <a:rPr lang="es-ES" sz="2400" b="1" dirty="0">
                <a:solidFill>
                  <a:schemeClr val="tx1"/>
                </a:solidFill>
              </a:rPr>
              <a:t>de la responsabilidad </a:t>
            </a:r>
            <a:r>
              <a:rPr lang="es-ES" sz="2400" b="1" dirty="0" smtClean="0">
                <a:solidFill>
                  <a:schemeClr val="tx1"/>
                </a:solidFill>
              </a:rPr>
              <a:t>penal </a:t>
            </a:r>
            <a:r>
              <a:rPr lang="es-ES" sz="2400" b="1" dirty="0">
                <a:solidFill>
                  <a:schemeClr val="tx1"/>
                </a:solidFill>
              </a:rPr>
              <a:t>para las </a:t>
            </a:r>
            <a:r>
              <a:rPr lang="es-ES" sz="2400" b="1" dirty="0" smtClean="0">
                <a:solidFill>
                  <a:schemeClr val="tx1"/>
                </a:solidFill>
              </a:rPr>
              <a:t>personas Jurídicas</a:t>
            </a:r>
            <a:endParaRPr lang="es-ES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6751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Marcador de contenido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212819802"/>
              </p:ext>
            </p:extLst>
          </p:nvPr>
        </p:nvGraphicFramePr>
        <p:xfrm>
          <a:off x="395536" y="1059582"/>
          <a:ext cx="8504238" cy="38750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4 Título"/>
          <p:cNvSpPr>
            <a:spLocks noGrp="1"/>
          </p:cNvSpPr>
          <p:nvPr>
            <p:ph type="title"/>
          </p:nvPr>
        </p:nvSpPr>
        <p:spPr>
          <a:xfrm>
            <a:off x="323528" y="411510"/>
            <a:ext cx="8712968" cy="569214"/>
          </a:xfrm>
        </p:spPr>
        <p:txBody>
          <a:bodyPr>
            <a:noAutofit/>
          </a:bodyPr>
          <a:lstStyle/>
          <a:p>
            <a:r>
              <a:rPr lang="es-ES" sz="2400" b="1" dirty="0" smtClean="0">
                <a:solidFill>
                  <a:schemeClr val="tx1"/>
                </a:solidFill>
              </a:rPr>
              <a:t>La atenuación </a:t>
            </a:r>
            <a:r>
              <a:rPr lang="es-ES" sz="2400" b="1" dirty="0">
                <a:solidFill>
                  <a:schemeClr val="tx1"/>
                </a:solidFill>
              </a:rPr>
              <a:t>y agravación extraordinaria de la sanción. 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971600" y="2561490"/>
            <a:ext cx="20882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b="1" dirty="0" smtClean="0"/>
              <a:t>Sanción</a:t>
            </a:r>
            <a:endParaRPr lang="es-ES" sz="3600" b="1" dirty="0"/>
          </a:p>
        </p:txBody>
      </p:sp>
    </p:spTree>
    <p:extLst>
      <p:ext uri="{BB962C8B-B14F-4D97-AF65-F5344CB8AC3E}">
        <p14:creationId xmlns:p14="http://schemas.microsoft.com/office/powerpoint/2010/main" val="3022632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95486"/>
            <a:ext cx="7772400" cy="1404714"/>
          </a:xfrm>
        </p:spPr>
        <p:txBody>
          <a:bodyPr>
            <a:noAutofit/>
          </a:bodyPr>
          <a:lstStyle/>
          <a:p>
            <a:pPr defTabSz="1082650"/>
            <a:r>
              <a:rPr lang="es-ES" sz="44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ES" sz="44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79512" y="2114550"/>
            <a:ext cx="8496944" cy="2671446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s-ES" sz="4100" cap="none" dirty="0" smtClean="0">
                <a:solidFill>
                  <a:schemeClr val="tx1"/>
                </a:solidFill>
              </a:rPr>
              <a:t>Asignatura: </a:t>
            </a:r>
            <a:r>
              <a:rPr lang="es-ES" sz="3600" cap="none" dirty="0" smtClean="0">
                <a:solidFill>
                  <a:schemeClr val="tx1"/>
                </a:solidFill>
              </a:rPr>
              <a:t>Derecho penal general II</a:t>
            </a:r>
          </a:p>
          <a:p>
            <a:pPr algn="just"/>
            <a:endParaRPr lang="es-ES" sz="3200" cap="none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3200" cap="none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Tema Nro.9:La teoría de la sanción. </a:t>
            </a:r>
            <a:endParaRPr lang="es-ES" sz="3200" cap="none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3200" u="sng" cap="none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Cuestiones de estudio.</a:t>
            </a:r>
          </a:p>
          <a:p>
            <a:pPr algn="just"/>
            <a:r>
              <a:rPr lang="es-ES" sz="3200" cap="none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1-	</a:t>
            </a:r>
            <a:r>
              <a:rPr lang="es-ES" sz="2800" cap="none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Circunstancias atenuantes y agravantes</a:t>
            </a:r>
            <a:r>
              <a:rPr lang="es-ES" sz="2800" cap="none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s-ES" sz="2800" cap="none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2-	La atenuación y agravación extraordinaria de la sanción. </a:t>
            </a:r>
          </a:p>
          <a:p>
            <a:pPr algn="just"/>
            <a:endParaRPr lang="es-ES" sz="3200" cap="none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es-ES" sz="2000" cap="none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D:\Universidad de Artemisa\logo U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0"/>
            <a:ext cx="1331640" cy="9515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Rectángulo"/>
          <p:cNvSpPr/>
          <p:nvPr/>
        </p:nvSpPr>
        <p:spPr>
          <a:xfrm>
            <a:off x="467544" y="156056"/>
            <a:ext cx="8136904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32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Facultad de Ciencias Sociales </a:t>
            </a:r>
            <a:endParaRPr lang="es-ES" sz="32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" sz="32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y </a:t>
            </a:r>
            <a:r>
              <a:rPr lang="es-ES" sz="32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Humanística</a:t>
            </a:r>
            <a:br>
              <a:rPr lang="es-ES" sz="32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r>
              <a:rPr lang="es-ES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ES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r>
              <a:rPr lang="es-ES" sz="32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Departamento de Ciencias Jurídicas </a:t>
            </a:r>
            <a:endParaRPr lang="es-ES" sz="3200" dirty="0"/>
          </a:p>
        </p:txBody>
      </p:sp>
    </p:spTree>
    <p:extLst>
      <p:ext uri="{BB962C8B-B14F-4D97-AF65-F5344CB8AC3E}">
        <p14:creationId xmlns:p14="http://schemas.microsoft.com/office/powerpoint/2010/main" val="1747739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5333" y="195486"/>
            <a:ext cx="8964488" cy="569214"/>
          </a:xfrm>
        </p:spPr>
        <p:txBody>
          <a:bodyPr>
            <a:noAutofit/>
          </a:bodyPr>
          <a:lstStyle/>
          <a:p>
            <a:r>
              <a:rPr lang="es-ES" sz="2400" b="1" dirty="0" smtClean="0">
                <a:solidFill>
                  <a:schemeClr val="tx1"/>
                </a:solidFill>
              </a:rPr>
              <a:t>Circunstancias </a:t>
            </a:r>
            <a:r>
              <a:rPr lang="es-ES" sz="2400" b="1" dirty="0">
                <a:solidFill>
                  <a:schemeClr val="tx1"/>
                </a:solidFill>
              </a:rPr>
              <a:t>atenuantes de la responsabilidad </a:t>
            </a:r>
            <a:r>
              <a:rPr lang="es-ES" sz="2400" b="1" dirty="0" smtClean="0">
                <a:solidFill>
                  <a:schemeClr val="tx1"/>
                </a:solidFill>
              </a:rPr>
              <a:t>penal</a:t>
            </a:r>
            <a:endParaRPr lang="es-ES" sz="2400" b="1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s-ES" b="1" dirty="0"/>
              <a:t>Circunstancias </a:t>
            </a:r>
            <a:r>
              <a:rPr lang="es-ES" b="1" dirty="0" smtClean="0"/>
              <a:t>atenuantes de la responsabilidad penal: </a:t>
            </a:r>
            <a:r>
              <a:rPr lang="es-ES" dirty="0"/>
              <a:t>son las circunstancias modificativas de la responsabilidad </a:t>
            </a:r>
            <a:r>
              <a:rPr lang="es-ES" dirty="0" smtClean="0"/>
              <a:t>jurídica penal </a:t>
            </a:r>
            <a:r>
              <a:rPr lang="es-ES" dirty="0"/>
              <a:t>que moderan la pena señalada para un </a:t>
            </a:r>
            <a:r>
              <a:rPr lang="es-ES" dirty="0" smtClean="0"/>
              <a:t>delito. le es aplicable tanto a la personas naturales y jurídicas. </a:t>
            </a:r>
          </a:p>
          <a:p>
            <a:pPr algn="just"/>
            <a:r>
              <a:rPr lang="es-ES" b="1" dirty="0" smtClean="0"/>
              <a:t>Personas naturales</a:t>
            </a:r>
            <a:r>
              <a:rPr lang="es-ES" b="1" dirty="0"/>
              <a:t>:</a:t>
            </a:r>
            <a:r>
              <a:rPr lang="es-ES" dirty="0"/>
              <a:t> </a:t>
            </a:r>
            <a:r>
              <a:rPr lang="es-ES" dirty="0" smtClean="0"/>
              <a:t>Artículo </a:t>
            </a:r>
            <a:r>
              <a:rPr lang="es-ES" dirty="0"/>
              <a:t>79.1 </a:t>
            </a:r>
            <a:r>
              <a:rPr lang="es-ES" dirty="0" smtClean="0"/>
              <a:t>C/P (11 circunstancias) </a:t>
            </a:r>
          </a:p>
          <a:p>
            <a:pPr algn="just"/>
            <a:r>
              <a:rPr lang="es-ES" b="1" dirty="0" smtClean="0"/>
              <a:t>Personas jurídicas:</a:t>
            </a:r>
            <a:r>
              <a:rPr lang="es-ES" dirty="0" smtClean="0"/>
              <a:t> </a:t>
            </a:r>
            <a:r>
              <a:rPr lang="es-ES" dirty="0"/>
              <a:t>Artículo </a:t>
            </a:r>
            <a:r>
              <a:rPr lang="es-ES" dirty="0" smtClean="0"/>
              <a:t>79.2 C/P (5 </a:t>
            </a:r>
            <a:r>
              <a:rPr lang="es-ES" dirty="0"/>
              <a:t>circunstancias) </a:t>
            </a:r>
          </a:p>
          <a:p>
            <a:pPr algn="just"/>
            <a:endParaRPr lang="es-ES" dirty="0"/>
          </a:p>
          <a:p>
            <a:pPr algn="just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1753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0668" y="339502"/>
            <a:ext cx="8964488" cy="569214"/>
          </a:xfrm>
        </p:spPr>
        <p:txBody>
          <a:bodyPr>
            <a:noAutofit/>
          </a:bodyPr>
          <a:lstStyle/>
          <a:p>
            <a:r>
              <a:rPr lang="es-ES" sz="2400" b="1" dirty="0" smtClean="0">
                <a:solidFill>
                  <a:schemeClr val="tx1"/>
                </a:solidFill>
              </a:rPr>
              <a:t>Circunstancias </a:t>
            </a:r>
            <a:r>
              <a:rPr lang="es-ES" sz="2400" b="1" dirty="0">
                <a:solidFill>
                  <a:schemeClr val="tx1"/>
                </a:solidFill>
              </a:rPr>
              <a:t>atenuantes de la responsabilidad </a:t>
            </a:r>
            <a:r>
              <a:rPr lang="es-ES" sz="2400" b="1" dirty="0" smtClean="0">
                <a:solidFill>
                  <a:schemeClr val="tx1"/>
                </a:solidFill>
              </a:rPr>
              <a:t>penal para las personas naturales. </a:t>
            </a:r>
            <a:endParaRPr lang="es-ES" sz="2400" b="1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 algn="just">
              <a:buFont typeface="+mj-lt"/>
              <a:buAutoNum type="alphaLcParenR"/>
            </a:pPr>
            <a:r>
              <a:rPr lang="es-ES" b="1" dirty="0"/>
              <a:t>Actuar bajo la influencia de una amenaza o coacción; Art 79.1.a) C/P. </a:t>
            </a:r>
            <a:endParaRPr lang="es-ES" b="1" dirty="0" smtClean="0"/>
          </a:p>
          <a:p>
            <a:pPr marL="514350" indent="-514350" algn="just">
              <a:buFont typeface="+mj-lt"/>
              <a:buAutoNum type="alphaLcParenR"/>
            </a:pPr>
            <a:endParaRPr lang="es-ES" b="1" dirty="0"/>
          </a:p>
          <a:p>
            <a:pPr lvl="0" algn="just">
              <a:buFont typeface="Wingdings" pitchFamily="2" charset="2"/>
              <a:buChar char="ü"/>
            </a:pPr>
            <a:r>
              <a:rPr lang="es-ES_tradnl" dirty="0" smtClean="0"/>
              <a:t>Solo es </a:t>
            </a:r>
            <a:r>
              <a:rPr lang="es-ES_tradnl" dirty="0"/>
              <a:t>apreciable en el sujeto que resulta amenazado o coaccionado.</a:t>
            </a:r>
            <a:endParaRPr lang="es-ES" dirty="0"/>
          </a:p>
          <a:p>
            <a:pPr marL="0" indent="0" algn="just">
              <a:buNone/>
            </a:pPr>
            <a:endParaRPr lang="es-ES" dirty="0"/>
          </a:p>
          <a:p>
            <a:pPr algn="just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73596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 algn="just">
              <a:buFont typeface="+mj-lt"/>
              <a:buAutoNum type="alphaLcParenR" startAt="2"/>
            </a:pPr>
            <a:r>
              <a:rPr lang="es-ES" b="1" dirty="0" smtClean="0"/>
              <a:t>obrar </a:t>
            </a:r>
            <a:r>
              <a:rPr lang="es-ES" b="1" dirty="0"/>
              <a:t>bajo la influencia directa de una persona con la que tiene estrecha relación de dependencia. Art 79.1.b) C/P.</a:t>
            </a:r>
          </a:p>
          <a:p>
            <a:pPr marL="0" lvl="0" indent="0" algn="just">
              <a:buNone/>
            </a:pPr>
            <a:r>
              <a:rPr lang="pt-BR" dirty="0" smtClean="0"/>
              <a:t>Se caracteriza </a:t>
            </a:r>
            <a:r>
              <a:rPr lang="pt-BR" dirty="0"/>
              <a:t>por dos elementos: </a:t>
            </a:r>
            <a:endParaRPr lang="pt-BR" dirty="0" smtClean="0"/>
          </a:p>
          <a:p>
            <a:pPr lvl="0" algn="just">
              <a:buFont typeface="Wingdings" pitchFamily="2" charset="2"/>
              <a:buChar char="ü"/>
            </a:pPr>
            <a:r>
              <a:rPr lang="es-ES" b="1" dirty="0"/>
              <a:t>Haber obrado por influencia directa: </a:t>
            </a:r>
            <a:r>
              <a:rPr lang="es-ES" dirty="0" smtClean="0"/>
              <a:t>(Sujeto </a:t>
            </a:r>
            <a:r>
              <a:rPr lang="es-ES" dirty="0"/>
              <a:t>del delito</a:t>
            </a:r>
            <a:r>
              <a:rPr lang="es-ES" dirty="0" smtClean="0"/>
              <a:t>).</a:t>
            </a:r>
          </a:p>
          <a:p>
            <a:pPr lvl="0" algn="just">
              <a:buFont typeface="Wingdings" pitchFamily="2" charset="2"/>
              <a:buChar char="ü"/>
            </a:pPr>
            <a:r>
              <a:rPr lang="es-ES" b="1" dirty="0"/>
              <a:t>Una persona con la que tiene estrecha relación de </a:t>
            </a:r>
            <a:r>
              <a:rPr lang="es-ES" b="1" dirty="0" smtClean="0"/>
              <a:t>dependencia </a:t>
            </a:r>
            <a:r>
              <a:rPr lang="es-ES" dirty="0" smtClean="0"/>
              <a:t>(</a:t>
            </a:r>
            <a:r>
              <a:rPr lang="es-ES" dirty="0"/>
              <a:t>jerárquica o </a:t>
            </a:r>
            <a:r>
              <a:rPr lang="es-ES" dirty="0" smtClean="0"/>
              <a:t>familiar)</a:t>
            </a:r>
            <a:r>
              <a:rPr lang="es-ES" b="1" dirty="0" smtClean="0"/>
              <a:t>:    </a:t>
            </a:r>
            <a:r>
              <a:rPr lang="es-ES" dirty="0"/>
              <a:t>(Sujeto influyente)</a:t>
            </a:r>
          </a:p>
        </p:txBody>
      </p:sp>
      <p:sp>
        <p:nvSpPr>
          <p:cNvPr id="5" name="4 Título"/>
          <p:cNvSpPr>
            <a:spLocks noGrp="1"/>
          </p:cNvSpPr>
          <p:nvPr>
            <p:ph type="title"/>
          </p:nvPr>
        </p:nvSpPr>
        <p:spPr>
          <a:xfrm>
            <a:off x="323528" y="411510"/>
            <a:ext cx="8712968" cy="569214"/>
          </a:xfrm>
        </p:spPr>
        <p:txBody>
          <a:bodyPr>
            <a:noAutofit/>
          </a:bodyPr>
          <a:lstStyle/>
          <a:p>
            <a:r>
              <a:rPr lang="es-ES" sz="2400" b="1" dirty="0">
                <a:solidFill>
                  <a:schemeClr val="tx1"/>
                </a:solidFill>
              </a:rPr>
              <a:t>Circunstancias atenuantes de la responsabilidad penal para las personas naturales</a:t>
            </a:r>
          </a:p>
        </p:txBody>
      </p:sp>
    </p:spTree>
    <p:extLst>
      <p:ext uri="{BB962C8B-B14F-4D97-AF65-F5344CB8AC3E}">
        <p14:creationId xmlns:p14="http://schemas.microsoft.com/office/powerpoint/2010/main" val="147318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 algn="just">
              <a:buFont typeface="+mj-lt"/>
              <a:buAutoNum type="alphaLcParenR" startAt="3"/>
            </a:pPr>
            <a:r>
              <a:rPr lang="es-ES" b="1" dirty="0"/>
              <a:t>proceder a confesar a las autoridades su participación en el hecho, ayudar a su esclarecimiento, evitar, reparar o disminuir los efectos del delito, o dar satisfacción a la víctima o perjudicado, en cualquier  momento del proceso antes de declararse el juicio concluso para sentencia; Art 79.1.c) </a:t>
            </a:r>
            <a:r>
              <a:rPr lang="es-ES" b="1" dirty="0" smtClean="0"/>
              <a:t>C/P.</a:t>
            </a:r>
            <a:endParaRPr lang="es-ES" dirty="0"/>
          </a:p>
        </p:txBody>
      </p:sp>
      <p:sp>
        <p:nvSpPr>
          <p:cNvPr id="5" name="4 Título"/>
          <p:cNvSpPr>
            <a:spLocks noGrp="1"/>
          </p:cNvSpPr>
          <p:nvPr>
            <p:ph type="title"/>
          </p:nvPr>
        </p:nvSpPr>
        <p:spPr>
          <a:xfrm>
            <a:off x="323528" y="411510"/>
            <a:ext cx="8712968" cy="569214"/>
          </a:xfrm>
        </p:spPr>
        <p:txBody>
          <a:bodyPr>
            <a:noAutofit/>
          </a:bodyPr>
          <a:lstStyle/>
          <a:p>
            <a:r>
              <a:rPr lang="es-ES" sz="2400" b="1" dirty="0">
                <a:solidFill>
                  <a:schemeClr val="tx1"/>
                </a:solidFill>
              </a:rPr>
              <a:t>Circunstancias atenuantes de la responsabilidad penal para las personas naturales</a:t>
            </a:r>
          </a:p>
        </p:txBody>
      </p:sp>
    </p:spTree>
    <p:extLst>
      <p:ext uri="{BB962C8B-B14F-4D97-AF65-F5344CB8AC3E}">
        <p14:creationId xmlns:p14="http://schemas.microsoft.com/office/powerpoint/2010/main" val="1277238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s-ES" dirty="0" smtClean="0"/>
              <a:t>Requisitos: (arrepentimiento)</a:t>
            </a:r>
          </a:p>
          <a:p>
            <a:r>
              <a:rPr lang="es-ES" b="1" dirty="0" smtClean="0"/>
              <a:t>subjetivo</a:t>
            </a:r>
            <a:r>
              <a:rPr lang="es-ES" b="1" dirty="0"/>
              <a:t>: </a:t>
            </a:r>
            <a:r>
              <a:rPr lang="es-ES" dirty="0"/>
              <a:t>espontaneidad.</a:t>
            </a:r>
            <a:r>
              <a:rPr lang="es-ES" b="1" dirty="0"/>
              <a:t>  </a:t>
            </a:r>
            <a:endParaRPr lang="es-ES" dirty="0"/>
          </a:p>
          <a:p>
            <a:r>
              <a:rPr lang="es-ES" b="1" dirty="0" smtClean="0"/>
              <a:t>objetivo</a:t>
            </a:r>
            <a:r>
              <a:rPr lang="es-ES" b="1" dirty="0"/>
              <a:t>: </a:t>
            </a:r>
            <a:endParaRPr lang="es-ES" dirty="0"/>
          </a:p>
          <a:p>
            <a:pPr marL="522288" indent="0">
              <a:buNone/>
            </a:pPr>
            <a:r>
              <a:rPr lang="es-ES" b="1" dirty="0"/>
              <a:t>-  </a:t>
            </a:r>
            <a:r>
              <a:rPr lang="es-ES" dirty="0"/>
              <a:t>evitar, reparar</a:t>
            </a:r>
            <a:r>
              <a:rPr lang="es-ES" b="1" dirty="0"/>
              <a:t> </a:t>
            </a:r>
            <a:r>
              <a:rPr lang="es-ES" dirty="0"/>
              <a:t>o disminuir</a:t>
            </a:r>
            <a:r>
              <a:rPr lang="es-ES" b="1" dirty="0"/>
              <a:t> </a:t>
            </a:r>
            <a:r>
              <a:rPr lang="es-ES" dirty="0"/>
              <a:t>los efectos del delito.</a:t>
            </a:r>
          </a:p>
          <a:p>
            <a:pPr marL="522288" indent="0">
              <a:buNone/>
            </a:pPr>
            <a:r>
              <a:rPr lang="es-ES" b="1" dirty="0"/>
              <a:t>- </a:t>
            </a:r>
            <a:r>
              <a:rPr lang="es-ES" dirty="0"/>
              <a:t>dar satisfacción a la víctima.</a:t>
            </a:r>
          </a:p>
          <a:p>
            <a:pPr marL="522288" indent="0">
              <a:buNone/>
            </a:pPr>
            <a:r>
              <a:rPr lang="es-ES" b="1" dirty="0"/>
              <a:t>- </a:t>
            </a:r>
            <a:r>
              <a:rPr lang="es-ES" dirty="0"/>
              <a:t>confesar a las autoridades la participación en el hecho.</a:t>
            </a:r>
          </a:p>
          <a:p>
            <a:pPr marL="522288" indent="0">
              <a:buNone/>
            </a:pPr>
            <a:r>
              <a:rPr lang="es-ES" b="1" dirty="0"/>
              <a:t>-  </a:t>
            </a:r>
            <a:r>
              <a:rPr lang="es-ES" dirty="0"/>
              <a:t>ayudar al esclarecimiento del hecho.</a:t>
            </a:r>
          </a:p>
          <a:p>
            <a:pPr algn="just"/>
            <a:endParaRPr lang="es-ES" dirty="0"/>
          </a:p>
        </p:txBody>
      </p:sp>
      <p:sp>
        <p:nvSpPr>
          <p:cNvPr id="5" name="4 Título"/>
          <p:cNvSpPr>
            <a:spLocks noGrp="1"/>
          </p:cNvSpPr>
          <p:nvPr>
            <p:ph type="title"/>
          </p:nvPr>
        </p:nvSpPr>
        <p:spPr>
          <a:xfrm>
            <a:off x="323528" y="411510"/>
            <a:ext cx="8712968" cy="569214"/>
          </a:xfrm>
        </p:spPr>
        <p:txBody>
          <a:bodyPr>
            <a:noAutofit/>
          </a:bodyPr>
          <a:lstStyle/>
          <a:p>
            <a:r>
              <a:rPr lang="es-ES" sz="2400" b="1" dirty="0">
                <a:solidFill>
                  <a:schemeClr val="tx1"/>
                </a:solidFill>
              </a:rPr>
              <a:t>Circunstancias atenuantes de la responsabilidad penal para las personas naturales</a:t>
            </a:r>
          </a:p>
        </p:txBody>
      </p:sp>
    </p:spTree>
    <p:extLst>
      <p:ext uri="{BB962C8B-B14F-4D97-AF65-F5344CB8AC3E}">
        <p14:creationId xmlns:p14="http://schemas.microsoft.com/office/powerpoint/2010/main" val="742613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marL="514350" lvl="0" indent="-514350" algn="just">
              <a:buFont typeface="+mj-lt"/>
              <a:buAutoNum type="alphaLcParenR" startAt="4"/>
            </a:pPr>
            <a:r>
              <a:rPr lang="es-ES_tradnl" b="1" dirty="0"/>
              <a:t>presentarse voluntariamente a las autoridades después de haber cometido la conducta punible, para admitir su responsabilidad. Art 79.1.c) </a:t>
            </a:r>
            <a:r>
              <a:rPr lang="es-ES_tradnl" b="1" dirty="0" smtClean="0"/>
              <a:t>C/P.</a:t>
            </a:r>
            <a:endParaRPr lang="es-ES" dirty="0"/>
          </a:p>
          <a:p>
            <a:pPr marL="0" lvl="0" indent="0">
              <a:buNone/>
            </a:pPr>
            <a:endParaRPr lang="es-ES_tradnl" dirty="0" smtClean="0"/>
          </a:p>
          <a:p>
            <a:pPr marL="0" lvl="0" indent="0">
              <a:buNone/>
            </a:pPr>
            <a:r>
              <a:rPr lang="es-ES_tradnl" dirty="0" smtClean="0"/>
              <a:t>Presentarse </a:t>
            </a:r>
            <a:r>
              <a:rPr lang="es-ES_tradnl" dirty="0"/>
              <a:t>a la autoridad sin ser objeto de búsqueda y que no se tenga conocimiento de las autoridades encargada de la persecución del delito conocimiento del mismo. </a:t>
            </a:r>
            <a:endParaRPr lang="es-ES" dirty="0"/>
          </a:p>
        </p:txBody>
      </p:sp>
      <p:sp>
        <p:nvSpPr>
          <p:cNvPr id="5" name="4 Título"/>
          <p:cNvSpPr>
            <a:spLocks noGrp="1"/>
          </p:cNvSpPr>
          <p:nvPr>
            <p:ph type="title"/>
          </p:nvPr>
        </p:nvSpPr>
        <p:spPr>
          <a:xfrm>
            <a:off x="323528" y="411510"/>
            <a:ext cx="8712968" cy="569214"/>
          </a:xfrm>
        </p:spPr>
        <p:txBody>
          <a:bodyPr>
            <a:noAutofit/>
          </a:bodyPr>
          <a:lstStyle/>
          <a:p>
            <a:r>
              <a:rPr lang="es-ES" sz="2400" b="1" dirty="0">
                <a:solidFill>
                  <a:schemeClr val="tx1"/>
                </a:solidFill>
              </a:rPr>
              <a:t>Circunstancias atenuantes de la responsabilidad penal para las personas naturales</a:t>
            </a:r>
          </a:p>
        </p:txBody>
      </p:sp>
    </p:spTree>
    <p:extLst>
      <p:ext uri="{BB962C8B-B14F-4D97-AF65-F5344CB8AC3E}">
        <p14:creationId xmlns:p14="http://schemas.microsoft.com/office/powerpoint/2010/main" val="1259761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l">
  <a:themeElements>
    <a:clrScheme name="Civil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1594</TotalTime>
  <Words>2072</Words>
  <Application>Microsoft Office PowerPoint</Application>
  <PresentationFormat>Presentación en pantalla (16:9)</PresentationFormat>
  <Paragraphs>164</Paragraphs>
  <Slides>35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35</vt:i4>
      </vt:variant>
    </vt:vector>
  </HeadingPairs>
  <TitlesOfParts>
    <vt:vector size="40" baseType="lpstr">
      <vt:lpstr>Arial</vt:lpstr>
      <vt:lpstr>Georgia</vt:lpstr>
      <vt:lpstr>Wingdings</vt:lpstr>
      <vt:lpstr>Wingdings 2</vt:lpstr>
      <vt:lpstr>Civil</vt:lpstr>
      <vt:lpstr> </vt:lpstr>
      <vt:lpstr>Objetivos de la conferencia</vt:lpstr>
      <vt:lpstr>Concepto de circunstancias. </vt:lpstr>
      <vt:lpstr>Circunstancias atenuantes de la responsabilidad penal</vt:lpstr>
      <vt:lpstr>Circunstancias atenuantes de la responsabilidad penal para las personas naturales. </vt:lpstr>
      <vt:lpstr>Circunstancias atenuantes de la responsabilidad penal para las personas naturales</vt:lpstr>
      <vt:lpstr>Circunstancias atenuantes de la responsabilidad penal para las personas naturales</vt:lpstr>
      <vt:lpstr>Circunstancias atenuantes de la responsabilidad penal para las personas naturales</vt:lpstr>
      <vt:lpstr>Circunstancias atenuantes de la responsabilidad penal para las personas naturales</vt:lpstr>
      <vt:lpstr>Circunstancias atenuantes de la responsabilidad penal para las personas naturales</vt:lpstr>
      <vt:lpstr>Circunstancias atenuantes de la responsabilidad penal para las personas naturales</vt:lpstr>
      <vt:lpstr>Circunstancias atenuantes de la responsabilidad penal para las personas naturales</vt:lpstr>
      <vt:lpstr>Circunstancias atenuantes de la responsabilidad penal para las personas naturales</vt:lpstr>
      <vt:lpstr>Circunstancias atenuantes de la responsabilidad penal para las personas naturales</vt:lpstr>
      <vt:lpstr>Circunstancias atenuantes de la responsabilidad penal para las personas jurídicas</vt:lpstr>
      <vt:lpstr>Circunstancias agravantes de la responsabilidad penal</vt:lpstr>
      <vt:lpstr>Circunstancias agravantes de la responsabilidad penal</vt:lpstr>
      <vt:lpstr>Circunstancias agravantes de la responsabilidad penal para las personas naturales</vt:lpstr>
      <vt:lpstr>Circunstancias agravantes de la responsabilidad penal para las personas naturales</vt:lpstr>
      <vt:lpstr>Circunstancias agravantes de la responsabilidad penal para las personas naturales</vt:lpstr>
      <vt:lpstr>Circunstancias agravantes de la responsabilidad penal para las personas naturales</vt:lpstr>
      <vt:lpstr>Circunstancias agravantes de la responsabilidad penal para las personas naturales</vt:lpstr>
      <vt:lpstr>Circunstancias agravantes de la responsabilidad penal para las personas naturales</vt:lpstr>
      <vt:lpstr>Circunstancias agravantes de la responsabilidad penal para las personas naturales</vt:lpstr>
      <vt:lpstr>Circunstancias agravantes de la responsabilidad penal para las personas naturales</vt:lpstr>
      <vt:lpstr>Circunstancias agravantes de la responsabilidad penal para las personas naturales</vt:lpstr>
      <vt:lpstr>Circunstancias agravantes de la responsabilidad penal para las personas naturales</vt:lpstr>
      <vt:lpstr>Circunstancias agravantes de la responsabilidad penal para las personas naturales</vt:lpstr>
      <vt:lpstr>Circunstancias agravantes de la responsabilidad penal para las personas naturales</vt:lpstr>
      <vt:lpstr>Circunstancias agravantes de la responsabilidad penal para las personas naturales</vt:lpstr>
      <vt:lpstr>Circunstancias agravantes de la responsabilidad penal para las personas naturales</vt:lpstr>
      <vt:lpstr>Circunstancias agravantes de la responsabilidad penal para las personas naturales</vt:lpstr>
      <vt:lpstr>Circunstancias agravantes de la responsabilidad penal para las personas Jurídicas</vt:lpstr>
      <vt:lpstr>La atenuación y agravación extraordinaria de la sanción. </vt:lpstr>
      <vt:lpstr>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Grueiro</dc:creator>
  <cp:lastModifiedBy>casa</cp:lastModifiedBy>
  <cp:revision>60</cp:revision>
  <dcterms:created xsi:type="dcterms:W3CDTF">2021-10-09T14:05:24Z</dcterms:created>
  <dcterms:modified xsi:type="dcterms:W3CDTF">2026-03-11T11:14:34Z</dcterms:modified>
</cp:coreProperties>
</file>