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258" r:id="rId3"/>
    <p:sldId id="259" r:id="rId4"/>
    <p:sldId id="272" r:id="rId5"/>
    <p:sldId id="260" r:id="rId6"/>
    <p:sldId id="273" r:id="rId7"/>
    <p:sldId id="263" r:id="rId8"/>
    <p:sldId id="264" r:id="rId9"/>
    <p:sldId id="265" r:id="rId10"/>
    <p:sldId id="274" r:id="rId11"/>
    <p:sldId id="275" r:id="rId12"/>
    <p:sldId id="266" r:id="rId13"/>
    <p:sldId id="267" r:id="rId14"/>
    <p:sldId id="268" r:id="rId15"/>
    <p:sldId id="271" r:id="rId16"/>
  </p:sldIdLst>
  <p:sldSz cx="9144000" cy="5143500" type="screen16x9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396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84B0FD-0B3D-4B83-89B1-780C3FA52002}" type="datetimeFigureOut">
              <a:rPr lang="es-ES" smtClean="0"/>
              <a:t>11/03/2026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4DE0E3-2044-4AA9-8CC9-572CE2C059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597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DE0E3-2044-4AA9-8CC9-572CE2C05990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048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DE0E3-2044-4AA9-8CC9-572CE2C05990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048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2286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8859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114550"/>
            <a:ext cx="6400800" cy="131445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1815084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131445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802505" y="2458593"/>
            <a:ext cx="468401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6839712" y="2194322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Elipse"/>
          <p:cNvSpPr/>
          <p:nvPr/>
        </p:nvSpPr>
        <p:spPr>
          <a:xfrm>
            <a:off x="6934200" y="2265188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2257426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553200" cy="43660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228601"/>
            <a:ext cx="1447800" cy="4388644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769779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429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4288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1714500"/>
            <a:ext cx="8833104" cy="228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06764"/>
            <a:ext cx="8833104" cy="1604772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057400"/>
            <a:ext cx="6480174" cy="1254919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18288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Elipse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Elipse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00050"/>
            <a:ext cx="7772400" cy="1143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4807458"/>
            <a:ext cx="3044952" cy="27432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1" y="1181739"/>
            <a:ext cx="8921" cy="3614668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1650206"/>
            <a:ext cx="0" cy="3140964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0858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Rectángulo"/>
          <p:cNvSpPr/>
          <p:nvPr/>
        </p:nvSpPr>
        <p:spPr>
          <a:xfrm>
            <a:off x="152400" y="1028700"/>
            <a:ext cx="8833104" cy="6858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4793742"/>
            <a:ext cx="8833104" cy="233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4040188" cy="549731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1" y="1143000"/>
            <a:ext cx="4041775" cy="54864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4807458"/>
            <a:ext cx="3581400" cy="27432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96012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1853537"/>
            <a:ext cx="4041648" cy="2863803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1853537"/>
            <a:ext cx="4038600" cy="286664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26 Elipse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781812"/>
            <a:ext cx="457200" cy="330994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777015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18872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4743450"/>
            <a:ext cx="609600" cy="33099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14300"/>
            <a:ext cx="8833104" cy="2286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8915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Rectángulo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685800"/>
            <a:ext cx="2362200" cy="74295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485901"/>
            <a:ext cx="2362200" cy="310872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514350"/>
            <a:ext cx="5638800" cy="405765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Elipse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383280" cy="274320"/>
          </a:xfrm>
        </p:spPr>
        <p:txBody>
          <a:bodyPr/>
          <a:lstStyle/>
          <a:p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14300"/>
            <a:ext cx="8833104" cy="226314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3771900"/>
            <a:ext cx="5867400" cy="9144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457200"/>
            <a:ext cx="5867400" cy="32004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742950"/>
            <a:ext cx="2438400" cy="394335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4803738"/>
            <a:ext cx="3044952" cy="27432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584448" cy="274320"/>
          </a:xfrm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1"/>
            <a:ext cx="9144000" cy="104502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4803738"/>
            <a:ext cx="3044952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4808136"/>
            <a:ext cx="35814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957557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Elipse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780131"/>
            <a:ext cx="457200" cy="330994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8534400" cy="344957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95486"/>
            <a:ext cx="7772400" cy="1404714"/>
          </a:xfrm>
        </p:spPr>
        <p:txBody>
          <a:bodyPr>
            <a:noAutofit/>
          </a:bodyPr>
          <a:lstStyle/>
          <a:p>
            <a:pPr defTabSz="1082650"/>
            <a:r>
              <a:rPr lang="es-ES" sz="4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sz="4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2114550"/>
            <a:ext cx="8496944" cy="267144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ES" sz="4100" cap="none" dirty="0" smtClean="0">
                <a:solidFill>
                  <a:schemeClr val="tx1"/>
                </a:solidFill>
              </a:rPr>
              <a:t>Asignatura: </a:t>
            </a:r>
            <a:r>
              <a:rPr lang="es-ES" sz="3600" cap="none" dirty="0" smtClean="0">
                <a:solidFill>
                  <a:schemeClr val="tx1"/>
                </a:solidFill>
              </a:rPr>
              <a:t>Derecho penal general II</a:t>
            </a:r>
          </a:p>
          <a:p>
            <a:pPr algn="just"/>
            <a:r>
              <a:rPr lang="es-ES" sz="32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Tema </a:t>
            </a:r>
            <a:r>
              <a:rPr lang="es-ES" sz="32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Nro. </a:t>
            </a:r>
            <a:r>
              <a:rPr lang="es-ES" sz="3200" cap="none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</a:t>
            </a:r>
            <a:r>
              <a:rPr lang="es-ES" sz="32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La teoría de </a:t>
            </a:r>
            <a:r>
              <a:rPr lang="es-ES" sz="3200" cap="none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</a:t>
            </a:r>
            <a:r>
              <a:rPr lang="es-ES" sz="3200" cap="none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sanción (IV).</a:t>
            </a:r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u="sng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Cuestiones de estudio.</a:t>
            </a:r>
          </a:p>
          <a:p>
            <a:pPr algn="just"/>
            <a:r>
              <a:rPr lang="es-ES" sz="32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1-	</a:t>
            </a:r>
            <a:r>
              <a:rPr lang="es-ES" sz="28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1-	La reincidencia y la multirreincidencia</a:t>
            </a:r>
            <a:r>
              <a:rPr lang="es-ES" sz="28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es-ES" sz="2800" cap="none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8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2-	La sanción conjunta.</a:t>
            </a:r>
          </a:p>
          <a:p>
            <a:pPr algn="just"/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sz="2000" cap="none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Universidad de Artemisa\logo U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0"/>
            <a:ext cx="1331640" cy="951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467544" y="156056"/>
            <a:ext cx="813690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Facultad de Ciencias Sociales </a:t>
            </a:r>
            <a:endParaRPr lang="es-ES" sz="3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y </a:t>
            </a:r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Humanística</a:t>
            </a:r>
            <a:b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es-ES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Departamento de Ciencias Jurídicas 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418498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C/E-2- La sanción conjunta.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586704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s-ES" b="1" dirty="0"/>
              <a:t>LA PENALIDAD DEL CONCURSO REAL DE DELITOS.</a:t>
            </a:r>
            <a:endParaRPr lang="es-ES" dirty="0"/>
          </a:p>
          <a:p>
            <a:pPr marL="0" indent="0" algn="just">
              <a:buNone/>
            </a:pPr>
            <a:r>
              <a:rPr lang="es-ES" dirty="0"/>
              <a:t>Se estudian tres sistemas diferentes:</a:t>
            </a:r>
          </a:p>
          <a:p>
            <a:pPr lvl="0" algn="just"/>
            <a:r>
              <a:rPr lang="es-ES" b="1" dirty="0"/>
              <a:t>El de la absorción:</a:t>
            </a:r>
            <a:r>
              <a:rPr lang="es-ES" dirty="0"/>
              <a:t> consiste en tomar la pena correspondiente  al delito de mayor gravedad y considerar a los  demás como circunstancias agravantes, dentro de la escala penal que se establezca  al efecto.  La sanción más severa  absorbe a las de menos </a:t>
            </a:r>
            <a:r>
              <a:rPr lang="es-ES" dirty="0" smtClean="0"/>
              <a:t>severidad.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9966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C/E-2- La sanción conjunta.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5867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b="1" dirty="0"/>
              <a:t>LA PENALIDAD DEL CONCURSO REAL DE DELITOS.</a:t>
            </a:r>
            <a:endParaRPr lang="es-ES" dirty="0"/>
          </a:p>
          <a:p>
            <a:pPr marL="0" indent="0" algn="just">
              <a:buNone/>
            </a:pPr>
            <a:r>
              <a:rPr lang="es-ES" dirty="0"/>
              <a:t>Se estudian tres sistemas diferentes:</a:t>
            </a:r>
          </a:p>
          <a:p>
            <a:pPr lvl="0" algn="just"/>
            <a:r>
              <a:rPr lang="es-ES" b="1" dirty="0"/>
              <a:t>El de la acumulación jurídica</a:t>
            </a:r>
            <a:r>
              <a:rPr lang="es-ES" dirty="0"/>
              <a:t>: consiste en sumar las penas de todos los delitos que integran el concurso real,  pero consintiendo una reducción proporcional de ellas, y fijando límites máximos que no se pueden exceder.</a:t>
            </a:r>
          </a:p>
        </p:txBody>
      </p:sp>
    </p:spTree>
    <p:extLst>
      <p:ext uri="{BB962C8B-B14F-4D97-AF65-F5344CB8AC3E}">
        <p14:creationId xmlns:p14="http://schemas.microsoft.com/office/powerpoint/2010/main" val="126474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C/E-2- La sanción conjunta.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_tradnl" dirty="0"/>
              <a:t>El código penal ha instituido un sistema aparentemente propio que se ha denominado:</a:t>
            </a:r>
            <a:endParaRPr lang="es-ES" dirty="0"/>
          </a:p>
          <a:p>
            <a:pPr marL="0" indent="0">
              <a:buNone/>
            </a:pPr>
            <a:endParaRPr lang="es-ES_tradnl" b="1" dirty="0" smtClean="0"/>
          </a:p>
          <a:p>
            <a:pPr marL="0" indent="0">
              <a:buNone/>
            </a:pPr>
            <a:endParaRPr lang="es-ES_tradnl" b="1" dirty="0"/>
          </a:p>
          <a:p>
            <a:pPr marL="0" indent="0">
              <a:buNone/>
            </a:pPr>
            <a:r>
              <a:rPr lang="es-ES_tradnl" b="1" dirty="0" smtClean="0"/>
              <a:t>Sanción </a:t>
            </a:r>
            <a:r>
              <a:rPr lang="es-ES_tradnl" b="1" dirty="0"/>
              <a:t>conjunta</a:t>
            </a:r>
            <a:r>
              <a:rPr lang="es-ES_tradnl" dirty="0"/>
              <a:t>: </a:t>
            </a:r>
            <a:r>
              <a:rPr lang="es-ES" dirty="0"/>
              <a:t>Sistema aparentemente único del código penal cubano, en principio el responsable de dos o más delitos  se le impondrá una sanción única y no tantas sanciones como delito haya perpetrado.</a:t>
            </a:r>
          </a:p>
        </p:txBody>
      </p:sp>
    </p:spTree>
    <p:extLst>
      <p:ext uri="{BB962C8B-B14F-4D97-AF65-F5344CB8AC3E}">
        <p14:creationId xmlns:p14="http://schemas.microsoft.com/office/powerpoint/2010/main" val="308122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C/E-2- La sanción conjunta.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64071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_tradnl" sz="2000" b="1" dirty="0" smtClean="0"/>
              <a:t>Sanción </a:t>
            </a:r>
            <a:r>
              <a:rPr lang="es-ES_tradnl" sz="2000" b="1" dirty="0"/>
              <a:t>conjunta</a:t>
            </a:r>
            <a:r>
              <a:rPr lang="es-ES_tradnl" sz="2000" dirty="0" smtClean="0"/>
              <a:t>:</a:t>
            </a:r>
            <a:endParaRPr lang="es-ES" sz="2000" dirty="0" smtClean="0"/>
          </a:p>
          <a:p>
            <a:pPr marL="0" indent="0">
              <a:buNone/>
            </a:pPr>
            <a:r>
              <a:rPr lang="es-ES" sz="2000" b="1" dirty="0" smtClean="0"/>
              <a:t>Aplicación </a:t>
            </a:r>
            <a:r>
              <a:rPr lang="es-ES" sz="2000" b="1" dirty="0"/>
              <a:t>de la sanción conjunta: </a:t>
            </a:r>
            <a:endParaRPr lang="es-ES" sz="2000" dirty="0"/>
          </a:p>
          <a:p>
            <a:pPr lvl="0" algn="just"/>
            <a:r>
              <a:rPr lang="es-ES" sz="2400" dirty="0" smtClean="0"/>
              <a:t>Cuando </a:t>
            </a:r>
            <a:r>
              <a:rPr lang="es-ES" sz="2400" dirty="0"/>
              <a:t>se juzga al responsable de  dos o más delitos respecto a los cuales no se ha dictado todavía sentencia. </a:t>
            </a:r>
            <a:r>
              <a:rPr lang="es-ES" sz="2400" b="1" dirty="0"/>
              <a:t>(concurso real propio): </a:t>
            </a:r>
            <a:r>
              <a:rPr lang="es-ES" sz="2400" dirty="0"/>
              <a:t>se trata del propio concurso real de delitos,  demanda como cuestión previa la acumulación, en su caso,  de todos los procesos que se hayan incoado contra el mismo acusado</a:t>
            </a:r>
            <a:r>
              <a:rPr lang="es-ES" sz="2400" dirty="0" smtClean="0"/>
              <a:t>.</a:t>
            </a:r>
          </a:p>
          <a:p>
            <a:pPr marL="0" indent="0" algn="just">
              <a:buNone/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79863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C/E-2- La sanción conjunta.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64071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_tradnl" sz="2000" b="1" dirty="0" smtClean="0"/>
              <a:t>Sanción </a:t>
            </a:r>
            <a:r>
              <a:rPr lang="es-ES_tradnl" sz="2000" b="1" dirty="0"/>
              <a:t>conjunta</a:t>
            </a:r>
            <a:r>
              <a:rPr lang="es-ES_tradnl" sz="2000" dirty="0" smtClean="0"/>
              <a:t>:</a:t>
            </a:r>
            <a:endParaRPr lang="es-ES" sz="2000" dirty="0" smtClean="0"/>
          </a:p>
          <a:p>
            <a:pPr marL="0" indent="0">
              <a:buNone/>
            </a:pPr>
            <a:r>
              <a:rPr lang="es-ES" sz="2000" b="1" dirty="0" smtClean="0"/>
              <a:t>Aplicación </a:t>
            </a:r>
            <a:r>
              <a:rPr lang="es-ES" sz="2000" b="1" dirty="0"/>
              <a:t>de la sanción conjunta: </a:t>
            </a:r>
            <a:endParaRPr lang="es-ES" sz="2000" dirty="0"/>
          </a:p>
          <a:p>
            <a:pPr lvl="0"/>
            <a:r>
              <a:rPr lang="es-ES" sz="2400" dirty="0"/>
              <a:t>Cuando se juzga por un nuevo delito a quien ha sido ya sancionado por otro delito anterior, si no ha comenzado a cumplir la sanción anterior y si se halla cumpliéndola. </a:t>
            </a:r>
            <a:r>
              <a:rPr lang="es-ES" sz="2400" b="1" dirty="0"/>
              <a:t>(concurso real impropio)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7320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BIBLIOGRAFÍA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  <a:p>
            <a:pPr lvl="0"/>
            <a:r>
              <a:rPr lang="es-ES" dirty="0"/>
              <a:t>Código penal. Ley </a:t>
            </a:r>
            <a:r>
              <a:rPr lang="es-ES" dirty="0" smtClean="0"/>
              <a:t>151/22. </a:t>
            </a:r>
            <a:endParaRPr lang="es-ES" dirty="0"/>
          </a:p>
          <a:p>
            <a:pPr lvl="0"/>
            <a:r>
              <a:rPr lang="es-ES" dirty="0"/>
              <a:t>QUIRÓS PÍREZ, Renén, </a:t>
            </a:r>
            <a:r>
              <a:rPr lang="es-ES" i="1" dirty="0"/>
              <a:t>Manual de Derecho Penal</a:t>
            </a:r>
            <a:r>
              <a:rPr lang="es-ES" dirty="0"/>
              <a:t>, Editorial Félix Valera, La Habana, 1999, Tomo IV.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8976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Objetivos de la conferencia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es-ES" dirty="0"/>
          </a:p>
          <a:p>
            <a:pPr lvl="0"/>
            <a:r>
              <a:rPr lang="es-ES" dirty="0"/>
              <a:t>Analizar críticamente las teorías expuestas en torno a los fundamentos de la reincidencia. </a:t>
            </a:r>
          </a:p>
          <a:p>
            <a:pPr lvl="0"/>
            <a:r>
              <a:rPr lang="es-ES" dirty="0"/>
              <a:t>Comprender los requisitos de la reincidencia y desarrollar la capacidad necesaria para aplicarla en la práctica.</a:t>
            </a:r>
          </a:p>
          <a:p>
            <a:pPr lvl="0"/>
            <a:r>
              <a:rPr lang="es-ES" dirty="0"/>
              <a:t>Desarrollar la capacidad necesaria para aplicar correctamente las reglas de la sanción conjunta a casos concretos.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9809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74344"/>
            <a:ext cx="8534400" cy="569214"/>
          </a:xfrm>
        </p:spPr>
        <p:txBody>
          <a:bodyPr>
            <a:noAutofit/>
          </a:bodyPr>
          <a:lstStyle/>
          <a:p>
            <a:r>
              <a:rPr lang="es-ES" sz="2400" b="1" dirty="0" smtClean="0">
                <a:solidFill>
                  <a:schemeClr val="tx1"/>
                </a:solidFill>
              </a:rPr>
              <a:t>CONCEPTO </a:t>
            </a:r>
            <a:r>
              <a:rPr lang="es-ES" sz="2400" b="1" dirty="0">
                <a:solidFill>
                  <a:schemeClr val="tx1"/>
                </a:solidFill>
              </a:rPr>
              <a:t>DE REINCIDENCIA Y DE MULTIRREINCIDENCIA. </a:t>
            </a: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b="1" dirty="0"/>
              <a:t>Reincidencia:</a:t>
            </a:r>
            <a:r>
              <a:rPr lang="es-ES" dirty="0"/>
              <a:t> cuando al delinquir el culpable ya había sido ejecutoriamente sancionado con anterioridad por otro delito </a:t>
            </a:r>
            <a:r>
              <a:rPr lang="es-ES" dirty="0" smtClean="0"/>
              <a:t>doloso</a:t>
            </a:r>
            <a:r>
              <a:rPr lang="es-ES" dirty="0"/>
              <a:t>. </a:t>
            </a:r>
            <a:endParaRPr lang="es-ES" dirty="0" smtClean="0"/>
          </a:p>
          <a:p>
            <a:endParaRPr lang="es-ES" dirty="0"/>
          </a:p>
          <a:p>
            <a:r>
              <a:rPr lang="es-ES" b="1" dirty="0"/>
              <a:t>Multirreincidencia:</a:t>
            </a:r>
            <a:r>
              <a:rPr lang="es-ES" dirty="0"/>
              <a:t> cuando al delinquir el culpable  ya había sido ejecutoriamente sancionado con anterioridad por dos o más delitos </a:t>
            </a:r>
            <a:r>
              <a:rPr lang="es-ES" dirty="0" smtClean="0"/>
              <a:t>dolosos.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6958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74344"/>
            <a:ext cx="8534400" cy="569214"/>
          </a:xfrm>
        </p:spPr>
        <p:txBody>
          <a:bodyPr>
            <a:noAutofit/>
          </a:bodyPr>
          <a:lstStyle/>
          <a:p>
            <a:r>
              <a:rPr lang="es-ES" sz="2400" b="1" dirty="0" smtClean="0">
                <a:solidFill>
                  <a:schemeClr val="tx1"/>
                </a:solidFill>
              </a:rPr>
              <a:t>CONCEPTO </a:t>
            </a:r>
            <a:r>
              <a:rPr lang="es-ES" sz="2400" b="1" dirty="0">
                <a:solidFill>
                  <a:schemeClr val="tx1"/>
                </a:solidFill>
              </a:rPr>
              <a:t>DE REINCIDENCIA Y DE </a:t>
            </a:r>
            <a:r>
              <a:rPr lang="es-ES" sz="2400" b="1" dirty="0" smtClean="0">
                <a:solidFill>
                  <a:schemeClr val="tx1"/>
                </a:solidFill>
              </a:rPr>
              <a:t>MULTIRREINCIDENCIA</a:t>
            </a: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b="1" dirty="0"/>
              <a:t>Requisitos</a:t>
            </a:r>
            <a:r>
              <a:rPr lang="es-ES" dirty="0"/>
              <a:t>: </a:t>
            </a:r>
          </a:p>
          <a:p>
            <a:pPr lvl="0"/>
            <a:r>
              <a:rPr lang="es-ES_tradnl" b="1" dirty="0"/>
              <a:t>Delito precedente</a:t>
            </a:r>
            <a:r>
              <a:rPr lang="es-ES_tradnl" dirty="0"/>
              <a:t>: puede ser un delito consumado o tratarse de un delito en grado tentativa, previsto en el Código Penal o en un ley especial o el sujeto puede haber sido sancionado como autor, participe o cómplice. Pero el único requisito que exige la ley 151/22 es que el delito precedente debe de ser un delito intencional. Artículo 82.1.2 de la Ley 151/22.</a:t>
            </a:r>
            <a:endParaRPr lang="es-ES" dirty="0"/>
          </a:p>
          <a:p>
            <a:pPr lvl="0"/>
            <a:r>
              <a:rPr lang="es-ES_tradnl" b="1" dirty="0"/>
              <a:t>Delito que se aprecia la reincidencia</a:t>
            </a:r>
            <a:r>
              <a:rPr lang="es-ES_tradnl" dirty="0"/>
              <a:t>: debe de ser un delito intencional 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0028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74344"/>
            <a:ext cx="8534400" cy="569214"/>
          </a:xfrm>
        </p:spPr>
        <p:txBody>
          <a:bodyPr>
            <a:noAutofit/>
          </a:bodyPr>
          <a:lstStyle/>
          <a:p>
            <a:r>
              <a:rPr lang="es-ES" sz="2400" b="1" dirty="0" smtClean="0">
                <a:solidFill>
                  <a:schemeClr val="tx1"/>
                </a:solidFill>
              </a:rPr>
              <a:t>CONCEPTO </a:t>
            </a:r>
            <a:r>
              <a:rPr lang="es-ES" sz="2400" b="1" dirty="0">
                <a:solidFill>
                  <a:schemeClr val="tx1"/>
                </a:solidFill>
              </a:rPr>
              <a:t>DE REINCIDENCIA Y DE </a:t>
            </a:r>
            <a:r>
              <a:rPr lang="es-ES" sz="2400" b="1" dirty="0" smtClean="0">
                <a:solidFill>
                  <a:schemeClr val="tx1"/>
                </a:solidFill>
              </a:rPr>
              <a:t>MULTIRREINCIDENCIA</a:t>
            </a: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Reglas </a:t>
            </a:r>
            <a:r>
              <a:rPr lang="es-ES" dirty="0"/>
              <a:t>de aplicación de la reincidencia y multirreincidencia:</a:t>
            </a:r>
          </a:p>
          <a:p>
            <a:pPr marL="684213" lvl="0" indent="-273050" algn="just"/>
            <a:r>
              <a:rPr lang="es-ES" dirty="0"/>
              <a:t>La multirreincidencia absorbe a la reincidencia.</a:t>
            </a:r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4787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74344"/>
            <a:ext cx="8534400" cy="569214"/>
          </a:xfrm>
        </p:spPr>
        <p:txBody>
          <a:bodyPr>
            <a:noAutofit/>
          </a:bodyPr>
          <a:lstStyle/>
          <a:p>
            <a:r>
              <a:rPr lang="es-ES" sz="2400" b="1" dirty="0" smtClean="0">
                <a:solidFill>
                  <a:schemeClr val="tx1"/>
                </a:solidFill>
              </a:rPr>
              <a:t>CONCEPTO </a:t>
            </a:r>
            <a:r>
              <a:rPr lang="es-ES" sz="2400" b="1" dirty="0">
                <a:solidFill>
                  <a:schemeClr val="tx1"/>
                </a:solidFill>
              </a:rPr>
              <a:t>DE REINCIDENCIA Y DE </a:t>
            </a:r>
            <a:r>
              <a:rPr lang="es-ES" sz="2400" b="1" dirty="0" smtClean="0">
                <a:solidFill>
                  <a:schemeClr val="tx1"/>
                </a:solidFill>
              </a:rPr>
              <a:t>MULTIRREINCIDENCIA</a:t>
            </a: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b="1" dirty="0"/>
              <a:t>La prescripción de la Reincidencia y la Multirreincidencia</a:t>
            </a:r>
            <a:r>
              <a:rPr lang="es-ES" b="1" dirty="0" smtClean="0"/>
              <a:t>. (Tres criterios)</a:t>
            </a:r>
          </a:p>
          <a:p>
            <a:r>
              <a:rPr lang="es-ES" dirty="0" smtClean="0"/>
              <a:t>Criterio </a:t>
            </a:r>
            <a:r>
              <a:rPr lang="es-ES" dirty="0"/>
              <a:t>de la perpetuidad</a:t>
            </a:r>
          </a:p>
          <a:p>
            <a:r>
              <a:rPr lang="es-ES" dirty="0"/>
              <a:t>Criterio de la </a:t>
            </a:r>
            <a:r>
              <a:rPr lang="es-ES" dirty="0" smtClean="0"/>
              <a:t>temporalidad (criterio al que se afilia Cuba) </a:t>
            </a:r>
            <a:endParaRPr lang="es-ES" dirty="0"/>
          </a:p>
          <a:p>
            <a:r>
              <a:rPr lang="es-ES" dirty="0"/>
              <a:t>Criterio </a:t>
            </a:r>
            <a:r>
              <a:rPr lang="es-ES" dirty="0" smtClean="0"/>
              <a:t>Mixto</a:t>
            </a:r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78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74344"/>
            <a:ext cx="8534400" cy="569214"/>
          </a:xfrm>
        </p:spPr>
        <p:txBody>
          <a:bodyPr>
            <a:noAutofit/>
          </a:bodyPr>
          <a:lstStyle/>
          <a:p>
            <a:r>
              <a:rPr lang="es-ES" sz="2400" b="1" dirty="0" smtClean="0">
                <a:solidFill>
                  <a:schemeClr val="tx1"/>
                </a:solidFill>
              </a:rPr>
              <a:t>CONCEPTO </a:t>
            </a:r>
            <a:r>
              <a:rPr lang="es-ES" sz="2400" b="1" dirty="0">
                <a:solidFill>
                  <a:schemeClr val="tx1"/>
                </a:solidFill>
              </a:rPr>
              <a:t>DE REINCIDENCIA Y DE MULTIRREINCIDENCIA. </a:t>
            </a: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b="1" dirty="0" smtClean="0"/>
              <a:t>Prueba de la reincidencia y multirreincidencia:</a:t>
            </a: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Se </a:t>
            </a:r>
            <a:r>
              <a:rPr lang="es-ES" dirty="0"/>
              <a:t>soluciona mediante la aplicación de las disposiciones contenidas en el art 240.1 Ley 143/21  Ley Proceso Penal,  el art </a:t>
            </a:r>
            <a:r>
              <a:rPr lang="es-ES" dirty="0" smtClean="0"/>
              <a:t>82.4 </a:t>
            </a:r>
            <a:r>
              <a:rPr lang="es-ES" dirty="0"/>
              <a:t>C/P y el dictamen No.210 aprobado por el acuerdo No. 10 de 10 de enero de 1989 del consejo de gobierno.</a:t>
            </a:r>
          </a:p>
          <a:p>
            <a:pPr marL="0" indent="0">
              <a:buNone/>
            </a:pPr>
            <a:r>
              <a:rPr lang="es-ES" dirty="0"/>
              <a:t>Fuentes para apreciar:</a:t>
            </a:r>
          </a:p>
          <a:p>
            <a:pPr marL="571500" lvl="0" indent="-273050"/>
            <a:r>
              <a:rPr lang="es-ES" dirty="0"/>
              <a:t>La certificación de antecedentes penales expedidas por el registro central de sancionados.</a:t>
            </a:r>
          </a:p>
          <a:p>
            <a:pPr marL="571500" lvl="0" indent="-273050"/>
            <a:r>
              <a:rPr lang="es-ES" dirty="0"/>
              <a:t>La copia certificada de la sentencia condenatoria expedida por el tribunal sancionador.</a:t>
            </a:r>
          </a:p>
          <a:p>
            <a:pPr marL="571500" lvl="0" indent="-273050"/>
            <a:r>
              <a:rPr lang="es-ES" dirty="0"/>
              <a:t>Las sentencias dictadas por el tribunal extranjero. </a:t>
            </a:r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3456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C/E-2- La sanción conjunta.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b="1" u="sng" dirty="0"/>
              <a:t>Recordando del DPG I:</a:t>
            </a:r>
          </a:p>
          <a:p>
            <a:pPr marL="0" lvl="0" indent="0" algn="just">
              <a:buNone/>
            </a:pPr>
            <a:endParaRPr lang="es-ES_tradnl" b="1" dirty="0" smtClean="0"/>
          </a:p>
          <a:p>
            <a:pPr marL="0" lvl="0" indent="0" algn="just">
              <a:buNone/>
            </a:pPr>
            <a:endParaRPr lang="es-ES_tradnl" b="1" dirty="0"/>
          </a:p>
          <a:p>
            <a:pPr marL="0" lvl="0" indent="0" algn="ctr">
              <a:buNone/>
            </a:pPr>
            <a:r>
              <a:rPr lang="es-ES_tradnl" sz="3600" b="1" dirty="0" smtClean="0"/>
              <a:t>El </a:t>
            </a:r>
            <a:r>
              <a:rPr lang="es-ES_tradnl" sz="3600" b="1" dirty="0"/>
              <a:t>concurso real de </a:t>
            </a:r>
            <a:r>
              <a:rPr lang="es-ES_tradnl" sz="3600" b="1" dirty="0" smtClean="0"/>
              <a:t>delitos</a:t>
            </a:r>
            <a:r>
              <a:rPr lang="es-ES_tradnl" sz="3600" dirty="0" smtClean="0"/>
              <a:t>. 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224850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C/E-2- La sanción conjunta.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586704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s-ES" b="1" dirty="0"/>
              <a:t>LA PENALIDAD DEL CONCURSO REAL DE DELITOS.</a:t>
            </a:r>
            <a:endParaRPr lang="es-ES" dirty="0"/>
          </a:p>
          <a:p>
            <a:pPr marL="0" indent="0" algn="just">
              <a:buNone/>
            </a:pPr>
            <a:r>
              <a:rPr lang="es-ES" dirty="0"/>
              <a:t>Se estudian tres sistemas diferentes:</a:t>
            </a:r>
          </a:p>
          <a:p>
            <a:pPr lvl="0" algn="just"/>
            <a:r>
              <a:rPr lang="es-ES" b="1" dirty="0"/>
              <a:t>El de la acumulación material</a:t>
            </a:r>
            <a:r>
              <a:rPr lang="es-ES" dirty="0"/>
              <a:t>: consiste en la simple aplicación  del principio </a:t>
            </a:r>
            <a:r>
              <a:rPr lang="es-ES" b="1" i="1" dirty="0" err="1"/>
              <a:t>quot</a:t>
            </a:r>
            <a:r>
              <a:rPr lang="es-ES" b="1" i="1" dirty="0"/>
              <a:t> </a:t>
            </a:r>
            <a:r>
              <a:rPr lang="es-ES" b="1" i="1" dirty="0" err="1"/>
              <a:t>delicta</a:t>
            </a:r>
            <a:r>
              <a:rPr lang="es-ES" b="1" i="1" dirty="0"/>
              <a:t> </a:t>
            </a:r>
            <a:r>
              <a:rPr lang="es-ES" b="1" i="1" dirty="0" err="1"/>
              <a:t>tot</a:t>
            </a:r>
            <a:r>
              <a:rPr lang="es-ES" b="1" i="1" dirty="0"/>
              <a:t> </a:t>
            </a:r>
            <a:r>
              <a:rPr lang="es-ES" b="1" i="1" dirty="0" err="1"/>
              <a:t>poena</a:t>
            </a:r>
            <a:r>
              <a:rPr lang="es-ES" b="1" i="1" dirty="0"/>
              <a:t>, </a:t>
            </a:r>
            <a:r>
              <a:rPr lang="es-ES" dirty="0"/>
              <a:t> o sea, que las distintas sanciones que corresponden a cada delito de los integrantes del concurso real deben ser aplicadas todas, unas a continuación de las otras.  Este sistema se funda en la mera  suma  de las penas impuestas a cada uno de los delitos integrantes del  concurso real</a:t>
            </a:r>
            <a:r>
              <a:rPr lang="es-ES" dirty="0" smtClean="0"/>
              <a:t>.</a:t>
            </a:r>
            <a:r>
              <a:rPr lang="es-E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20469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984</TotalTime>
  <Words>794</Words>
  <Application>Microsoft Office PowerPoint</Application>
  <PresentationFormat>Presentación en pantalla (16:9)</PresentationFormat>
  <Paragraphs>74</Paragraphs>
  <Slides>15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Arial</vt:lpstr>
      <vt:lpstr>Calibri</vt:lpstr>
      <vt:lpstr>Georgia</vt:lpstr>
      <vt:lpstr>Wingdings</vt:lpstr>
      <vt:lpstr>Wingdings 2</vt:lpstr>
      <vt:lpstr>Civil</vt:lpstr>
      <vt:lpstr> </vt:lpstr>
      <vt:lpstr>Objetivos de la conferencia</vt:lpstr>
      <vt:lpstr>CONCEPTO DE REINCIDENCIA Y DE MULTIRREINCIDENCIA. </vt:lpstr>
      <vt:lpstr>CONCEPTO DE REINCIDENCIA Y DE MULTIRREINCIDENCIA</vt:lpstr>
      <vt:lpstr>CONCEPTO DE REINCIDENCIA Y DE MULTIRREINCIDENCIA</vt:lpstr>
      <vt:lpstr>CONCEPTO DE REINCIDENCIA Y DE MULTIRREINCIDENCIA</vt:lpstr>
      <vt:lpstr>CONCEPTO DE REINCIDENCIA Y DE MULTIRREINCIDENCIA. </vt:lpstr>
      <vt:lpstr>C/E-2- La sanción conjunta.</vt:lpstr>
      <vt:lpstr>C/E-2- La sanción conjunta.</vt:lpstr>
      <vt:lpstr>C/E-2- La sanción conjunta.</vt:lpstr>
      <vt:lpstr>C/E-2- La sanción conjunta.</vt:lpstr>
      <vt:lpstr>C/E-2- La sanción conjunta.</vt:lpstr>
      <vt:lpstr>C/E-2- La sanción conjunta.</vt:lpstr>
      <vt:lpstr>C/E-2- La sanción conjunta.</vt:lpstr>
      <vt:lpstr>BIBLIOGRAFÍA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Grueiro</dc:creator>
  <cp:lastModifiedBy>casa</cp:lastModifiedBy>
  <cp:revision>43</cp:revision>
  <dcterms:created xsi:type="dcterms:W3CDTF">2021-10-09T14:05:24Z</dcterms:created>
  <dcterms:modified xsi:type="dcterms:W3CDTF">2026-03-11T11:17:08Z</dcterms:modified>
</cp:coreProperties>
</file>