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79" r:id="rId5"/>
    <p:sldId id="274" r:id="rId6"/>
    <p:sldId id="260" r:id="rId7"/>
    <p:sldId id="261" r:id="rId8"/>
    <p:sldId id="275" r:id="rId9"/>
    <p:sldId id="276" r:id="rId10"/>
    <p:sldId id="262" r:id="rId11"/>
    <p:sldId id="263" r:id="rId12"/>
    <p:sldId id="264" r:id="rId13"/>
    <p:sldId id="265" r:id="rId14"/>
    <p:sldId id="280" r:id="rId15"/>
    <p:sldId id="278" r:id="rId16"/>
    <p:sldId id="266" r:id="rId17"/>
    <p:sldId id="277" r:id="rId18"/>
    <p:sldId id="267" r:id="rId19"/>
    <p:sldId id="268" r:id="rId20"/>
    <p:sldId id="271" r:id="rId21"/>
    <p:sldId id="273" r:id="rId22"/>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39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A56D13-68B0-4D35-8013-EA171CF5776A}"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s-ES"/>
        </a:p>
      </dgm:t>
    </dgm:pt>
    <dgm:pt modelId="{CDFC6E3B-BB7C-472E-853A-6AA860DF0706}">
      <dgm:prSet phldrT="[Texto]" custT="1"/>
      <dgm:spPr/>
      <dgm:t>
        <a:bodyPr/>
        <a:lstStyle/>
        <a:p>
          <a:r>
            <a:rPr lang="es-ES" sz="3200" b="1" dirty="0" smtClean="0"/>
            <a:t>Revocación  de  la remisión condicional</a:t>
          </a:r>
          <a:endParaRPr lang="es-ES" sz="3200" dirty="0"/>
        </a:p>
      </dgm:t>
    </dgm:pt>
    <dgm:pt modelId="{68B38BEB-FD48-4D09-965B-5A7F3472FE38}" type="parTrans" cxnId="{7398F448-A5EB-4785-9E98-C69C61987FB4}">
      <dgm:prSet/>
      <dgm:spPr/>
      <dgm:t>
        <a:bodyPr/>
        <a:lstStyle/>
        <a:p>
          <a:endParaRPr lang="es-ES"/>
        </a:p>
      </dgm:t>
    </dgm:pt>
    <dgm:pt modelId="{241CC51C-E6AF-4402-B88A-2B8374CD975D}" type="sibTrans" cxnId="{7398F448-A5EB-4785-9E98-C69C61987FB4}">
      <dgm:prSet/>
      <dgm:spPr/>
      <dgm:t>
        <a:bodyPr/>
        <a:lstStyle/>
        <a:p>
          <a:endParaRPr lang="es-ES"/>
        </a:p>
      </dgm:t>
    </dgm:pt>
    <dgm:pt modelId="{63F84141-543C-4005-92E3-4D2C9CB47A93}">
      <dgm:prSet phldrT="[Texto]" custT="1"/>
      <dgm:spPr/>
      <dgm:t>
        <a:bodyPr/>
        <a:lstStyle/>
        <a:p>
          <a:r>
            <a:rPr lang="es-ES" sz="3200" b="1" dirty="0" smtClean="0"/>
            <a:t>Extinción de la responsabilidad penal</a:t>
          </a:r>
          <a:endParaRPr lang="es-ES" sz="3200" dirty="0"/>
        </a:p>
      </dgm:t>
    </dgm:pt>
    <dgm:pt modelId="{0E36C5D0-DE9C-43CC-8DF1-E564B1093B58}" type="parTrans" cxnId="{F1C29CC4-9BCE-44FB-BA0D-FDA82A6C7235}">
      <dgm:prSet/>
      <dgm:spPr/>
      <dgm:t>
        <a:bodyPr/>
        <a:lstStyle/>
        <a:p>
          <a:endParaRPr lang="es-ES"/>
        </a:p>
      </dgm:t>
    </dgm:pt>
    <dgm:pt modelId="{81DA68AE-6B6F-4F1B-97CF-E2D0E5438667}" type="sibTrans" cxnId="{F1C29CC4-9BCE-44FB-BA0D-FDA82A6C7235}">
      <dgm:prSet/>
      <dgm:spPr/>
      <dgm:t>
        <a:bodyPr/>
        <a:lstStyle/>
        <a:p>
          <a:endParaRPr lang="es-ES"/>
        </a:p>
      </dgm:t>
    </dgm:pt>
    <dgm:pt modelId="{25EA2EC0-BE61-4230-B224-230896D563A2}" type="pres">
      <dgm:prSet presAssocID="{2FA56D13-68B0-4D35-8013-EA171CF5776A}" presName="compositeShape" presStyleCnt="0">
        <dgm:presLayoutVars>
          <dgm:chMax val="2"/>
          <dgm:dir/>
          <dgm:resizeHandles val="exact"/>
        </dgm:presLayoutVars>
      </dgm:prSet>
      <dgm:spPr/>
      <dgm:t>
        <a:bodyPr/>
        <a:lstStyle/>
        <a:p>
          <a:endParaRPr lang="es-ES"/>
        </a:p>
      </dgm:t>
    </dgm:pt>
    <dgm:pt modelId="{224138AD-63D1-437E-BED8-B74F11DCF081}" type="pres">
      <dgm:prSet presAssocID="{2FA56D13-68B0-4D35-8013-EA171CF5776A}" presName="divider" presStyleLbl="fgShp" presStyleIdx="0" presStyleCnt="1"/>
      <dgm:spPr/>
    </dgm:pt>
    <dgm:pt modelId="{91904A49-579B-481D-B63D-48E74D029E43}" type="pres">
      <dgm:prSet presAssocID="{CDFC6E3B-BB7C-472E-853A-6AA860DF0706}" presName="downArrow" presStyleLbl="node1" presStyleIdx="0" presStyleCnt="2"/>
      <dgm:spPr/>
    </dgm:pt>
    <dgm:pt modelId="{E6C43522-4977-4A50-B23C-DFA481749847}" type="pres">
      <dgm:prSet presAssocID="{CDFC6E3B-BB7C-472E-853A-6AA860DF0706}" presName="downArrowText" presStyleLbl="revTx" presStyleIdx="0" presStyleCnt="2" custScaleX="147262">
        <dgm:presLayoutVars>
          <dgm:bulletEnabled val="1"/>
        </dgm:presLayoutVars>
      </dgm:prSet>
      <dgm:spPr/>
      <dgm:t>
        <a:bodyPr/>
        <a:lstStyle/>
        <a:p>
          <a:endParaRPr lang="es-ES"/>
        </a:p>
      </dgm:t>
    </dgm:pt>
    <dgm:pt modelId="{D136892D-E974-427A-9486-70B18AE6AEDA}" type="pres">
      <dgm:prSet presAssocID="{63F84141-543C-4005-92E3-4D2C9CB47A93}" presName="upArrow" presStyleLbl="node1" presStyleIdx="1" presStyleCnt="2"/>
      <dgm:spPr/>
    </dgm:pt>
    <dgm:pt modelId="{4C210485-B3C7-4810-90FF-CAF280B01EFC}" type="pres">
      <dgm:prSet presAssocID="{63F84141-543C-4005-92E3-4D2C9CB47A93}" presName="upArrowText" presStyleLbl="revTx" presStyleIdx="1" presStyleCnt="2" custScaleX="157593">
        <dgm:presLayoutVars>
          <dgm:bulletEnabled val="1"/>
        </dgm:presLayoutVars>
      </dgm:prSet>
      <dgm:spPr/>
      <dgm:t>
        <a:bodyPr/>
        <a:lstStyle/>
        <a:p>
          <a:endParaRPr lang="es-ES"/>
        </a:p>
      </dgm:t>
    </dgm:pt>
  </dgm:ptLst>
  <dgm:cxnLst>
    <dgm:cxn modelId="{F1C29CC4-9BCE-44FB-BA0D-FDA82A6C7235}" srcId="{2FA56D13-68B0-4D35-8013-EA171CF5776A}" destId="{63F84141-543C-4005-92E3-4D2C9CB47A93}" srcOrd="1" destOrd="0" parTransId="{0E36C5D0-DE9C-43CC-8DF1-E564B1093B58}" sibTransId="{81DA68AE-6B6F-4F1B-97CF-E2D0E5438667}"/>
    <dgm:cxn modelId="{7398F448-A5EB-4785-9E98-C69C61987FB4}" srcId="{2FA56D13-68B0-4D35-8013-EA171CF5776A}" destId="{CDFC6E3B-BB7C-472E-853A-6AA860DF0706}" srcOrd="0" destOrd="0" parTransId="{68B38BEB-FD48-4D09-965B-5A7F3472FE38}" sibTransId="{241CC51C-E6AF-4402-B88A-2B8374CD975D}"/>
    <dgm:cxn modelId="{CD405C11-1D0E-4374-80C1-0343AE0544BD}" type="presOf" srcId="{CDFC6E3B-BB7C-472E-853A-6AA860DF0706}" destId="{E6C43522-4977-4A50-B23C-DFA481749847}" srcOrd="0" destOrd="0" presId="urn:microsoft.com/office/officeart/2005/8/layout/arrow3"/>
    <dgm:cxn modelId="{99D34BD7-B703-4E4E-9726-006A054E3068}" type="presOf" srcId="{63F84141-543C-4005-92E3-4D2C9CB47A93}" destId="{4C210485-B3C7-4810-90FF-CAF280B01EFC}" srcOrd="0" destOrd="0" presId="urn:microsoft.com/office/officeart/2005/8/layout/arrow3"/>
    <dgm:cxn modelId="{C841C960-A9D4-424A-B968-8D8140015ACF}" type="presOf" srcId="{2FA56D13-68B0-4D35-8013-EA171CF5776A}" destId="{25EA2EC0-BE61-4230-B224-230896D563A2}" srcOrd="0" destOrd="0" presId="urn:microsoft.com/office/officeart/2005/8/layout/arrow3"/>
    <dgm:cxn modelId="{387FB4CD-F7C4-4653-AA09-A9BDA3BCA4AE}" type="presParOf" srcId="{25EA2EC0-BE61-4230-B224-230896D563A2}" destId="{224138AD-63D1-437E-BED8-B74F11DCF081}" srcOrd="0" destOrd="0" presId="urn:microsoft.com/office/officeart/2005/8/layout/arrow3"/>
    <dgm:cxn modelId="{633933F5-9621-488E-8066-7BF2E6905E1D}" type="presParOf" srcId="{25EA2EC0-BE61-4230-B224-230896D563A2}" destId="{91904A49-579B-481D-B63D-48E74D029E43}" srcOrd="1" destOrd="0" presId="urn:microsoft.com/office/officeart/2005/8/layout/arrow3"/>
    <dgm:cxn modelId="{348C4731-C89E-415E-97F2-AAF32307C26A}" type="presParOf" srcId="{25EA2EC0-BE61-4230-B224-230896D563A2}" destId="{E6C43522-4977-4A50-B23C-DFA481749847}" srcOrd="2" destOrd="0" presId="urn:microsoft.com/office/officeart/2005/8/layout/arrow3"/>
    <dgm:cxn modelId="{2FFAF63A-088D-4597-A437-B47BE21D912F}" type="presParOf" srcId="{25EA2EC0-BE61-4230-B224-230896D563A2}" destId="{D136892D-E974-427A-9486-70B18AE6AEDA}" srcOrd="3" destOrd="0" presId="urn:microsoft.com/office/officeart/2005/8/layout/arrow3"/>
    <dgm:cxn modelId="{3E63D8D7-C2D0-4E8F-AEB9-6FFC7ACFDF57}" type="presParOf" srcId="{25EA2EC0-BE61-4230-B224-230896D563A2}" destId="{4C210485-B3C7-4810-90FF-CAF280B01EFC}"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Marcador de pie de página"/>
          <p:cNvSpPr>
            <a:spLocks noGrp="1"/>
          </p:cNvSpPr>
          <p:nvPr>
            <p:ph type="ftr" sz="quarter" idx="11"/>
          </p:nvPr>
        </p:nvSpPr>
        <p:spPr>
          <a:xfrm>
            <a:off x="304800" y="4807458"/>
            <a:ext cx="3581400" cy="274320"/>
          </a:xfrm>
        </p:spPr>
        <p:txBody>
          <a:bodyPr/>
          <a:lstStyle/>
          <a:p>
            <a:endParaRPr lang="es-ES" dirty="0"/>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383280" cy="27432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584448" cy="27432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5486"/>
            <a:ext cx="7772400" cy="1404714"/>
          </a:xfrm>
        </p:spPr>
        <p:txBody>
          <a:bodyPr>
            <a:noAutofit/>
          </a:bodyPr>
          <a:lstStyle/>
          <a:p>
            <a:pPr defTabSz="1082650"/>
            <a:r>
              <a:rPr lang="es-ES" sz="4400" b="1" dirty="0">
                <a:solidFill>
                  <a:prstClr val="black"/>
                </a:solidFill>
                <a:latin typeface="Arial" pitchFamily="34" charset="0"/>
                <a:cs typeface="Arial" pitchFamily="34" charset="0"/>
              </a:rPr>
              <a:t/>
            </a:r>
            <a:br>
              <a:rPr lang="es-ES" sz="4400" b="1" dirty="0">
                <a:solidFill>
                  <a:prstClr val="black"/>
                </a:solidFill>
                <a:latin typeface="Arial" pitchFamily="34" charset="0"/>
                <a:cs typeface="Arial" pitchFamily="34" charset="0"/>
              </a:rPr>
            </a:br>
            <a:endParaRPr lang="es-ES" dirty="0">
              <a:solidFill>
                <a:schemeClr val="tx1"/>
              </a:solidFill>
            </a:endParaRPr>
          </a:p>
        </p:txBody>
      </p:sp>
      <p:sp>
        <p:nvSpPr>
          <p:cNvPr id="3" name="2 Subtítulo"/>
          <p:cNvSpPr>
            <a:spLocks noGrp="1"/>
          </p:cNvSpPr>
          <p:nvPr>
            <p:ph type="subTitle" idx="1"/>
          </p:nvPr>
        </p:nvSpPr>
        <p:spPr>
          <a:xfrm>
            <a:off x="179512" y="2114550"/>
            <a:ext cx="8496944" cy="2671446"/>
          </a:xfrm>
        </p:spPr>
        <p:txBody>
          <a:bodyPr>
            <a:normAutofit fontScale="77500" lnSpcReduction="20000"/>
          </a:bodyPr>
          <a:lstStyle/>
          <a:p>
            <a:pPr algn="just"/>
            <a:r>
              <a:rPr lang="es-ES" sz="4100" cap="none" dirty="0" smtClean="0">
                <a:solidFill>
                  <a:schemeClr val="tx1"/>
                </a:solidFill>
              </a:rPr>
              <a:t>Asignatura: </a:t>
            </a:r>
            <a:r>
              <a:rPr lang="es-ES" sz="3600" cap="none" dirty="0" smtClean="0">
                <a:solidFill>
                  <a:schemeClr val="tx1"/>
                </a:solidFill>
              </a:rPr>
              <a:t>Derecho penal general II</a:t>
            </a:r>
          </a:p>
          <a:p>
            <a:pPr algn="just"/>
            <a:endParaRPr lang="es-ES" sz="3200" cap="none" dirty="0" smtClean="0">
              <a:solidFill>
                <a:schemeClr val="tx1"/>
              </a:solidFill>
              <a:latin typeface="Arial" pitchFamily="34" charset="0"/>
              <a:cs typeface="Arial" pitchFamily="34" charset="0"/>
            </a:endParaRPr>
          </a:p>
          <a:p>
            <a:pPr algn="just"/>
            <a:r>
              <a:rPr lang="es-ES" sz="3200" cap="none" dirty="0">
                <a:solidFill>
                  <a:schemeClr val="tx1"/>
                </a:solidFill>
                <a:latin typeface="Arial" pitchFamily="34" charset="0"/>
                <a:cs typeface="Arial" pitchFamily="34" charset="0"/>
              </a:rPr>
              <a:t>TEMA </a:t>
            </a:r>
            <a:r>
              <a:rPr lang="es-ES" sz="3200" cap="none" dirty="0" smtClean="0">
                <a:solidFill>
                  <a:schemeClr val="tx1"/>
                </a:solidFill>
                <a:latin typeface="Arial" pitchFamily="34" charset="0"/>
                <a:cs typeface="Arial" pitchFamily="34" charset="0"/>
              </a:rPr>
              <a:t>21</a:t>
            </a:r>
            <a:r>
              <a:rPr lang="es-ES" sz="3200" cap="none" smtClean="0">
                <a:solidFill>
                  <a:schemeClr val="tx1"/>
                </a:solidFill>
                <a:latin typeface="Arial" pitchFamily="34" charset="0"/>
                <a:cs typeface="Arial" pitchFamily="34" charset="0"/>
              </a:rPr>
              <a:t>: </a:t>
            </a:r>
            <a:r>
              <a:rPr lang="es-ES" sz="3200" cap="none">
                <a:solidFill>
                  <a:schemeClr val="tx1"/>
                </a:solidFill>
                <a:latin typeface="Arial" pitchFamily="34" charset="0"/>
                <a:cs typeface="Arial" pitchFamily="34" charset="0"/>
              </a:rPr>
              <a:t>R</a:t>
            </a:r>
            <a:r>
              <a:rPr lang="es-ES" sz="3200" cap="none" smtClean="0">
                <a:solidFill>
                  <a:schemeClr val="tx1"/>
                </a:solidFill>
                <a:latin typeface="Arial" pitchFamily="34" charset="0"/>
                <a:cs typeface="Arial" pitchFamily="34" charset="0"/>
              </a:rPr>
              <a:t>emisión </a:t>
            </a:r>
            <a:r>
              <a:rPr lang="es-ES" sz="3200" cap="none" dirty="0">
                <a:solidFill>
                  <a:schemeClr val="tx1"/>
                </a:solidFill>
                <a:latin typeface="Arial" pitchFamily="34" charset="0"/>
                <a:cs typeface="Arial" pitchFamily="34" charset="0"/>
              </a:rPr>
              <a:t>condicional de la sanción y la libertad condicional. </a:t>
            </a:r>
            <a:endParaRPr lang="es-ES" sz="3200" cap="none" dirty="0" smtClean="0">
              <a:solidFill>
                <a:schemeClr val="tx1"/>
              </a:solidFill>
              <a:latin typeface="Arial" pitchFamily="34" charset="0"/>
              <a:cs typeface="Arial" pitchFamily="34" charset="0"/>
            </a:endParaRPr>
          </a:p>
          <a:p>
            <a:pPr algn="just"/>
            <a:r>
              <a:rPr lang="es-ES" sz="3200" u="sng" cap="none" dirty="0" smtClean="0">
                <a:solidFill>
                  <a:schemeClr val="tx1"/>
                </a:solidFill>
                <a:latin typeface="Arial" pitchFamily="34" charset="0"/>
                <a:cs typeface="Arial" pitchFamily="34" charset="0"/>
              </a:rPr>
              <a:t>Cuestiones de estudio.</a:t>
            </a:r>
          </a:p>
          <a:p>
            <a:pPr algn="just"/>
            <a:r>
              <a:rPr lang="es-ES" sz="3200" cap="none" dirty="0" smtClean="0">
                <a:solidFill>
                  <a:schemeClr val="tx1"/>
                </a:solidFill>
                <a:latin typeface="Arial" pitchFamily="34" charset="0"/>
                <a:cs typeface="Arial" pitchFamily="34" charset="0"/>
              </a:rPr>
              <a:t>1-	</a:t>
            </a:r>
            <a:r>
              <a:rPr lang="es-ES" sz="2800" cap="none" dirty="0" smtClean="0">
                <a:solidFill>
                  <a:schemeClr val="tx1"/>
                </a:solidFill>
                <a:latin typeface="Arial" pitchFamily="34" charset="0"/>
                <a:cs typeface="Arial" pitchFamily="34" charset="0"/>
              </a:rPr>
              <a:t>La </a:t>
            </a:r>
            <a:r>
              <a:rPr lang="es-ES" sz="2800" cap="none" dirty="0">
                <a:solidFill>
                  <a:schemeClr val="tx1"/>
                </a:solidFill>
                <a:latin typeface="Arial" pitchFamily="34" charset="0"/>
                <a:cs typeface="Arial" pitchFamily="34" charset="0"/>
              </a:rPr>
              <a:t>remisión condicional de la sanción</a:t>
            </a:r>
          </a:p>
          <a:p>
            <a:pPr algn="just"/>
            <a:r>
              <a:rPr lang="es-ES" sz="2800" cap="none" dirty="0">
                <a:solidFill>
                  <a:schemeClr val="tx1"/>
                </a:solidFill>
                <a:latin typeface="Arial" pitchFamily="34" charset="0"/>
                <a:cs typeface="Arial" pitchFamily="34" charset="0"/>
              </a:rPr>
              <a:t>2-	Libertad condicional.</a:t>
            </a:r>
          </a:p>
          <a:p>
            <a:pPr algn="just"/>
            <a:endParaRPr lang="es-ES" sz="3200" cap="none" dirty="0" smtClean="0">
              <a:solidFill>
                <a:schemeClr val="tx1"/>
              </a:solidFill>
              <a:latin typeface="Arial" pitchFamily="34" charset="0"/>
              <a:cs typeface="Arial" pitchFamily="34" charset="0"/>
            </a:endParaRPr>
          </a:p>
          <a:p>
            <a:pPr algn="just"/>
            <a:endParaRPr lang="es-ES" sz="2000" cap="none" dirty="0">
              <a:latin typeface="Arial" pitchFamily="34" charset="0"/>
              <a:cs typeface="Arial" pitchFamily="34" charset="0"/>
            </a:endParaRPr>
          </a:p>
        </p:txBody>
      </p:sp>
      <p:pic>
        <p:nvPicPr>
          <p:cNvPr id="1026" name="Picture 2" descr="D:\Universidad de Artemisa\logo U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2360" y="0"/>
            <a:ext cx="1331640" cy="95157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467544" y="156056"/>
            <a:ext cx="8136904" cy="1846659"/>
          </a:xfrm>
          <a:prstGeom prst="rect">
            <a:avLst/>
          </a:prstGeom>
        </p:spPr>
        <p:txBody>
          <a:bodyPr wrap="square">
            <a:spAutoFit/>
          </a:bodyPr>
          <a:lstStyle/>
          <a:p>
            <a:pPr algn="ctr"/>
            <a:r>
              <a:rPr lang="es-ES" sz="3200" b="1" dirty="0">
                <a:solidFill>
                  <a:prstClr val="black"/>
                </a:solidFill>
                <a:latin typeface="Arial" pitchFamily="34" charset="0"/>
                <a:cs typeface="Arial" pitchFamily="34" charset="0"/>
              </a:rPr>
              <a:t>Facultad de Ciencias Sociales </a:t>
            </a:r>
            <a:endParaRPr lang="es-ES" sz="3200" b="1" dirty="0" smtClean="0">
              <a:solidFill>
                <a:prstClr val="black"/>
              </a:solidFill>
              <a:latin typeface="Arial" pitchFamily="34" charset="0"/>
              <a:cs typeface="Arial" pitchFamily="34" charset="0"/>
            </a:endParaRPr>
          </a:p>
          <a:p>
            <a:pPr algn="ctr"/>
            <a:r>
              <a:rPr lang="es-ES" sz="3200" b="1" dirty="0" smtClean="0">
                <a:solidFill>
                  <a:prstClr val="black"/>
                </a:solidFill>
                <a:latin typeface="Arial" pitchFamily="34" charset="0"/>
                <a:cs typeface="Arial" pitchFamily="34" charset="0"/>
              </a:rPr>
              <a:t>y </a:t>
            </a:r>
            <a:r>
              <a:rPr lang="es-ES" sz="3200" b="1" dirty="0">
                <a:solidFill>
                  <a:prstClr val="black"/>
                </a:solidFill>
                <a:latin typeface="Arial" pitchFamily="34" charset="0"/>
                <a:cs typeface="Arial" pitchFamily="34" charset="0"/>
              </a:rPr>
              <a:t>Humanística</a:t>
            </a:r>
            <a:br>
              <a:rPr lang="es-ES" sz="3200" b="1" dirty="0">
                <a:solidFill>
                  <a:prstClr val="black"/>
                </a:solidFill>
                <a:latin typeface="Arial" pitchFamily="34" charset="0"/>
                <a:cs typeface="Arial" pitchFamily="34" charset="0"/>
              </a:rPr>
            </a:br>
            <a:r>
              <a:rPr lang="es-ES" b="1" dirty="0">
                <a:solidFill>
                  <a:prstClr val="black"/>
                </a:solidFill>
                <a:latin typeface="Arial" pitchFamily="34" charset="0"/>
                <a:cs typeface="Arial" pitchFamily="34" charset="0"/>
              </a:rPr>
              <a:t/>
            </a:r>
            <a:br>
              <a:rPr lang="es-ES" b="1" dirty="0">
                <a:solidFill>
                  <a:prstClr val="black"/>
                </a:solidFill>
                <a:latin typeface="Arial" pitchFamily="34" charset="0"/>
                <a:cs typeface="Arial" pitchFamily="34" charset="0"/>
              </a:rPr>
            </a:br>
            <a:r>
              <a:rPr lang="es-ES" sz="3200" b="1" dirty="0">
                <a:solidFill>
                  <a:prstClr val="black"/>
                </a:solidFill>
                <a:latin typeface="Arial" pitchFamily="34" charset="0"/>
                <a:cs typeface="Arial" pitchFamily="34" charset="0"/>
              </a:rPr>
              <a:t>Departamento de Ciencias Jurídicas </a:t>
            </a:r>
            <a:endParaRPr lang="es-ES" sz="3200" dirty="0"/>
          </a:p>
        </p:txBody>
      </p:sp>
    </p:spTree>
    <p:extLst>
      <p:ext uri="{BB962C8B-B14F-4D97-AF65-F5344CB8AC3E}">
        <p14:creationId xmlns:p14="http://schemas.microsoft.com/office/powerpoint/2010/main" val="4184987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56734"/>
          </a:xfrm>
        </p:spPr>
        <p:txBody>
          <a:bodyPr>
            <a:normAutofit/>
          </a:bodyPr>
          <a:lstStyle/>
          <a:p>
            <a:pPr marL="0" indent="0">
              <a:buNone/>
            </a:pPr>
            <a:endParaRPr lang="es-ES" b="1" dirty="0" smtClean="0"/>
          </a:p>
          <a:p>
            <a:pPr marL="0" indent="0">
              <a:buNone/>
            </a:pPr>
            <a:r>
              <a:rPr lang="es-ES" b="1" dirty="0" smtClean="0"/>
              <a:t>Control </a:t>
            </a:r>
            <a:r>
              <a:rPr lang="es-ES" b="1" dirty="0"/>
              <a:t>del sancionado</a:t>
            </a:r>
            <a:r>
              <a:rPr lang="es-ES" b="1" dirty="0" smtClean="0"/>
              <a:t>:</a:t>
            </a:r>
          </a:p>
          <a:p>
            <a:pPr marL="0" indent="0">
              <a:buNone/>
            </a:pPr>
            <a:endParaRPr lang="es-ES" dirty="0"/>
          </a:p>
          <a:p>
            <a:pPr lvl="0"/>
            <a:r>
              <a:rPr lang="es-ES" dirty="0"/>
              <a:t>El juez encargado del control de la ejecución.</a:t>
            </a:r>
          </a:p>
          <a:p>
            <a:pPr lvl="0"/>
            <a:r>
              <a:rPr lang="es-ES" dirty="0"/>
              <a:t>La Policía Nacional Revolucionaria.</a:t>
            </a:r>
          </a:p>
          <a:p>
            <a:pPr lvl="0"/>
            <a:r>
              <a:rPr lang="es-ES" dirty="0"/>
              <a:t>Las organizaciones sociales y de masas.</a:t>
            </a:r>
          </a:p>
        </p:txBody>
      </p:sp>
    </p:spTree>
    <p:extLst>
      <p:ext uri="{BB962C8B-B14F-4D97-AF65-F5344CB8AC3E}">
        <p14:creationId xmlns:p14="http://schemas.microsoft.com/office/powerpoint/2010/main" val="997844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56734"/>
          </a:xfrm>
        </p:spPr>
        <p:txBody>
          <a:bodyPr>
            <a:normAutofit fontScale="85000" lnSpcReduction="20000"/>
          </a:bodyPr>
          <a:lstStyle/>
          <a:p>
            <a:pPr marL="0" indent="0" algn="just">
              <a:buNone/>
            </a:pPr>
            <a:r>
              <a:rPr lang="es-ES" b="1" dirty="0" smtClean="0"/>
              <a:t>Deber </a:t>
            </a:r>
            <a:r>
              <a:rPr lang="es-ES" b="1" dirty="0"/>
              <a:t>del sancionado: </a:t>
            </a:r>
            <a:endParaRPr lang="es-ES" dirty="0"/>
          </a:p>
          <a:p>
            <a:pPr lvl="0" algn="just"/>
            <a:r>
              <a:rPr lang="es-ES" b="1" dirty="0"/>
              <a:t>Reparación del daño </a:t>
            </a:r>
            <a:r>
              <a:rPr lang="es-ES" b="1" dirty="0" smtClean="0"/>
              <a:t>: </a:t>
            </a:r>
            <a:r>
              <a:rPr lang="es-ES" dirty="0"/>
              <a:t>las concernientes a sus vínculos con la responsabilidad civil y la relativa a su reflejo en la correspondiente sentencia.</a:t>
            </a:r>
          </a:p>
          <a:p>
            <a:pPr lvl="0" algn="just"/>
            <a:r>
              <a:rPr lang="es-ES" b="1" dirty="0" smtClean="0"/>
              <a:t>Ofrecer excusa a la víctima del delito: </a:t>
            </a:r>
            <a:r>
              <a:rPr lang="es-ES" dirty="0" smtClean="0"/>
              <a:t>el </a:t>
            </a:r>
            <a:r>
              <a:rPr lang="es-ES" dirty="0"/>
              <a:t>tribunal deberá señalar al sancionado en que consiste la excusa, e a quien deberá ofrecerla, cuando y como deberá ofrecerla.</a:t>
            </a:r>
          </a:p>
          <a:p>
            <a:pPr lvl="0" algn="just"/>
            <a:r>
              <a:rPr lang="es-ES" b="1" dirty="0"/>
              <a:t>Abstenerse de frecuentar medios o lugares determinados:</a:t>
            </a:r>
            <a:r>
              <a:rPr lang="es-ES" dirty="0"/>
              <a:t> la abstención de frecuentar  aquellos lugares o medios que le señale expresamente el tribunal. </a:t>
            </a:r>
          </a:p>
          <a:p>
            <a:pPr lvl="0" algn="just"/>
            <a:r>
              <a:rPr lang="es-ES" dirty="0"/>
              <a:t>Cualquier otra actividad o restricción de actividad que contribuya a evitar que incurra en nuevo </a:t>
            </a:r>
            <a:r>
              <a:rPr lang="es-ES" dirty="0" smtClean="0"/>
              <a:t>delito.</a:t>
            </a:r>
            <a:endParaRPr lang="es-ES" dirty="0"/>
          </a:p>
        </p:txBody>
      </p:sp>
    </p:spTree>
    <p:extLst>
      <p:ext uri="{BB962C8B-B14F-4D97-AF65-F5344CB8AC3E}">
        <p14:creationId xmlns:p14="http://schemas.microsoft.com/office/powerpoint/2010/main" val="762986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56734"/>
          </a:xfrm>
        </p:spPr>
        <p:txBody>
          <a:bodyPr>
            <a:normAutofit/>
          </a:bodyPr>
          <a:lstStyle/>
          <a:p>
            <a:pPr marL="0" indent="0" algn="just">
              <a:buNone/>
            </a:pPr>
            <a:r>
              <a:rPr lang="es-ES" b="1" dirty="0"/>
              <a:t>Terminación del proceso de aplicación de la remisión condicional: </a:t>
            </a:r>
            <a:endParaRPr lang="es-ES" dirty="0"/>
          </a:p>
        </p:txBody>
      </p:sp>
      <p:graphicFrame>
        <p:nvGraphicFramePr>
          <p:cNvPr id="4" name="3 Diagrama"/>
          <p:cNvGraphicFramePr/>
          <p:nvPr>
            <p:extLst>
              <p:ext uri="{D42A27DB-BD31-4B8C-83A1-F6EECF244321}">
                <p14:modId xmlns:p14="http://schemas.microsoft.com/office/powerpoint/2010/main" val="1210382258"/>
              </p:ext>
            </p:extLst>
          </p:nvPr>
        </p:nvGraphicFramePr>
        <p:xfrm>
          <a:off x="251520" y="1923678"/>
          <a:ext cx="8712968"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5614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411510"/>
            <a:ext cx="8534400" cy="569214"/>
          </a:xfrm>
        </p:spPr>
        <p:txBody>
          <a:bodyPr>
            <a:normAutofit fontScale="90000"/>
          </a:bodyPr>
          <a:lstStyle/>
          <a:p>
            <a:pPr lvl="0"/>
            <a:r>
              <a:rPr lang="es-ES_tradnl" b="1" dirty="0">
                <a:solidFill>
                  <a:schemeClr val="tx1"/>
                </a:solidFill>
              </a:rPr>
              <a:t>Libertad condicional</a:t>
            </a:r>
            <a:r>
              <a:rPr lang="es-ES_tradnl" b="1" dirty="0" smtClean="0">
                <a:solidFill>
                  <a:schemeClr val="tx1"/>
                </a:solidFill>
              </a:rPr>
              <a:t>. </a:t>
            </a:r>
            <a:br>
              <a:rPr lang="es-ES_tradnl" b="1" dirty="0" smtClean="0">
                <a:solidFill>
                  <a:schemeClr val="tx1"/>
                </a:solidFill>
              </a:rPr>
            </a:br>
            <a:r>
              <a:rPr lang="es-ES_tradnl" b="1" dirty="0" smtClean="0">
                <a:solidFill>
                  <a:schemeClr val="tx1"/>
                </a:solidFill>
              </a:rPr>
              <a:t>Artículo 89 Ley 151/22</a:t>
            </a:r>
            <a:endParaRPr lang="es-ES" b="1" dirty="0">
              <a:solidFill>
                <a:schemeClr val="tx1"/>
              </a:solidFill>
            </a:endParaRPr>
          </a:p>
        </p:txBody>
      </p:sp>
      <p:sp>
        <p:nvSpPr>
          <p:cNvPr id="3" name="2 Marcador de contenido"/>
          <p:cNvSpPr>
            <a:spLocks noGrp="1"/>
          </p:cNvSpPr>
          <p:nvPr>
            <p:ph sz="quarter" idx="1"/>
          </p:nvPr>
        </p:nvSpPr>
        <p:spPr/>
        <p:txBody>
          <a:bodyPr>
            <a:normAutofit fontScale="85000" lnSpcReduction="10000"/>
          </a:bodyPr>
          <a:lstStyle/>
          <a:p>
            <a:pPr algn="just"/>
            <a:endParaRPr lang="es-ES" dirty="0" smtClean="0"/>
          </a:p>
          <a:p>
            <a:pPr algn="just"/>
            <a:endParaRPr lang="es-ES" dirty="0"/>
          </a:p>
          <a:p>
            <a:pPr marL="0" indent="0" algn="just">
              <a:buNone/>
            </a:pPr>
            <a:r>
              <a:rPr lang="es-ES" b="1" dirty="0"/>
              <a:t>Artículo 89.1. </a:t>
            </a:r>
            <a:r>
              <a:rPr lang="es-ES" dirty="0"/>
              <a:t>El tribunal puede disponer la libertad condicional del sancionado a </a:t>
            </a:r>
            <a:r>
              <a:rPr lang="es-ES" b="1" dirty="0"/>
              <a:t>privación temporal de libertad o trabajo correccional con internamiento</a:t>
            </a:r>
            <a:r>
              <a:rPr lang="es-ES" dirty="0"/>
              <a:t> si, apreciando sus condiciones individuales y su comportamiento durante el tiempo de reclusión, existen razones fundadas para considerar que se ha enmendado y que los fines de la sanción se han alcanzado sin necesidad de ejecutarse totalmente la misma; de conformidad con lo establecido en la </a:t>
            </a:r>
            <a:r>
              <a:rPr lang="es-ES" dirty="0" smtClean="0"/>
              <a:t>ley.</a:t>
            </a:r>
            <a:endParaRPr lang="es-ES" dirty="0"/>
          </a:p>
        </p:txBody>
      </p:sp>
    </p:spTree>
    <p:extLst>
      <p:ext uri="{BB962C8B-B14F-4D97-AF65-F5344CB8AC3E}">
        <p14:creationId xmlns:p14="http://schemas.microsoft.com/office/powerpoint/2010/main" val="2233492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483518"/>
            <a:ext cx="8534400" cy="569214"/>
          </a:xfrm>
        </p:spPr>
        <p:txBody>
          <a:bodyPr>
            <a:normAutofit fontScale="90000"/>
          </a:bodyPr>
          <a:lstStyle/>
          <a:p>
            <a:pPr lvl="0"/>
            <a:r>
              <a:rPr lang="es-ES_tradnl" b="1" dirty="0">
                <a:solidFill>
                  <a:schemeClr val="tx1"/>
                </a:solidFill>
              </a:rPr>
              <a:t>Libertad condicional</a:t>
            </a:r>
            <a:r>
              <a:rPr lang="es-ES_tradnl" b="1" dirty="0" smtClean="0">
                <a:solidFill>
                  <a:schemeClr val="tx1"/>
                </a:solidFill>
              </a:rPr>
              <a:t>. </a:t>
            </a:r>
            <a:br>
              <a:rPr lang="es-ES_tradnl" b="1" dirty="0" smtClean="0">
                <a:solidFill>
                  <a:schemeClr val="tx1"/>
                </a:solidFill>
              </a:rPr>
            </a:br>
            <a:r>
              <a:rPr lang="es-ES_tradnl" b="1" dirty="0" smtClean="0">
                <a:solidFill>
                  <a:schemeClr val="tx1"/>
                </a:solidFill>
              </a:rPr>
              <a:t>Artículo 89 Ley 151/22</a:t>
            </a:r>
            <a:endParaRPr lang="es-ES" b="1" dirty="0">
              <a:solidFill>
                <a:schemeClr val="tx1"/>
              </a:solidFill>
            </a:endParaRPr>
          </a:p>
        </p:txBody>
      </p:sp>
      <p:sp>
        <p:nvSpPr>
          <p:cNvPr id="3" name="2 Marcador de contenido"/>
          <p:cNvSpPr>
            <a:spLocks noGrp="1"/>
          </p:cNvSpPr>
          <p:nvPr>
            <p:ph sz="quarter" idx="1"/>
          </p:nvPr>
        </p:nvSpPr>
        <p:spPr/>
        <p:txBody>
          <a:bodyPr/>
          <a:lstStyle/>
          <a:p>
            <a:pPr algn="just"/>
            <a:endParaRPr lang="es-ES" dirty="0" smtClean="0"/>
          </a:p>
          <a:p>
            <a:pPr algn="just"/>
            <a:endParaRPr lang="es-ES" dirty="0"/>
          </a:p>
          <a:p>
            <a:pPr marL="0" indent="0" algn="just">
              <a:buNone/>
            </a:pPr>
            <a:r>
              <a:rPr lang="es-ES" dirty="0" smtClean="0"/>
              <a:t>Consiste </a:t>
            </a:r>
            <a:r>
              <a:rPr lang="es-ES" dirty="0"/>
              <a:t>en la liberación anticipada de un sancionado que se halle recluido en un centro penitenciario extinguiendo un apena de privación temporal de libertad, siempre que concurran los requisitos exigidos por la legislación penal.</a:t>
            </a:r>
          </a:p>
        </p:txBody>
      </p:sp>
    </p:spTree>
    <p:extLst>
      <p:ext uri="{BB962C8B-B14F-4D97-AF65-F5344CB8AC3E}">
        <p14:creationId xmlns:p14="http://schemas.microsoft.com/office/powerpoint/2010/main" val="1182898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303498"/>
            <a:ext cx="8534400" cy="569214"/>
          </a:xfrm>
        </p:spPr>
        <p:txBody>
          <a:bodyPr>
            <a:normAutofit fontScale="90000"/>
          </a:bodyPr>
          <a:lstStyle/>
          <a:p>
            <a:pPr lvl="0"/>
            <a:r>
              <a:rPr lang="es-ES_tradnl" sz="4000" b="1" dirty="0">
                <a:solidFill>
                  <a:schemeClr val="tx1"/>
                </a:solidFill>
              </a:rPr>
              <a:t>Libertad condicional. </a:t>
            </a:r>
            <a:r>
              <a:rPr lang="es-ES_tradnl" sz="4000" b="1" dirty="0" smtClean="0">
                <a:solidFill>
                  <a:schemeClr val="tx1"/>
                </a:solidFill>
              </a:rPr>
              <a:t/>
            </a:r>
            <a:br>
              <a:rPr lang="es-ES_tradnl" sz="4000" b="1" dirty="0" smtClean="0">
                <a:solidFill>
                  <a:schemeClr val="tx1"/>
                </a:solidFill>
              </a:rPr>
            </a:br>
            <a:r>
              <a:rPr lang="es-ES_tradnl" sz="2200" b="1" dirty="0" smtClean="0">
                <a:solidFill>
                  <a:schemeClr val="tx1"/>
                </a:solidFill>
              </a:rPr>
              <a:t>Artículo 144.1 </a:t>
            </a:r>
            <a:r>
              <a:rPr lang="es-ES_tradnl" sz="2200" b="1" dirty="0">
                <a:solidFill>
                  <a:schemeClr val="tx1"/>
                </a:solidFill>
              </a:rPr>
              <a:t>Ley 152/22 </a:t>
            </a:r>
            <a:r>
              <a:rPr lang="es-ES_tradnl" sz="2200" b="1" dirty="0" smtClean="0">
                <a:solidFill>
                  <a:schemeClr val="tx1"/>
                </a:solidFill>
              </a:rPr>
              <a:t>Ley de Ejecución Penal (LEP) </a:t>
            </a:r>
            <a:endParaRPr lang="es-ES" sz="3100" b="1"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0" indent="0">
              <a:buNone/>
            </a:pPr>
            <a:r>
              <a:rPr lang="es-ES" b="1" dirty="0" smtClean="0"/>
              <a:t>Requisitos </a:t>
            </a:r>
            <a:r>
              <a:rPr lang="es-ES" b="1" dirty="0"/>
              <a:t>formales para conceder la libertad condicional: </a:t>
            </a:r>
            <a:r>
              <a:rPr lang="es-ES" b="1" dirty="0" smtClean="0"/>
              <a:t>Artículo 141.1 a), b), c), d), e) y f) LEP</a:t>
            </a:r>
            <a:endParaRPr lang="es-ES" dirty="0"/>
          </a:p>
          <a:p>
            <a:pPr marL="0" lvl="0" indent="0">
              <a:buNone/>
            </a:pPr>
            <a:r>
              <a:rPr lang="es-ES" dirty="0" smtClean="0"/>
              <a:t>a)  Un </a:t>
            </a:r>
            <a:r>
              <a:rPr lang="es-ES" b="1" dirty="0" smtClean="0"/>
              <a:t>tercio de </a:t>
            </a:r>
            <a:r>
              <a:rPr lang="es-ES" b="1" dirty="0"/>
              <a:t>la sanción impuesta</a:t>
            </a:r>
            <a:r>
              <a:rPr lang="es-ES" dirty="0"/>
              <a:t>, cuando se trate de sancionados que no hallan arribados a los </a:t>
            </a:r>
            <a:r>
              <a:rPr lang="es-ES" b="1" dirty="0"/>
              <a:t>20 años de edad</a:t>
            </a:r>
            <a:r>
              <a:rPr lang="es-ES" dirty="0"/>
              <a:t> al comenzar a cumplir la sanción y sean primarios en la comisión de delitos. Para los reincidentes o multireincidentes hasta la mitad.  </a:t>
            </a:r>
          </a:p>
          <a:p>
            <a:pPr marL="0" lvl="0" indent="0">
              <a:buNone/>
            </a:pPr>
            <a:r>
              <a:rPr lang="es-ES" dirty="0" smtClean="0"/>
              <a:t>b) La </a:t>
            </a:r>
            <a:r>
              <a:rPr lang="es-ES" b="1" dirty="0"/>
              <a:t>tercera parte  </a:t>
            </a:r>
            <a:r>
              <a:rPr lang="es-ES" dirty="0"/>
              <a:t>de la sanción impuesta, cuando se trate de </a:t>
            </a:r>
            <a:r>
              <a:rPr lang="es-ES" b="1" dirty="0"/>
              <a:t>mujeres primarias </a:t>
            </a:r>
            <a:r>
              <a:rPr lang="es-ES" dirty="0"/>
              <a:t>en  la comisión de delitos;</a:t>
            </a:r>
          </a:p>
          <a:p>
            <a:pPr lvl="0"/>
            <a:endParaRPr lang="es-ES" dirty="0"/>
          </a:p>
        </p:txBody>
      </p:sp>
    </p:spTree>
    <p:extLst>
      <p:ext uri="{BB962C8B-B14F-4D97-AF65-F5344CB8AC3E}">
        <p14:creationId xmlns:p14="http://schemas.microsoft.com/office/powerpoint/2010/main" val="7466302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Libertad condicional.</a:t>
            </a:r>
            <a:endParaRPr lang="es-ES" b="1"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indent="0">
              <a:buNone/>
            </a:pPr>
            <a:r>
              <a:rPr lang="es-ES" b="1" dirty="0" smtClean="0"/>
              <a:t>Requisitos </a:t>
            </a:r>
            <a:r>
              <a:rPr lang="es-ES" b="1" dirty="0"/>
              <a:t>formales para conceder la libertad condicional</a:t>
            </a:r>
            <a:r>
              <a:rPr lang="es-ES" b="1" dirty="0" smtClean="0"/>
              <a:t>:</a:t>
            </a:r>
            <a:endParaRPr lang="es-ES" dirty="0"/>
          </a:p>
          <a:p>
            <a:pPr marL="0" lvl="0" indent="0">
              <a:buNone/>
            </a:pPr>
            <a:r>
              <a:rPr lang="es-ES" dirty="0" smtClean="0"/>
              <a:t>c) La </a:t>
            </a:r>
            <a:r>
              <a:rPr lang="es-ES" b="1" dirty="0" smtClean="0"/>
              <a:t>mitad</a:t>
            </a:r>
            <a:r>
              <a:rPr lang="es-ES" dirty="0" smtClean="0"/>
              <a:t> </a:t>
            </a:r>
            <a:r>
              <a:rPr lang="es-ES" dirty="0"/>
              <a:t>del término de la sanción impuesta, cuando se trate de </a:t>
            </a:r>
            <a:r>
              <a:rPr lang="es-ES" b="1" dirty="0"/>
              <a:t>sancionados primarios</a:t>
            </a:r>
            <a:r>
              <a:rPr lang="es-ES" dirty="0"/>
              <a:t> en la comisión de delitos;</a:t>
            </a:r>
          </a:p>
          <a:p>
            <a:pPr marL="0" lvl="0" indent="0">
              <a:buNone/>
            </a:pPr>
            <a:r>
              <a:rPr lang="es-ES" dirty="0" smtClean="0"/>
              <a:t>d) Las </a:t>
            </a:r>
            <a:r>
              <a:rPr lang="es-ES" b="1" dirty="0"/>
              <a:t>dos terceras </a:t>
            </a:r>
            <a:r>
              <a:rPr lang="es-ES" dirty="0"/>
              <a:t>partes de la sanción impuesta, cuando se trate de </a:t>
            </a:r>
            <a:r>
              <a:rPr lang="es-ES" b="1" dirty="0"/>
              <a:t>reincidentes o multirreincidentes</a:t>
            </a:r>
            <a:r>
              <a:rPr lang="es-ES" dirty="0"/>
              <a:t>;</a:t>
            </a:r>
          </a:p>
          <a:p>
            <a:pPr lvl="0"/>
            <a:endParaRPr lang="es-ES" dirty="0"/>
          </a:p>
        </p:txBody>
      </p:sp>
    </p:spTree>
    <p:extLst>
      <p:ext uri="{BB962C8B-B14F-4D97-AF65-F5344CB8AC3E}">
        <p14:creationId xmlns:p14="http://schemas.microsoft.com/office/powerpoint/2010/main" val="337041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Libertad condicional.</a:t>
            </a:r>
            <a:endParaRPr lang="es-ES" b="1"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0" indent="0">
              <a:buNone/>
            </a:pPr>
            <a:r>
              <a:rPr lang="es-ES" b="1" dirty="0" smtClean="0"/>
              <a:t>Requisitos </a:t>
            </a:r>
            <a:r>
              <a:rPr lang="es-ES" b="1" dirty="0"/>
              <a:t>formales para conceder la libertad condicional: </a:t>
            </a:r>
            <a:endParaRPr lang="es-ES" dirty="0"/>
          </a:p>
          <a:p>
            <a:pPr marL="0" lvl="0" indent="0">
              <a:buNone/>
            </a:pPr>
            <a:r>
              <a:rPr lang="es-ES" dirty="0" smtClean="0"/>
              <a:t>e) Las </a:t>
            </a:r>
            <a:r>
              <a:rPr lang="es-ES" b="1" dirty="0"/>
              <a:t>dos terceras partes </a:t>
            </a:r>
            <a:r>
              <a:rPr lang="es-ES" dirty="0"/>
              <a:t>de lo que le resta por cumplir de la sanción privativa de libertad, en los casos en los que su ingreso en prisión haya sido producto a la </a:t>
            </a:r>
            <a:r>
              <a:rPr lang="es-ES" b="1" dirty="0"/>
              <a:t>revocación de una sanción alternativa </a:t>
            </a:r>
            <a:r>
              <a:rPr lang="es-ES" dirty="0"/>
              <a:t>o de un </a:t>
            </a:r>
            <a:r>
              <a:rPr lang="es-ES" b="1" dirty="0"/>
              <a:t>beneficio de excarcelación anticipada</a:t>
            </a:r>
            <a:r>
              <a:rPr lang="es-ES" dirty="0"/>
              <a:t> </a:t>
            </a:r>
            <a:r>
              <a:rPr lang="es-ES" b="1" dirty="0" smtClean="0"/>
              <a:t>anterior</a:t>
            </a:r>
            <a:endParaRPr lang="es-ES" dirty="0"/>
          </a:p>
          <a:p>
            <a:pPr marL="0" lvl="0" indent="0">
              <a:buNone/>
            </a:pPr>
            <a:r>
              <a:rPr lang="es-ES" dirty="0" smtClean="0"/>
              <a:t>f) Las </a:t>
            </a:r>
            <a:r>
              <a:rPr lang="es-ES" b="1" dirty="0" smtClean="0"/>
              <a:t>dos </a:t>
            </a:r>
            <a:r>
              <a:rPr lang="es-ES" b="1" dirty="0"/>
              <a:t>terceras partes o más </a:t>
            </a:r>
            <a:r>
              <a:rPr lang="es-ES" dirty="0"/>
              <a:t>de la sanción, cuando lo </a:t>
            </a:r>
            <a:r>
              <a:rPr lang="es-ES" b="1" dirty="0"/>
              <a:t>disponga el tribunal </a:t>
            </a:r>
            <a:r>
              <a:rPr lang="es-ES" dirty="0"/>
              <a:t>en la sentencia.</a:t>
            </a:r>
          </a:p>
          <a:p>
            <a:pPr lvl="0"/>
            <a:endParaRPr lang="es-ES" dirty="0"/>
          </a:p>
        </p:txBody>
      </p:sp>
    </p:spTree>
    <p:extLst>
      <p:ext uri="{BB962C8B-B14F-4D97-AF65-F5344CB8AC3E}">
        <p14:creationId xmlns:p14="http://schemas.microsoft.com/office/powerpoint/2010/main" val="28620157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Libertad condicional.</a:t>
            </a:r>
            <a:endParaRPr lang="es-ES" b="1" dirty="0">
              <a:solidFill>
                <a:schemeClr val="tx1"/>
              </a:solidFill>
            </a:endParaRPr>
          </a:p>
        </p:txBody>
      </p:sp>
      <p:sp>
        <p:nvSpPr>
          <p:cNvPr id="3" name="2 Marcador de contenido"/>
          <p:cNvSpPr>
            <a:spLocks noGrp="1"/>
          </p:cNvSpPr>
          <p:nvPr>
            <p:ph sz="quarter" idx="1"/>
          </p:nvPr>
        </p:nvSpPr>
        <p:spPr/>
        <p:txBody>
          <a:bodyPr>
            <a:normAutofit/>
          </a:bodyPr>
          <a:lstStyle/>
          <a:p>
            <a:pPr marL="0" indent="0">
              <a:buNone/>
            </a:pPr>
            <a:r>
              <a:rPr lang="es-ES" b="1" dirty="0"/>
              <a:t>Requisitos materiales para conceder la libertad </a:t>
            </a:r>
            <a:r>
              <a:rPr lang="es-ES" b="1" dirty="0" smtClean="0"/>
              <a:t>condicional</a:t>
            </a:r>
            <a:r>
              <a:rPr lang="es-ES" dirty="0" smtClean="0"/>
              <a:t> </a:t>
            </a:r>
            <a:endParaRPr lang="es-ES" dirty="0"/>
          </a:p>
          <a:p>
            <a:pPr lvl="0"/>
            <a:r>
              <a:rPr lang="es-ES" dirty="0"/>
              <a:t>Las características individuales del </a:t>
            </a:r>
            <a:r>
              <a:rPr lang="es-ES" dirty="0" smtClean="0"/>
              <a:t>sancionado.</a:t>
            </a:r>
            <a:endParaRPr lang="es-ES" dirty="0"/>
          </a:p>
          <a:p>
            <a:pPr lvl="0"/>
            <a:r>
              <a:rPr lang="es-ES" dirty="0"/>
              <a:t>El comportamiento del </a:t>
            </a:r>
            <a:r>
              <a:rPr lang="es-ES" dirty="0" smtClean="0"/>
              <a:t>sancionado dentro </a:t>
            </a:r>
            <a:r>
              <a:rPr lang="es-ES" dirty="0"/>
              <a:t>del periodo de </a:t>
            </a:r>
            <a:r>
              <a:rPr lang="es-ES" dirty="0" smtClean="0"/>
              <a:t>reclusión.</a:t>
            </a:r>
            <a:endParaRPr lang="es-ES" dirty="0"/>
          </a:p>
          <a:p>
            <a:pPr lvl="0"/>
            <a:r>
              <a:rPr lang="es-ES" dirty="0"/>
              <a:t>La enmienda del </a:t>
            </a:r>
            <a:r>
              <a:rPr lang="es-ES" dirty="0" smtClean="0"/>
              <a:t>sancionado</a:t>
            </a:r>
            <a:r>
              <a:rPr lang="es-ES" dirty="0"/>
              <a:t>.</a:t>
            </a:r>
          </a:p>
          <a:p>
            <a:pPr lvl="0"/>
            <a:r>
              <a:rPr lang="es-ES" dirty="0"/>
              <a:t>Los fines de la </a:t>
            </a:r>
            <a:r>
              <a:rPr lang="es-ES" dirty="0" smtClean="0"/>
              <a:t>sanción</a:t>
            </a:r>
            <a:r>
              <a:rPr lang="es-ES" dirty="0"/>
              <a:t>.</a:t>
            </a:r>
          </a:p>
        </p:txBody>
      </p:sp>
    </p:spTree>
    <p:extLst>
      <p:ext uri="{BB962C8B-B14F-4D97-AF65-F5344CB8AC3E}">
        <p14:creationId xmlns:p14="http://schemas.microsoft.com/office/powerpoint/2010/main" val="1592322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Libertad condicional.</a:t>
            </a:r>
            <a:endParaRPr lang="es-ES" b="1" dirty="0">
              <a:solidFill>
                <a:schemeClr val="tx1"/>
              </a:solidFill>
            </a:endParaRPr>
          </a:p>
        </p:txBody>
      </p:sp>
      <p:sp>
        <p:nvSpPr>
          <p:cNvPr id="3" name="2 Marcador de contenido"/>
          <p:cNvSpPr>
            <a:spLocks noGrp="1"/>
          </p:cNvSpPr>
          <p:nvPr>
            <p:ph sz="quarter" idx="1"/>
          </p:nvPr>
        </p:nvSpPr>
        <p:spPr/>
        <p:txBody>
          <a:bodyPr>
            <a:normAutofit fontScale="70000" lnSpcReduction="20000"/>
          </a:bodyPr>
          <a:lstStyle/>
          <a:p>
            <a:pPr marL="0" indent="0">
              <a:buNone/>
            </a:pPr>
            <a:r>
              <a:rPr lang="es-ES" sz="2800" b="1" dirty="0"/>
              <a:t>Procedimiento para otorgar la libertad condicional:</a:t>
            </a:r>
          </a:p>
          <a:p>
            <a:pPr marL="0" indent="0">
              <a:buNone/>
            </a:pPr>
            <a:r>
              <a:rPr lang="es-ES" sz="2800" b="1" dirty="0" smtClean="0"/>
              <a:t>La </a:t>
            </a:r>
            <a:r>
              <a:rPr lang="es-ES" sz="2800" b="1" dirty="0"/>
              <a:t>etapa de comprobación de los requisitos (materiales y formales) para otorgar la libertad condicional:</a:t>
            </a:r>
          </a:p>
          <a:p>
            <a:pPr marL="0" indent="0">
              <a:buNone/>
            </a:pPr>
            <a:r>
              <a:rPr lang="es-ES" sz="2800" dirty="0"/>
              <a:t>1.1-	</a:t>
            </a:r>
            <a:r>
              <a:rPr lang="es-ES" sz="3300" dirty="0"/>
              <a:t>La formulación de solicitud: puede realizarse por tres vías </a:t>
            </a:r>
          </a:p>
          <a:p>
            <a:r>
              <a:rPr lang="es-ES" sz="3300" dirty="0" smtClean="0"/>
              <a:t>Por </a:t>
            </a:r>
            <a:r>
              <a:rPr lang="es-ES" sz="3300" dirty="0"/>
              <a:t>los funcionarios del </a:t>
            </a:r>
            <a:r>
              <a:rPr lang="es-ES" sz="3300" dirty="0" smtClean="0"/>
              <a:t>MININT</a:t>
            </a:r>
            <a:r>
              <a:rPr lang="es-ES" sz="3300" dirty="0"/>
              <a:t>.</a:t>
            </a:r>
            <a:endParaRPr lang="es-ES" sz="3300" dirty="0" smtClean="0"/>
          </a:p>
          <a:p>
            <a:r>
              <a:rPr lang="es-ES" sz="3300" dirty="0" smtClean="0"/>
              <a:t>Por </a:t>
            </a:r>
            <a:r>
              <a:rPr lang="es-ES" sz="3300" dirty="0"/>
              <a:t>el sancionado o sus </a:t>
            </a:r>
            <a:r>
              <a:rPr lang="es-ES" sz="3300" dirty="0" smtClean="0"/>
              <a:t>familiares.</a:t>
            </a:r>
          </a:p>
          <a:p>
            <a:r>
              <a:rPr lang="es-ES" sz="3300" dirty="0"/>
              <a:t>El tribunal </a:t>
            </a:r>
            <a:r>
              <a:rPr lang="es-ES" sz="3300" dirty="0" smtClean="0"/>
              <a:t>sancionador.</a:t>
            </a:r>
          </a:p>
          <a:p>
            <a:pPr marL="0" indent="0">
              <a:buNone/>
            </a:pPr>
            <a:r>
              <a:rPr lang="es-ES" sz="3300" dirty="0" smtClean="0"/>
              <a:t> </a:t>
            </a:r>
          </a:p>
          <a:p>
            <a:pPr marL="0" indent="0">
              <a:buNone/>
            </a:pPr>
            <a:r>
              <a:rPr lang="es-ES" sz="3300" dirty="0" smtClean="0"/>
              <a:t>1.2- La </a:t>
            </a:r>
            <a:r>
              <a:rPr lang="es-ES" sz="3300" dirty="0"/>
              <a:t>opinión del </a:t>
            </a:r>
            <a:r>
              <a:rPr lang="es-ES" sz="3300" dirty="0" smtClean="0"/>
              <a:t>fiscal. </a:t>
            </a:r>
            <a:endParaRPr lang="es-ES" sz="3300" dirty="0"/>
          </a:p>
          <a:p>
            <a:pPr marL="0" indent="0">
              <a:buNone/>
            </a:pPr>
            <a:endParaRPr lang="es-ES" sz="3300" dirty="0"/>
          </a:p>
        </p:txBody>
      </p:sp>
    </p:spTree>
    <p:extLst>
      <p:ext uri="{BB962C8B-B14F-4D97-AF65-F5344CB8AC3E}">
        <p14:creationId xmlns:p14="http://schemas.microsoft.com/office/powerpoint/2010/main" val="354037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Objetivos de la </a:t>
            </a:r>
            <a:r>
              <a:rPr lang="es-ES" b="1" dirty="0" smtClean="0">
                <a:solidFill>
                  <a:schemeClr val="tx1"/>
                </a:solidFill>
              </a:rPr>
              <a:t>conferencia</a:t>
            </a:r>
            <a:endParaRPr lang="es-ES" b="1" dirty="0">
              <a:solidFill>
                <a:schemeClr val="tx1"/>
              </a:solidFill>
            </a:endParaRPr>
          </a:p>
        </p:txBody>
      </p:sp>
      <p:sp>
        <p:nvSpPr>
          <p:cNvPr id="3" name="2 Marcador de contenido"/>
          <p:cNvSpPr>
            <a:spLocks noGrp="1"/>
          </p:cNvSpPr>
          <p:nvPr>
            <p:ph sz="quarter" idx="1"/>
          </p:nvPr>
        </p:nvSpPr>
        <p:spPr/>
        <p:txBody>
          <a:bodyPr>
            <a:normAutofit fontScale="77500" lnSpcReduction="20000"/>
          </a:bodyPr>
          <a:lstStyle/>
          <a:p>
            <a:r>
              <a:rPr lang="es-ES" dirty="0" smtClean="0"/>
              <a:t>1</a:t>
            </a:r>
            <a:r>
              <a:rPr lang="es-ES" dirty="0"/>
              <a:t>.	Conocer el fundamento, los fines y los efectos de la remisión condicional de la sanción, como elemento indispensable para su correcto dominio y justa aplicación.</a:t>
            </a:r>
          </a:p>
          <a:p>
            <a:r>
              <a:rPr lang="es-ES" dirty="0"/>
              <a:t>2.	Analizar la importancia del período de prueba y la necesidad de su control.</a:t>
            </a:r>
          </a:p>
          <a:p>
            <a:r>
              <a:rPr lang="es-ES" dirty="0"/>
              <a:t>3.	Dominar las causas y términos de la revocación de la remisión condicional. </a:t>
            </a:r>
          </a:p>
          <a:p>
            <a:r>
              <a:rPr lang="es-ES" dirty="0"/>
              <a:t>4.	Conocer el fundamento, los requisitos y los efectos de la libertad condicional.  </a:t>
            </a:r>
          </a:p>
          <a:p>
            <a:r>
              <a:rPr lang="es-ES" dirty="0"/>
              <a:t>5.	Dominar las situaciones que pueden provocar la revocación de la libertad condicional.</a:t>
            </a:r>
          </a:p>
        </p:txBody>
      </p:sp>
    </p:spTree>
    <p:extLst>
      <p:ext uri="{BB962C8B-B14F-4D97-AF65-F5344CB8AC3E}">
        <p14:creationId xmlns:p14="http://schemas.microsoft.com/office/powerpoint/2010/main" val="2438213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Libertad condicional.</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586704"/>
          </a:xfrm>
        </p:spPr>
        <p:txBody>
          <a:bodyPr>
            <a:normAutofit fontScale="77500" lnSpcReduction="20000"/>
          </a:bodyPr>
          <a:lstStyle/>
          <a:p>
            <a:pPr marL="0" indent="0">
              <a:buNone/>
            </a:pPr>
            <a:r>
              <a:rPr lang="es-ES" sz="2800" b="1" dirty="0" smtClean="0"/>
              <a:t>La </a:t>
            </a:r>
            <a:r>
              <a:rPr lang="es-ES" sz="2800" b="1" dirty="0"/>
              <a:t>etapa de conclusión de la </a:t>
            </a:r>
            <a:r>
              <a:rPr lang="es-ES" sz="2800" b="1" dirty="0" smtClean="0"/>
              <a:t>libertad condicional</a:t>
            </a:r>
            <a:r>
              <a:rPr lang="es-ES" sz="2800" b="1" dirty="0"/>
              <a:t>. </a:t>
            </a:r>
            <a:endParaRPr lang="es-ES" sz="2800" b="1" dirty="0" smtClean="0"/>
          </a:p>
          <a:p>
            <a:pPr lvl="0"/>
            <a:r>
              <a:rPr lang="es-ES" sz="2800" b="1" dirty="0"/>
              <a:t>La conclusión normal de la libertad condicional:</a:t>
            </a:r>
            <a:r>
              <a:rPr lang="es-ES" sz="2800" dirty="0"/>
              <a:t>  es aquella en la que se cumple el periodo de prueba sin que se hubiera producido ninguna causal de revocación de la libertad condicional</a:t>
            </a:r>
          </a:p>
          <a:p>
            <a:pPr lvl="0"/>
            <a:r>
              <a:rPr lang="es-ES" sz="2800" b="1" dirty="0"/>
              <a:t>Revocación de la libertad condicional:</a:t>
            </a:r>
            <a:endParaRPr lang="es-ES" sz="2800" dirty="0"/>
          </a:p>
          <a:p>
            <a:pPr marL="0" indent="0">
              <a:buNone/>
            </a:pPr>
            <a:r>
              <a:rPr lang="es-ES" sz="2800" dirty="0"/>
              <a:t>- El beneficiario  es sancionado a privación de libertad por un nuevo delito:</a:t>
            </a:r>
          </a:p>
          <a:p>
            <a:pPr marL="0" indent="0">
              <a:buNone/>
            </a:pPr>
            <a:r>
              <a:rPr lang="es-ES" sz="2800" dirty="0"/>
              <a:t>- el beneficiario observa una conducta antisocial:</a:t>
            </a:r>
          </a:p>
          <a:p>
            <a:pPr marL="0" indent="0">
              <a:buNone/>
            </a:pPr>
            <a:r>
              <a:rPr lang="es-ES" sz="2800" dirty="0"/>
              <a:t>- la organización de masa, política y social, el colectivo de trabajo o la unidad militar que le ofrecieron la garantía la retiran: </a:t>
            </a:r>
          </a:p>
          <a:p>
            <a:pPr marL="0" indent="0">
              <a:buNone/>
            </a:pPr>
            <a:endParaRPr lang="es-ES" sz="2800" b="1" dirty="0"/>
          </a:p>
        </p:txBody>
      </p:sp>
    </p:spTree>
    <p:extLst>
      <p:ext uri="{BB962C8B-B14F-4D97-AF65-F5344CB8AC3E}">
        <p14:creationId xmlns:p14="http://schemas.microsoft.com/office/powerpoint/2010/main" val="2460289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600" b="1" dirty="0">
                <a:solidFill>
                  <a:schemeClr val="tx1"/>
                </a:solidFill>
              </a:rPr>
              <a:t>BIBLIOGRAFÍA</a:t>
            </a:r>
            <a:endParaRPr lang="es-ES" sz="3600" dirty="0">
              <a:solidFill>
                <a:schemeClr val="tx1"/>
              </a:solidFill>
            </a:endParaRPr>
          </a:p>
        </p:txBody>
      </p:sp>
      <p:sp>
        <p:nvSpPr>
          <p:cNvPr id="3" name="2 Marcador de contenido"/>
          <p:cNvSpPr>
            <a:spLocks noGrp="1"/>
          </p:cNvSpPr>
          <p:nvPr>
            <p:ph sz="quarter" idx="1"/>
          </p:nvPr>
        </p:nvSpPr>
        <p:spPr>
          <a:xfrm>
            <a:off x="301752" y="1145286"/>
            <a:ext cx="8503920" cy="3586704"/>
          </a:xfrm>
        </p:spPr>
        <p:txBody>
          <a:bodyPr>
            <a:normAutofit/>
          </a:bodyPr>
          <a:lstStyle/>
          <a:p>
            <a:pPr lvl="0" algn="just"/>
            <a:endParaRPr lang="es-ES_tradnl" sz="2400" dirty="0" smtClean="0"/>
          </a:p>
          <a:p>
            <a:pPr marL="0" indent="0" algn="just">
              <a:buNone/>
            </a:pPr>
            <a:endParaRPr lang="es-ES" sz="2400" dirty="0"/>
          </a:p>
          <a:p>
            <a:pPr marL="0" lvl="0" indent="0" algn="just">
              <a:buNone/>
            </a:pPr>
            <a:r>
              <a:rPr lang="es-ES" sz="2400" dirty="0" smtClean="0"/>
              <a:t>1. Ley </a:t>
            </a:r>
            <a:r>
              <a:rPr lang="es-ES" sz="2400" dirty="0"/>
              <a:t>151/22 del Código penal..</a:t>
            </a:r>
          </a:p>
          <a:p>
            <a:pPr marL="0" lvl="0" indent="0" algn="just">
              <a:buNone/>
            </a:pPr>
            <a:r>
              <a:rPr lang="es-ES" sz="2400" dirty="0" smtClean="0"/>
              <a:t>2. Ley </a:t>
            </a:r>
            <a:r>
              <a:rPr lang="es-ES" sz="2400" dirty="0"/>
              <a:t>152/22 Ley de Ejecución Penal. </a:t>
            </a:r>
          </a:p>
          <a:p>
            <a:pPr marL="0" lvl="0" indent="0" algn="just">
              <a:buNone/>
              <a:tabLst>
                <a:tab pos="279400" algn="l"/>
              </a:tabLst>
            </a:pPr>
            <a:r>
              <a:rPr lang="es-ES" sz="2400" dirty="0" smtClean="0"/>
              <a:t>3. QUIRÓS </a:t>
            </a:r>
            <a:r>
              <a:rPr lang="es-ES" sz="2400" dirty="0"/>
              <a:t>PÍREZ, Renén, Manual de Derecho Penal, Editorial Félix Valera, La Habana, 1999, Tomo IV. </a:t>
            </a:r>
          </a:p>
        </p:txBody>
      </p:sp>
    </p:spTree>
    <p:extLst>
      <p:ext uri="{BB962C8B-B14F-4D97-AF65-F5344CB8AC3E}">
        <p14:creationId xmlns:p14="http://schemas.microsoft.com/office/powerpoint/2010/main" val="194644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11510"/>
            <a:ext cx="8534400" cy="569214"/>
          </a:xfrm>
        </p:spPr>
        <p:txBody>
          <a:bodyPr>
            <a:normAutofit fontScale="90000"/>
          </a:bodyPr>
          <a:lstStyle/>
          <a:p>
            <a:r>
              <a:rPr lang="es-ES_tradnl" b="1" dirty="0">
                <a:solidFill>
                  <a:schemeClr val="tx1"/>
                </a:solidFill>
              </a:rPr>
              <a:t>La remisión condicional de la </a:t>
            </a:r>
            <a:r>
              <a:rPr lang="es-ES_tradnl" b="1" dirty="0" smtClean="0">
                <a:solidFill>
                  <a:schemeClr val="tx1"/>
                </a:solidFill>
              </a:rPr>
              <a:t>sanción. </a:t>
            </a:r>
            <a:br>
              <a:rPr lang="es-ES_tradnl" b="1" dirty="0" smtClean="0">
                <a:solidFill>
                  <a:schemeClr val="tx1"/>
                </a:solidFill>
              </a:rPr>
            </a:br>
            <a:r>
              <a:rPr lang="es-ES" b="1" dirty="0" smtClean="0">
                <a:solidFill>
                  <a:schemeClr val="tx1"/>
                </a:solidFill>
              </a:rPr>
              <a:t>Artículo 88 Ley 151/22. </a:t>
            </a:r>
            <a:endParaRPr lang="es-ES" b="1"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indent="0" algn="just">
              <a:buNone/>
            </a:pPr>
            <a:endParaRPr lang="es-ES" b="1" dirty="0" smtClean="0"/>
          </a:p>
          <a:p>
            <a:pPr marL="0" indent="0" algn="just">
              <a:buNone/>
            </a:pPr>
            <a:endParaRPr lang="es-ES" b="1" dirty="0"/>
          </a:p>
          <a:p>
            <a:pPr marL="0" indent="0" algn="just">
              <a:buNone/>
            </a:pPr>
            <a:r>
              <a:rPr lang="es-ES" b="1" dirty="0" smtClean="0"/>
              <a:t>Artículo </a:t>
            </a:r>
            <a:r>
              <a:rPr lang="es-ES" b="1" dirty="0"/>
              <a:t>88.1. </a:t>
            </a:r>
            <a:r>
              <a:rPr lang="es-ES" dirty="0"/>
              <a:t>El tribunal, al dictar la sentencia, puede disponer la remisión condicional de la sanción de </a:t>
            </a:r>
            <a:r>
              <a:rPr lang="es-ES" b="1" dirty="0"/>
              <a:t>privación temporal de libertad que no exceda de cinco años</a:t>
            </a:r>
            <a:r>
              <a:rPr lang="es-ES" dirty="0"/>
              <a:t>, si existen razones fundadas para considerar que el fin de la reinserción social del sancionado se puede alcanzar sin que sea </a:t>
            </a:r>
            <a:r>
              <a:rPr lang="es-ES" dirty="0" smtClean="0"/>
              <a:t>ejecutada….. </a:t>
            </a:r>
            <a:endParaRPr lang="es-ES" dirty="0"/>
          </a:p>
        </p:txBody>
      </p:sp>
    </p:spTree>
    <p:extLst>
      <p:ext uri="{BB962C8B-B14F-4D97-AF65-F5344CB8AC3E}">
        <p14:creationId xmlns:p14="http://schemas.microsoft.com/office/powerpoint/2010/main" val="99443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83518"/>
            <a:ext cx="8534400" cy="569214"/>
          </a:xfrm>
        </p:spPr>
        <p:txBody>
          <a:bodyPr>
            <a:normAutofit fontScale="90000"/>
          </a:bodyPr>
          <a:lstStyle/>
          <a:p>
            <a:r>
              <a:rPr lang="es-ES_tradnl" b="1" dirty="0">
                <a:solidFill>
                  <a:schemeClr val="tx1"/>
                </a:solidFill>
              </a:rPr>
              <a:t>La remisión condicional de la </a:t>
            </a:r>
            <a:r>
              <a:rPr lang="es-ES_tradnl" b="1" dirty="0" smtClean="0">
                <a:solidFill>
                  <a:schemeClr val="tx1"/>
                </a:solidFill>
              </a:rPr>
              <a:t>sanción. </a:t>
            </a:r>
            <a:br>
              <a:rPr lang="es-ES_tradnl" b="1" dirty="0" smtClean="0">
                <a:solidFill>
                  <a:schemeClr val="tx1"/>
                </a:solidFill>
              </a:rPr>
            </a:br>
            <a:r>
              <a:rPr lang="es-ES" b="1" dirty="0" smtClean="0">
                <a:solidFill>
                  <a:schemeClr val="tx1"/>
                </a:solidFill>
              </a:rPr>
              <a:t>Artículo 88 Ley 151/22. </a:t>
            </a:r>
            <a:endParaRPr lang="es-ES" b="1"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indent="0" algn="just">
              <a:buNone/>
            </a:pPr>
            <a:r>
              <a:rPr lang="es-ES" dirty="0"/>
              <a:t>S</a:t>
            </a:r>
            <a:r>
              <a:rPr lang="es-ES" dirty="0" smtClean="0"/>
              <a:t>uspensión </a:t>
            </a:r>
            <a:r>
              <a:rPr lang="es-ES" dirty="0"/>
              <a:t>temporal de la ejecución de una pena, quedando condicionada esa suspensión al cumplimiento de determinadas obligaciones impuesta al sancionado por el tribunal. Si transcurre el  plazo de la suspensión sin que el sancionado hubiera infringido los deberes de su cargo, se declarara definitivamente extinta la responsabilidad penal, pero si, por el contario, lo incumpliera se procederá a la ejecución de la pena originalmente aplicada</a:t>
            </a:r>
            <a:r>
              <a:rPr lang="es-ES" dirty="0" smtClean="0"/>
              <a:t>.</a:t>
            </a:r>
          </a:p>
          <a:p>
            <a:pPr marL="0" indent="0">
              <a:buNone/>
            </a:pPr>
            <a:endParaRPr lang="es-ES" dirty="0"/>
          </a:p>
        </p:txBody>
      </p:sp>
    </p:spTree>
    <p:extLst>
      <p:ext uri="{BB962C8B-B14F-4D97-AF65-F5344CB8AC3E}">
        <p14:creationId xmlns:p14="http://schemas.microsoft.com/office/powerpoint/2010/main" val="301653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748722"/>
          </a:xfrm>
        </p:spPr>
        <p:txBody>
          <a:bodyPr>
            <a:normAutofit fontScale="92500" lnSpcReduction="10000"/>
          </a:bodyPr>
          <a:lstStyle/>
          <a:p>
            <a:pPr algn="just"/>
            <a:r>
              <a:rPr lang="es-ES" b="1" dirty="0"/>
              <a:t>Requisitos del beneficiario: </a:t>
            </a:r>
            <a:endParaRPr lang="es-ES" dirty="0"/>
          </a:p>
          <a:p>
            <a:pPr marL="0" lvl="0" indent="0" algn="just">
              <a:buNone/>
            </a:pPr>
            <a:r>
              <a:rPr lang="es-ES" b="1" dirty="0"/>
              <a:t>Las características individuales del sancionado:</a:t>
            </a:r>
            <a:endParaRPr lang="es-ES" dirty="0"/>
          </a:p>
          <a:p>
            <a:pPr lvl="0" algn="just"/>
            <a:r>
              <a:rPr lang="es-ES" dirty="0"/>
              <a:t>Tener el infractor menos de 20 años y mayor de 60 años.</a:t>
            </a:r>
          </a:p>
          <a:p>
            <a:pPr lvl="0" algn="just"/>
            <a:r>
              <a:rPr lang="es-ES" dirty="0"/>
              <a:t>Dedicarse el infractor a una actividad socialmente útil, observando buena conducta </a:t>
            </a:r>
            <a:r>
              <a:rPr lang="es-ES" dirty="0" smtClean="0"/>
              <a:t>en el </a:t>
            </a:r>
            <a:r>
              <a:rPr lang="es-ES" dirty="0"/>
              <a:t>cumplimiento de sus deberes laborales y sociales.</a:t>
            </a:r>
          </a:p>
          <a:p>
            <a:pPr lvl="0" algn="just"/>
            <a:r>
              <a:rPr lang="es-ES" dirty="0"/>
              <a:t>Estar el sancionado afectado en su capacidad de discernimiento por el escaso desarrollo mental o cultural o por razones patológico</a:t>
            </a:r>
            <a:r>
              <a:rPr lang="es-ES" dirty="0" smtClean="0"/>
              <a:t>.</a:t>
            </a:r>
            <a:endParaRPr lang="es-ES" dirty="0"/>
          </a:p>
        </p:txBody>
      </p:sp>
    </p:spTree>
    <p:extLst>
      <p:ext uri="{BB962C8B-B14F-4D97-AF65-F5344CB8AC3E}">
        <p14:creationId xmlns:p14="http://schemas.microsoft.com/office/powerpoint/2010/main" val="1747473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694716"/>
          </a:xfrm>
        </p:spPr>
        <p:txBody>
          <a:bodyPr>
            <a:normAutofit fontScale="92500"/>
          </a:bodyPr>
          <a:lstStyle/>
          <a:p>
            <a:pPr algn="just"/>
            <a:r>
              <a:rPr lang="es-ES" b="1" dirty="0"/>
              <a:t>Requisitos del beneficiario: </a:t>
            </a:r>
            <a:endParaRPr lang="es-ES" dirty="0"/>
          </a:p>
          <a:p>
            <a:pPr marL="0" lvl="0" indent="0" algn="just">
              <a:buNone/>
            </a:pPr>
            <a:r>
              <a:rPr lang="es-ES" b="1" dirty="0"/>
              <a:t>Las características individuales del sancionado:</a:t>
            </a:r>
            <a:endParaRPr lang="es-ES" dirty="0"/>
          </a:p>
          <a:p>
            <a:pPr lvl="0" algn="just"/>
            <a:r>
              <a:rPr lang="es-ES" dirty="0" smtClean="0"/>
              <a:t>Necesitar </a:t>
            </a:r>
            <a:r>
              <a:rPr lang="es-ES" dirty="0"/>
              <a:t>el infractor tratamiento médico riguroso.</a:t>
            </a:r>
          </a:p>
          <a:p>
            <a:pPr lvl="0" algn="just"/>
            <a:r>
              <a:rPr lang="es-ES" dirty="0"/>
              <a:t>Resultar las condiciones de salud del sancionado o su invalidez incompatible con el régimen penitenciario.</a:t>
            </a:r>
          </a:p>
          <a:p>
            <a:pPr lvl="0" algn="just"/>
            <a:r>
              <a:rPr lang="es-ES" dirty="0"/>
              <a:t>Hallarse la embarazada en estado de gestación o tratarse de una madre lactante, o tener hijos menores sin la posibilidad de ser atendido por terceras personas. </a:t>
            </a:r>
          </a:p>
          <a:p>
            <a:pPr algn="just"/>
            <a:endParaRPr lang="es-ES" dirty="0"/>
          </a:p>
        </p:txBody>
      </p:sp>
    </p:spTree>
    <p:extLst>
      <p:ext uri="{BB962C8B-B14F-4D97-AF65-F5344CB8AC3E}">
        <p14:creationId xmlns:p14="http://schemas.microsoft.com/office/powerpoint/2010/main" val="3487751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56734"/>
          </a:xfrm>
        </p:spPr>
        <p:txBody>
          <a:bodyPr>
            <a:normAutofit/>
          </a:bodyPr>
          <a:lstStyle/>
          <a:p>
            <a:pPr algn="just"/>
            <a:r>
              <a:rPr lang="es-ES" b="1" dirty="0"/>
              <a:t>Requisitos del beneficiario: </a:t>
            </a:r>
          </a:p>
          <a:p>
            <a:pPr marL="514350" lvl="0" indent="-514350">
              <a:buFont typeface="+mj-lt"/>
              <a:buAutoNum type="arabicPeriod" startAt="2"/>
            </a:pPr>
            <a:r>
              <a:rPr lang="es-ES" b="1" dirty="0" smtClean="0"/>
              <a:t>La </a:t>
            </a:r>
            <a:r>
              <a:rPr lang="es-ES" b="1" dirty="0"/>
              <a:t>vida anterior del sancionado:</a:t>
            </a:r>
            <a:endParaRPr lang="es-ES" dirty="0"/>
          </a:p>
          <a:p>
            <a:pPr marL="0" indent="0">
              <a:buNone/>
            </a:pPr>
            <a:r>
              <a:rPr lang="es-ES" dirty="0"/>
              <a:t>Se aprecia dos circunstancias:</a:t>
            </a:r>
          </a:p>
          <a:p>
            <a:pPr lvl="0"/>
            <a:r>
              <a:rPr lang="es-ES" dirty="0"/>
              <a:t>Pertenece al pasado del sancionado a la etapa más o menos inmediata al hecho delictuoso</a:t>
            </a:r>
          </a:p>
          <a:p>
            <a:pPr lvl="0"/>
            <a:r>
              <a:rPr lang="es-ES" dirty="0"/>
              <a:t>Se relaciona con la personalidad del acusado</a:t>
            </a:r>
            <a:r>
              <a:rPr lang="es-ES" dirty="0" smtClean="0"/>
              <a:t>.</a:t>
            </a:r>
            <a:endParaRPr lang="es-ES" dirty="0"/>
          </a:p>
        </p:txBody>
      </p:sp>
    </p:spTree>
    <p:extLst>
      <p:ext uri="{BB962C8B-B14F-4D97-AF65-F5344CB8AC3E}">
        <p14:creationId xmlns:p14="http://schemas.microsoft.com/office/powerpoint/2010/main" val="3357308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56734"/>
          </a:xfrm>
        </p:spPr>
        <p:txBody>
          <a:bodyPr>
            <a:normAutofit/>
          </a:bodyPr>
          <a:lstStyle/>
          <a:p>
            <a:pPr algn="just"/>
            <a:r>
              <a:rPr lang="es-ES" b="1" dirty="0"/>
              <a:t>Requisitos del beneficiario: </a:t>
            </a:r>
            <a:endParaRPr lang="es-ES" b="1" dirty="0" smtClean="0"/>
          </a:p>
          <a:p>
            <a:pPr marL="0" indent="0" algn="just">
              <a:buNone/>
            </a:pPr>
            <a:endParaRPr lang="es-ES" dirty="0"/>
          </a:p>
          <a:p>
            <a:pPr marL="514350" lvl="0" indent="-514350">
              <a:buFont typeface="+mj-lt"/>
              <a:buAutoNum type="arabicPeriod" startAt="3"/>
            </a:pPr>
            <a:r>
              <a:rPr lang="es-ES" b="1" dirty="0" smtClean="0"/>
              <a:t>Las </a:t>
            </a:r>
            <a:r>
              <a:rPr lang="es-ES" b="1" dirty="0"/>
              <a:t>relaciones personales de sancionado:</a:t>
            </a:r>
            <a:endParaRPr lang="es-ES" dirty="0"/>
          </a:p>
          <a:p>
            <a:pPr marL="0" indent="0">
              <a:buNone/>
            </a:pPr>
            <a:r>
              <a:rPr lang="es-ES" dirty="0"/>
              <a:t>Se aprecia dos circunstancias:</a:t>
            </a:r>
          </a:p>
          <a:p>
            <a:pPr lvl="0"/>
            <a:r>
              <a:rPr lang="es-ES" dirty="0"/>
              <a:t>Se refiere al pasado del beneficiario:</a:t>
            </a:r>
          </a:p>
          <a:p>
            <a:pPr lvl="0"/>
            <a:r>
              <a:rPr lang="es-ES" dirty="0"/>
              <a:t>Vinculo del sancionado con otras personas</a:t>
            </a:r>
            <a:r>
              <a:rPr lang="es-ES" dirty="0" smtClean="0"/>
              <a:t>:</a:t>
            </a:r>
          </a:p>
        </p:txBody>
      </p:sp>
    </p:spTree>
    <p:extLst>
      <p:ext uri="{BB962C8B-B14F-4D97-AF65-F5344CB8AC3E}">
        <p14:creationId xmlns:p14="http://schemas.microsoft.com/office/powerpoint/2010/main" val="2310660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_tradnl" b="1" dirty="0">
                <a:solidFill>
                  <a:schemeClr val="tx1"/>
                </a:solidFill>
              </a:rPr>
              <a:t>La remisión condicional de la sanción </a:t>
            </a:r>
            <a:endParaRPr lang="es-ES" b="1" dirty="0">
              <a:solidFill>
                <a:schemeClr val="tx1"/>
              </a:solidFill>
            </a:endParaRPr>
          </a:p>
        </p:txBody>
      </p:sp>
      <p:sp>
        <p:nvSpPr>
          <p:cNvPr id="3" name="2 Marcador de contenido"/>
          <p:cNvSpPr>
            <a:spLocks noGrp="1"/>
          </p:cNvSpPr>
          <p:nvPr>
            <p:ph sz="quarter" idx="1"/>
          </p:nvPr>
        </p:nvSpPr>
        <p:spPr>
          <a:xfrm>
            <a:off x="301752" y="1145286"/>
            <a:ext cx="8503920" cy="3856734"/>
          </a:xfrm>
        </p:spPr>
        <p:txBody>
          <a:bodyPr>
            <a:normAutofit/>
          </a:bodyPr>
          <a:lstStyle/>
          <a:p>
            <a:pPr algn="just"/>
            <a:r>
              <a:rPr lang="es-ES" b="1" dirty="0"/>
              <a:t>Requisitos del beneficiario: </a:t>
            </a:r>
            <a:endParaRPr lang="es-ES" dirty="0"/>
          </a:p>
          <a:p>
            <a:pPr marL="0" lvl="0" indent="0">
              <a:buNone/>
            </a:pPr>
            <a:endParaRPr lang="es-ES" b="1" dirty="0"/>
          </a:p>
          <a:p>
            <a:pPr marL="514350" lvl="0" indent="-514350">
              <a:buFont typeface="+mj-lt"/>
              <a:buAutoNum type="arabicPeriod" startAt="4"/>
            </a:pPr>
            <a:r>
              <a:rPr lang="es-ES" b="1" dirty="0" smtClean="0"/>
              <a:t>El </a:t>
            </a:r>
            <a:r>
              <a:rPr lang="es-ES" b="1" dirty="0"/>
              <a:t>medio en que se desenvuelve y vive el sancionado:</a:t>
            </a:r>
            <a:endParaRPr lang="es-ES" dirty="0"/>
          </a:p>
          <a:p>
            <a:pPr marL="0" indent="0">
              <a:buNone/>
            </a:pPr>
            <a:r>
              <a:rPr lang="es-ES" dirty="0"/>
              <a:t>Se aprecia dos circunstancias:</a:t>
            </a:r>
          </a:p>
          <a:p>
            <a:pPr lvl="0"/>
            <a:r>
              <a:rPr lang="es-ES" dirty="0"/>
              <a:t>Vida actual del sancionado:</a:t>
            </a:r>
          </a:p>
          <a:p>
            <a:pPr lvl="0"/>
            <a:r>
              <a:rPr lang="es-ES" dirty="0"/>
              <a:t>Medio </a:t>
            </a:r>
            <a:r>
              <a:rPr lang="es-ES" dirty="0" smtClean="0"/>
              <a:t>social</a:t>
            </a:r>
            <a:endParaRPr lang="es-ES" dirty="0"/>
          </a:p>
        </p:txBody>
      </p:sp>
    </p:spTree>
    <p:extLst>
      <p:ext uri="{BB962C8B-B14F-4D97-AF65-F5344CB8AC3E}">
        <p14:creationId xmlns:p14="http://schemas.microsoft.com/office/powerpoint/2010/main" val="225785181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780</TotalTime>
  <Words>1141</Words>
  <Application>Microsoft Office PowerPoint</Application>
  <PresentationFormat>Presentación en pantalla (16:9)</PresentationFormat>
  <Paragraphs>118</Paragraphs>
  <Slides>21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Georgia</vt:lpstr>
      <vt:lpstr>Wingdings</vt:lpstr>
      <vt:lpstr>Wingdings 2</vt:lpstr>
      <vt:lpstr>Civil</vt:lpstr>
      <vt:lpstr> </vt:lpstr>
      <vt:lpstr>Objetivos de la conferencia</vt:lpstr>
      <vt:lpstr>La remisión condicional de la sanción.  Artículo 88 Ley 151/22. </vt:lpstr>
      <vt:lpstr>La remisión condicional de la sanción.  Artículo 88 Ley 151/22. </vt:lpstr>
      <vt:lpstr>La remisión condicional de la sanción </vt:lpstr>
      <vt:lpstr>La remisión condicional de la sanción </vt:lpstr>
      <vt:lpstr>La remisión condicional de la sanción </vt:lpstr>
      <vt:lpstr>La remisión condicional de la sanción </vt:lpstr>
      <vt:lpstr>La remisión condicional de la sanción </vt:lpstr>
      <vt:lpstr>La remisión condicional de la sanción </vt:lpstr>
      <vt:lpstr>La remisión condicional de la sanción </vt:lpstr>
      <vt:lpstr>La remisión condicional de la sanción </vt:lpstr>
      <vt:lpstr>Libertad condicional.  Artículo 89 Ley 151/22</vt:lpstr>
      <vt:lpstr>Libertad condicional.  Artículo 89 Ley 151/22</vt:lpstr>
      <vt:lpstr>Libertad condicional.  Artículo 144.1 Ley 152/22 Ley de Ejecución Penal (LEP) </vt:lpstr>
      <vt:lpstr>Libertad condicional.</vt:lpstr>
      <vt:lpstr>Libertad condicional.</vt:lpstr>
      <vt:lpstr>Libertad condicional.</vt:lpstr>
      <vt:lpstr>Libertad condicional.</vt:lpstr>
      <vt:lpstr>Libertad condicional.</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Grueiro</dc:creator>
  <cp:lastModifiedBy>casa</cp:lastModifiedBy>
  <cp:revision>45</cp:revision>
  <dcterms:created xsi:type="dcterms:W3CDTF">2021-10-09T14:05:24Z</dcterms:created>
  <dcterms:modified xsi:type="dcterms:W3CDTF">2026-03-11T11:20:07Z</dcterms:modified>
</cp:coreProperties>
</file>