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77" r:id="rId7"/>
    <p:sldId id="278" r:id="rId8"/>
    <p:sldId id="279" r:id="rId9"/>
    <p:sldId id="280" r:id="rId10"/>
    <p:sldId id="281" r:id="rId11"/>
    <p:sldId id="282" r:id="rId12"/>
    <p:sldId id="268" r:id="rId13"/>
    <p:sldId id="272" r:id="rId14"/>
    <p:sldId id="271" r:id="rId15"/>
    <p:sldId id="283" r:id="rId16"/>
    <p:sldId id="273" r:id="rId17"/>
    <p:sldId id="274" r:id="rId18"/>
    <p:sldId id="276" r:id="rId19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396" y="6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1" y="1181739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6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1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7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1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1"/>
            <a:ext cx="9144000" cy="104502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89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11/03/2026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7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95486"/>
            <a:ext cx="7772400" cy="1404714"/>
          </a:xfrm>
        </p:spPr>
        <p:txBody>
          <a:bodyPr>
            <a:noAutofit/>
          </a:bodyPr>
          <a:lstStyle/>
          <a:p>
            <a:pPr defTabSz="1082650"/>
            <a: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s-ES" sz="44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79512" y="2114550"/>
            <a:ext cx="8496944" cy="302895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s-ES" sz="4100" cap="none" dirty="0" smtClean="0">
                <a:solidFill>
                  <a:schemeClr val="tx1"/>
                </a:solidFill>
              </a:rPr>
              <a:t>Asignatura: </a:t>
            </a:r>
            <a:r>
              <a:rPr lang="es-ES" sz="3600" cap="none" dirty="0" smtClean="0">
                <a:solidFill>
                  <a:schemeClr val="tx1"/>
                </a:solidFill>
              </a:rPr>
              <a:t>Derecho penal general II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Nro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s-ES" sz="3200" cap="none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</a:t>
            </a:r>
            <a:r>
              <a:rPr lang="es-ES" sz="32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Las causas de extinción de la responsabilidad penal y la responsabilidad civil derivada del delito</a:t>
            </a:r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3200" u="sng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Cuestiones de estudio.</a:t>
            </a:r>
          </a:p>
          <a:p>
            <a:pPr algn="just"/>
            <a:r>
              <a:rPr lang="es-ES" sz="32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1-	</a:t>
            </a:r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Las </a:t>
            </a:r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causas de extinción de la responsabilidad penal.</a:t>
            </a:r>
          </a:p>
          <a:p>
            <a:pPr algn="just"/>
            <a:r>
              <a:rPr lang="es-ES" sz="2800" cap="none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	La responsabilidad civil derivada del delito</a:t>
            </a:r>
            <a:r>
              <a:rPr lang="es-ES" sz="2800" cap="none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endParaRPr lang="es-ES" sz="3200" cap="none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es-ES" sz="2000" cap="none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Universidad de Artemisa\logo U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0"/>
            <a:ext cx="1331640" cy="951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67544" y="156056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Facultad de Ciencias Sociales </a:t>
            </a:r>
            <a:endParaRPr lang="es-ES" sz="3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y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Humanística</a:t>
            </a:r>
            <a:b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</a:br>
            <a:r>
              <a:rPr lang="es-ES" sz="32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Departamento </a:t>
            </a:r>
            <a:r>
              <a:rPr lang="es-ES" sz="32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Ciencias Jurídicas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418498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Las </a:t>
            </a:r>
            <a:r>
              <a:rPr lang="es-ES" b="1" dirty="0">
                <a:solidFill>
                  <a:schemeClr val="tx1"/>
                </a:solidFill>
              </a:rPr>
              <a:t>causas de extinción de la responsabilidad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ES_tradnl" u="sng" dirty="0" smtClean="0"/>
              <a:t>La </a:t>
            </a:r>
            <a:r>
              <a:rPr lang="es-ES_tradnl" u="sng" dirty="0"/>
              <a:t>prescripción de la acción penal:</a:t>
            </a:r>
            <a:r>
              <a:rPr lang="es-ES_tradnl" dirty="0"/>
              <a:t> </a:t>
            </a:r>
            <a:r>
              <a:rPr lang="es-ES" b="1" dirty="0"/>
              <a:t>Art 90. i y 96 C/P. </a:t>
            </a:r>
            <a:r>
              <a:rPr lang="es-ES" dirty="0"/>
              <a:t>se entiende por la falta de ejercicio, durante el término establecido en la ley del derecho del estado a hacer valer su pretensión punitiva contra determinado individuo, a quien se le debe imputar la comisión de un hecho calificado en la ley como delito</a:t>
            </a:r>
            <a:r>
              <a:rPr lang="es-ES" dirty="0" smtClean="0"/>
              <a:t>.</a:t>
            </a:r>
          </a:p>
          <a:p>
            <a:r>
              <a:rPr lang="es-ES" u="sng" dirty="0"/>
              <a:t>La prescripción de la sanción</a:t>
            </a:r>
            <a:r>
              <a:rPr lang="es-ES" dirty="0"/>
              <a:t>: </a:t>
            </a:r>
            <a:r>
              <a:rPr lang="es-ES" b="1" dirty="0"/>
              <a:t>Art 90. j y 97 C/P</a:t>
            </a:r>
            <a:r>
              <a:rPr lang="es-ES" dirty="0"/>
              <a:t>. Consiste en la extinción, por el transcurso de un tiempo, de la facultad del estado a ejecutar la pena impuesta al acusado por su delito.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7767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Las </a:t>
            </a:r>
            <a:r>
              <a:rPr lang="es-ES" b="1" dirty="0">
                <a:solidFill>
                  <a:schemeClr val="tx1"/>
                </a:solidFill>
              </a:rPr>
              <a:t>causas de extinción de la responsabilidad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ES" u="sng" dirty="0"/>
              <a:t>El desistimiento del querellante en los delitos perseguible solo a instancia de parte</a:t>
            </a:r>
            <a:r>
              <a:rPr lang="es-ES" dirty="0"/>
              <a:t>: </a:t>
            </a:r>
            <a:r>
              <a:rPr lang="es-ES" b="1" dirty="0"/>
              <a:t>Art 90. k</a:t>
            </a:r>
            <a:r>
              <a:rPr lang="es-ES" dirty="0"/>
              <a:t>.</a:t>
            </a:r>
            <a:r>
              <a:rPr lang="es-ES" b="1" dirty="0"/>
              <a:t> </a:t>
            </a:r>
            <a:r>
              <a:rPr lang="es-ES" dirty="0"/>
              <a:t>solo se aplica a los delitos de injuria y calumnia</a:t>
            </a:r>
            <a:r>
              <a:rPr lang="es-ES" dirty="0" smtClean="0"/>
              <a:t>.</a:t>
            </a:r>
          </a:p>
          <a:p>
            <a:r>
              <a:rPr lang="es-ES" u="sng" dirty="0"/>
              <a:t>El desistimiento del denunciante en los delitos en que así lo disponga en la parte especial del código penal</a:t>
            </a:r>
            <a:r>
              <a:rPr lang="es-ES" dirty="0"/>
              <a:t>: </a:t>
            </a:r>
            <a:r>
              <a:rPr lang="es-ES" b="1" dirty="0"/>
              <a:t>Art 90. l </a:t>
            </a:r>
            <a:r>
              <a:rPr lang="es-ES" dirty="0"/>
              <a:t>y</a:t>
            </a:r>
            <a:r>
              <a:rPr lang="es-ES" b="1" dirty="0"/>
              <a:t> </a:t>
            </a:r>
            <a:r>
              <a:rPr lang="es-ES" dirty="0"/>
              <a:t>se aplica a los  casos específicos regulados en los artículo 197.3; 200.1; 213.1; 229; 297.5; 301.2; 303.4; 306.2; 323.1; 389.1; 424.1; 426.2 y 428.4.</a:t>
            </a:r>
          </a:p>
          <a:p>
            <a:r>
              <a:rPr lang="es-ES" u="sng" dirty="0"/>
              <a:t>La expulsión del territorio nacional del extranjero sancionado</a:t>
            </a:r>
            <a:r>
              <a:rPr lang="es-ES" dirty="0"/>
              <a:t>: </a:t>
            </a:r>
            <a:r>
              <a:rPr lang="es-ES" b="1" dirty="0"/>
              <a:t>Art 90. </a:t>
            </a:r>
            <a:r>
              <a:rPr lang="es-ES" b="1" dirty="0" smtClean="0"/>
              <a:t>m</a:t>
            </a:r>
            <a:r>
              <a:rPr lang="es-ES" dirty="0" smtClean="0"/>
              <a:t>. </a:t>
            </a:r>
            <a:endParaRPr lang="es-ES" dirty="0"/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9603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83518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responsabilidad civil derivada del delito. Art 81 C/C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/>
          </a:bodyPr>
          <a:lstStyle/>
          <a:p>
            <a:pPr lvl="0"/>
            <a:endParaRPr lang="es-ES" dirty="0" smtClean="0"/>
          </a:p>
          <a:p>
            <a:pPr lvl="0"/>
            <a:endParaRPr lang="es-ES" dirty="0" smtClean="0"/>
          </a:p>
          <a:p>
            <a:pPr lvl="0"/>
            <a:r>
              <a:rPr lang="es-ES" dirty="0" smtClean="0"/>
              <a:t>Se </a:t>
            </a:r>
            <a:r>
              <a:rPr lang="es-ES" dirty="0"/>
              <a:t>entiende la obligación a cargo del sancionado o de terceras personas relacionadas con él, de resarcir a la víctima, por los daños y perjuicios que se le hayan causado como consecuencia del acto delictuoso.</a:t>
            </a:r>
          </a:p>
        </p:txBody>
      </p:sp>
    </p:spTree>
    <p:extLst>
      <p:ext uri="{BB962C8B-B14F-4D97-AF65-F5344CB8AC3E}">
        <p14:creationId xmlns:p14="http://schemas.microsoft.com/office/powerpoint/2010/main" val="7103177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responsabilidad civil derivada del delito. Art 81 C/C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ES" b="1" dirty="0"/>
              <a:t>Sujetos civilmente responsables: </a:t>
            </a:r>
            <a:endParaRPr lang="es-ES" dirty="0"/>
          </a:p>
          <a:p>
            <a:pPr lvl="0"/>
            <a:r>
              <a:rPr lang="es-ES" dirty="0"/>
              <a:t>Los denominados </a:t>
            </a:r>
            <a:r>
              <a:rPr lang="es-ES" b="1" dirty="0"/>
              <a:t>sujetos principales, directos o primarios</a:t>
            </a:r>
            <a:r>
              <a:rPr lang="es-ES" dirty="0"/>
              <a:t>: corresponde a los sancionados directamente en el orden jurídico-penal, por ser autores o cómplices del hecho delictuoso</a:t>
            </a:r>
          </a:p>
          <a:p>
            <a:pPr lvl="0"/>
            <a:r>
              <a:rPr lang="es-ES" dirty="0"/>
              <a:t>El denominado </a:t>
            </a:r>
            <a:r>
              <a:rPr lang="es-ES" b="1" dirty="0"/>
              <a:t>tercero civilmente responsable</a:t>
            </a:r>
            <a:r>
              <a:rPr lang="es-ES" dirty="0"/>
              <a:t>: es aquel sujeto que responde, en el orden jurídico-civil, por el hecho delictivo cometido por otro, cuando “ese otro” no cumple la obligación civil. En este caso hay dos sujetos: el sujeto directo (autor del delito) y el tercero civilmente responsable (que responde civilmente del hecho en lugar del sujeto directo).</a:t>
            </a:r>
          </a:p>
        </p:txBody>
      </p:sp>
    </p:spTree>
    <p:extLst>
      <p:ext uri="{BB962C8B-B14F-4D97-AF65-F5344CB8AC3E}">
        <p14:creationId xmlns:p14="http://schemas.microsoft.com/office/powerpoint/2010/main" val="30190840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responsabilidad civil derivada del delito. Art 81 C/C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s-ES" b="1" dirty="0"/>
              <a:t>Extinción de la responsabilidad civil:</a:t>
            </a:r>
            <a:endParaRPr lang="es-ES" dirty="0"/>
          </a:p>
          <a:p>
            <a:pPr lvl="0"/>
            <a:r>
              <a:rPr lang="es-ES" b="1" dirty="0"/>
              <a:t>La restitución del bien</a:t>
            </a:r>
            <a:r>
              <a:rPr lang="es-ES" dirty="0"/>
              <a:t>: la restitución del bien resulta la modalidad preferente con respecto a las otras modalidades de la responsabilidad civil. Solo cuando no sea posible la restitución del bien entrará en funciones la reparación del daño material.</a:t>
            </a:r>
          </a:p>
          <a:p>
            <a:pPr lvl="0"/>
            <a:r>
              <a:rPr lang="es-ES" b="1" dirty="0"/>
              <a:t>La reparación del daño material: </a:t>
            </a:r>
            <a:r>
              <a:rPr lang="es-ES" dirty="0"/>
              <a:t>la reparación del daño material comprende el abono del valor del bien cuya restitución no es posible, o del menoscabo sufrido por este”.  La reparación puede desempeñar dos funciones: una primera función propia o directa, que supone, estimado ya el daño, reintegrar al sujeto ofendido por el delito la valoración económica de lo que se ha visto privado; y una segunda función, supletoria o indirecta que se materializa cuando la restitución es irrealizable.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59098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responsabilidad civil derivada del delito. Art 81 C/C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b="1" dirty="0"/>
              <a:t>Extinción de la responsabilidad civil:</a:t>
            </a:r>
            <a:endParaRPr lang="es-ES" dirty="0"/>
          </a:p>
          <a:p>
            <a:pPr lvl="0"/>
            <a:r>
              <a:rPr lang="es-ES" b="1" dirty="0"/>
              <a:t>La indemnización del perjudicado: </a:t>
            </a:r>
            <a:r>
              <a:rPr lang="es-ES" dirty="0" smtClean="0"/>
              <a:t>regulado </a:t>
            </a:r>
            <a:r>
              <a:rPr lang="es-ES" dirty="0"/>
              <a:t>en el artículo 86 del código civil </a:t>
            </a:r>
          </a:p>
          <a:p>
            <a:r>
              <a:rPr lang="es-ES" b="1" dirty="0"/>
              <a:t>La reparación del daño moral: </a:t>
            </a:r>
            <a:r>
              <a:rPr lang="es-ES" dirty="0"/>
              <a:t>La reparación del daño moral comprende la satisfacción al ofendido mediante la retractación pública del ofensor. 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791315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responsabilidad civil derivada del delito. Art 81 C/C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ES" b="1" dirty="0"/>
              <a:t>Ejecución de la responsabilidad civil.</a:t>
            </a:r>
            <a:endParaRPr lang="es-ES" dirty="0"/>
          </a:p>
          <a:p>
            <a:pPr marL="0" lvl="0" indent="0">
              <a:buNone/>
            </a:pPr>
            <a:r>
              <a:rPr lang="es-ES" b="1" dirty="0"/>
              <a:t>Tribunal sancionador: </a:t>
            </a:r>
            <a:endParaRPr lang="es-ES" dirty="0"/>
          </a:p>
          <a:p>
            <a:pPr lvl="0"/>
            <a:r>
              <a:rPr lang="es-ES" dirty="0"/>
              <a:t>Declarar la responsabilidad civil y su extensión aplicando las normas correspondientes de la legislación civil.</a:t>
            </a:r>
          </a:p>
          <a:p>
            <a:pPr lvl="0"/>
            <a:r>
              <a:rPr lang="es-ES" dirty="0"/>
              <a:t>Ejecutar directamente la obligación de restituir la cosa y la de reparar el daño moral.</a:t>
            </a:r>
          </a:p>
          <a:p>
            <a:pPr lvl="0"/>
            <a:r>
              <a:rPr lang="es-ES" dirty="0"/>
              <a:t> Adoptar las medidas necesarias para que el inmueble sea desocupado y restituido al organismo que corresponda en los casos previstos en los artículos 231 [ocupación y disposición ilícitas de edificios o locales], 232 [asignación arbitraria de una vivienda o local] y 333 [usurpación].</a:t>
            </a:r>
          </a:p>
          <a:p>
            <a:pPr lvl="0"/>
            <a:r>
              <a:rPr lang="es-ES" dirty="0"/>
              <a:t>Decretar en la sentencia la nulidad del segundo o ulterior matrimonio en el caso previsto en el artículo 306 del Código Penal [bigamia].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762841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La responsabilidad civil derivada del delito. Art 81 C/C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/>
          </a:bodyPr>
          <a:lstStyle/>
          <a:p>
            <a:r>
              <a:rPr lang="es-ES" b="1" dirty="0"/>
              <a:t>Ejecución de la responsabilidad civil.</a:t>
            </a:r>
            <a:endParaRPr lang="es-ES" dirty="0"/>
          </a:p>
          <a:p>
            <a:pPr marL="0" lvl="0" indent="0">
              <a:buNone/>
            </a:pPr>
            <a:r>
              <a:rPr lang="es-ES" b="1" dirty="0"/>
              <a:t>La caja de resarcimiento:</a:t>
            </a:r>
            <a:r>
              <a:rPr lang="es-ES" dirty="0"/>
              <a:t> es la dependencia administrativa adscripta actualmente al Ministerio de Justicia y encargada de cobrar al sancionado o al tercero civilmente responsable y abonar al perjudicado o víctima por el delito, las cantidades que se fijen por los tribunales en concepto de reparación de los daños materiales y morales así como de indemnización de los perjuicios.</a:t>
            </a:r>
          </a:p>
          <a:p>
            <a:pPr lvl="0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49611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BIBLIOGRAFÍA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/>
          </a:bodyPr>
          <a:lstStyle/>
          <a:p>
            <a:pPr algn="just"/>
            <a:endParaRPr lang="es-ES_tradnl" dirty="0" smtClean="0"/>
          </a:p>
          <a:p>
            <a:pPr lvl="0"/>
            <a:r>
              <a:rPr lang="es-ES" dirty="0" smtClean="0"/>
              <a:t>Ley 151/22 Código penal. </a:t>
            </a:r>
            <a:endParaRPr lang="es-ES" dirty="0"/>
          </a:p>
          <a:p>
            <a:pPr lvl="0"/>
            <a:r>
              <a:rPr lang="es-ES" dirty="0"/>
              <a:t>QUIRÓS PÍREZ, Renén, </a:t>
            </a:r>
            <a:r>
              <a:rPr lang="es-ES" i="1" dirty="0"/>
              <a:t>Manual de Derecho Penal</a:t>
            </a:r>
            <a:r>
              <a:rPr lang="es-ES" dirty="0"/>
              <a:t>, Editorial Félix Valera, La Habana, 1999, Tomo IV. </a:t>
            </a:r>
          </a:p>
          <a:p>
            <a:pPr lvl="0" algn="just"/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52099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b="1" dirty="0">
                <a:solidFill>
                  <a:schemeClr val="tx1"/>
                </a:solidFill>
              </a:rPr>
              <a:t>Objetivos de la </a:t>
            </a:r>
            <a:r>
              <a:rPr lang="es-ES" b="1" dirty="0" smtClean="0">
                <a:solidFill>
                  <a:schemeClr val="tx1"/>
                </a:solidFill>
              </a:rPr>
              <a:t>conferencia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s-ES" dirty="0" smtClean="0"/>
              <a:t>Analizar </a:t>
            </a:r>
            <a:r>
              <a:rPr lang="es-ES" dirty="0"/>
              <a:t>las diferencias entre las causas de extinción de la responsabilidad penal y las causas eximentes.</a:t>
            </a:r>
          </a:p>
          <a:p>
            <a:pPr lvl="0"/>
            <a:r>
              <a:rPr lang="es-ES" dirty="0"/>
              <a:t>Dominar el contenido y los efectos de los distintos tipos de causas de extinción de la responsabilidad penal contenida en la legislación cubana.</a:t>
            </a:r>
          </a:p>
          <a:p>
            <a:pPr lvl="0"/>
            <a:r>
              <a:rPr lang="es-ES" dirty="0"/>
              <a:t>Comprender la naturaleza mixta y la fuente de la responsabilidad civil como institución civil y penal.</a:t>
            </a:r>
          </a:p>
          <a:p>
            <a:pPr lvl="0"/>
            <a:r>
              <a:rPr lang="es-ES" dirty="0"/>
              <a:t>Diferenciar el contenido y la naturaleza de las personas en que se concreta la responsabilidad civil.</a:t>
            </a:r>
          </a:p>
          <a:p>
            <a:pPr lvl="0"/>
            <a:r>
              <a:rPr lang="es-ES" dirty="0"/>
              <a:t>Conocer las funciones y fundamento de la Caja de Resarcimientos, valorando críticamente la importancia de esta institución.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715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3950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Las </a:t>
            </a:r>
            <a:r>
              <a:rPr lang="es-ES" b="1" dirty="0">
                <a:solidFill>
                  <a:schemeClr val="tx1"/>
                </a:solidFill>
              </a:rPr>
              <a:t>causas de extinción de la responsabilidad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CU" dirty="0"/>
              <a:t>Clasificacion de las causas de responsabilidad penal.</a:t>
            </a:r>
            <a:endParaRPr lang="es-ES" dirty="0"/>
          </a:p>
          <a:p>
            <a:r>
              <a:rPr lang="es-CU" b="1" dirty="0"/>
              <a:t>Causa ordinaria de </a:t>
            </a:r>
            <a:r>
              <a:rPr lang="es-CU" b="1" dirty="0" smtClean="0"/>
              <a:t>extinción </a:t>
            </a:r>
            <a:r>
              <a:rPr lang="es-CU" b="1" dirty="0"/>
              <a:t>de la responsabilidad penal</a:t>
            </a:r>
            <a:r>
              <a:rPr lang="es-CU" dirty="0" smtClean="0"/>
              <a:t>: </a:t>
            </a:r>
            <a:r>
              <a:rPr lang="es-CU" dirty="0"/>
              <a:t>aquellas que constituye el modo natural, normal, común de extingirse la responsabilidad penal. </a:t>
            </a:r>
            <a:r>
              <a:rPr lang="es-CU" dirty="0" smtClean="0"/>
              <a:t>Comprende </a:t>
            </a:r>
            <a:r>
              <a:rPr lang="es-CU" dirty="0"/>
              <a:t>el cumpliento de la sanción y el transcurso del periodo de prueba correspondiente a la remision condicional.</a:t>
            </a:r>
            <a:endParaRPr lang="es-ES" dirty="0"/>
          </a:p>
          <a:p>
            <a:r>
              <a:rPr lang="es-CU" b="1" dirty="0"/>
              <a:t>Causas excepcionales de la extincion de la responsabilidad penal: </a:t>
            </a:r>
            <a:r>
              <a:rPr lang="es-CU" dirty="0"/>
              <a:t>comprenderia las demas causas enunciadas en el artículo </a:t>
            </a:r>
            <a:r>
              <a:rPr lang="es-CU" dirty="0" smtClean="0"/>
              <a:t>90 de la Ley 151/22.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36303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Las </a:t>
            </a:r>
            <a:r>
              <a:rPr lang="es-ES" b="1" dirty="0">
                <a:solidFill>
                  <a:schemeClr val="tx1"/>
                </a:solidFill>
              </a:rPr>
              <a:t>causas de extinción de la responsabilidad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113588"/>
            <a:ext cx="8784976" cy="391074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s-CU" dirty="0"/>
              <a:t>Clasificacion de las causas de responsabilidad penal.</a:t>
            </a:r>
            <a:endParaRPr lang="es-ES" dirty="0"/>
          </a:p>
          <a:p>
            <a:pPr marL="0" indent="0">
              <a:buNone/>
            </a:pPr>
            <a:r>
              <a:rPr lang="es-CU" b="1" dirty="0" smtClean="0"/>
              <a:t>Causas </a:t>
            </a:r>
            <a:r>
              <a:rPr lang="es-CU" b="1" dirty="0"/>
              <a:t>excepcionales de la extincion de la responsabilidad </a:t>
            </a:r>
            <a:r>
              <a:rPr lang="es-CU" b="1" dirty="0" smtClean="0"/>
              <a:t>penal:</a:t>
            </a:r>
          </a:p>
          <a:p>
            <a:pPr marL="0" indent="0">
              <a:buNone/>
            </a:pPr>
            <a:r>
              <a:rPr lang="es-CU" dirty="0" smtClean="0"/>
              <a:t>Pueden </a:t>
            </a:r>
            <a:r>
              <a:rPr lang="es-CU" dirty="0"/>
              <a:t>clasificarse en tres grupos:</a:t>
            </a:r>
            <a:endParaRPr lang="es-ES" dirty="0"/>
          </a:p>
          <a:p>
            <a:r>
              <a:rPr lang="es-ES" b="1" dirty="0" smtClean="0"/>
              <a:t>Las </a:t>
            </a:r>
            <a:r>
              <a:rPr lang="es-ES" b="1" dirty="0"/>
              <a:t>que actúan desde antes de la sentencia firme de condena, haciendo imposible el inicio del proceso o interrumpiéndolo </a:t>
            </a:r>
            <a:r>
              <a:rPr lang="es-ES" dirty="0"/>
              <a:t>(la prescripción de la acción penal, el desistimiento del querellante y el desistimiento  del denunciante). </a:t>
            </a:r>
          </a:p>
          <a:p>
            <a:r>
              <a:rPr lang="es-ES" b="1" dirty="0" smtClean="0"/>
              <a:t>Las </a:t>
            </a:r>
            <a:r>
              <a:rPr lang="es-ES" b="1" dirty="0"/>
              <a:t>que sólo pueden aplicarse después de </a:t>
            </a:r>
            <a:r>
              <a:rPr lang="es-ES" b="1" dirty="0" smtClean="0"/>
              <a:t>pronunciarse </a:t>
            </a:r>
            <a:r>
              <a:rPr lang="es-ES" b="1" dirty="0"/>
              <a:t>la sentencia firme de condena, por lo que  su eficacia es impedir o  interrumpir su ejecución </a:t>
            </a:r>
            <a:r>
              <a:rPr lang="es-ES" dirty="0"/>
              <a:t>(el indulto, la sentencia absolutoria dictada en procedimiento de revisión,  la prescripción de la sanción y la expulsión del territorio nacional del extranjero sancionado)</a:t>
            </a:r>
          </a:p>
          <a:p>
            <a:r>
              <a:rPr lang="es-ES" b="1" dirty="0" smtClean="0"/>
              <a:t>Las </a:t>
            </a:r>
            <a:r>
              <a:rPr lang="es-ES" b="1" dirty="0"/>
              <a:t>que tienen aplicación tanto antes de la firmeza de la sentencia de condena como después de ella  </a:t>
            </a:r>
            <a:r>
              <a:rPr lang="es-ES" dirty="0"/>
              <a:t>(la muerte del reo y la amnistía).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79329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Las </a:t>
            </a:r>
            <a:r>
              <a:rPr lang="es-ES" b="1" dirty="0">
                <a:solidFill>
                  <a:schemeClr val="tx1"/>
                </a:solidFill>
              </a:rPr>
              <a:t>causas de extinción de la responsabilidad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s-ES" u="sng" dirty="0" smtClean="0"/>
          </a:p>
          <a:p>
            <a:pPr marL="0" lvl="0" indent="0">
              <a:buNone/>
            </a:pPr>
            <a:endParaRPr lang="es-ES" u="sng" dirty="0"/>
          </a:p>
          <a:p>
            <a:pPr marL="0" lvl="0" indent="0">
              <a:buNone/>
            </a:pPr>
            <a:r>
              <a:rPr lang="es-ES" u="sng" dirty="0" smtClean="0"/>
              <a:t>La </a:t>
            </a:r>
            <a:r>
              <a:rPr lang="es-ES" u="sng" dirty="0"/>
              <a:t>muerte del infractor:</a:t>
            </a:r>
            <a:r>
              <a:rPr lang="es-ES" dirty="0"/>
              <a:t> </a:t>
            </a:r>
            <a:r>
              <a:rPr lang="es-ES" b="1" dirty="0"/>
              <a:t>Art 90.a y 91.1 C/P: </a:t>
            </a:r>
            <a:r>
              <a:rPr lang="es-ES" dirty="0"/>
              <a:t>Se va extinguir solo la responsabilidad jurídica pero las obligaciones derivadas de la responsabilidad civil expiran cuando el sancionado y el tercero civilmente responsable son declarado en estado de insolvencia.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46053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Las </a:t>
            </a:r>
            <a:r>
              <a:rPr lang="es-ES" b="1" dirty="0">
                <a:solidFill>
                  <a:schemeClr val="tx1"/>
                </a:solidFill>
              </a:rPr>
              <a:t>causas de extinción de la responsabilidad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endParaRPr lang="es-ES" u="sng" dirty="0" smtClean="0"/>
          </a:p>
          <a:p>
            <a:pPr lvl="0"/>
            <a:r>
              <a:rPr lang="es-ES" u="sng" dirty="0" smtClean="0"/>
              <a:t>Extinción </a:t>
            </a:r>
            <a:r>
              <a:rPr lang="es-ES" u="sng" dirty="0"/>
              <a:t>de la persona jurídica</a:t>
            </a:r>
            <a:r>
              <a:rPr lang="es-ES" dirty="0"/>
              <a:t>. </a:t>
            </a:r>
            <a:r>
              <a:rPr lang="es-ES" b="1" dirty="0"/>
              <a:t>Art 90. b y 91.2 C/P:</a:t>
            </a:r>
            <a:r>
              <a:rPr lang="es-ES" dirty="0"/>
              <a:t> se extiende a la responsabilidad penal, pero la responsabilidad civil solo se extingue en la porción que no cubra su capital social, cuando sea liquidado.  </a:t>
            </a:r>
          </a:p>
          <a:p>
            <a:pPr lvl="0"/>
            <a:r>
              <a:rPr lang="es-ES" u="sng" dirty="0"/>
              <a:t>El cumplimiento de la sanción impuesta</a:t>
            </a:r>
            <a:r>
              <a:rPr lang="es-ES" dirty="0"/>
              <a:t>: </a:t>
            </a:r>
            <a:r>
              <a:rPr lang="es-ES" b="1" dirty="0"/>
              <a:t>Art 90. c C/P. </a:t>
            </a:r>
            <a:endParaRPr lang="es-ES" dirty="0"/>
          </a:p>
          <a:p>
            <a:pPr lvl="0"/>
            <a:r>
              <a:rPr lang="es-ES" u="sng" dirty="0"/>
              <a:t>El transcurso del periodo de prueba correspondiente a la remisión condicional de la sanción</a:t>
            </a:r>
            <a:r>
              <a:rPr lang="es-ES" dirty="0"/>
              <a:t>: </a:t>
            </a:r>
            <a:r>
              <a:rPr lang="es-ES" b="1" dirty="0"/>
              <a:t>Art 90. d C/P.  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348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33950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Las </a:t>
            </a:r>
            <a:r>
              <a:rPr lang="es-ES" b="1" dirty="0">
                <a:solidFill>
                  <a:schemeClr val="tx1"/>
                </a:solidFill>
              </a:rPr>
              <a:t>causas de extinción de la responsabilidad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endParaRPr lang="es-ES" u="sng" dirty="0" smtClean="0"/>
          </a:p>
          <a:p>
            <a:pPr lvl="0"/>
            <a:r>
              <a:rPr lang="es-ES" u="sng" dirty="0"/>
              <a:t>La amnistía</a:t>
            </a:r>
            <a:r>
              <a:rPr lang="es-ES" dirty="0"/>
              <a:t>: </a:t>
            </a:r>
            <a:r>
              <a:rPr lang="es-ES" b="1" dirty="0"/>
              <a:t>Art 90. e y 92.1 C/P: </a:t>
            </a:r>
            <a:r>
              <a:rPr lang="es-ES" dirty="0"/>
              <a:t>consiste en el acto normativo de carácter general, en virtud del cual se suspende la naturaleza de ciertos hechos cometidos con anterioridad a su vigencia, no extinguiendo la responsabilidad la responsabilidad que hubieran o podido suceder de la perpetración de los hechos referidos salvo que la Ley de Amnistía disponga lo contrario.  </a:t>
            </a:r>
          </a:p>
          <a:p>
            <a:pPr marL="0" indent="0">
              <a:buNone/>
            </a:pPr>
            <a:r>
              <a:rPr lang="es-ES" dirty="0"/>
              <a:t>Tiene en cuenta los hechos y no las personas.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6894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Las </a:t>
            </a:r>
            <a:r>
              <a:rPr lang="es-ES" b="1" dirty="0">
                <a:solidFill>
                  <a:schemeClr val="tx1"/>
                </a:solidFill>
              </a:rPr>
              <a:t>causas de extinción de la responsabilidad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u="sng" dirty="0" smtClean="0"/>
          </a:p>
          <a:p>
            <a:pPr marL="0" lvl="0" indent="0">
              <a:buNone/>
            </a:pPr>
            <a:r>
              <a:rPr lang="es-ES" u="sng" dirty="0"/>
              <a:t>El indulto</a:t>
            </a:r>
            <a:r>
              <a:rPr lang="es-ES" dirty="0"/>
              <a:t>: </a:t>
            </a:r>
            <a:r>
              <a:rPr lang="es-ES" b="1" dirty="0"/>
              <a:t>Art 90. f y 93 C/P</a:t>
            </a:r>
            <a:r>
              <a:rPr lang="es-ES" dirty="0"/>
              <a:t> </a:t>
            </a:r>
          </a:p>
          <a:p>
            <a:pPr lvl="0"/>
            <a:r>
              <a:rPr lang="es-ES" dirty="0"/>
              <a:t>El indulto solo va extinguir la sanción principal y no la accesoria.</a:t>
            </a:r>
          </a:p>
          <a:p>
            <a:pPr lvl="0"/>
            <a:r>
              <a:rPr lang="es-ES" dirty="0"/>
              <a:t>El indulto no puede comprender la responsabilidad civil ni la cancelación de los antecedentes penales del sancionado, a menos que tenga carácter definitivo y estos efectos se consignen expresamente en la disposición normativa correspondiente.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416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49492"/>
            <a:ext cx="8534400" cy="569214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solidFill>
                  <a:schemeClr val="tx1"/>
                </a:solidFill>
              </a:rPr>
              <a:t>Las </a:t>
            </a:r>
            <a:r>
              <a:rPr lang="es-ES" b="1" dirty="0">
                <a:solidFill>
                  <a:schemeClr val="tx1"/>
                </a:solidFill>
              </a:rPr>
              <a:t>causas de extinción de la responsabilidad penal.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910740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endParaRPr lang="es-ES" u="sng" dirty="0" smtClean="0"/>
          </a:p>
          <a:p>
            <a:pPr lvl="0"/>
            <a:r>
              <a:rPr lang="es-ES" u="sng" dirty="0"/>
              <a:t>La sentencia absolutoria dictada en procedimiento de revisión</a:t>
            </a:r>
            <a:r>
              <a:rPr lang="es-ES" dirty="0"/>
              <a:t>: </a:t>
            </a:r>
            <a:r>
              <a:rPr lang="es-ES" b="1" dirty="0"/>
              <a:t>Art 90. b y 94 C/P</a:t>
            </a:r>
            <a:r>
              <a:rPr lang="es-ES" dirty="0"/>
              <a:t>. Va a extinguir tanto la responsabilidad penal como la civil. </a:t>
            </a:r>
            <a:endParaRPr lang="es-ES" dirty="0" smtClean="0"/>
          </a:p>
          <a:p>
            <a:pPr lvl="0"/>
            <a:endParaRPr lang="es-ES" dirty="0"/>
          </a:p>
          <a:p>
            <a:pPr lvl="0"/>
            <a:r>
              <a:rPr lang="es-ES" u="sng" dirty="0"/>
              <a:t>Extinción de la acción penal, como consecuencia de la aplicación de criterios de oportunidad o por cumplimiento del período de prueba impuesto en el sobreseimiento condicionado</a:t>
            </a:r>
            <a:r>
              <a:rPr lang="es-ES" dirty="0"/>
              <a:t>. </a:t>
            </a:r>
            <a:r>
              <a:rPr lang="es-ES" b="1" dirty="0"/>
              <a:t>Art 90. h y 95 C/P</a:t>
            </a:r>
            <a:r>
              <a:rPr lang="es-ES" dirty="0"/>
              <a:t>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518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1261</TotalTime>
  <Words>1548</Words>
  <Application>Microsoft Office PowerPoint</Application>
  <PresentationFormat>Presentación en pantalla (16:9)</PresentationFormat>
  <Paragraphs>87</Paragraphs>
  <Slides>18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3" baseType="lpstr">
      <vt:lpstr>Arial</vt:lpstr>
      <vt:lpstr>Georgia</vt:lpstr>
      <vt:lpstr>Wingdings</vt:lpstr>
      <vt:lpstr>Wingdings 2</vt:lpstr>
      <vt:lpstr>Civil</vt:lpstr>
      <vt:lpstr> </vt:lpstr>
      <vt:lpstr>Objetivos de la conferencia</vt:lpstr>
      <vt:lpstr>Las causas de extinción de la responsabilidad penal.</vt:lpstr>
      <vt:lpstr>Las causas de extinción de la responsabilidad penal.</vt:lpstr>
      <vt:lpstr>Las causas de extinción de la responsabilidad penal.</vt:lpstr>
      <vt:lpstr>Las causas de extinción de la responsabilidad penal.</vt:lpstr>
      <vt:lpstr>Las causas de extinción de la responsabilidad penal.</vt:lpstr>
      <vt:lpstr>Las causas de extinción de la responsabilidad penal.</vt:lpstr>
      <vt:lpstr>Las causas de extinción de la responsabilidad penal.</vt:lpstr>
      <vt:lpstr>Las causas de extinción de la responsabilidad penal.</vt:lpstr>
      <vt:lpstr>Las causas de extinción de la responsabilidad penal.</vt:lpstr>
      <vt:lpstr>La responsabilidad civil derivada del delito. Art 81 C/C</vt:lpstr>
      <vt:lpstr>La responsabilidad civil derivada del delito. Art 81 C/C</vt:lpstr>
      <vt:lpstr>La responsabilidad civil derivada del delito. Art 81 C/C</vt:lpstr>
      <vt:lpstr>La responsabilidad civil derivada del delito. Art 81 C/C</vt:lpstr>
      <vt:lpstr>La responsabilidad civil derivada del delito. Art 81 C/C</vt:lpstr>
      <vt:lpstr>La responsabilidad civil derivada del delito. Art 81 C/C</vt:lpstr>
      <vt:lpstr>BIBLIOGRAFÍA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Grueiro</dc:creator>
  <cp:lastModifiedBy>casa</cp:lastModifiedBy>
  <cp:revision>51</cp:revision>
  <dcterms:created xsi:type="dcterms:W3CDTF">2021-10-09T14:05:24Z</dcterms:created>
  <dcterms:modified xsi:type="dcterms:W3CDTF">2026-03-11T11:23:28Z</dcterms:modified>
</cp:coreProperties>
</file>