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4" r:id="rId4"/>
    <p:sldId id="267" r:id="rId5"/>
    <p:sldId id="265" r:id="rId6"/>
    <p:sldId id="266" r:id="rId7"/>
  </p:sldIdLst>
  <p:sldSz cx="9144000" cy="5143500" type="screen16x9"/>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396" y="7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2286"/>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8859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Subtítulo"/>
          <p:cNvSpPr>
            <a:spLocks noGrp="1"/>
          </p:cNvSpPr>
          <p:nvPr>
            <p:ph type="subTitle" idx="1"/>
          </p:nvPr>
        </p:nvSpPr>
        <p:spPr>
          <a:xfrm>
            <a:off x="1371600" y="2114550"/>
            <a:ext cx="6400800" cy="131445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17" name="16 Marcador de pie de página"/>
          <p:cNvSpPr>
            <a:spLocks noGrp="1"/>
          </p:cNvSpPr>
          <p:nvPr>
            <p:ph type="ftr" sz="quarter" idx="11"/>
          </p:nvPr>
        </p:nvSpPr>
        <p:spPr/>
        <p:txBody>
          <a:bodyPr/>
          <a:lstStyle/>
          <a:p>
            <a:endParaRPr lang="es-ES" dirty="0"/>
          </a:p>
        </p:txBody>
      </p:sp>
      <p:sp>
        <p:nvSpPr>
          <p:cNvPr id="7" name="6 Conector recto"/>
          <p:cNvSpPr>
            <a:spLocks noChangeShapeType="1"/>
          </p:cNvSpPr>
          <p:nvPr/>
        </p:nvSpPr>
        <p:spPr bwMode="auto">
          <a:xfrm>
            <a:off x="155448" y="1815084"/>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8" name="7 Título"/>
          <p:cNvSpPr>
            <a:spLocks noGrp="1"/>
          </p:cNvSpPr>
          <p:nvPr>
            <p:ph type="ctrTitle"/>
          </p:nvPr>
        </p:nvSpPr>
        <p:spPr>
          <a:xfrm>
            <a:off x="685800" y="285750"/>
            <a:ext cx="7772400" cy="131445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7010400" y="0"/>
            <a:ext cx="21336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802505" y="2458593"/>
            <a:ext cx="468401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13 Elipse"/>
          <p:cNvSpPr/>
          <p:nvPr/>
        </p:nvSpPr>
        <p:spPr>
          <a:xfrm>
            <a:off x="6839712" y="2194322"/>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6934200" y="2265188"/>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6915912" y="2257426"/>
            <a:ext cx="457200" cy="330994"/>
          </a:xfrm>
        </p:spPr>
        <p:txBody>
          <a:bodyPr/>
          <a:lstStyle/>
          <a:p>
            <a:fld id="{132FADFE-3B8F-471C-ABF0-DBC7717ECBBC}" type="slidenum">
              <a:rPr lang="es-ES" smtClean="0"/>
              <a:t>‹Nº›</a:t>
            </a:fld>
            <a:endParaRPr lang="es-ES" dirty="0"/>
          </a:p>
        </p:txBody>
      </p:sp>
      <p:sp>
        <p:nvSpPr>
          <p:cNvPr id="3" name="2 Marcador de texto vertical"/>
          <p:cNvSpPr>
            <a:spLocks noGrp="1"/>
          </p:cNvSpPr>
          <p:nvPr>
            <p:ph type="body" orient="vert" idx="1"/>
          </p:nvPr>
        </p:nvSpPr>
        <p:spPr>
          <a:xfrm>
            <a:off x="304800" y="228600"/>
            <a:ext cx="6553200" cy="43660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2" name="1 Título vertical"/>
          <p:cNvSpPr>
            <a:spLocks noGrp="1"/>
          </p:cNvSpPr>
          <p:nvPr>
            <p:ph type="title" orient="vert"/>
          </p:nvPr>
        </p:nvSpPr>
        <p:spPr>
          <a:xfrm>
            <a:off x="7391400" y="228601"/>
            <a:ext cx="1447800" cy="4388644"/>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a:xfrm>
            <a:off x="4361688" y="769779"/>
            <a:ext cx="457200" cy="330994"/>
          </a:xfrm>
        </p:spPr>
        <p:txBody>
          <a:bodyPr/>
          <a:lstStyle/>
          <a:p>
            <a:fld id="{132FADFE-3B8F-471C-ABF0-DBC7717ECBBC}" type="slidenum">
              <a:rPr lang="es-ES" smtClean="0"/>
              <a:t>‹Nº›</a:t>
            </a:fld>
            <a:endParaRPr lang="es-ES" dirty="0"/>
          </a:p>
        </p:txBody>
      </p:sp>
      <p:sp>
        <p:nvSpPr>
          <p:cNvPr id="8" name="7 Marcador de contenido"/>
          <p:cNvSpPr>
            <a:spLocks noGrp="1"/>
          </p:cNvSpPr>
          <p:nvPr>
            <p:ph sz="quarter" idx="1"/>
          </p:nvPr>
        </p:nvSpPr>
        <p:spPr>
          <a:xfrm>
            <a:off x="301752" y="1145286"/>
            <a:ext cx="8503920" cy="3429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14288"/>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152400" y="1714500"/>
            <a:ext cx="8833104" cy="228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5448" y="106764"/>
            <a:ext cx="8833104" cy="1604772"/>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1368426" y="2057400"/>
            <a:ext cx="6480174" cy="1254919"/>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dirty="0"/>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Conector recto"/>
          <p:cNvSpPr>
            <a:spLocks noChangeShapeType="1"/>
          </p:cNvSpPr>
          <p:nvPr/>
        </p:nvSpPr>
        <p:spPr bwMode="auto">
          <a:xfrm>
            <a:off x="152400" y="18288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 name="1 Título"/>
          <p:cNvSpPr>
            <a:spLocks noGrp="1"/>
          </p:cNvSpPr>
          <p:nvPr>
            <p:ph type="title"/>
          </p:nvPr>
        </p:nvSpPr>
        <p:spPr>
          <a:xfrm>
            <a:off x="722313" y="400050"/>
            <a:ext cx="7772400" cy="1143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171450"/>
            <a:ext cx="8534400" cy="569214"/>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4807458"/>
            <a:ext cx="3044952" cy="27432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
        <p:nvSpPr>
          <p:cNvPr id="8" name="7 Conector recto"/>
          <p:cNvSpPr>
            <a:spLocks noChangeShapeType="1"/>
          </p:cNvSpPr>
          <p:nvPr/>
        </p:nvSpPr>
        <p:spPr bwMode="auto">
          <a:xfrm flipV="1">
            <a:off x="4563081" y="1181739"/>
            <a:ext cx="8921" cy="3614668"/>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Marcador de contenido"/>
          <p:cNvSpPr>
            <a:spLocks noGrp="1"/>
          </p:cNvSpPr>
          <p:nvPr>
            <p:ph sz="half" idx="1"/>
          </p:nvPr>
        </p:nvSpPr>
        <p:spPr>
          <a:xfrm>
            <a:off x="301752"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1650206"/>
            <a:ext cx="0" cy="3140964"/>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white">
          <a:xfrm>
            <a:off x="0" y="0"/>
            <a:ext cx="9144000" cy="10858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20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21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p:nvPr/>
        </p:nvSpPr>
        <p:spPr>
          <a:xfrm>
            <a:off x="152400" y="1028700"/>
            <a:ext cx="8833104" cy="6858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Rectángulo"/>
          <p:cNvSpPr>
            <a:spLocks noChangeArrowheads="1"/>
          </p:cNvSpPr>
          <p:nvPr/>
        </p:nvSpPr>
        <p:spPr bwMode="auto">
          <a:xfrm>
            <a:off x="145923" y="4793742"/>
            <a:ext cx="8833104" cy="233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301752" y="1143000"/>
            <a:ext cx="4040188" cy="549731"/>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1" y="1143000"/>
            <a:ext cx="4041775" cy="54864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Marcador de pie de página"/>
          <p:cNvSpPr>
            <a:spLocks noGrp="1"/>
          </p:cNvSpPr>
          <p:nvPr>
            <p:ph type="ftr" sz="quarter" idx="11"/>
          </p:nvPr>
        </p:nvSpPr>
        <p:spPr>
          <a:xfrm>
            <a:off x="304800" y="4807458"/>
            <a:ext cx="3581400" cy="274320"/>
          </a:xfrm>
        </p:spPr>
        <p:txBody>
          <a:bodyPr/>
          <a:lstStyle/>
          <a:p>
            <a:endParaRPr lang="es-ES" dirty="0"/>
          </a:p>
        </p:txBody>
      </p:sp>
      <p:sp>
        <p:nvSpPr>
          <p:cNvPr id="15" name="14 Conector recto"/>
          <p:cNvSpPr>
            <a:spLocks noChangeShapeType="1"/>
          </p:cNvSpPr>
          <p:nvPr/>
        </p:nvSpPr>
        <p:spPr bwMode="auto">
          <a:xfrm>
            <a:off x="152400" y="96012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1853537"/>
            <a:ext cx="4041648" cy="2863803"/>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1853537"/>
            <a:ext cx="4038600" cy="286664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26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Marcador de número de diapositiva"/>
          <p:cNvSpPr>
            <a:spLocks noGrp="1"/>
          </p:cNvSpPr>
          <p:nvPr>
            <p:ph type="sldNum" sz="quarter" idx="12"/>
          </p:nvPr>
        </p:nvSpPr>
        <p:spPr>
          <a:xfrm>
            <a:off x="4343400" y="781812"/>
            <a:ext cx="457200" cy="330994"/>
          </a:xfrm>
        </p:spPr>
        <p:txBody>
          <a:bodyPr/>
          <a:lstStyle>
            <a:lvl1pPr algn="ctr">
              <a:defRPr/>
            </a:lvl1pPr>
          </a:lstStyle>
          <a:p>
            <a:fld id="{132FADFE-3B8F-471C-ABF0-DBC7717ECBBC}" type="slidenum">
              <a:rPr lang="es-ES" smtClean="0"/>
              <a:t>‹Nº›</a:t>
            </a:fld>
            <a:endParaRPr lang="es-ES" dirty="0"/>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a:xfrm>
            <a:off x="4343400" y="777015"/>
            <a:ext cx="457200" cy="330994"/>
          </a:xfrm>
        </p:spPr>
        <p:txBody>
          <a:bodyPr/>
          <a:lstStyle/>
          <a:p>
            <a:fld id="{132FADFE-3B8F-471C-ABF0-DBC7717ECBBC}"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5 Rectángulo"/>
          <p:cNvSpPr>
            <a:spLocks noChangeArrowheads="1"/>
          </p:cNvSpPr>
          <p:nvPr/>
        </p:nvSpPr>
        <p:spPr bwMode="auto">
          <a:xfrm>
            <a:off x="152400" y="118872"/>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a:xfrm>
            <a:off x="4267200" y="4743450"/>
            <a:ext cx="609600" cy="330993"/>
          </a:xfrm>
        </p:spPr>
        <p:txBody>
          <a:bodyPr/>
          <a:lstStyle>
            <a:lvl1pPr>
              <a:defRPr>
                <a:solidFill>
                  <a:srgbClr val="FFFFFF"/>
                </a:solidFill>
              </a:defRPr>
            </a:lvl1pPr>
          </a:lstStyle>
          <a:p>
            <a:fld id="{132FADFE-3B8F-471C-ABF0-DBC7717ECBBC}"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14300"/>
            <a:ext cx="8833104" cy="2286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8915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a:off x="381000" y="685800"/>
            <a:ext cx="2362200" cy="74295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485901"/>
            <a:ext cx="2362200" cy="3108722"/>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Marcador de contenido"/>
          <p:cNvSpPr>
            <a:spLocks noGrp="1"/>
          </p:cNvSpPr>
          <p:nvPr>
            <p:ph sz="quarter" idx="1"/>
          </p:nvPr>
        </p:nvSpPr>
        <p:spPr>
          <a:xfrm>
            <a:off x="3124200" y="514350"/>
            <a:ext cx="5638800" cy="405765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1" name="20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4808136"/>
            <a:ext cx="3383280" cy="274320"/>
          </a:xfrm>
        </p:spPr>
        <p:txBody>
          <a:bodyPr/>
          <a:lstStyle/>
          <a:p>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14300"/>
            <a:ext cx="8833104" cy="226314"/>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p>
            <a:fld id="{132FADFE-3B8F-471C-ABF0-DBC7717ECBBC}" type="slidenum">
              <a:rPr lang="es-ES" smtClean="0"/>
              <a:t>‹Nº›</a:t>
            </a:fld>
            <a:endParaRPr lang="es-ES" dirty="0"/>
          </a:p>
        </p:txBody>
      </p:sp>
      <p:sp>
        <p:nvSpPr>
          <p:cNvPr id="2" name="1 Título"/>
          <p:cNvSpPr>
            <a:spLocks noGrp="1"/>
          </p:cNvSpPr>
          <p:nvPr>
            <p:ph type="title"/>
          </p:nvPr>
        </p:nvSpPr>
        <p:spPr>
          <a:xfrm>
            <a:off x="3000375" y="3771900"/>
            <a:ext cx="5867400" cy="9144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457200"/>
            <a:ext cx="5867400" cy="3200400"/>
          </a:xfrm>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381000" y="742950"/>
            <a:ext cx="2438400" cy="394335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a:xfrm>
            <a:off x="5788152" y="4803738"/>
            <a:ext cx="3044952" cy="27432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4808136"/>
            <a:ext cx="3584448" cy="274320"/>
          </a:xfrm>
        </p:spPr>
        <p:txBody>
          <a:bodyPr/>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1"/>
            <a:ext cx="9144000" cy="104502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Marcador de fecha"/>
          <p:cNvSpPr>
            <a:spLocks noGrp="1"/>
          </p:cNvSpPr>
          <p:nvPr>
            <p:ph type="dt" sz="half" idx="2"/>
          </p:nvPr>
        </p:nvSpPr>
        <p:spPr>
          <a:xfrm>
            <a:off x="5791200" y="4803738"/>
            <a:ext cx="3044952" cy="274320"/>
          </a:xfrm>
          <a:prstGeom prst="rect">
            <a:avLst/>
          </a:prstGeom>
        </p:spPr>
        <p:txBody>
          <a:bodyPr vert="horz"/>
          <a:lstStyle>
            <a:lvl1pPr algn="r" eaLnBrk="1" latinLnBrk="0" hangingPunct="1">
              <a:defRPr kumimoji="0" sz="1400">
                <a:solidFill>
                  <a:srgbClr val="FFFFFF"/>
                </a:solidFill>
              </a:defRPr>
            </a:lvl1p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3"/>
          </p:nvPr>
        </p:nvSpPr>
        <p:spPr>
          <a:xfrm>
            <a:off x="304800" y="4808136"/>
            <a:ext cx="3581400" cy="274320"/>
          </a:xfrm>
          <a:prstGeom prst="rect">
            <a:avLst/>
          </a:prstGeom>
        </p:spPr>
        <p:txBody>
          <a:bodyPr vert="horz"/>
          <a:lstStyle>
            <a:lvl1pPr algn="l" eaLnBrk="1" latinLnBrk="0" hangingPunct="1">
              <a:defRPr kumimoji="0" sz="1200">
                <a:solidFill>
                  <a:srgbClr val="FFFFFF"/>
                </a:solidFill>
              </a:defRPr>
            </a:lvl1pPr>
          </a:lstStyle>
          <a:p>
            <a:endParaRPr lang="es-ES" dirty="0"/>
          </a:p>
        </p:txBody>
      </p:sp>
      <p:sp>
        <p:nvSpPr>
          <p:cNvPr id="8" name="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957557"/>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4343400" y="780131"/>
            <a:ext cx="457200" cy="330994"/>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2FADFE-3B8F-471C-ABF0-DBC7717ECBBC}" type="slidenum">
              <a:rPr lang="es-ES" smtClean="0"/>
              <a:t>‹Nº›</a:t>
            </a:fld>
            <a:endParaRPr lang="es-ES" dirty="0"/>
          </a:p>
        </p:txBody>
      </p:sp>
      <p:sp>
        <p:nvSpPr>
          <p:cNvPr id="22" name="21 Marcador de título"/>
          <p:cNvSpPr>
            <a:spLocks noGrp="1"/>
          </p:cNvSpPr>
          <p:nvPr>
            <p:ph type="title"/>
          </p:nvPr>
        </p:nvSpPr>
        <p:spPr>
          <a:xfrm>
            <a:off x="301752" y="171450"/>
            <a:ext cx="8534400" cy="569214"/>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143000"/>
            <a:ext cx="8534400" cy="3449574"/>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95486"/>
            <a:ext cx="7772400" cy="1404714"/>
          </a:xfrm>
        </p:spPr>
        <p:txBody>
          <a:bodyPr>
            <a:noAutofit/>
          </a:bodyPr>
          <a:lstStyle/>
          <a:p>
            <a:pPr defTabSz="1082650"/>
            <a:r>
              <a:rPr lang="es-ES" sz="4400" b="1" dirty="0">
                <a:solidFill>
                  <a:prstClr val="black"/>
                </a:solidFill>
                <a:latin typeface="Arial" pitchFamily="34" charset="0"/>
                <a:cs typeface="Arial" pitchFamily="34" charset="0"/>
              </a:rPr>
              <a:t/>
            </a:r>
            <a:br>
              <a:rPr lang="es-ES" sz="4400" b="1" dirty="0">
                <a:solidFill>
                  <a:prstClr val="black"/>
                </a:solidFill>
                <a:latin typeface="Arial" pitchFamily="34" charset="0"/>
                <a:cs typeface="Arial" pitchFamily="34" charset="0"/>
              </a:rPr>
            </a:br>
            <a:endParaRPr lang="es-ES" dirty="0">
              <a:solidFill>
                <a:schemeClr val="tx1"/>
              </a:solidFill>
            </a:endParaRPr>
          </a:p>
        </p:txBody>
      </p:sp>
      <p:sp>
        <p:nvSpPr>
          <p:cNvPr id="3" name="2 Subtítulo"/>
          <p:cNvSpPr>
            <a:spLocks noGrp="1"/>
          </p:cNvSpPr>
          <p:nvPr>
            <p:ph type="subTitle" idx="1"/>
          </p:nvPr>
        </p:nvSpPr>
        <p:spPr>
          <a:xfrm>
            <a:off x="179512" y="2114550"/>
            <a:ext cx="8496944" cy="2671446"/>
          </a:xfrm>
        </p:spPr>
        <p:txBody>
          <a:bodyPr>
            <a:normAutofit fontScale="70000" lnSpcReduction="20000"/>
          </a:bodyPr>
          <a:lstStyle/>
          <a:p>
            <a:pPr algn="just"/>
            <a:r>
              <a:rPr lang="es-ES" sz="4100" cap="none" dirty="0" smtClean="0">
                <a:solidFill>
                  <a:schemeClr val="tx1"/>
                </a:solidFill>
              </a:rPr>
              <a:t>Asignatura: </a:t>
            </a:r>
            <a:r>
              <a:rPr lang="es-ES" sz="3600" cap="none" dirty="0" smtClean="0">
                <a:solidFill>
                  <a:schemeClr val="tx1"/>
                </a:solidFill>
              </a:rPr>
              <a:t>Derecho penal general II</a:t>
            </a:r>
          </a:p>
          <a:p>
            <a:pPr algn="just"/>
            <a:endParaRPr lang="es-ES" sz="3600" cap="none" dirty="0" smtClean="0">
              <a:solidFill>
                <a:schemeClr val="tx1"/>
              </a:solidFill>
            </a:endParaRPr>
          </a:p>
          <a:p>
            <a:pPr algn="just"/>
            <a:r>
              <a:rPr lang="es-ES" sz="3200" cap="none" dirty="0" smtClean="0">
                <a:solidFill>
                  <a:schemeClr val="tx1"/>
                </a:solidFill>
                <a:latin typeface="Arial" pitchFamily="34" charset="0"/>
                <a:cs typeface="Arial" pitchFamily="34" charset="0"/>
              </a:rPr>
              <a:t>TEMA </a:t>
            </a:r>
            <a:r>
              <a:rPr lang="es-ES" sz="3200" cap="none" dirty="0" smtClean="0">
                <a:solidFill>
                  <a:schemeClr val="tx1"/>
                </a:solidFill>
                <a:latin typeface="Arial" pitchFamily="34" charset="0"/>
                <a:cs typeface="Arial" pitchFamily="34" charset="0"/>
              </a:rPr>
              <a:t>23</a:t>
            </a:r>
            <a:r>
              <a:rPr lang="es-ES" sz="3200" cap="none" dirty="0" smtClean="0">
                <a:solidFill>
                  <a:schemeClr val="tx1"/>
                </a:solidFill>
                <a:latin typeface="Arial" pitchFamily="34" charset="0"/>
                <a:cs typeface="Arial" pitchFamily="34" charset="0"/>
              </a:rPr>
              <a:t>: Apuntes sobre las </a:t>
            </a:r>
            <a:r>
              <a:rPr lang="es-ES" sz="3200" cap="none" dirty="0">
                <a:solidFill>
                  <a:schemeClr val="tx1"/>
                </a:solidFill>
                <a:latin typeface="Arial" pitchFamily="34" charset="0"/>
                <a:cs typeface="Arial" pitchFamily="34" charset="0"/>
              </a:rPr>
              <a:t>medidas de </a:t>
            </a:r>
            <a:r>
              <a:rPr lang="es-ES" sz="3200" cap="none" dirty="0" smtClean="0">
                <a:solidFill>
                  <a:schemeClr val="tx1"/>
                </a:solidFill>
                <a:latin typeface="Arial" pitchFamily="34" charset="0"/>
                <a:cs typeface="Arial" pitchFamily="34" charset="0"/>
              </a:rPr>
              <a:t>seguridad y su aplicabilidad en la actual ley penal.</a:t>
            </a:r>
            <a:endParaRPr lang="es-ES" sz="3200" cap="none" dirty="0" smtClean="0">
              <a:solidFill>
                <a:schemeClr val="tx1"/>
              </a:solidFill>
              <a:latin typeface="Arial" pitchFamily="34" charset="0"/>
              <a:cs typeface="Arial" pitchFamily="34" charset="0"/>
            </a:endParaRPr>
          </a:p>
          <a:p>
            <a:pPr algn="just"/>
            <a:endParaRPr lang="es-ES" sz="3200" cap="none" dirty="0" smtClean="0">
              <a:solidFill>
                <a:schemeClr val="tx1"/>
              </a:solidFill>
              <a:latin typeface="Arial" pitchFamily="34" charset="0"/>
              <a:cs typeface="Arial" pitchFamily="34" charset="0"/>
            </a:endParaRPr>
          </a:p>
          <a:p>
            <a:pPr algn="just"/>
            <a:r>
              <a:rPr lang="es-ES" sz="3200" u="sng" cap="none" dirty="0" smtClean="0">
                <a:solidFill>
                  <a:schemeClr val="tx1"/>
                </a:solidFill>
                <a:latin typeface="Arial" pitchFamily="34" charset="0"/>
                <a:cs typeface="Arial" pitchFamily="34" charset="0"/>
              </a:rPr>
              <a:t>Cuestiones de estudio.</a:t>
            </a:r>
            <a:endParaRPr lang="es-ES" sz="2800" cap="none" dirty="0">
              <a:solidFill>
                <a:schemeClr val="tx1"/>
              </a:solidFill>
              <a:latin typeface="Arial" pitchFamily="34" charset="0"/>
              <a:cs typeface="Arial" pitchFamily="34" charset="0"/>
            </a:endParaRPr>
          </a:p>
          <a:p>
            <a:pPr algn="just"/>
            <a:r>
              <a:rPr lang="es-ES" sz="2800" cap="none" dirty="0" smtClean="0">
                <a:solidFill>
                  <a:schemeClr val="tx1"/>
                </a:solidFill>
                <a:latin typeface="Arial" pitchFamily="34" charset="0"/>
                <a:cs typeface="Arial" pitchFamily="34" charset="0"/>
              </a:rPr>
              <a:t>1-</a:t>
            </a:r>
            <a:r>
              <a:rPr lang="es-ES" sz="2800" cap="none" dirty="0">
                <a:solidFill>
                  <a:schemeClr val="tx1"/>
                </a:solidFill>
                <a:latin typeface="Arial" pitchFamily="34" charset="0"/>
                <a:cs typeface="Arial" pitchFamily="34" charset="0"/>
              </a:rPr>
              <a:t> </a:t>
            </a:r>
            <a:r>
              <a:rPr lang="es-ES" sz="2800" cap="none" dirty="0" smtClean="0">
                <a:solidFill>
                  <a:schemeClr val="tx1"/>
                </a:solidFill>
                <a:latin typeface="Arial" pitchFamily="34" charset="0"/>
                <a:cs typeface="Arial" pitchFamily="34" charset="0"/>
              </a:rPr>
              <a:t>Las </a:t>
            </a:r>
            <a:r>
              <a:rPr lang="es-ES" sz="2800" cap="none" dirty="0">
                <a:solidFill>
                  <a:schemeClr val="tx1"/>
                </a:solidFill>
                <a:latin typeface="Arial" pitchFamily="34" charset="0"/>
                <a:cs typeface="Arial" pitchFamily="34" charset="0"/>
              </a:rPr>
              <a:t>medidas de seguridad.</a:t>
            </a:r>
          </a:p>
          <a:p>
            <a:pPr algn="just"/>
            <a:endParaRPr lang="es-ES" sz="3200" cap="none" dirty="0" smtClean="0">
              <a:solidFill>
                <a:schemeClr val="tx1"/>
              </a:solidFill>
              <a:latin typeface="Arial" pitchFamily="34" charset="0"/>
              <a:cs typeface="Arial" pitchFamily="34" charset="0"/>
            </a:endParaRPr>
          </a:p>
          <a:p>
            <a:pPr algn="just"/>
            <a:endParaRPr lang="es-ES" sz="2000" cap="none" dirty="0">
              <a:latin typeface="Arial" pitchFamily="34" charset="0"/>
              <a:cs typeface="Arial" pitchFamily="34" charset="0"/>
            </a:endParaRPr>
          </a:p>
        </p:txBody>
      </p:sp>
      <p:pic>
        <p:nvPicPr>
          <p:cNvPr id="1026" name="Picture 2" descr="D:\Universidad de Artemisa\logo U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2360" y="0"/>
            <a:ext cx="1331640" cy="951570"/>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467544" y="156056"/>
            <a:ext cx="8136904" cy="1569660"/>
          </a:xfrm>
          <a:prstGeom prst="rect">
            <a:avLst/>
          </a:prstGeom>
        </p:spPr>
        <p:txBody>
          <a:bodyPr wrap="square">
            <a:spAutoFit/>
          </a:bodyPr>
          <a:lstStyle/>
          <a:p>
            <a:pPr algn="ctr"/>
            <a:r>
              <a:rPr lang="es-ES" sz="3200" b="1" dirty="0">
                <a:solidFill>
                  <a:prstClr val="black"/>
                </a:solidFill>
                <a:latin typeface="Arial" pitchFamily="34" charset="0"/>
                <a:cs typeface="Arial" pitchFamily="34" charset="0"/>
              </a:rPr>
              <a:t>Facultad de Ciencias Sociales </a:t>
            </a:r>
            <a:endParaRPr lang="es-ES" sz="3200" b="1" dirty="0" smtClean="0">
              <a:solidFill>
                <a:prstClr val="black"/>
              </a:solidFill>
              <a:latin typeface="Arial" pitchFamily="34" charset="0"/>
              <a:cs typeface="Arial" pitchFamily="34" charset="0"/>
            </a:endParaRPr>
          </a:p>
          <a:p>
            <a:pPr algn="ctr"/>
            <a:r>
              <a:rPr lang="es-ES" sz="3200" b="1" dirty="0" smtClean="0">
                <a:solidFill>
                  <a:prstClr val="black"/>
                </a:solidFill>
                <a:latin typeface="Arial" pitchFamily="34" charset="0"/>
                <a:cs typeface="Arial" pitchFamily="34" charset="0"/>
              </a:rPr>
              <a:t>y </a:t>
            </a:r>
            <a:r>
              <a:rPr lang="es-ES" sz="3200" b="1" dirty="0">
                <a:solidFill>
                  <a:prstClr val="black"/>
                </a:solidFill>
                <a:latin typeface="Arial" pitchFamily="34" charset="0"/>
                <a:cs typeface="Arial" pitchFamily="34" charset="0"/>
              </a:rPr>
              <a:t>Humanística</a:t>
            </a:r>
            <a:br>
              <a:rPr lang="es-ES" sz="3200" b="1" dirty="0">
                <a:solidFill>
                  <a:prstClr val="black"/>
                </a:solidFill>
                <a:latin typeface="Arial" pitchFamily="34" charset="0"/>
                <a:cs typeface="Arial" pitchFamily="34" charset="0"/>
              </a:rPr>
            </a:br>
            <a:r>
              <a:rPr lang="es-ES" sz="3200" b="1" dirty="0" smtClean="0">
                <a:solidFill>
                  <a:prstClr val="black"/>
                </a:solidFill>
                <a:latin typeface="Arial" pitchFamily="34" charset="0"/>
                <a:cs typeface="Arial" pitchFamily="34" charset="0"/>
              </a:rPr>
              <a:t>Departamento </a:t>
            </a:r>
            <a:r>
              <a:rPr lang="es-ES" sz="3200" b="1" dirty="0">
                <a:solidFill>
                  <a:prstClr val="black"/>
                </a:solidFill>
                <a:latin typeface="Arial" pitchFamily="34" charset="0"/>
                <a:cs typeface="Arial" pitchFamily="34" charset="0"/>
              </a:rPr>
              <a:t>de Ciencias Jurídicas </a:t>
            </a:r>
            <a:endParaRPr lang="es-ES" sz="3200" dirty="0"/>
          </a:p>
        </p:txBody>
      </p:sp>
    </p:spTree>
    <p:extLst>
      <p:ext uri="{BB962C8B-B14F-4D97-AF65-F5344CB8AC3E}">
        <p14:creationId xmlns:p14="http://schemas.microsoft.com/office/powerpoint/2010/main" val="4184987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u="sng" dirty="0">
                <a:solidFill>
                  <a:schemeClr val="tx1"/>
                </a:solidFill>
              </a:rPr>
              <a:t>Objetivos de la </a:t>
            </a:r>
            <a:r>
              <a:rPr lang="es-ES" b="1" u="sng" dirty="0" smtClean="0">
                <a:solidFill>
                  <a:schemeClr val="tx1"/>
                </a:solidFill>
              </a:rPr>
              <a:t>conferencia</a:t>
            </a:r>
            <a:endParaRPr lang="es-ES" dirty="0">
              <a:solidFill>
                <a:schemeClr val="tx1"/>
              </a:solidFill>
            </a:endParaRPr>
          </a:p>
        </p:txBody>
      </p:sp>
      <p:sp>
        <p:nvSpPr>
          <p:cNvPr id="3" name="2 Marcador de contenido"/>
          <p:cNvSpPr>
            <a:spLocks noGrp="1"/>
          </p:cNvSpPr>
          <p:nvPr>
            <p:ph sz="quarter" idx="1"/>
          </p:nvPr>
        </p:nvSpPr>
        <p:spPr/>
        <p:txBody>
          <a:bodyPr/>
          <a:lstStyle/>
          <a:p>
            <a:pPr lvl="0"/>
            <a:endParaRPr lang="es-ES" dirty="0" smtClean="0"/>
          </a:p>
          <a:p>
            <a:pPr lvl="0"/>
            <a:endParaRPr lang="es-ES" dirty="0"/>
          </a:p>
          <a:p>
            <a:pPr lvl="0"/>
            <a:r>
              <a:rPr lang="es-ES" dirty="0" smtClean="0"/>
              <a:t>Valorar </a:t>
            </a:r>
            <a:r>
              <a:rPr lang="es-ES" dirty="0"/>
              <a:t>la importancia de las medidas de seguridad y sus efectos, dominando el procedimiento para su aplicación.</a:t>
            </a:r>
          </a:p>
          <a:p>
            <a:endParaRPr lang="es-ES" dirty="0"/>
          </a:p>
        </p:txBody>
      </p:sp>
    </p:spTree>
    <p:extLst>
      <p:ext uri="{BB962C8B-B14F-4D97-AF65-F5344CB8AC3E}">
        <p14:creationId xmlns:p14="http://schemas.microsoft.com/office/powerpoint/2010/main" val="1776676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Las </a:t>
            </a:r>
            <a:r>
              <a:rPr lang="es-ES" b="1" dirty="0">
                <a:solidFill>
                  <a:schemeClr val="tx1"/>
                </a:solidFill>
              </a:rPr>
              <a:t>medidas de seguridad:</a:t>
            </a:r>
            <a:endParaRPr lang="es-ES" dirty="0">
              <a:solidFill>
                <a:schemeClr val="tx1"/>
              </a:solidFill>
            </a:endParaRPr>
          </a:p>
        </p:txBody>
      </p:sp>
      <p:sp>
        <p:nvSpPr>
          <p:cNvPr id="6" name="5 Marcador de contenido"/>
          <p:cNvSpPr>
            <a:spLocks noGrp="1"/>
          </p:cNvSpPr>
          <p:nvPr>
            <p:ph sz="quarter" idx="1"/>
          </p:nvPr>
        </p:nvSpPr>
        <p:spPr/>
        <p:txBody>
          <a:bodyPr/>
          <a:lstStyle/>
          <a:p>
            <a:pPr marL="0" indent="0">
              <a:buNone/>
            </a:pPr>
            <a:r>
              <a:rPr lang="es-ES" b="1" dirty="0" smtClean="0"/>
              <a:t>Personas que se le aplican:</a:t>
            </a:r>
          </a:p>
          <a:p>
            <a:r>
              <a:rPr lang="es-ES" dirty="0" smtClean="0"/>
              <a:t>Las que presenta un </a:t>
            </a:r>
            <a:r>
              <a:rPr lang="es-ES" dirty="0"/>
              <a:t>trastorno </a:t>
            </a:r>
            <a:r>
              <a:rPr lang="es-ES" dirty="0" smtClean="0"/>
              <a:t>mental permanente que lo hace inimputable.</a:t>
            </a:r>
          </a:p>
          <a:p>
            <a:r>
              <a:rPr lang="es-ES" dirty="0" smtClean="0"/>
              <a:t>Imputados, acusados  sancionados adictos al consumo </a:t>
            </a:r>
            <a:r>
              <a:rPr lang="es-ES" dirty="0"/>
              <a:t>del alcohol u otras drogas o sustancias de efectos similares</a:t>
            </a:r>
            <a:endParaRPr lang="es-ES" dirty="0" smtClean="0"/>
          </a:p>
        </p:txBody>
      </p:sp>
    </p:spTree>
    <p:extLst>
      <p:ext uri="{BB962C8B-B14F-4D97-AF65-F5344CB8AC3E}">
        <p14:creationId xmlns:p14="http://schemas.microsoft.com/office/powerpoint/2010/main" val="5558999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Las </a:t>
            </a:r>
            <a:r>
              <a:rPr lang="es-ES" b="1" dirty="0">
                <a:solidFill>
                  <a:schemeClr val="tx1"/>
                </a:solidFill>
              </a:rPr>
              <a:t>medidas de seguridad:</a:t>
            </a:r>
            <a:endParaRPr lang="es-ES" dirty="0">
              <a:solidFill>
                <a:schemeClr val="tx1"/>
              </a:solidFill>
            </a:endParaRPr>
          </a:p>
        </p:txBody>
      </p:sp>
      <p:sp>
        <p:nvSpPr>
          <p:cNvPr id="6" name="5 Marcador de contenido"/>
          <p:cNvSpPr>
            <a:spLocks noGrp="1"/>
          </p:cNvSpPr>
          <p:nvPr>
            <p:ph sz="quarter" idx="1"/>
          </p:nvPr>
        </p:nvSpPr>
        <p:spPr/>
        <p:txBody>
          <a:bodyPr/>
          <a:lstStyle/>
          <a:p>
            <a:pPr marL="0" indent="0">
              <a:buNone/>
            </a:pPr>
            <a:r>
              <a:rPr lang="es-ES" b="1" dirty="0" smtClean="0"/>
              <a:t>Terapéuticas</a:t>
            </a:r>
            <a:r>
              <a:rPr lang="es-ES" dirty="0" smtClean="0"/>
              <a:t>: </a:t>
            </a:r>
          </a:p>
          <a:p>
            <a:pPr lvl="0"/>
            <a:r>
              <a:rPr lang="es-ES" dirty="0"/>
              <a:t>I</a:t>
            </a:r>
            <a:r>
              <a:rPr lang="es-ES" dirty="0" smtClean="0"/>
              <a:t>nternamiento </a:t>
            </a:r>
            <a:r>
              <a:rPr lang="es-ES" dirty="0"/>
              <a:t>en establecimiento asistencial, psiquiátrico o de deshabituación </a:t>
            </a:r>
          </a:p>
          <a:p>
            <a:pPr lvl="0"/>
            <a:r>
              <a:rPr lang="es-ES" dirty="0"/>
              <a:t>T</a:t>
            </a:r>
            <a:r>
              <a:rPr lang="es-ES" dirty="0" smtClean="0"/>
              <a:t>ratamiento </a:t>
            </a:r>
            <a:r>
              <a:rPr lang="es-ES" dirty="0"/>
              <a:t>médico ambulatorio.</a:t>
            </a:r>
          </a:p>
          <a:p>
            <a:pPr marL="0" indent="0">
              <a:buNone/>
            </a:pPr>
            <a:r>
              <a:rPr lang="es-ES" dirty="0" smtClean="0"/>
              <a:t> </a:t>
            </a:r>
            <a:r>
              <a:rPr lang="es-ES" b="1" dirty="0" smtClean="0"/>
              <a:t>Refuerzo</a:t>
            </a:r>
            <a:r>
              <a:rPr lang="es-ES" dirty="0" smtClean="0"/>
              <a:t>: </a:t>
            </a:r>
          </a:p>
          <a:p>
            <a:r>
              <a:rPr lang="es-ES" dirty="0" smtClean="0"/>
              <a:t>Vigilancia </a:t>
            </a:r>
            <a:r>
              <a:rPr lang="es-ES" dirty="0"/>
              <a:t>por los órganos de la Policía Nacional Revolucionaria</a:t>
            </a:r>
          </a:p>
        </p:txBody>
      </p:sp>
    </p:spTree>
    <p:extLst>
      <p:ext uri="{BB962C8B-B14F-4D97-AF65-F5344CB8AC3E}">
        <p14:creationId xmlns:p14="http://schemas.microsoft.com/office/powerpoint/2010/main" val="39904267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Las </a:t>
            </a:r>
            <a:r>
              <a:rPr lang="es-ES" b="1" dirty="0">
                <a:solidFill>
                  <a:schemeClr val="tx1"/>
                </a:solidFill>
              </a:rPr>
              <a:t>medidas de seguridad:</a:t>
            </a:r>
            <a:endParaRPr lang="es-ES" dirty="0">
              <a:solidFill>
                <a:schemeClr val="tx1"/>
              </a:solidFill>
            </a:endParaRPr>
          </a:p>
        </p:txBody>
      </p:sp>
      <p:sp>
        <p:nvSpPr>
          <p:cNvPr id="3" name="2 Marcador de contenido"/>
          <p:cNvSpPr>
            <a:spLocks noGrp="1"/>
          </p:cNvSpPr>
          <p:nvPr>
            <p:ph sz="quarter" idx="1"/>
          </p:nvPr>
        </p:nvSpPr>
        <p:spPr/>
        <p:txBody>
          <a:bodyPr>
            <a:normAutofit fontScale="92500" lnSpcReduction="20000"/>
          </a:bodyPr>
          <a:lstStyle/>
          <a:p>
            <a:pPr marL="0" lvl="0" indent="0">
              <a:buNone/>
            </a:pPr>
            <a:r>
              <a:rPr lang="es-ES_tradnl" b="1" dirty="0" smtClean="0"/>
              <a:t>Se aplica cuando: </a:t>
            </a:r>
          </a:p>
          <a:p>
            <a:pPr lvl="0"/>
            <a:r>
              <a:rPr lang="es-ES_tradnl" dirty="0" smtClean="0"/>
              <a:t>De </a:t>
            </a:r>
            <a:r>
              <a:rPr lang="es-ES_tradnl" dirty="0"/>
              <a:t>conformidad con lo dispuesto en el Artículo 22 de este Código, la persona fue eximida de responsabilidad penal por delito cometido;</a:t>
            </a:r>
            <a:endParaRPr lang="es-ES" dirty="0"/>
          </a:p>
          <a:p>
            <a:pPr lvl="0"/>
            <a:r>
              <a:rPr lang="es-ES_tradnl" dirty="0"/>
              <a:t>Antes de comenzar a cumplir la sanción de privación de libertad, trabajo correccional con internamiento, o durante su cumplimiento, le sobrevenga alguna de las situaciones previstas en el Artículo 106 de este Código y la misma sea incompatible con su permanencia en el establecimiento penitenciario;</a:t>
            </a:r>
            <a:endParaRPr lang="es-ES" dirty="0"/>
          </a:p>
          <a:p>
            <a:endParaRPr lang="es-ES" dirty="0"/>
          </a:p>
        </p:txBody>
      </p:sp>
    </p:spTree>
    <p:extLst>
      <p:ext uri="{BB962C8B-B14F-4D97-AF65-F5344CB8AC3E}">
        <p14:creationId xmlns:p14="http://schemas.microsoft.com/office/powerpoint/2010/main" val="22091124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Las </a:t>
            </a:r>
            <a:r>
              <a:rPr lang="es-ES" b="1" dirty="0">
                <a:solidFill>
                  <a:schemeClr val="tx1"/>
                </a:solidFill>
              </a:rPr>
              <a:t>medidas de seguridad:</a:t>
            </a:r>
            <a:endParaRPr lang="es-ES" dirty="0">
              <a:solidFill>
                <a:schemeClr val="tx1"/>
              </a:solidFill>
            </a:endParaRPr>
          </a:p>
        </p:txBody>
      </p:sp>
      <p:sp>
        <p:nvSpPr>
          <p:cNvPr id="3" name="2 Marcador de contenido"/>
          <p:cNvSpPr>
            <a:spLocks noGrp="1"/>
          </p:cNvSpPr>
          <p:nvPr>
            <p:ph sz="quarter" idx="1"/>
          </p:nvPr>
        </p:nvSpPr>
        <p:spPr/>
        <p:txBody>
          <a:bodyPr>
            <a:normAutofit fontScale="92500" lnSpcReduction="10000"/>
          </a:bodyPr>
          <a:lstStyle/>
          <a:p>
            <a:pPr marL="0" lvl="0" indent="0">
              <a:buNone/>
            </a:pPr>
            <a:r>
              <a:rPr lang="es-ES_tradnl" b="1" dirty="0" smtClean="0"/>
              <a:t>Se aplica cuando: </a:t>
            </a:r>
          </a:p>
          <a:p>
            <a:pPr lvl="0"/>
            <a:r>
              <a:rPr lang="es-ES_tradnl" dirty="0"/>
              <a:t>Antes de comenzar a cumplir, o durante el cumplimiento de cualquier otra sanción alternativa, le sobrevenga alguna de las situaciones previstas en el Artículo 106 de este Código, haciendo incompatible su estado con la ejecución de la sanción alternativa impuesta; y</a:t>
            </a:r>
            <a:endParaRPr lang="es-ES" dirty="0"/>
          </a:p>
          <a:p>
            <a:pPr lvl="0"/>
            <a:r>
              <a:rPr lang="es-ES_tradnl" dirty="0"/>
              <a:t>Adquiera la adicción al alcohol u otras drogas o sustancias de efectos similares, antes de comenzar a cumplir la sanción o durante su cumplimiento.</a:t>
            </a:r>
            <a:endParaRPr lang="es-ES" dirty="0"/>
          </a:p>
          <a:p>
            <a:endParaRPr lang="es-ES" dirty="0"/>
          </a:p>
        </p:txBody>
      </p:sp>
    </p:spTree>
    <p:extLst>
      <p:ext uri="{BB962C8B-B14F-4D97-AF65-F5344CB8AC3E}">
        <p14:creationId xmlns:p14="http://schemas.microsoft.com/office/powerpoint/2010/main" val="24501393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976</TotalTime>
  <Words>297</Words>
  <Application>Microsoft Office PowerPoint</Application>
  <PresentationFormat>Presentación en pantalla (16:9)</PresentationFormat>
  <Paragraphs>31</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Georgia</vt:lpstr>
      <vt:lpstr>Wingdings</vt:lpstr>
      <vt:lpstr>Wingdings 2</vt:lpstr>
      <vt:lpstr>Civil</vt:lpstr>
      <vt:lpstr> </vt:lpstr>
      <vt:lpstr>Objetivos de la conferencia</vt:lpstr>
      <vt:lpstr>Las medidas de seguridad:</vt:lpstr>
      <vt:lpstr>Las medidas de seguridad:</vt:lpstr>
      <vt:lpstr>Las medidas de seguridad:</vt:lpstr>
      <vt:lpstr>Las medidas de seguridad: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Grueiro</dc:creator>
  <cp:lastModifiedBy>casa</cp:lastModifiedBy>
  <cp:revision>39</cp:revision>
  <dcterms:created xsi:type="dcterms:W3CDTF">2021-10-09T14:05:24Z</dcterms:created>
  <dcterms:modified xsi:type="dcterms:W3CDTF">2026-03-11T11:26:29Z</dcterms:modified>
</cp:coreProperties>
</file>