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89" r:id="rId2"/>
    <p:sldId id="310" r:id="rId3"/>
    <p:sldId id="312" r:id="rId4"/>
    <p:sldId id="311" r:id="rId5"/>
    <p:sldId id="317" r:id="rId6"/>
    <p:sldId id="318" r:id="rId7"/>
    <p:sldId id="319" r:id="rId8"/>
    <p:sldId id="320" r:id="rId9"/>
    <p:sldId id="294" r:id="rId10"/>
    <p:sldId id="297" r:id="rId11"/>
    <p:sldId id="359" r:id="rId12"/>
    <p:sldId id="300" r:id="rId13"/>
    <p:sldId id="301" r:id="rId14"/>
    <p:sldId id="303" r:id="rId15"/>
    <p:sldId id="307" r:id="rId16"/>
    <p:sldId id="309" r:id="rId17"/>
    <p:sldId id="360" r:id="rId18"/>
    <p:sldId id="361" r:id="rId19"/>
    <p:sldId id="266" r:id="rId20"/>
    <p:sldId id="265" r:id="rId21"/>
    <p:sldId id="343" r:id="rId22"/>
    <p:sldId id="344" r:id="rId23"/>
    <p:sldId id="345" r:id="rId24"/>
    <p:sldId id="346" r:id="rId25"/>
    <p:sldId id="347" r:id="rId26"/>
    <p:sldId id="348" r:id="rId27"/>
    <p:sldId id="323" r:id="rId28"/>
    <p:sldId id="340" r:id="rId29"/>
    <p:sldId id="363" r:id="rId30"/>
    <p:sldId id="362" r:id="rId31"/>
    <p:sldId id="364" r:id="rId32"/>
    <p:sldId id="365" r:id="rId33"/>
    <p:sldId id="366" r:id="rId34"/>
    <p:sldId id="373" r:id="rId35"/>
    <p:sldId id="374" r:id="rId36"/>
    <p:sldId id="260" r:id="rId37"/>
    <p:sldId id="290" r:id="rId38"/>
    <p:sldId id="291" r:id="rId39"/>
    <p:sldId id="324" r:id="rId40"/>
    <p:sldId id="349" r:id="rId41"/>
    <p:sldId id="264" r:id="rId42"/>
    <p:sldId id="377" r:id="rId43"/>
    <p:sldId id="286" r:id="rId44"/>
    <p:sldId id="287" r:id="rId45"/>
    <p:sldId id="338" r:id="rId4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CC"/>
    <a:srgbClr val="FF0000"/>
    <a:srgbClr val="CCFFFF"/>
    <a:srgbClr val="000099"/>
    <a:srgbClr val="B2B2B2"/>
    <a:srgbClr val="FF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595" autoAdjust="0"/>
  </p:normalViewPr>
  <p:slideViewPr>
    <p:cSldViewPr showGuides="1">
      <p:cViewPr varScale="1">
        <p:scale>
          <a:sx n="42" d="100"/>
          <a:sy n="42" d="100"/>
        </p:scale>
        <p:origin x="564" y="4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28" d="100"/>
          <a:sy n="28" d="100"/>
        </p:scale>
        <p:origin x="-1266" y="-78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8000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8000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9950"/>
            <a:ext cx="3076575" cy="508000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59950"/>
            <a:ext cx="3076575" cy="508000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fld id="{18D7201E-6A26-40D8-94B1-669F3D19C2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9248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defTabSz="984250">
              <a:defRPr sz="13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extLst/>
        </p:spPr>
        <p:txBody>
          <a:bodyPr vert="horz" wrap="square" lIns="98481" tIns="49240" rIns="98481" bIns="49240" numCol="1" anchor="b" anchorCtr="0" compatLnSpc="1">
            <a:prstTxWarp prst="textNoShape">
              <a:avLst/>
            </a:prstTxWarp>
          </a:bodyPr>
          <a:lstStyle>
            <a:lvl1pPr algn="r" defTabSz="984250">
              <a:defRPr sz="1300"/>
            </a:lvl1pPr>
          </a:lstStyle>
          <a:p>
            <a:pPr>
              <a:defRPr/>
            </a:pPr>
            <a:fld id="{304484EB-4B87-4358-A969-A492A266AD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51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7D84C3-86C9-48D9-8F55-E4BDCACDACDA}" type="slidenum">
              <a:rPr lang="es-ES_tradnl" sz="1300" smtClean="0"/>
              <a:pPr/>
              <a:t>20</a:t>
            </a:fld>
            <a:endParaRPr lang="es-ES_tradnl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65" tIns="49583" rIns="99165" bIns="49583"/>
          <a:lstStyle/>
          <a:p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95344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02E03C-8D36-43A6-9A95-C88138FF3E94}" type="slidenum">
              <a:rPr lang="es-ES_tradnl" sz="1300" smtClean="0"/>
              <a:pPr/>
              <a:t>36</a:t>
            </a:fld>
            <a:endParaRPr lang="es-ES_tradnl" sz="13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65" tIns="49583" rIns="99165" bIns="49583"/>
          <a:lstStyle/>
          <a:p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56637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4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4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66E132-5157-48A7-9F3D-4FB7E70BB157}" type="slidenum">
              <a:rPr lang="es-ES_tradnl" sz="1300" smtClean="0"/>
              <a:pPr/>
              <a:t>45</a:t>
            </a:fld>
            <a:endParaRPr lang="es-ES_tradnl" sz="13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707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ulo presentacion o inicio de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80275"/>
            <a:ext cx="7886700" cy="2852737"/>
          </a:xfrm>
        </p:spPr>
        <p:txBody>
          <a:bodyPr anchor="b"/>
          <a:lstStyle>
            <a:lvl1pPr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757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99C9E"/>
                </a:solidFill>
              </a:defRPr>
            </a:lvl1pPr>
          </a:lstStyle>
          <a:p>
            <a:pPr>
              <a:defRPr/>
            </a:pPr>
            <a:fld id="{DD99084C-C058-4393-8568-59AD49894C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588D-929C-412F-BF82-F7AC03FD23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7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57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28738"/>
            <a:ext cx="7897812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CEBA-EDC9-4256-9045-AA59C5F254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E568-21DC-4822-A4E6-1F65DEABD8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1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ipo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8100"/>
            <a:ext cx="19478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50" y="0"/>
            <a:ext cx="6161666" cy="9763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2063" y="1202076"/>
            <a:ext cx="8330411" cy="4974887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10C602-2E19-422E-9719-B497CA3C9B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ipo si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17142" y="256854"/>
            <a:ext cx="7765332" cy="5920109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224AD-AD1E-46FD-B96B-0A1D8B404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7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gina tipo para gra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AB17-2791-4836-985F-7AFC798C11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icio y final de toda presentacion si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966" y="1212351"/>
            <a:ext cx="4103884" cy="49646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2351"/>
            <a:ext cx="4153324" cy="4964612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CDC7-39D8-4D83-8D30-EDCBF2604F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0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95737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95737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0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3200">
                <a:latin typeface="Trebuchet MS" panose="020B0603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 sz="2800">
                <a:latin typeface="Trebuchet MS" panose="020B0603020202020204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 sz="2400">
                <a:latin typeface="Trebuchet MS" panose="020B0603020202020204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 sz="2000">
                <a:latin typeface="Trebuchet MS" panose="020B060302020202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2000">
                <a:latin typeface="Trebuchet MS" panose="020B0603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276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Autofit/>
          </a:bodyPr>
          <a:lstStyle>
            <a:lvl1pPr>
              <a:defRPr sz="2800"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 panose="020B06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rebuchet MS" panose="020B06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766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95350" y="0"/>
            <a:ext cx="7886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2438" y="1201738"/>
            <a:ext cx="83296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200" y="6604000"/>
            <a:ext cx="1006475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99C9E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3913" y="6604000"/>
            <a:ext cx="3552825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A9B9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76963"/>
            <a:ext cx="2057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B9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378DEE55-1970-41FD-BF54-6182B6A6C2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84" r:id="rId4"/>
    <p:sldLayoutId id="2147483692" r:id="rId5"/>
    <p:sldLayoutId id="2147483685" r:id="rId6"/>
    <p:sldLayoutId id="2147483693" r:id="rId7"/>
    <p:sldLayoutId id="2147483694" r:id="rId8"/>
    <p:sldLayoutId id="2147483695" r:id="rId9"/>
    <p:sldLayoutId id="2147483686" r:id="rId10"/>
    <p:sldLayoutId id="2147483696" r:id="rId11"/>
    <p:sldLayoutId id="2147483697" r:id="rId12"/>
    <p:sldLayoutId id="2147483687" r:id="rId13"/>
    <p:sldLayoutId id="2147483688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56D54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56D54"/>
          </a:solidFill>
          <a:latin typeface="Trebuchet MS" panose="020B0603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Blip>
          <a:blip r:embed="rId16"/>
        </a:buBlip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Blip>
          <a:blip r:embed="rId16"/>
        </a:buBlip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google.com.cu/imgres?imgurl=http://www.culturageneral.net/pintura/cuadros/jpg/hombre_de_vitruvio.jpg&amp;imgrefurl=http://www.culturageneral.net/pintura/cuadros/hombre_de_vitruvio.htm&amp;h=809&amp;w=786&amp;sz=100&amp;hl=es&amp;start=1&amp;tbnid=QHvLWsFcXYwW8M:&amp;tbnh=143&amp;tbnw=139&amp;prev=/images?q=hombre+de+vitruvio&amp;gbv=2&amp;ndsp=20&amp;svnum=10&amp;hl=es&amp;sa=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l-mundo.es/larevista/num156/textos/guerra2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G:\Ergonomia\Presentaciones%20de%20los%20videos\para%20videos\Editados\intro%20ergonomia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espanol.geocities.com/jaospino/cerebro.jpg" TargetMode="Externa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1000" y="306388"/>
            <a:ext cx="8382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</a:t>
            </a:r>
          </a:p>
        </p:txBody>
      </p:sp>
      <p:pic>
        <p:nvPicPr>
          <p:cNvPr id="53252" name="Picture 4" descr="davinc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6" b="25995"/>
          <a:stretch>
            <a:fillRect/>
          </a:stretch>
        </p:blipFill>
        <p:spPr bwMode="auto">
          <a:xfrm>
            <a:off x="1763713" y="1104900"/>
            <a:ext cx="56165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hombre_de_vitruv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68375"/>
            <a:ext cx="547211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217488" y="1200150"/>
            <a:ext cx="8675687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3200" b="1">
                <a:latin typeface="Verdana" panose="020B0604030504040204" pitchFamily="34" charset="0"/>
              </a:rPr>
              <a:t>Uno de los más famosos dibujos de Leonardo da Vinci es el llamado "hombre de Vitruvio" </a:t>
            </a:r>
          </a:p>
          <a:p>
            <a:r>
              <a:rPr lang="es-ES_tradnl" sz="3200" b="1">
                <a:latin typeface="Verdana" panose="020B0604030504040204" pitchFamily="34" charset="0"/>
              </a:rPr>
              <a:t/>
            </a:r>
            <a:br>
              <a:rPr lang="es-ES_tradnl" sz="3200" b="1">
                <a:latin typeface="Verdana" panose="020B0604030504040204" pitchFamily="34" charset="0"/>
              </a:rPr>
            </a:br>
            <a:r>
              <a:rPr lang="es-ES_tradnl" sz="3200" b="1">
                <a:latin typeface="Verdana" panose="020B0604030504040204" pitchFamily="34" charset="0"/>
              </a:rPr>
              <a:t>".... Y de la misma forma que el cuerpo humano nos da un círculo que lo rodea, también podemos hallar un cuadrado donde igualmente esté encerrado el cuerpo humano.…"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950" y="1714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Precursores de la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d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79650"/>
            <a:ext cx="5487988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28600" y="11430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_tradnl" sz="2800" b="1">
                <a:solidFill>
                  <a:srgbClr val="FF0000"/>
                </a:solidFill>
                <a:latin typeface="Tahoma" panose="020B0604030504040204" pitchFamily="34" charset="0"/>
              </a:rPr>
              <a:t>Alberto Durero</a:t>
            </a:r>
            <a:r>
              <a:rPr lang="es-ES_tradnl" sz="2800" b="1">
                <a:latin typeface="Tahoma" panose="020B0604030504040204" pitchFamily="34" charset="0"/>
              </a:rPr>
              <a:t> (1471-1528): Sus estudios sirvieron de inicio a la moderna antropometría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950" y="1714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Precursores de la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58900" y="115888"/>
            <a:ext cx="6335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La Industria Militar </a:t>
            </a:r>
            <a:endParaRPr lang="es-ES" sz="44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25603" name="Picture 7" descr="Fotografia cortesia de La Revista: La Gran Guerra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200"/>
            <a:ext cx="39608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33363" y="2222500"/>
            <a:ext cx="8586787" cy="707886"/>
          </a:xfrm>
          <a:prstGeom prst="rect">
            <a:avLst/>
          </a:prstGeom>
          <a:effectLst>
            <a:outerShdw blurRad="63500"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HOMBRE - TÉCNICA - AMBIENTE 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33363" y="1557338"/>
            <a:ext cx="858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000">
                <a:latin typeface="Tahoma" panose="020B0604030504040204" pitchFamily="34" charset="0"/>
              </a:rPr>
              <a:t>Papel impulsor de las investigaciones del sistema:</a:t>
            </a:r>
            <a:endParaRPr lang="es-ES" sz="3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6875" y="1230313"/>
            <a:ext cx="575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Primera Guerra Mundial</a:t>
            </a:r>
          </a:p>
          <a:p>
            <a:pPr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Fábricas de municiones 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71438" y="4902200"/>
            <a:ext cx="6588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>
                <a:latin typeface="Tahoma" panose="020B0604030504040204" pitchFamily="34" charset="0"/>
              </a:rPr>
              <a:t>Tensión y fatiga de los  obreros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>
                <a:latin typeface="Tahoma" panose="020B0604030504040204" pitchFamily="34" charset="0"/>
              </a:rPr>
              <a:t>Gran cantidad de accidentes</a:t>
            </a:r>
            <a:endParaRPr lang="es-ES" sz="3600">
              <a:latin typeface="Tahoma" panose="020B0604030504040204" pitchFamily="34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71438" y="2851150"/>
            <a:ext cx="6588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>
                <a:latin typeface="Tahoma" panose="020B0604030504040204" pitchFamily="34" charset="0"/>
              </a:rPr>
              <a:t>Turnos de más de 14 horas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>
                <a:latin typeface="Tahoma" panose="020B0604030504040204" pitchFamily="34" charset="0"/>
              </a:rPr>
              <a:t>Condiciones inadecuadas</a:t>
            </a:r>
          </a:p>
        </p:txBody>
      </p:sp>
      <p:cxnSp>
        <p:nvCxnSpPr>
          <p:cNvPr id="26629" name="AutoShape 7"/>
          <p:cNvCxnSpPr>
            <a:cxnSpLocks noChangeShapeType="1"/>
            <a:stCxn id="26628" idx="2"/>
            <a:endCxn id="26627" idx="0"/>
          </p:cNvCxnSpPr>
          <p:nvPr/>
        </p:nvCxnSpPr>
        <p:spPr bwMode="auto">
          <a:xfrm>
            <a:off x="3365500" y="4041775"/>
            <a:ext cx="0" cy="860425"/>
          </a:xfrm>
          <a:prstGeom prst="straightConnector1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30" name="Picture 8" descr="00ew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1113"/>
            <a:ext cx="27495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44463" y="5441950"/>
            <a:ext cx="87487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000">
                <a:latin typeface="Tahoma" panose="020B0604030504040204" pitchFamily="34" charset="0"/>
              </a:rPr>
              <a:t>Al  finalizar la guerra el  comité   fue reconstituido como el Industrial Health Research Board</a:t>
            </a:r>
            <a:r>
              <a:rPr lang="es-ES" sz="30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44463" y="3860800"/>
            <a:ext cx="8748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000">
                <a:latin typeface="Tahoma" panose="020B0604030504040204" pitchFamily="34" charset="0"/>
              </a:rPr>
              <a:t>1915: Health  of  Munitions  Workers  Committe</a:t>
            </a:r>
            <a:r>
              <a:rPr lang="es-ES" sz="3000">
                <a:latin typeface="Tahoma" panose="020B0604030504040204" pitchFamily="34" charset="0"/>
              </a:rPr>
              <a:t> </a:t>
            </a:r>
            <a:endParaRPr lang="es-ES_tradnl" sz="3000">
              <a:latin typeface="Tahoma" panose="020B0604030504040204" pitchFamily="34" charset="0"/>
            </a:endParaRPr>
          </a:p>
        </p:txBody>
      </p:sp>
      <p:cxnSp>
        <p:nvCxnSpPr>
          <p:cNvPr id="27652" name="AutoShape 5"/>
          <p:cNvCxnSpPr>
            <a:cxnSpLocks noChangeShapeType="1"/>
          </p:cNvCxnSpPr>
          <p:nvPr/>
        </p:nvCxnSpPr>
        <p:spPr bwMode="auto">
          <a:xfrm flipH="1">
            <a:off x="4319588" y="4410075"/>
            <a:ext cx="36512" cy="1036638"/>
          </a:xfrm>
          <a:prstGeom prst="straightConnector1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3" name="Picture 7" descr="+fabricamuni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875"/>
            <a:ext cx="5400675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800px-Pz-IVG-latrun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4062413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b17-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73463"/>
            <a:ext cx="36353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179388" y="1219200"/>
            <a:ext cx="86756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200">
                <a:latin typeface="Tahoma" panose="020B0604030504040204" pitchFamily="34" charset="0"/>
              </a:rPr>
              <a:t>El  área  militar  se desarrolló muy ampliamente.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_tradnl" sz="3200">
                <a:latin typeface="Tahoma" panose="020B0604030504040204" pitchFamily="34" charset="0"/>
              </a:rPr>
              <a:t>El  equipo  militar  se  hacía  más complejo  y el  ritmo  de  operación  más  alto.</a:t>
            </a:r>
            <a:r>
              <a:rPr lang="es-ES" sz="32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1042988" y="163513"/>
            <a:ext cx="612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Segunda Guerra  Mundial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rucerocanariasafinalese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30288"/>
            <a:ext cx="40989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gupp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06475"/>
            <a:ext cx="2613025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411163" y="3789363"/>
            <a:ext cx="8280400" cy="92333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3600" dirty="0">
                <a:latin typeface="Tahoma" pitchFamily="34" charset="0"/>
              </a:rPr>
              <a:t>1949</a:t>
            </a:r>
            <a:r>
              <a:rPr lang="es-ES" sz="3600" dirty="0">
                <a:latin typeface="Tahoma" pitchFamily="34" charset="0"/>
              </a:rPr>
              <a:t>: </a:t>
            </a:r>
            <a:r>
              <a:rPr lang="es-ES_tradnl" sz="3600" dirty="0">
                <a:latin typeface="Tahoma" pitchFamily="34" charset="0"/>
              </a:rPr>
              <a:t>Surge la </a:t>
            </a: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Ergonomía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250825" y="5303838"/>
            <a:ext cx="862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600" b="1">
                <a:latin typeface="Tahoma" panose="020B0604030504040204" pitchFamily="34" charset="0"/>
              </a:rPr>
              <a:t>Ergonomics Research Society (1949)</a:t>
            </a:r>
          </a:p>
        </p:txBody>
      </p:sp>
      <p:cxnSp>
        <p:nvCxnSpPr>
          <p:cNvPr id="29702" name="AutoShape 8"/>
          <p:cNvCxnSpPr>
            <a:cxnSpLocks noChangeShapeType="1"/>
            <a:stCxn id="79878" idx="2"/>
            <a:endCxn id="29701" idx="0"/>
          </p:cNvCxnSpPr>
          <p:nvPr/>
        </p:nvCxnSpPr>
        <p:spPr bwMode="auto">
          <a:xfrm rot="16200000" flipH="1">
            <a:off x="4263232" y="5001419"/>
            <a:ext cx="590550" cy="14287"/>
          </a:xfrm>
          <a:prstGeom prst="straightConnector1">
            <a:avLst/>
          </a:prstGeom>
          <a:noFill/>
          <a:ln w="152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4800" y="1557338"/>
            <a:ext cx="65722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200" b="1">
                <a:latin typeface="Tahoma" panose="020B0604030504040204" pitchFamily="34" charset="0"/>
              </a:rPr>
              <a:t>El hombre se adapta para cumplir con los requerimientos del ambiente.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5105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08625" y="5257800"/>
            <a:ext cx="30257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200" b="1">
                <a:latin typeface="Tahoma" panose="020B0604030504040204" pitchFamily="34" charset="0"/>
              </a:rPr>
              <a:t>HAY QUE ENTRENARLO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93675" y="180975"/>
            <a:ext cx="7772400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ENFOQUE ANTIERGONÓMICO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autoUpdateAnimBg="0"/>
      <p:bldP spid="2048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44450"/>
            <a:ext cx="6484937" cy="976313"/>
          </a:xfrm>
        </p:spPr>
        <p:txBody>
          <a:bodyPr/>
          <a:lstStyle/>
          <a:p>
            <a:pPr eaLnBrk="0" hangingPunct="0"/>
            <a:r>
              <a:rPr lang="es-ES_tradnl" sz="3600" smtClean="0"/>
              <a:t>Limitaciones de este enfoque: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201738"/>
            <a:ext cx="6946900" cy="4975225"/>
          </a:xfrm>
        </p:spPr>
        <p:txBody>
          <a:bodyPr lIns="92075" tIns="46038" rIns="92075" bIns="46038"/>
          <a:lstStyle/>
          <a:p>
            <a:pPr>
              <a:buFont typeface="Wingdings" panose="05000000000000000000" pitchFamily="2" charset="2"/>
              <a:buChar char="ð"/>
            </a:pPr>
            <a:r>
              <a:rPr lang="es-ES_tradnl" sz="3600" b="1" smtClean="0">
                <a:latin typeface="Tahoma" panose="020B0604030504040204" pitchFamily="34" charset="0"/>
              </a:rPr>
              <a:t>El costo de que el operario se ajuste a su ambiente.</a:t>
            </a:r>
          </a:p>
          <a:p>
            <a:pPr>
              <a:buFont typeface="Wingdings" panose="05000000000000000000" pitchFamily="2" charset="2"/>
              <a:buChar char="ð"/>
            </a:pPr>
            <a:endParaRPr lang="es-ES_tradnl" sz="3600" b="1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es-ES_tradnl" sz="3600" b="1" smtClean="0">
                <a:latin typeface="Tahoma" panose="020B0604030504040204" pitchFamily="34" charset="0"/>
              </a:rPr>
              <a:t>La eficacia de este enfoque.</a:t>
            </a:r>
          </a:p>
          <a:p>
            <a:pPr>
              <a:buFont typeface="Wingdings" panose="05000000000000000000" pitchFamily="2" charset="2"/>
              <a:buChar char="ð"/>
            </a:pPr>
            <a:endParaRPr lang="es-ES_tradnl" sz="3600" b="1" smtClean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ð"/>
            </a:pPr>
            <a:r>
              <a:rPr lang="es-ES_tradnl" sz="3600" b="1" smtClean="0">
                <a:latin typeface="Tahoma" panose="020B0604030504040204" pitchFamily="34" charset="0"/>
              </a:rPr>
              <a:t>La posible desintegración de la ejecución humana en condiciones de estrés.</a:t>
            </a:r>
          </a:p>
        </p:txBody>
      </p:sp>
      <p:pic>
        <p:nvPicPr>
          <p:cNvPr id="3174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47963"/>
            <a:ext cx="1549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 descr="dine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249363"/>
            <a:ext cx="1655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4" descr="est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400550"/>
            <a:ext cx="171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"/>
            <a:ext cx="6161087" cy="976313"/>
          </a:xfrm>
          <a:effectLst>
            <a:outerShdw blurRad="63500" dist="53882" dir="2700000" algn="ctr" rotWithShape="0">
              <a:schemeClr val="tx1"/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es-ES_tradnl" sz="6600" dirty="0"/>
              <a:t>ERGONOMÍA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1138" y="1196975"/>
            <a:ext cx="8331200" cy="4975225"/>
          </a:xfrm>
        </p:spPr>
        <p:txBody>
          <a:bodyPr lIns="92075" tIns="46038" rIns="92075" bIns="46038"/>
          <a:lstStyle/>
          <a:p>
            <a:pPr marL="0" indent="0" algn="ctr">
              <a:buFontTx/>
              <a:buNone/>
            </a:pPr>
            <a:r>
              <a:rPr lang="es-ES_tradnl" sz="4000" b="1" smtClean="0">
                <a:latin typeface="Arial" panose="020B0604020202020204" pitchFamily="34" charset="0"/>
              </a:rPr>
              <a:t>Disciplina que cambia el enfoque</a:t>
            </a:r>
            <a:r>
              <a:rPr lang="es-ES_tradnl" sz="3600" b="1" smtClean="0">
                <a:latin typeface="Arial" panose="020B0604020202020204" pitchFamily="34" charset="0"/>
              </a:rPr>
              <a:t>:</a:t>
            </a:r>
            <a:endParaRPr lang="es-ES_tradnl" sz="2500" b="1" smtClean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s-ES_tradnl" sz="2500" b="1" smtClean="0"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endParaRPr lang="es-ES_tradnl" sz="2500" b="1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ES_tradnl" sz="4000" b="1" smtClean="0">
                <a:latin typeface="Arial" panose="020B0604020202020204" pitchFamily="34" charset="0"/>
              </a:rPr>
              <a:t>ajustar el hombre al trabajo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s-ES_tradnl" sz="4000" b="1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ES_tradnl" sz="4000" b="1" i="1" smtClean="0">
                <a:latin typeface="Arial" panose="020B0604020202020204" pitchFamily="34" charset="0"/>
              </a:rPr>
              <a:t>por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s-ES_tradnl" sz="4000" b="1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s-ES_tradnl" sz="4000" b="1" smtClean="0">
                <a:latin typeface="Arial" panose="020B0604020202020204" pitchFamily="34" charset="0"/>
              </a:rPr>
              <a:t>ajustar el trabajo al hombre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7627938" y="4705350"/>
            <a:ext cx="13636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11000" b="1">
                <a:latin typeface="Wingdings" panose="05000000000000000000" pitchFamily="2" charset="2"/>
              </a:rPr>
              <a:t>J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704138" y="2651125"/>
            <a:ext cx="13636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11000" b="1">
                <a:latin typeface="Wingdings" panose="05000000000000000000" pitchFamily="2" charset="2"/>
              </a:rPr>
              <a:t>L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76200" y="4708525"/>
            <a:ext cx="1128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11000" b="1">
                <a:latin typeface="Wingdings" panose="05000000000000000000" pitchFamily="2" charset="2"/>
              </a:rPr>
              <a:t>C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76200" y="2574925"/>
            <a:ext cx="1128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11000" b="1">
                <a:solidFill>
                  <a:schemeClr val="tx2"/>
                </a:solidFill>
                <a:latin typeface="Wingdings" panose="05000000000000000000" pitchFamily="2" charset="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  <p:bldP spid="17423" grpId="0" autoUpdateAnimBg="0"/>
      <p:bldP spid="17424" grpId="0" autoUpdateAnimBg="0"/>
      <p:bldP spid="17426" grpId="0" autoUpdateAnimBg="0"/>
      <p:bldP spid="174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3600" smtClean="0">
                <a:latin typeface="Tahoma" panose="020B0604030504040204" pitchFamily="34" charset="0"/>
              </a:rPr>
              <a:t>Si  el hombre ha sobrevivido durante miles de  años  sin especialistas en Ergonomía.</a:t>
            </a:r>
          </a:p>
          <a:p>
            <a:pPr marL="0" indent="0">
              <a:buFontTx/>
              <a:buNone/>
            </a:pPr>
            <a:r>
              <a:rPr lang="es-ES_tradnl" sz="1200" smtClean="0">
                <a:latin typeface="Tahoma" panose="020B060403050404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s-ES_tradnl" sz="3600" b="1" smtClean="0">
                <a:latin typeface="Tahoma" panose="020B0604030504040204" pitchFamily="34" charset="0"/>
              </a:rPr>
              <a:t>¿Por  qué  es  conveniente  el estudio de los factores humanos? </a:t>
            </a:r>
          </a:p>
          <a:p>
            <a:pPr marL="0" indent="0">
              <a:buFontTx/>
              <a:buNone/>
            </a:pPr>
            <a:r>
              <a:rPr lang="es-ES_tradnl" sz="3600" b="1" smtClean="0">
                <a:latin typeface="Tahoma" panose="020B0604030504040204" pitchFamily="34" charset="0"/>
              </a:rPr>
              <a:t>¿Por qué se hizo  necesario  el estudio de la Ergonomía?</a:t>
            </a:r>
            <a:endParaRPr lang="es-ES" sz="3600" b="1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6629400" cy="976313"/>
          </a:xfrm>
        </p:spPr>
        <p:txBody>
          <a:bodyPr lIns="92075" tIns="46038" rIns="92075" bIns="46038" anchor="b"/>
          <a:lstStyle/>
          <a:p>
            <a:r>
              <a:rPr lang="es-ES_tradnl" sz="4400" smtClean="0"/>
              <a:t>Meta de la ERGONOMÍA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288" y="1581150"/>
            <a:ext cx="418941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sz="3200" b="1">
                <a:latin typeface="Tahoma" panose="020B0604030504040204" pitchFamily="34" charset="0"/>
              </a:rPr>
              <a:t>MEDIR LAS</a:t>
            </a:r>
          </a:p>
          <a:p>
            <a:pPr algn="ctr"/>
            <a:r>
              <a:rPr lang="es-ES_tradnl" sz="3200" b="1">
                <a:latin typeface="Tahoma" panose="020B0604030504040204" pitchFamily="34" charset="0"/>
              </a:rPr>
              <a:t>CAPACIDADES </a:t>
            </a:r>
            <a:r>
              <a:rPr lang="en-US" sz="3200" b="1">
                <a:latin typeface="Tahoma" panose="020B0604030504040204" pitchFamily="34" charset="0"/>
              </a:rPr>
              <a:t>FÍSICAS, PSICOLÓGICAS Y FISIOLÓGICAS</a:t>
            </a:r>
          </a:p>
          <a:p>
            <a:pPr algn="ctr"/>
            <a:r>
              <a:rPr lang="es-ES_tradnl" sz="3200" b="1">
                <a:latin typeface="Tahoma" panose="020B0604030504040204" pitchFamily="34" charset="0"/>
              </a:rPr>
              <a:t>DEL HOMBRE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219700" y="1581150"/>
            <a:ext cx="374491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sz="3200" b="1">
                <a:latin typeface="Tahoma" panose="020B0604030504040204" pitchFamily="34" charset="0"/>
              </a:rPr>
              <a:t>DISEÑAR </a:t>
            </a:r>
            <a:r>
              <a:rPr lang="es-ES" sz="3200" b="1">
                <a:latin typeface="Tahoma" panose="020B0604030504040204" pitchFamily="34" charset="0"/>
              </a:rPr>
              <a:t>EL TRABAJO PARA QUE SE ADAPTE A LAS CAPACIDADES Y LIMITACIONES HUMANAS </a:t>
            </a:r>
            <a:endParaRPr lang="es-ES_tradnl" sz="3200" b="1">
              <a:latin typeface="Tahoma" panose="020B0604030504040204" pitchFamily="34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089400" y="2800350"/>
            <a:ext cx="1282700" cy="673100"/>
          </a:xfrm>
          <a:prstGeom prst="rightArrow">
            <a:avLst>
              <a:gd name="adj1" fmla="val 50000"/>
              <a:gd name="adj2" fmla="val 95292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07950" y="5205413"/>
            <a:ext cx="8964613" cy="10156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MÁXIMO RENDIMIENTO SIN COMPROMETER LA SALUD DE LOS TRABAJADORES.</a:t>
            </a:r>
            <a:endParaRPr lang="es-ES" sz="3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3799" name="Action Button: Movie 9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956550" y="6335713"/>
            <a:ext cx="642938" cy="214312"/>
          </a:xfrm>
          <a:prstGeom prst="actionButtonMovi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153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630488" y="188913"/>
            <a:ext cx="30480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200" b="1">
                <a:solidFill>
                  <a:srgbClr val="FF0000"/>
                </a:solidFill>
                <a:latin typeface="Tahoma" panose="020B0604030504040204" pitchFamily="34" charset="0"/>
              </a:rPr>
              <a:t>ERGONOMÍA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889125" y="13287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2400" b="1">
              <a:latin typeface="Tahoma" panose="020B060403050404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65150" y="16113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2400" b="1">
                <a:solidFill>
                  <a:srgbClr val="FF0000"/>
                </a:solidFill>
                <a:latin typeface="Tahoma" panose="020B0604030504040204" pitchFamily="34" charset="0"/>
              </a:rPr>
              <a:t>Ergon:</a:t>
            </a:r>
            <a:r>
              <a:rPr lang="es-ES_tradnl" sz="2400" b="1">
                <a:latin typeface="Tahoma" panose="020B0604030504040204" pitchFamily="34" charset="0"/>
              </a:rPr>
              <a:t> trabajo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11775" y="1604963"/>
            <a:ext cx="461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2400" b="1">
                <a:solidFill>
                  <a:srgbClr val="FF0000"/>
                </a:solidFill>
                <a:latin typeface="Tahoma" panose="020B0604030504040204" pitchFamily="34" charset="0"/>
              </a:rPr>
              <a:t>Nomos:</a:t>
            </a:r>
            <a:r>
              <a:rPr lang="es-ES_tradnl" sz="2400" b="1">
                <a:latin typeface="Tahoma" panose="020B0604030504040204" pitchFamily="34" charset="0"/>
              </a:rPr>
              <a:t> leyes naturales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flipV="1">
            <a:off x="5678488" y="341313"/>
            <a:ext cx="1295400" cy="1143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 flipH="1" flipV="1">
            <a:off x="1258888" y="341313"/>
            <a:ext cx="1295400" cy="1143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12738" y="30988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PRIMERA </a:t>
            </a:r>
            <a:r>
              <a:rPr lang="es-ES_tradnl" sz="3600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DEFINICIÓN </a:t>
            </a: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 </a:t>
            </a:r>
            <a:r>
              <a:rPr lang="es-ES_tradnl" sz="3600" b="1" dirty="0" smtClean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 </a:t>
            </a:r>
            <a:endParaRPr lang="es-ES_tradnl" sz="36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65138" y="3940175"/>
            <a:ext cx="8382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000" b="1">
                <a:latin typeface="Tahoma" panose="020B0604030504040204" pitchFamily="34" charset="0"/>
              </a:rPr>
              <a:t>“El conjunto de los estudios científicos de la interacción entre el hombre y su entorno de trabajo”</a:t>
            </a:r>
          </a:p>
          <a:p>
            <a:pPr algn="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000" b="1" i="1">
                <a:latin typeface="Tahoma" panose="020B0604030504040204" pitchFamily="34" charset="0"/>
              </a:rPr>
              <a:t>Murrel, 1949</a:t>
            </a:r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014413"/>
            <a:ext cx="1492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  <p:bldP spid="29700" grpId="0" autoUpdateAnimBg="0"/>
      <p:bldP spid="29701" grpId="0" autoUpdateAnimBg="0"/>
      <p:bldP spid="29705" grpId="0" animBg="1"/>
      <p:bldP spid="29708" grpId="0" animBg="1"/>
      <p:bldP spid="29709" grpId="0"/>
      <p:bldP spid="2971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2049463"/>
            <a:ext cx="838200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Tahoma" panose="020B0604030504040204" pitchFamily="34" charset="0"/>
              </a:rPr>
              <a:t>“La aplicación de las ciencias biológicas del hombre, junto con las ciencias de ingeniería, para lograr la adaptación mutua óptima del hombre y su trabajo, midiéndose los beneficios en términos de eficiencia y bienestar del hombre”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3200" b="1">
              <a:latin typeface="Tahoma" panose="020B0604030504040204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 i="1">
                <a:latin typeface="Tahoma" panose="020B0604030504040204" pitchFamily="34" charset="0"/>
              </a:rPr>
              <a:t>ISO, 1961</a:t>
            </a:r>
            <a:endParaRPr lang="es-ES_tradnl" sz="3200" b="1">
              <a:latin typeface="Tahoma" panose="020B060403050404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-107950" y="66675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DEFINICIONES DE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914400" y="1752600"/>
            <a:ext cx="73152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3200" b="1">
                <a:latin typeface="Tahoma" panose="020B0604030504040204" pitchFamily="34" charset="0"/>
              </a:rPr>
              <a:t>“La ergonomía es el estudio del ser humano en su ambiente laboral.”</a:t>
            </a:r>
          </a:p>
          <a:p>
            <a:pPr algn="r"/>
            <a:r>
              <a:rPr lang="es-ES_tradnl" sz="3200" b="1" i="1">
                <a:latin typeface="Tahoma" panose="020B0604030504040204" pitchFamily="34" charset="0"/>
              </a:rPr>
              <a:t>Murrel, 1965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14400" y="4191000"/>
            <a:ext cx="73152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sz="3200" b="1">
                <a:latin typeface="Tahoma" panose="020B0604030504040204" pitchFamily="34" charset="0"/>
              </a:rPr>
              <a:t>“El estudio del comportamiento del hombre en su trabajo.”</a:t>
            </a:r>
          </a:p>
          <a:p>
            <a:endParaRPr lang="es-ES_tradnl" sz="3200" b="1">
              <a:latin typeface="Tahoma" panose="020B0604030504040204" pitchFamily="34" charset="0"/>
            </a:endParaRPr>
          </a:p>
          <a:p>
            <a:pPr algn="r"/>
            <a:r>
              <a:rPr lang="es-ES_tradnl" sz="3200" b="1" i="1">
                <a:latin typeface="Tahoma" panose="020B0604030504040204" pitchFamily="34" charset="0"/>
              </a:rPr>
              <a:t>Grand Jean, 1969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-127000" y="1031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DEFINICIONES DE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autoUpdateAnimBg="0"/>
      <p:bldP spid="3994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305800" cy="2538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Tahoma" panose="020B0604030504040204" pitchFamily="34" charset="0"/>
              </a:rPr>
              <a:t>“Consideración de los seres humanos en el diseño de los objetos, medios y entorno producidos por el propio hombre”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 i="1">
                <a:latin typeface="Tahoma" panose="020B0604030504040204" pitchFamily="34" charset="0"/>
              </a:rPr>
              <a:t>Mc. Cormick, 1976</a:t>
            </a:r>
            <a:endParaRPr lang="es-ES_tradnl" sz="3200" b="1">
              <a:latin typeface="Tahoma" panose="020B060403050404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-180975" y="1158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DEFINICIONES DE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153400" cy="387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Tahoma" panose="020B0604030504040204" pitchFamily="34" charset="0"/>
              </a:rPr>
              <a:t>“Conjunto de conocimientos científicos aplicados para que el trabajo, los sistemas, productos y ambientes se adapten a las capacidades y limitaciones físicas y mentales de la persona”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3200" b="1">
              <a:latin typeface="Tahoma" panose="020B0604030504040204" pitchFamily="34" charset="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 i="1">
                <a:latin typeface="Tahoma" panose="020B0604030504040204" pitchFamily="34" charset="0"/>
              </a:rPr>
              <a:t>Asociación Internacional de Ergonomía, 1995</a:t>
            </a:r>
            <a:endParaRPr lang="es-ES_tradnl" sz="3200" b="1">
              <a:latin typeface="Tahoma" panose="020B060403050404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80975" y="1158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DEFINICIONES DE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458200" cy="448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>
                <a:latin typeface="Tahoma" panose="020B0604030504040204" pitchFamily="34" charset="0"/>
              </a:rPr>
              <a:t>“La Ergonomía es una ciencia aplicada que estudia el sistema integrado por el trabajador, los medios de producción y el ambiente laboral, para que el trabajo sea eficiente y adecuado a las capacidades psicofisiológicas del trabajador, promoviendo su salud y logrando su satisfacción y bienestar ”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200" b="1" i="1">
                <a:latin typeface="Tahoma" panose="020B0604030504040204" pitchFamily="34" charset="0"/>
              </a:rPr>
              <a:t>Viña, 1987</a:t>
            </a:r>
            <a:endParaRPr lang="es-ES_tradnl" sz="3200" b="1">
              <a:latin typeface="Tahoma" panose="020B060403050404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80975" y="1158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DEFINICIONES DE 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9388" y="1187450"/>
            <a:ext cx="8839200" cy="517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000" b="1">
                <a:latin typeface="Tahoma" panose="020B0604030504040204" pitchFamily="34" charset="0"/>
              </a:rPr>
              <a:t>La Ergonomía es una disciplina científico-técnica y de diseño que estudia integralmente al hombre (o grupos de hombres) en su marco de actuación, relacionado con las máquinas dentro de un ambiente laboral específico, y que busca la optimización de los tres elementos del sistema (hombre-máquina-ambiente), para lo cual elabora métodos de estudio de las personas, de la técnica, del ambiente y de la organización del trabajo. 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23850" y="260350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9388" y="1082675"/>
            <a:ext cx="8839200" cy="563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000" b="1">
                <a:latin typeface="Tahoma" panose="020B0604030504040204" pitchFamily="34" charset="0"/>
              </a:rPr>
              <a:t>Es una disciplina de las comunicaciones recíprocas entre el hombre y su entorno sociotécnico; sus objetivos son proporcionar el ajuste recíproco, constante y sistémico entre el hombre, las máquinas y el ambiente; diseñar la situación de trabajo de manera que ésta resulte plena de contenido y adecuada a las capacidades psicofisiológicas y necesidades del ser humano; aumentar la eficiencia, eficacia y productividad del trabajo.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000" b="1">
                <a:latin typeface="Tahoma" panose="020B0604030504040204" pitchFamily="34" charset="0"/>
              </a:rPr>
              <a:t>Alonso,2006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850" y="1158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44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9388" y="1417638"/>
            <a:ext cx="8839200" cy="4154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La independencia cognoscitiva 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que permita asumir de modo activo e independiente el proceso de formación y desarrollar la capacidad de aprender.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La elevada competencia profesional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 que permita realizar su actividad laboral con independencia, creatividad  y ética revolucionaria.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-107950" y="188913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Objetivos generales educativos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mtClean="0">
                <a:latin typeface="Tahoma" panose="020B0604030504040204" pitchFamily="34" charset="0"/>
              </a:rPr>
              <a:t>La historia del hombre está llena de  pruebas  de  los esfuerzos para   crear herramientas  e  implementos que sirvan satisfactoriamente a  sus propósitos y para controlar de forma más adecuada el ambiente  en que vive y  trabaja. </a:t>
            </a:r>
            <a:endParaRPr lang="es-ES" smtClean="0">
              <a:latin typeface="Tahoma" panose="020B0604030504040204" pitchFamily="34" charset="0"/>
            </a:endParaRPr>
          </a:p>
        </p:txBody>
      </p:sp>
      <p:pic>
        <p:nvPicPr>
          <p:cNvPr id="16387" name="Picture 5" descr="0000Alameda2h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8" r="66031"/>
          <a:stretch>
            <a:fillRect/>
          </a:stretch>
        </p:blipFill>
        <p:spPr bwMode="auto">
          <a:xfrm>
            <a:off x="6350" y="3443288"/>
            <a:ext cx="3062288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0000RioPescado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4"/>
          <a:stretch>
            <a:fillRect/>
          </a:stretch>
        </p:blipFill>
        <p:spPr bwMode="auto">
          <a:xfrm>
            <a:off x="5753100" y="3429000"/>
            <a:ext cx="33845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0RioCazadoresAl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3467100"/>
            <a:ext cx="267335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9388" y="1539875"/>
            <a:ext cx="8839200" cy="415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El rigor científico y las formas del pensamiento lógico 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al nivel de abstracción y de razonamiento mediante el proceso de formulación, análisis y solución de problemas.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La capacidad para diseñar y realizar experimentos y buscar información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, evaluar críticamente los resultados y utilizarlos en la solución de problemas.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7950" y="188913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Objetivos generales educativos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9388" y="1082675"/>
            <a:ext cx="8839200" cy="514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Una formación integral 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teórico-práctica, científico-técnica, socio-humanística, política-ideológica y cultural, de carácter profesional, que permita resolver creativa, independiente, científica y económicamente las tareas relacionadas con la Ergonomía y GRH.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8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Pensar y actuar como profesional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 demostrando dominio, firmeza, valentía y seguridad en la defensa de los resultados alcanzados.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7950" y="188913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Objetivos generales educativos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79388" y="1539875"/>
            <a:ext cx="88392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3200" b="1">
                <a:latin typeface="Tahoma" panose="020B0604030504040204" pitchFamily="34" charset="0"/>
                <a:cs typeface="Tahoma" panose="020B0604030504040204" pitchFamily="34" charset="0"/>
              </a:rPr>
              <a:t>Conciencia económica </a:t>
            </a:r>
            <a:r>
              <a:rPr lang="es-ES" sz="3200">
                <a:latin typeface="Tahoma" panose="020B0604030504040204" pitchFamily="34" charset="0"/>
                <a:cs typeface="Tahoma" panose="020B0604030504040204" pitchFamily="34" charset="0"/>
              </a:rPr>
              <a:t>en el uso de los recursos financieros, materiales y humanos para el logro de una gestión eficiente.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sz="30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7950" y="188913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Objetivos generales educativos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52400" y="1071563"/>
            <a:ext cx="8839200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sz="2900" b="1">
                <a:latin typeface="Tahoma" panose="020B0604030504040204" pitchFamily="34" charset="0"/>
                <a:cs typeface="Tahoma" panose="020B0604030504040204" pitchFamily="34" charset="0"/>
              </a:rPr>
              <a:t>Evaluar y diseñar </a:t>
            </a:r>
            <a:r>
              <a:rPr lang="es-ES" sz="2900">
                <a:latin typeface="Tahoma" panose="020B0604030504040204" pitchFamily="34" charset="0"/>
                <a:cs typeface="Tahoma" panose="020B0604030504040204" pitchFamily="34" charset="0"/>
              </a:rPr>
              <a:t>integralmente; utilizando los principios, los </a:t>
            </a:r>
            <a:r>
              <a:rPr lang="es-ES" sz="2900" b="1">
                <a:latin typeface="Tahoma" panose="020B0604030504040204" pitchFamily="34" charset="0"/>
                <a:cs typeface="Tahoma" panose="020B0604030504040204" pitchFamily="34" charset="0"/>
              </a:rPr>
              <a:t>métodos y las técnicas</a:t>
            </a:r>
            <a:r>
              <a:rPr lang="es-ES" sz="2900">
                <a:latin typeface="Tahoma" panose="020B0604030504040204" pitchFamily="34" charset="0"/>
                <a:cs typeface="Tahoma" panose="020B0604030504040204" pitchFamily="34" charset="0"/>
              </a:rPr>
              <a:t> de la Ergonomía; el sistema integrado por el trabajador  (o grupos de trabajadores), los medios de producción y el ambiente laboral con el objetivo de </a:t>
            </a:r>
            <a:r>
              <a:rPr lang="es-ES" sz="2900" b="1">
                <a:latin typeface="Tahoma" panose="020B0604030504040204" pitchFamily="34" charset="0"/>
                <a:cs typeface="Tahoma" panose="020B0604030504040204" pitchFamily="34" charset="0"/>
              </a:rPr>
              <a:t>optimizar el desempeño general del sistema</a:t>
            </a:r>
            <a:r>
              <a:rPr lang="es-ES" sz="2900">
                <a:latin typeface="Tahoma" panose="020B0604030504040204" pitchFamily="34" charset="0"/>
                <a:cs typeface="Tahoma" panose="020B0604030504040204" pitchFamily="34" charset="0"/>
              </a:rPr>
              <a:t>  proporcionando  el ajuste recíproco, constante y sistémico entre ellos de manera que la situación de trabajo resulte plena de contenido y </a:t>
            </a:r>
            <a:r>
              <a:rPr lang="es-ES" sz="2900" b="1">
                <a:latin typeface="Tahoma" panose="020B0604030504040204" pitchFamily="34" charset="0"/>
                <a:cs typeface="Tahoma" panose="020B0604030504040204" pitchFamily="34" charset="0"/>
              </a:rPr>
              <a:t>adecuada a las capacidades psicofisiológicas y necesidades del ser humano; aumentando la eficiencia y eficacia.</a:t>
            </a:r>
            <a:endParaRPr lang="es-ES_tradnl" sz="29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07950" y="188913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Objetivos generales educativos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95288" y="1130300"/>
          <a:ext cx="8564562" cy="518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0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de actividad</a:t>
                      </a:r>
                    </a:p>
                  </a:txBody>
                  <a:tcPr marL="37635" marR="376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</a:p>
                  </a:txBody>
                  <a:tcPr marL="37635" marR="376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Introducción a la Ergonomía. 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Antropometría 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Antropometría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Antropometría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Biomecánica 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Evaluación y diseño de puestos y medios de trabajo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Antropometría y biomecánica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Antropometría y biomecánica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</a:t>
                      </a:r>
                      <a:endParaRPr lang="es-ES" sz="2000" b="1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Antropometría y Biomecánica</a:t>
                      </a:r>
                      <a:endParaRPr lang="es-ES" sz="2000" b="1" dirty="0">
                        <a:solidFill>
                          <a:srgbClr val="0066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Introducción</a:t>
                      </a:r>
                      <a:r>
                        <a:rPr lang="es-ES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 Trabajo Físico. Capacidad de trabajo físico.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Capacidad de trabajo físico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Capacidad de trabajo físico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Gasto Energético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Gasto Energético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Gasto Energético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80975" y="1158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Contenidos y Evaluaciones (58h)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95288" y="1125538"/>
          <a:ext cx="8564562" cy="518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01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de actividad</a:t>
                      </a:r>
                    </a:p>
                  </a:txBody>
                  <a:tcPr marL="37635" marR="376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</a:p>
                  </a:txBody>
                  <a:tcPr marL="37635" marR="376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Ejercicio Integrador</a:t>
                      </a:r>
                      <a:r>
                        <a:rPr lang="es-ES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de CTF y GE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Introducción al ambiente laboral y Microclima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Microclima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Microclima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Microclima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Iluminación y Ruido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Iluminación y Ruido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Ambiente Laboral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CTF, GE y Microclima en Laboratorio con computadoras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PI</a:t>
                      </a: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b="1" kern="1200" dirty="0" smtClean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Trabajo </a:t>
                      </a:r>
                      <a:r>
                        <a:rPr lang="es-ES" sz="2000" b="1" kern="1200" dirty="0">
                          <a:solidFill>
                            <a:srgbClr val="0066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Físico y Ambiente Laboral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Trabajo y Descanso. </a:t>
                      </a: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Trabajo Mental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Relaciones T-MP. Evaluación Global del puesto de Trabajo.</a:t>
                      </a: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CP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Trabajo y Descanso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0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s-E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Ejercicio Integrador y Evaluación Global del puesto de Trabajo en laboratorio con computadoras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7635" marR="376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80975" y="115888"/>
            <a:ext cx="83486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Contenidos y Evaluaciones (58h)</a:t>
            </a:r>
            <a:endParaRPr lang="es-ES_tradnl" sz="3200" b="1" dirty="0">
              <a:solidFill>
                <a:srgbClr val="056D54"/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8" descr="Relaciones T-MP-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72450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1952625"/>
            <a:ext cx="77724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 b="1">
                <a:latin typeface="Tahoma" panose="020B0604030504040204" pitchFamily="34" charset="0"/>
              </a:rPr>
              <a:t>Relativa a la anatomía humana, a la antropometría, fisiología y las características biomecánicas relacionadas con la actividad física.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42988" y="188913"/>
            <a:ext cx="6534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 FÍSICA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1952625"/>
            <a:ext cx="8153400" cy="339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 b="1">
                <a:latin typeface="Tahoma" panose="020B0604030504040204" pitchFamily="34" charset="0"/>
              </a:rPr>
              <a:t>Relativa a los procesos mentales, tales como percepción, memoria, razonamiento y respuesta motora, así como las interacciones afectivas entre las personas y otros elementos del sistema.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2438" y="115888"/>
            <a:ext cx="75549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 COGNITIVA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fig1er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293687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934075" y="971550"/>
            <a:ext cx="34194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>
                <a:latin typeface="Tahoma" panose="020B0604030504040204" pitchFamily="34" charset="0"/>
              </a:rPr>
              <a:t>Características anatómicas, antropométricas, fisiológicas y biomecánicas de las personas, y la relación de éstas con la actividad física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79388" y="3678238"/>
            <a:ext cx="3168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sz="2400">
                <a:latin typeface="Tahoma" panose="020B0604030504040204" pitchFamily="34" charset="0"/>
              </a:rPr>
              <a:t>Procesos mentales de percepción, memoria, razonamiento y respuesta motora en todo lo relativo al diseño de interfaces hombre-sistema</a:t>
            </a:r>
          </a:p>
        </p:txBody>
      </p:sp>
      <p:pic>
        <p:nvPicPr>
          <p:cNvPr id="96264" name="Picture 8" descr="sistemamusc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71550"/>
            <a:ext cx="20272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10" descr="cerebr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65625"/>
            <a:ext cx="15827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5" descr="0000Azad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42875"/>
            <a:ext cx="155098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12738" y="3430588"/>
            <a:ext cx="5543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3"/>
              </a:buBlip>
              <a:defRPr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s-ES_tradnl" sz="2400" b="1" smtClean="0">
                <a:latin typeface="Tahoma" panose="020B0604030504040204" pitchFamily="34" charset="0"/>
              </a:rPr>
              <a:t>EMPLEO DE UN MEDIO 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68313" y="549275"/>
            <a:ext cx="7486650" cy="576263"/>
          </a:xfrm>
          <a:prstGeom prst="rect">
            <a:avLst/>
          </a:prstGeom>
          <a:effectLst>
            <a:outerShdw blurRad="635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DESARROLLO DE HERRAMIENTAS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68313" y="1836738"/>
            <a:ext cx="7485062" cy="944562"/>
          </a:xfrm>
          <a:prstGeom prst="rect">
            <a:avLst/>
          </a:prstGeom>
          <a:effectLst>
            <a:outerShdw blurRad="635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PROCESO EVOLUTIVO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_tradnl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PRUEBA  Y ERROR</a:t>
            </a:r>
          </a:p>
        </p:txBody>
      </p:sp>
      <p:cxnSp>
        <p:nvCxnSpPr>
          <p:cNvPr id="23" name="AutoShape 6"/>
          <p:cNvCxnSpPr>
            <a:cxnSpLocks noChangeShapeType="1"/>
            <a:stCxn id="21" idx="2"/>
            <a:endCxn id="22" idx="0"/>
          </p:cNvCxnSpPr>
          <p:nvPr/>
        </p:nvCxnSpPr>
        <p:spPr bwMode="auto">
          <a:xfrm>
            <a:off x="4211638" y="1125538"/>
            <a:ext cx="0" cy="711200"/>
          </a:xfrm>
          <a:prstGeom prst="straightConnector1">
            <a:avLst/>
          </a:prstGeom>
          <a:ln w="152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tx1"/>
            </a:outerShdw>
          </a:effectLst>
          <a:extLst/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12738" y="4287838"/>
            <a:ext cx="55435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_tradnl" b="1">
                <a:latin typeface="Tahoma" panose="020B0604030504040204" pitchFamily="34" charset="0"/>
              </a:rPr>
              <a:t>DETECTAR SUS DEFICIENCIAS</a:t>
            </a:r>
            <a:endParaRPr lang="es-ES" b="1">
              <a:latin typeface="Tahoma" panose="020B0604030504040204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12738" y="6019800"/>
            <a:ext cx="55435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_tradnl" b="1">
                <a:latin typeface="Tahoma" panose="020B0604030504040204" pitchFamily="34" charset="0"/>
              </a:rPr>
              <a:t>SIGUIENTE GENERACIÓN MEJOR</a:t>
            </a:r>
            <a:endParaRPr lang="es-ES" b="1">
              <a:latin typeface="Tahoma" panose="020B0604030504040204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323850" y="5153025"/>
            <a:ext cx="5543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s-ES_tradnl" b="1">
                <a:latin typeface="Tahoma" panose="020B0604030504040204" pitchFamily="34" charset="0"/>
              </a:rPr>
              <a:t>MODIFICARLAS</a:t>
            </a:r>
            <a:endParaRPr lang="es-ES" b="1">
              <a:latin typeface="Tahoma" panose="020B0604030504040204" pitchFamily="34" charset="0"/>
            </a:endParaRPr>
          </a:p>
        </p:txBody>
      </p:sp>
      <p:cxnSp>
        <p:nvCxnSpPr>
          <p:cNvPr id="27" name="AutoShape 10"/>
          <p:cNvCxnSpPr>
            <a:cxnSpLocks noChangeShapeType="1"/>
            <a:stCxn id="20" idx="2"/>
            <a:endCxn id="24" idx="0"/>
          </p:cNvCxnSpPr>
          <p:nvPr/>
        </p:nvCxnSpPr>
        <p:spPr bwMode="auto">
          <a:xfrm>
            <a:off x="3084513" y="3860800"/>
            <a:ext cx="0" cy="427038"/>
          </a:xfrm>
          <a:prstGeom prst="straightConnector1">
            <a:avLst/>
          </a:prstGeom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tx1"/>
            </a:outerShdw>
          </a:effectLst>
          <a:extLst/>
        </p:spPr>
      </p:cxnSp>
      <p:cxnSp>
        <p:nvCxnSpPr>
          <p:cNvPr id="28" name="AutoShape 11"/>
          <p:cNvCxnSpPr>
            <a:cxnSpLocks noChangeShapeType="1"/>
            <a:stCxn id="24" idx="2"/>
            <a:endCxn id="26" idx="0"/>
          </p:cNvCxnSpPr>
          <p:nvPr/>
        </p:nvCxnSpPr>
        <p:spPr bwMode="auto">
          <a:xfrm>
            <a:off x="3084513" y="4724400"/>
            <a:ext cx="11112" cy="428625"/>
          </a:xfrm>
          <a:prstGeom prst="straightConnector1">
            <a:avLst/>
          </a:prstGeom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tx1"/>
            </a:outerShdw>
          </a:effectLst>
          <a:extLst/>
        </p:spPr>
      </p:cxnSp>
      <p:cxnSp>
        <p:nvCxnSpPr>
          <p:cNvPr id="29" name="AutoShape 12"/>
          <p:cNvCxnSpPr>
            <a:cxnSpLocks noChangeShapeType="1"/>
            <a:stCxn id="26" idx="2"/>
            <a:endCxn id="25" idx="0"/>
          </p:cNvCxnSpPr>
          <p:nvPr/>
        </p:nvCxnSpPr>
        <p:spPr bwMode="auto">
          <a:xfrm flipH="1">
            <a:off x="3084513" y="5589588"/>
            <a:ext cx="11112" cy="430212"/>
          </a:xfrm>
          <a:prstGeom prst="straightConnector1">
            <a:avLst/>
          </a:prstGeom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tx1"/>
            </a:outerShdw>
          </a:effectLst>
          <a:extLst/>
        </p:spPr>
      </p:cxnSp>
      <p:pic>
        <p:nvPicPr>
          <p:cNvPr id="30" name="Picture 13" descr="herramientas prehistór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19650"/>
            <a:ext cx="29241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Vigo0000Hac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68300"/>
            <a:ext cx="1343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7" descr="0000FlechasAla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5" t="2867" b="3804"/>
          <a:stretch>
            <a:fillRect/>
          </a:stretch>
        </p:blipFill>
        <p:spPr bwMode="auto">
          <a:xfrm>
            <a:off x="6221413" y="2435225"/>
            <a:ext cx="15922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santaolalla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0490" r="22212" b="21259"/>
          <a:stretch>
            <a:fillRect/>
          </a:stretch>
        </p:blipFill>
        <p:spPr bwMode="auto">
          <a:xfrm>
            <a:off x="7380288" y="3598863"/>
            <a:ext cx="17637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tecno_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8413"/>
            <a:ext cx="19796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14400" y="1952625"/>
            <a:ext cx="73152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3600" b="1">
                <a:latin typeface="Tahoma" panose="020B0604030504040204" pitchFamily="34" charset="0"/>
              </a:rPr>
              <a:t>Relativa a la optimización de los sistemas sociotécnicos, incluyendo su estructura organizacional, políticas y procesos.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169863" y="115888"/>
            <a:ext cx="84153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ERGONOMÍA ORGANIZACIONAL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7088" y="0"/>
            <a:ext cx="84788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ES_tradnl" sz="2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Campo de estudio multidisciplinario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55600" y="1423988"/>
            <a:ext cx="26955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Fisiología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Anatomía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Psicología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Biología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Medicina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427538" y="1512888"/>
            <a:ext cx="441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Producen información de Factores Humanos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276600" y="2047875"/>
            <a:ext cx="685800" cy="6858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sz="360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8600" y="4724400"/>
            <a:ext cx="30480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Ingenieros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Arquitectos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Diseñadores</a:t>
            </a: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3294063" y="5084763"/>
            <a:ext cx="685800" cy="6858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281488" y="3654425"/>
            <a:ext cx="48625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Crean los elementos que usan los seres humanos y el entorno en que viven y trabajan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1" grpId="0" autoUpdateAnimBg="0"/>
      <p:bldP spid="14359" grpId="0" animBg="1"/>
      <p:bldP spid="8" grpId="0" autoUpdateAnimBg="0"/>
      <p:bldP spid="9" grpId="0" animBg="1"/>
      <p:bldP spid="1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7088" y="0"/>
            <a:ext cx="84788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lang="es-ES_tradnl" sz="28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Campo de estudio multidisciplinario</a:t>
            </a:r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370263" y="2976563"/>
            <a:ext cx="685800" cy="6858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 sz="360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61963" y="29972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Ergónomo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422775" y="2060575"/>
            <a:ext cx="4857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Determina las capacidades del operario y diseña sistemas de trabajo basados en ellas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1" grpId="0" autoUpdateAnimBg="0"/>
      <p:bldP spid="1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733800" y="1412875"/>
            <a:ext cx="5181600" cy="5062538"/>
          </a:xfrm>
          <a:prstGeom prst="rect">
            <a:avLst/>
          </a:prstGeom>
          <a:noFill/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600" b="1">
                <a:latin typeface="Tahoma" panose="020B0604030504040204" pitchFamily="34" charset="0"/>
              </a:rPr>
              <a:t>Objetivos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2600" b="1">
                <a:latin typeface="Tahoma" panose="020B0604030504040204" pitchFamily="34" charset="0"/>
              </a:rPr>
              <a:t>Aumentar el nivel de satisfacción del trabajador.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2600" b="1">
                <a:latin typeface="Tahoma" panose="020B0604030504040204" pitchFamily="34" charset="0"/>
              </a:rPr>
              <a:t>Disminuir fatiga física, muscular y mental.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2600" b="1">
                <a:latin typeface="Tahoma" panose="020B0604030504040204" pitchFamily="34" charset="0"/>
              </a:rPr>
              <a:t>Evitar accidentes y enfermedades profesionales.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2600" b="1">
                <a:latin typeface="Tahoma" panose="020B0604030504040204" pitchFamily="34" charset="0"/>
              </a:rPr>
              <a:t>Incremento de la eficiencia, eficacia y competitividad.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sz="2600" b="1">
                <a:latin typeface="Tahoma" panose="020B0604030504040204" pitchFamily="34" charset="0"/>
              </a:rPr>
              <a:t>Disminución de costos.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320800" y="155575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Á</a:t>
            </a: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REAS DE ESTUDIO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295400" y="1003300"/>
            <a:ext cx="6324600" cy="409575"/>
          </a:xfrm>
          <a:prstGeom prst="rect">
            <a:avLst/>
          </a:prstGeom>
          <a:ex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  <a:defRPr/>
            </a:pPr>
            <a:r>
              <a:rPr lang="es-ES_tradn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Procesos de Producción</a:t>
            </a:r>
          </a:p>
        </p:txBody>
      </p:sp>
      <p:sp>
        <p:nvSpPr>
          <p:cNvPr id="61445" name="Rectangle 7"/>
          <p:cNvSpPr>
            <a:spLocks noChangeArrowheads="1"/>
          </p:cNvSpPr>
          <p:nvPr/>
        </p:nvSpPr>
        <p:spPr bwMode="auto">
          <a:xfrm rot="-5400000">
            <a:off x="-2043906" y="4163219"/>
            <a:ext cx="4729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Objeto de estudio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990600" y="1447800"/>
            <a:ext cx="276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800" b="1">
                <a:latin typeface="Tahoma" panose="020B0604030504040204" pitchFamily="34" charset="0"/>
              </a:rPr>
              <a:t>El trabajador</a:t>
            </a:r>
          </a:p>
        </p:txBody>
      </p:sp>
      <p:sp>
        <p:nvSpPr>
          <p:cNvPr id="61447" name="AutoShape 9"/>
          <p:cNvSpPr>
            <a:spLocks noChangeArrowheads="1"/>
          </p:cNvSpPr>
          <p:nvPr/>
        </p:nvSpPr>
        <p:spPr bwMode="auto">
          <a:xfrm>
            <a:off x="228600" y="1447800"/>
            <a:ext cx="8128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61448" name="Picture 13" descr="trabaj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89138"/>
            <a:ext cx="1958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AutoShape 15" descr="riscos3"/>
          <p:cNvSpPr>
            <a:spLocks noChangeAspect="1" noChangeArrowheads="1"/>
          </p:cNvSpPr>
          <p:nvPr/>
        </p:nvSpPr>
        <p:spPr bwMode="auto">
          <a:xfrm>
            <a:off x="168275" y="46038"/>
            <a:ext cx="1838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/>
          </a:p>
        </p:txBody>
      </p:sp>
      <p:sp>
        <p:nvSpPr>
          <p:cNvPr id="61450" name="AutoShape 17" descr="riscos3"/>
          <p:cNvSpPr>
            <a:spLocks noChangeAspect="1" noChangeArrowheads="1"/>
          </p:cNvSpPr>
          <p:nvPr/>
        </p:nvSpPr>
        <p:spPr bwMode="auto">
          <a:xfrm>
            <a:off x="168275" y="46038"/>
            <a:ext cx="18383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s-ES"/>
          </a:p>
        </p:txBody>
      </p:sp>
      <p:pic>
        <p:nvPicPr>
          <p:cNvPr id="61451" name="Picture 25" descr="Sala de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4" r="13817" b="25832"/>
          <a:stretch>
            <a:fillRect/>
          </a:stretch>
        </p:blipFill>
        <p:spPr bwMode="auto">
          <a:xfrm>
            <a:off x="827088" y="4883150"/>
            <a:ext cx="28082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4648200" y="2133600"/>
            <a:ext cx="4038600" cy="4162425"/>
          </a:xfrm>
          <a:prstGeom prst="rect">
            <a:avLst/>
          </a:prstGeom>
          <a:noFill/>
          <a:ln w="9525" cap="rnd">
            <a:solidFill>
              <a:schemeClr val="tx2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marL="490538" indent="-4905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2800" b="1">
                <a:latin typeface="Tahoma" panose="020B0604030504040204" pitchFamily="34" charset="0"/>
              </a:rPr>
              <a:t>Objetivos</a:t>
            </a:r>
          </a:p>
          <a:p>
            <a:pPr>
              <a:spcBef>
                <a:spcPct val="50000"/>
              </a:spcBef>
            </a:pPr>
            <a:r>
              <a:rPr lang="es-ES_tradnl" sz="2800" b="1">
                <a:latin typeface="Tahoma" panose="020B0604030504040204" pitchFamily="34" charset="0"/>
              </a:rPr>
              <a:t>Crear productos: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s-ES_tradnl" sz="2800" b="1">
                <a:latin typeface="Tahoma" panose="020B0604030504040204" pitchFamily="34" charset="0"/>
              </a:rPr>
              <a:t>Seguros.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s-ES_tradnl" sz="2800" b="1">
                <a:latin typeface="Tahoma" panose="020B0604030504040204" pitchFamily="34" charset="0"/>
              </a:rPr>
              <a:t>Eficientes.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s-ES_tradnl" sz="2800" b="1">
                <a:latin typeface="Tahoma" panose="020B0604030504040204" pitchFamily="34" charset="0"/>
              </a:rPr>
              <a:t>Saludables.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ð"/>
            </a:pPr>
            <a:r>
              <a:rPr lang="es-ES_tradnl" sz="2800" b="1">
                <a:latin typeface="Tahoma" panose="020B0604030504040204" pitchFamily="34" charset="0"/>
              </a:rPr>
              <a:t>Satisfactorios para el usuario.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1422400" y="1412875"/>
            <a:ext cx="314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2800" b="1">
                <a:latin typeface="Tahoma" panose="020B0604030504040204" pitchFamily="34" charset="0"/>
              </a:rPr>
              <a:t>El  consumidor</a:t>
            </a:r>
          </a:p>
        </p:txBody>
      </p:sp>
      <p:sp>
        <p:nvSpPr>
          <p:cNvPr id="62468" name="Rectangle 8"/>
          <p:cNvSpPr>
            <a:spLocks noChangeArrowheads="1"/>
          </p:cNvSpPr>
          <p:nvPr/>
        </p:nvSpPr>
        <p:spPr bwMode="auto">
          <a:xfrm>
            <a:off x="1295400" y="1003300"/>
            <a:ext cx="6324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s-ES_tradnl" sz="3200" b="1">
                <a:latin typeface="Arial" panose="020B0604020202020204" pitchFamily="34" charset="0"/>
              </a:rPr>
              <a:t>Productos Fabricados</a:t>
            </a:r>
          </a:p>
        </p:txBody>
      </p:sp>
      <p:pic>
        <p:nvPicPr>
          <p:cNvPr id="62469" name="Picture 3" descr="kons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44875"/>
            <a:ext cx="374491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 descr="consumid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3088"/>
            <a:ext cx="26003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11"/>
          <p:cNvSpPr>
            <a:spLocks noChangeArrowheads="1"/>
          </p:cNvSpPr>
          <p:nvPr/>
        </p:nvSpPr>
        <p:spPr bwMode="auto">
          <a:xfrm rot="-5400000">
            <a:off x="-2043906" y="4163219"/>
            <a:ext cx="4729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3600" b="1">
                <a:latin typeface="Arial" panose="020B0604020202020204" pitchFamily="34" charset="0"/>
              </a:rPr>
              <a:t>Objeto de estudio</a:t>
            </a:r>
          </a:p>
        </p:txBody>
      </p:sp>
      <p:sp>
        <p:nvSpPr>
          <p:cNvPr id="62472" name="AutoShape 12"/>
          <p:cNvSpPr>
            <a:spLocks noChangeArrowheads="1"/>
          </p:cNvSpPr>
          <p:nvPr/>
        </p:nvSpPr>
        <p:spPr bwMode="auto">
          <a:xfrm>
            <a:off x="228600" y="1447800"/>
            <a:ext cx="812800" cy="914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20800" y="155575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Á</a:t>
            </a: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REAS DE ESTUDIO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390525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Definir problemas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460375" y="1828800"/>
            <a:ext cx="3997325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Generar hipótesis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95300" y="2409825"/>
            <a:ext cx="3867150" cy="8318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Diseñar y realizar experimentos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95300" y="3462338"/>
            <a:ext cx="3702050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Procesar información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454025" y="5715000"/>
            <a:ext cx="3717925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Arribar a conclusiones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54025" y="4256088"/>
            <a:ext cx="3954463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Analizar los resultados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441325" y="5029200"/>
            <a:ext cx="3349625" cy="466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sz="2400" b="1">
                <a:latin typeface="Arial" panose="020B0604020202020204" pitchFamily="34" charset="0"/>
              </a:rPr>
              <a:t>Diseñar soluciones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74146" y="2792412"/>
            <a:ext cx="2951163" cy="1727200"/>
            <a:chOff x="3833" y="1752"/>
            <a:chExt cx="1859" cy="1088"/>
          </a:xfrm>
          <a:solidFill>
            <a:srgbClr val="92D050"/>
          </a:solidFill>
        </p:grpSpPr>
        <p:sp>
          <p:nvSpPr>
            <p:cNvPr id="52242" name="Oval 10"/>
            <p:cNvSpPr>
              <a:spLocks noChangeArrowheads="1"/>
            </p:cNvSpPr>
            <p:nvPr/>
          </p:nvSpPr>
          <p:spPr bwMode="auto">
            <a:xfrm>
              <a:off x="3833" y="1752"/>
              <a:ext cx="1859" cy="108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52243" name="Text Box 11"/>
            <p:cNvSpPr txBox="1">
              <a:spLocks noChangeArrowheads="1"/>
            </p:cNvSpPr>
            <p:nvPr/>
          </p:nvSpPr>
          <p:spPr bwMode="auto">
            <a:xfrm>
              <a:off x="4134" y="1945"/>
              <a:ext cx="1288" cy="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_tradnl" b="1" dirty="0">
                  <a:latin typeface="Arial" charset="0"/>
                </a:rPr>
                <a:t>Utilizando bibliografía actualizada</a:t>
              </a:r>
            </a:p>
          </p:txBody>
        </p:sp>
      </p:grp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179388" y="146050"/>
            <a:ext cx="7670800" cy="708025"/>
          </a:xfrm>
          <a:prstGeom prst="rect">
            <a:avLst/>
          </a:prstGeom>
          <a:effectLst>
            <a:outerShdw blurRad="63500"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40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Habilidades profesionales</a:t>
            </a:r>
          </a:p>
        </p:txBody>
      </p:sp>
      <p:cxnSp>
        <p:nvCxnSpPr>
          <p:cNvPr id="111629" name="AutoShape 13"/>
          <p:cNvCxnSpPr>
            <a:cxnSpLocks noChangeShapeType="1"/>
            <a:endCxn id="111618" idx="3"/>
          </p:cNvCxnSpPr>
          <p:nvPr/>
        </p:nvCxnSpPr>
        <p:spPr bwMode="auto">
          <a:xfrm rot="16200000" flipV="1">
            <a:off x="5693569" y="45244"/>
            <a:ext cx="1668462" cy="4330700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0" name="AutoShape 14"/>
          <p:cNvCxnSpPr>
            <a:cxnSpLocks noChangeShapeType="1"/>
            <a:endCxn id="111619" idx="3"/>
          </p:cNvCxnSpPr>
          <p:nvPr/>
        </p:nvCxnSpPr>
        <p:spPr bwMode="auto">
          <a:xfrm rot="16200000" flipV="1">
            <a:off x="5688807" y="831056"/>
            <a:ext cx="730250" cy="3192463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1" name="AutoShape 15"/>
          <p:cNvCxnSpPr>
            <a:cxnSpLocks noChangeShapeType="1"/>
            <a:endCxn id="111620" idx="3"/>
          </p:cNvCxnSpPr>
          <p:nvPr/>
        </p:nvCxnSpPr>
        <p:spPr bwMode="auto">
          <a:xfrm rot="16200000" flipV="1">
            <a:off x="5374481" y="1813719"/>
            <a:ext cx="219075" cy="2243138"/>
          </a:xfrm>
          <a:prstGeom prst="curvedConnector4">
            <a:avLst>
              <a:gd name="adj1" fmla="val 103787"/>
              <a:gd name="adj2" fmla="val 59630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2" name="AutoShape 16"/>
          <p:cNvCxnSpPr>
            <a:cxnSpLocks noChangeShapeType="1"/>
            <a:endCxn id="111621" idx="3"/>
          </p:cNvCxnSpPr>
          <p:nvPr/>
        </p:nvCxnSpPr>
        <p:spPr bwMode="auto">
          <a:xfrm flipH="1">
            <a:off x="4197350" y="3656013"/>
            <a:ext cx="1976438" cy="396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3" name="AutoShape 17"/>
          <p:cNvCxnSpPr>
            <a:cxnSpLocks noChangeShapeType="1"/>
            <a:endCxn id="111623" idx="3"/>
          </p:cNvCxnSpPr>
          <p:nvPr/>
        </p:nvCxnSpPr>
        <p:spPr bwMode="auto">
          <a:xfrm rot="5400000">
            <a:off x="5395913" y="3279775"/>
            <a:ext cx="222250" cy="2197100"/>
          </a:xfrm>
          <a:prstGeom prst="curvedConnector4">
            <a:avLst>
              <a:gd name="adj1" fmla="val 102611"/>
              <a:gd name="adj2" fmla="val 59833"/>
            </a:avLst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4" name="AutoShape 18"/>
          <p:cNvCxnSpPr>
            <a:cxnSpLocks noChangeShapeType="1"/>
            <a:endCxn id="111624" idx="3"/>
          </p:cNvCxnSpPr>
          <p:nvPr/>
        </p:nvCxnSpPr>
        <p:spPr bwMode="auto">
          <a:xfrm rot="5400000">
            <a:off x="5349082" y="2961481"/>
            <a:ext cx="742950" cy="3859213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5" name="AutoShape 19"/>
          <p:cNvCxnSpPr>
            <a:cxnSpLocks noChangeShapeType="1"/>
            <a:endCxn id="111622" idx="3"/>
          </p:cNvCxnSpPr>
          <p:nvPr/>
        </p:nvCxnSpPr>
        <p:spPr bwMode="auto">
          <a:xfrm rot="5400000">
            <a:off x="5591968" y="2847182"/>
            <a:ext cx="1681163" cy="4521200"/>
          </a:xfrm>
          <a:prstGeom prst="curvedConnector2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 autoUpdateAnimBg="0"/>
      <p:bldP spid="111619" grpId="0" animBg="1" autoUpdateAnimBg="0"/>
      <p:bldP spid="111620" grpId="0" animBg="1" autoUpdateAnimBg="0"/>
      <p:bldP spid="111621" grpId="0" animBg="1" autoUpdateAnimBg="0"/>
      <p:bldP spid="111622" grpId="0" animBg="1" autoUpdateAnimBg="0"/>
      <p:bldP spid="111623" grpId="0" animBg="1" autoUpdateAnimBg="0"/>
      <p:bldP spid="11162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3600" smtClean="0">
                <a:latin typeface="Tahoma" panose="020B0604030504040204" pitchFamily="34" charset="0"/>
              </a:rPr>
              <a:t>El trabajo era manual y,  en  general, los  trabajadores  producían sus propias herramientas a su conveniencia y posibilidades, por lo que no  proliferaban  enfermedades  profesionales  ni accidentes de trabajo.</a:t>
            </a:r>
            <a:endParaRPr lang="es-ES" sz="3600" smtClean="0">
              <a:latin typeface="Tahoma" panose="020B0604030504040204" pitchFamily="34" charset="0"/>
            </a:endParaRPr>
          </a:p>
        </p:txBody>
      </p:sp>
      <p:pic>
        <p:nvPicPr>
          <p:cNvPr id="18435" name="Picture 5" descr="herramie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20940" r="5287"/>
          <a:stretch>
            <a:fillRect/>
          </a:stretch>
        </p:blipFill>
        <p:spPr bwMode="auto">
          <a:xfrm>
            <a:off x="5038725" y="4221163"/>
            <a:ext cx="410527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Máquina_de_vapor_configuracion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8" b="5309"/>
          <a:stretch>
            <a:fillRect/>
          </a:stretch>
        </p:blipFill>
        <p:spPr bwMode="auto">
          <a:xfrm>
            <a:off x="1052513" y="4552950"/>
            <a:ext cx="70389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117725"/>
            <a:ext cx="8064500" cy="24003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z="4000" smtClean="0">
                <a:latin typeface="Tahoma" panose="020B0604030504040204" pitchFamily="34" charset="0"/>
              </a:rPr>
              <a:t>Segunda  mitad del siglo XVIII, invención de  la máquina  de  vapor  que  desencadena  la  Revolución  Industrial. </a:t>
            </a:r>
          </a:p>
        </p:txBody>
      </p:sp>
      <p:pic>
        <p:nvPicPr>
          <p:cNvPr id="19460" name="Picture 7" descr="Máquina_de_vapor_configuracion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84"/>
          <a:stretch>
            <a:fillRect/>
          </a:stretch>
        </p:blipFill>
        <p:spPr bwMode="auto">
          <a:xfrm>
            <a:off x="971550" y="0"/>
            <a:ext cx="70389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0004519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r="55000" b="5521"/>
          <a:stretch>
            <a:fillRect/>
          </a:stretch>
        </p:blipFill>
        <p:spPr bwMode="auto">
          <a:xfrm>
            <a:off x="6865938" y="3514725"/>
            <a:ext cx="20796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39813"/>
            <a:ext cx="8331200" cy="4975225"/>
          </a:xfrm>
        </p:spPr>
        <p:txBody>
          <a:bodyPr/>
          <a:lstStyle/>
          <a:p>
            <a:pPr marL="261938" indent="-261938">
              <a:buFontTx/>
              <a:buNone/>
            </a:pPr>
            <a:r>
              <a:rPr lang="es-ES_tradnl" sz="3000" b="1" smtClean="0">
                <a:latin typeface="Tahoma" panose="020B0604030504040204" pitchFamily="34" charset="0"/>
              </a:rPr>
              <a:t>Las máquinas eran incómodas e inseguras</a:t>
            </a:r>
            <a:endParaRPr lang="es-ES_tradnl" sz="3000" smtClean="0">
              <a:latin typeface="Tahoma" panose="020B0604030504040204" pitchFamily="34" charset="0"/>
            </a:endParaRPr>
          </a:p>
          <a:p>
            <a:pPr marL="261938" indent="-261938"/>
            <a:r>
              <a:rPr lang="es-ES_tradnl" sz="3000" smtClean="0">
                <a:latin typeface="Tahoma" panose="020B0604030504040204" pitchFamily="34" charset="0"/>
              </a:rPr>
              <a:t>Desviación  en  la columna.</a:t>
            </a:r>
          </a:p>
          <a:p>
            <a:pPr marL="261938" indent="-261938"/>
            <a:r>
              <a:rPr lang="es-ES_tradnl" sz="3000" smtClean="0">
                <a:latin typeface="Tahoma" panose="020B0604030504040204" pitchFamily="34" charset="0"/>
              </a:rPr>
              <a:t>Deformaciones en los  pies.</a:t>
            </a:r>
          </a:p>
          <a:p>
            <a:pPr marL="261938" indent="-261938"/>
            <a:r>
              <a:rPr lang="es-ES_tradnl" sz="3000" smtClean="0">
                <a:latin typeface="Tahoma" panose="020B0604030504040204" pitchFamily="34" charset="0"/>
              </a:rPr>
              <a:t>Inválidos.</a:t>
            </a:r>
          </a:p>
          <a:p>
            <a:pPr marL="261938" indent="-261938"/>
            <a:r>
              <a:rPr lang="es-ES_tradnl" sz="3000" smtClean="0">
                <a:latin typeface="Tahoma" panose="020B0604030504040204" pitchFamily="34" charset="0"/>
              </a:rPr>
              <a:t>Lisiados. </a:t>
            </a:r>
          </a:p>
          <a:p>
            <a:pPr marL="261938" indent="-261938"/>
            <a:r>
              <a:rPr lang="es-ES_tradnl" sz="3000" smtClean="0">
                <a:latin typeface="Tahoma" panose="020B0604030504040204" pitchFamily="34" charset="0"/>
              </a:rPr>
              <a:t>Errores humanos.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07950" y="4294188"/>
            <a:ext cx="72358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3"/>
              </a:buBlip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_tradnl" sz="3000">
                <a:latin typeface="Tahoma" panose="020B0604030504040204" pitchFamily="34" charset="0"/>
              </a:rPr>
              <a:t>Los  accidentes  eran numerosos porque las máquinas eran deficientes, pequeñas, amontonadas las unas contra las otras y sin  revestimiento  o protección.</a:t>
            </a:r>
            <a:endParaRPr lang="es-ES" sz="3000">
              <a:latin typeface="Tahoma" panose="020B0604030504040204" pitchFamily="34" charset="0"/>
            </a:endParaRPr>
          </a:p>
        </p:txBody>
      </p:sp>
      <p:pic>
        <p:nvPicPr>
          <p:cNvPr id="20485" name="Picture 9" descr="img_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95"/>
          <a:stretch>
            <a:fillRect/>
          </a:stretch>
        </p:blipFill>
        <p:spPr bwMode="auto">
          <a:xfrm>
            <a:off x="5468938" y="1384300"/>
            <a:ext cx="21812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1201738"/>
            <a:ext cx="8329612" cy="497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s-ES_tradnl" smtClean="0">
                <a:latin typeface="Tahoma" panose="020B0604030504040204" pitchFamily="34" charset="0"/>
              </a:rPr>
              <a:t>Las condiciones de trabajo  no se habían concebido de modo apropiado al uso humano.</a:t>
            </a:r>
          </a:p>
          <a:p>
            <a:pPr marL="0" indent="0">
              <a:buFontTx/>
              <a:buNone/>
            </a:pPr>
            <a:r>
              <a:rPr lang="es-ES_tradnl" smtClean="0">
                <a:latin typeface="Tahoma" panose="020B0604030504040204" pitchFamily="34" charset="0"/>
              </a:rPr>
              <a:t>No se habían estudiado las capacidades y habilidades de las  personas que las iban a operar.</a:t>
            </a:r>
            <a:endParaRPr lang="es-ES" smtClean="0">
              <a:latin typeface="Tahoma" panose="020B0604030504040204" pitchFamily="34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54050" y="3573463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_tradnl" sz="5400">
                <a:latin typeface="Tahoma" panose="020B0604030504040204" pitchFamily="34" charset="0"/>
              </a:rPr>
              <a:t>Era necesaria la 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82657" y="4802758"/>
            <a:ext cx="7772400" cy="865188"/>
          </a:xfrm>
          <a:prstGeom prst="rect">
            <a:avLst/>
          </a:prstGeom>
          <a:effectLst>
            <a:outerShdw blurRad="63500" dist="35921" dir="2700000" algn="ctr" rotWithShape="0">
              <a:schemeClr val="tx1"/>
            </a:outerShdw>
          </a:effectLst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ES_tradnl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ERGONOMÍA</a:t>
            </a:r>
            <a:endParaRPr lang="es-E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{short description of imag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b="25212"/>
          <a:stretch>
            <a:fillRect/>
          </a:stretch>
        </p:blipFill>
        <p:spPr bwMode="auto">
          <a:xfrm>
            <a:off x="4238625" y="2071688"/>
            <a:ext cx="426243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07950" y="17145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rgbClr val="056D54"/>
                </a:solidFill>
                <a:latin typeface="Trebuchet MS" panose="020B0603020202020204" pitchFamily="34" charset="0"/>
                <a:ea typeface="+mj-ea"/>
                <a:cs typeface="+mj-cs"/>
              </a:rPr>
              <a:t>Precursores de la Ergonomía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50825" y="1066800"/>
            <a:ext cx="8640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s-ES_tradnl" sz="2800" b="1">
                <a:solidFill>
                  <a:srgbClr val="FF0000"/>
                </a:solidFill>
                <a:latin typeface="Tahoma" panose="020B0604030504040204" pitchFamily="34" charset="0"/>
              </a:rPr>
              <a:t>Leonardo Da Vinci</a:t>
            </a:r>
            <a:r>
              <a:rPr lang="es-ES_tradnl" sz="2800" b="1">
                <a:latin typeface="Tahoma" panose="020B0604030504040204" pitchFamily="34" charset="0"/>
              </a:rPr>
              <a:t> (1452-1519): Investiga los movimientos de los segmentos corporales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 50 aniv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_vicerectores.pot [Modo de compatibilidad]" id="{4B05CBB3-DE09-4A4D-9792-49FE99171ABF}" vid="{864DD94F-27BA-41EA-8274-B6764B7DE3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50 aniv</Template>
  <TotalTime>2544</TotalTime>
  <Words>1595</Words>
  <Application>Microsoft Office PowerPoint</Application>
  <PresentationFormat>Presentación en pantalla (4:3)</PresentationFormat>
  <Paragraphs>242</Paragraphs>
  <Slides>45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Arial</vt:lpstr>
      <vt:lpstr>Tahoma</vt:lpstr>
      <vt:lpstr>Times New Roman</vt:lpstr>
      <vt:lpstr>Trebuchet MS</vt:lpstr>
      <vt:lpstr>Verdana</vt:lpstr>
      <vt:lpstr>Wingdings</vt:lpstr>
      <vt:lpstr>Presentacion 50 aniv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Limitaciones de este enfoque:</vt:lpstr>
      <vt:lpstr>ERGONOMÍA</vt:lpstr>
      <vt:lpstr>Meta de la ERGONOMÍA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GIT- ISPJAE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Vicedecanato Ind</dc:creator>
  <cp:lastModifiedBy>PREESCOLAR</cp:lastModifiedBy>
  <cp:revision>144</cp:revision>
  <cp:lastPrinted>2009-01-14T15:44:19Z</cp:lastPrinted>
  <dcterms:created xsi:type="dcterms:W3CDTF">1998-09-30T20:27:48Z</dcterms:created>
  <dcterms:modified xsi:type="dcterms:W3CDTF">2026-03-04T21:52:09Z</dcterms:modified>
</cp:coreProperties>
</file>