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</p:sldMasterIdLst>
  <p:notesMasterIdLst>
    <p:notesMasterId r:id="rId62"/>
  </p:notesMasterIdLst>
  <p:handoutMasterIdLst>
    <p:handoutMasterId r:id="rId63"/>
  </p:handoutMasterIdLst>
  <p:sldIdLst>
    <p:sldId id="340" r:id="rId2"/>
    <p:sldId id="341" r:id="rId3"/>
    <p:sldId id="342" r:id="rId4"/>
    <p:sldId id="343" r:id="rId5"/>
    <p:sldId id="345" r:id="rId6"/>
    <p:sldId id="344" r:id="rId7"/>
    <p:sldId id="348" r:id="rId8"/>
    <p:sldId id="349" r:id="rId9"/>
    <p:sldId id="448" r:id="rId10"/>
    <p:sldId id="449" r:id="rId11"/>
    <p:sldId id="351" r:id="rId12"/>
    <p:sldId id="352" r:id="rId13"/>
    <p:sldId id="444" r:id="rId14"/>
    <p:sldId id="353" r:id="rId15"/>
    <p:sldId id="354" r:id="rId16"/>
    <p:sldId id="355" r:id="rId17"/>
    <p:sldId id="356" r:id="rId18"/>
    <p:sldId id="445" r:id="rId19"/>
    <p:sldId id="446" r:id="rId20"/>
    <p:sldId id="447" r:id="rId21"/>
    <p:sldId id="357" r:id="rId22"/>
    <p:sldId id="363" r:id="rId23"/>
    <p:sldId id="364" r:id="rId24"/>
    <p:sldId id="366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40" r:id="rId46"/>
    <p:sldId id="421" r:id="rId47"/>
    <p:sldId id="422" r:id="rId48"/>
    <p:sldId id="423" r:id="rId49"/>
    <p:sldId id="424" r:id="rId50"/>
    <p:sldId id="425" r:id="rId51"/>
    <p:sldId id="442" r:id="rId52"/>
    <p:sldId id="427" r:id="rId53"/>
    <p:sldId id="429" r:id="rId54"/>
    <p:sldId id="430" r:id="rId55"/>
    <p:sldId id="443" r:id="rId56"/>
    <p:sldId id="432" r:id="rId57"/>
    <p:sldId id="441" r:id="rId58"/>
    <p:sldId id="433" r:id="rId59"/>
    <p:sldId id="434" r:id="rId60"/>
    <p:sldId id="435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FF0000"/>
    <a:srgbClr val="336600"/>
    <a:srgbClr val="FF3300"/>
    <a:srgbClr val="FFCCCC"/>
    <a:srgbClr val="CCFFFF"/>
    <a:srgbClr val="0000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595" autoAdjust="0"/>
  </p:normalViewPr>
  <p:slideViewPr>
    <p:cSldViewPr showGuides="1">
      <p:cViewPr varScale="1">
        <p:scale>
          <a:sx n="42" d="100"/>
          <a:sy n="42" d="100"/>
        </p:scale>
        <p:origin x="564" y="5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28" d="100"/>
          <a:sy n="28" d="100"/>
        </p:scale>
        <p:origin x="-1266" y="-78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9950"/>
            <a:ext cx="307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59950"/>
            <a:ext cx="307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fld id="{6AAEE961-D9B0-418B-8E1D-BD12FEBDD31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77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fld id="{727D6E2B-59FC-4746-B14E-5CC629E8C8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95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ulo presentacion o inicio de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80275"/>
            <a:ext cx="78867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757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C9E"/>
                </a:solidFill>
              </a:defRPr>
            </a:lvl1pPr>
          </a:lstStyle>
          <a:p>
            <a:pPr>
              <a:defRPr/>
            </a:pPr>
            <a:fld id="{297460BB-31CE-497A-91C7-49D2B3C963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33B6-4954-4449-9124-2A406D9D32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9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28738"/>
            <a:ext cx="789781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1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05EF-59AF-4868-9CD4-A704BCF976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1DE6-F93E-4B51-BE2B-A71B7086BC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20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BB8C-4B0E-41ED-A069-29CDB81642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B1AE-FFA9-415D-AD04-DA5D2DD323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ipo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8100"/>
            <a:ext cx="19478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666" cy="9763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2063" y="1202076"/>
            <a:ext cx="8330411" cy="4974887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1657-D4E9-4EFE-AC62-F547FD77AD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ipo si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17142" y="256854"/>
            <a:ext cx="7765332" cy="5920109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28FB-43CC-4176-A32B-AD216CF54D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gina tipo para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C741-0116-4526-83E6-A932B4E01C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6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icio y final de toda presentacion si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5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966" y="1212351"/>
            <a:ext cx="4103884" cy="49646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351"/>
            <a:ext cx="4153324" cy="49646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955C-D8C2-4D88-A1C8-24FEBE440B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95737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95737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55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130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95350" y="0"/>
            <a:ext cx="7886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438" y="1201738"/>
            <a:ext cx="83296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200" y="6604000"/>
            <a:ext cx="1006475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99C9E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3913" y="6604000"/>
            <a:ext cx="3552825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A9B9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76963"/>
            <a:ext cx="2057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B9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AD91DAE-E3D1-431E-9C05-A2D81ADA56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2" r:id="rId4"/>
    <p:sldLayoutId id="2147483911" r:id="rId5"/>
    <p:sldLayoutId id="2147483903" r:id="rId6"/>
    <p:sldLayoutId id="2147483912" r:id="rId7"/>
    <p:sldLayoutId id="2147483913" r:id="rId8"/>
    <p:sldLayoutId id="2147483914" r:id="rId9"/>
    <p:sldLayoutId id="2147483904" r:id="rId10"/>
    <p:sldLayoutId id="2147483915" r:id="rId11"/>
    <p:sldLayoutId id="2147483916" r:id="rId12"/>
    <p:sldLayoutId id="2147483905" r:id="rId13"/>
    <p:sldLayoutId id="2147483917" r:id="rId14"/>
    <p:sldLayoutId id="2147483906" r:id="rId15"/>
    <p:sldLayoutId id="2147483907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56D54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file:///D:\Ergonom&#237;a\Antropometr&#237;a\Video%202\postura%20antropometica.avi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Ergonom&#237;a\Antropometr&#237;a\Video%203\postura%20antropometica%20modificada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D:\Ergonom&#237;a\Antropometr&#237;a\Video%205\Body%20scanner.av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D:\Ergonom&#237;a\Antropometr&#237;a\Video%204\instrumentos%20antroprometia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1475" y="188913"/>
            <a:ext cx="802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ANTROPOMETRÍA</a:t>
            </a:r>
          </a:p>
        </p:txBody>
      </p:sp>
      <p:pic>
        <p:nvPicPr>
          <p:cNvPr id="15363" name="Picture 9" descr="http://es.geocities.com/mundo_matematicas/CINE/go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4667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71600" y="116632"/>
            <a:ext cx="4309193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4400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Plano </a:t>
            </a:r>
            <a:r>
              <a:rPr lang="es-ES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Frankfurt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7" y="3357563"/>
            <a:ext cx="1697165" cy="21130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387759" cy="38417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54" y="3361047"/>
            <a:ext cx="1904238" cy="31283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7544" y="103028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Verdana" panose="020B0604030504040204" pitchFamily="34" charset="0"/>
              </a:rPr>
              <a:t>Línea </a:t>
            </a:r>
            <a:r>
              <a:rPr lang="es-ES" sz="3600" dirty="0">
                <a:latin typeface="Verdana" panose="020B0604030504040204" pitchFamily="34" charset="0"/>
              </a:rPr>
              <a:t>que une la órbita del ojo con la parte superior del meato auditivo</a:t>
            </a:r>
            <a:endParaRPr lang="es-ES" sz="3600" dirty="0"/>
          </a:p>
        </p:txBody>
      </p:sp>
      <p:sp>
        <p:nvSpPr>
          <p:cNvPr id="7" name="1 Botón de acción: Película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88424" y="6206256"/>
            <a:ext cx="757237" cy="319088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79838" y="1988840"/>
            <a:ext cx="51847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>
                <a:latin typeface="Verdana" panose="020B0604030504040204" pitchFamily="34" charset="0"/>
              </a:rPr>
              <a:t>En un asiento de mediciones, con ambos pies apoyados de  forma  plana, muslos en  posición horizontal formando un ángulo de 90</a:t>
            </a:r>
            <a:r>
              <a:rPr lang="es-ES_tradnl" sz="3200" baseline="30000">
                <a:latin typeface="Verdana" panose="020B0604030504040204" pitchFamily="34" charset="0"/>
              </a:rPr>
              <a:t>o</a:t>
            </a:r>
            <a:r>
              <a:rPr lang="es-ES_tradnl" sz="3200">
                <a:latin typeface="Verdana" panose="020B0604030504040204" pitchFamily="34" charset="0"/>
              </a:rPr>
              <a:t>  con el tronco y las piernas.</a:t>
            </a:r>
            <a:endParaRPr lang="es-ES" sz="3200">
              <a:latin typeface="Verdana" panose="020B0604030504040204" pitchFamily="34" charset="0"/>
            </a:endParaRPr>
          </a:p>
        </p:txBody>
      </p:sp>
      <p:pic>
        <p:nvPicPr>
          <p:cNvPr id="24579" name="Picture 3" descr="PA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8000"/>
            <a:ext cx="339248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5650" y="-100013"/>
            <a:ext cx="7994650" cy="126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3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Posición antropométrica modificada</a:t>
            </a:r>
          </a:p>
        </p:txBody>
      </p:sp>
      <p:sp>
        <p:nvSpPr>
          <p:cNvPr id="24581" name="1 Botón de acción: Película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101013" y="6206256"/>
            <a:ext cx="757237" cy="319088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2060575"/>
            <a:ext cx="8604250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s-ES_tradnl" sz="8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INSTRUMENTOS</a:t>
            </a:r>
          </a:p>
        </p:txBody>
      </p:sp>
      <p:sp>
        <p:nvSpPr>
          <p:cNvPr id="25603" name="1 Botón de acción: Película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51725" y="6093296"/>
            <a:ext cx="792163" cy="288925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2400">
              <a:latin typeface="Times New Roman" panose="02020603050405020304" pitchFamily="18" charset="0"/>
            </a:endParaRPr>
          </a:p>
        </p:txBody>
      </p:sp>
      <p:sp>
        <p:nvSpPr>
          <p:cNvPr id="25604" name="1 Botón de acción: Película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35850" y="5661025"/>
            <a:ext cx="792163" cy="288925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99592" y="115888"/>
            <a:ext cx="63367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s-ES_tradnl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SILLA DE MEDICIONES ANTROPÓMETRICAS</a:t>
            </a:r>
            <a:endParaRPr lang="es-ES_tradnl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8696"/>
          <a:stretch/>
        </p:blipFill>
        <p:spPr bwMode="auto">
          <a:xfrm>
            <a:off x="3491880" y="1660207"/>
            <a:ext cx="2160240" cy="353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2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75" y="115888"/>
            <a:ext cx="5040313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4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ESTADIÓMETRO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9" y="1052736"/>
            <a:ext cx="7207621" cy="557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65238" y="166688"/>
            <a:ext cx="5832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4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ANTROPÓMETRO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495800" cy="302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b="5900"/>
          <a:stretch/>
        </p:blipFill>
        <p:spPr>
          <a:xfrm>
            <a:off x="4669058" y="1021230"/>
            <a:ext cx="4232592" cy="28398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6" b="10688"/>
          <a:stretch/>
        </p:blipFill>
        <p:spPr>
          <a:xfrm>
            <a:off x="4652975" y="3212976"/>
            <a:ext cx="4248676" cy="333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img0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16800" r="24400" b="14320"/>
          <a:stretch/>
        </p:blipFill>
        <p:spPr bwMode="auto">
          <a:xfrm>
            <a:off x="6012160" y="1124744"/>
            <a:ext cx="24482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7777163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COMPÁS ANTROPOMÉTRICO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929"/>
          <a:stretch/>
        </p:blipFill>
        <p:spPr>
          <a:xfrm>
            <a:off x="5524488" y="4293096"/>
            <a:ext cx="3439999" cy="22352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D0DBDD"/>
              </a:clrFrom>
              <a:clrTo>
                <a:srgbClr val="D0D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" y="1098004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49488" y="115888"/>
            <a:ext cx="4679950" cy="769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CINTA MÉTRICA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" y="1461889"/>
            <a:ext cx="4564160" cy="470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0481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49488" y="115888"/>
            <a:ext cx="4679950" cy="769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4400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BODY SCANER</a:t>
            </a:r>
            <a:endParaRPr lang="es-ES_tradnl" sz="44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7" name="Imagen 6" descr="E:\Jose\Tesis Jose\Maestria-Doctorado\BODY SCA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5114925" cy="339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:\Jose\Tesis Jose\Maestria-Doctorado\3D-bodyscanning-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936395" cy="3655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1600" y="188640"/>
            <a:ext cx="612068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s-ES_tradnl" sz="3200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MEDICIONES POR FOTOGRAFÍAS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052736"/>
            <a:ext cx="8177143" cy="561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4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7675" y="2898775"/>
            <a:ext cx="3983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800" b="1">
                <a:latin typeface="Verdana" panose="020B0604030504040204" pitchFamily="34" charset="0"/>
              </a:rPr>
              <a:t>ANTROPO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14875" y="2898775"/>
            <a:ext cx="4000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800" b="1">
                <a:latin typeface="Verdana" panose="020B0604030504040204" pitchFamily="34" charset="0"/>
              </a:rPr>
              <a:t>MÉTRICOS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17550" y="5122863"/>
            <a:ext cx="3405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800" b="1">
                <a:latin typeface="Verdana" panose="020B0604030504040204" pitchFamily="34" charset="0"/>
              </a:rPr>
              <a:t>HUMANO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27650" y="5122863"/>
            <a:ext cx="3113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800" b="1">
                <a:latin typeface="Verdana" panose="020B0604030504040204" pitchFamily="34" charset="0"/>
              </a:rPr>
              <a:t>MEDIDA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270125" y="1514475"/>
            <a:ext cx="2260600" cy="1244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30725" y="1514475"/>
            <a:ext cx="2311400" cy="1244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905625" y="3800475"/>
            <a:ext cx="0" cy="1168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409825" y="3800475"/>
            <a:ext cx="0" cy="1168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1472" y="469943"/>
            <a:ext cx="802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ANTROPOMETRÍA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  <p:bldP spid="4102" grpId="0" autoUpdateAnimBg="0"/>
      <p:bldP spid="4103" grpId="0" animBg="1"/>
      <p:bldP spid="4104" grpId="0" animBg="1"/>
      <p:bldP spid="4105" grpId="0" animBg="1"/>
      <p:bldP spid="41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1600" y="188640"/>
            <a:ext cx="612068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s-ES_tradnl" sz="3200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KINECT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99" y="1700808"/>
            <a:ext cx="8128001" cy="4223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3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933825"/>
            <a:ext cx="4032250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defTabSz="762000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Dimensiones relevantes del cuerpo humano</a:t>
            </a:r>
          </a:p>
        </p:txBody>
      </p:sp>
      <p:pic>
        <p:nvPicPr>
          <p:cNvPr id="30723" name="Picture 3" descr="sc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2318" r="5438" b="5544"/>
          <a:stretch>
            <a:fillRect/>
          </a:stretch>
        </p:blipFill>
        <p:spPr bwMode="auto">
          <a:xfrm>
            <a:off x="3254375" y="357188"/>
            <a:ext cx="58547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617913" y="1143000"/>
            <a:ext cx="53467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 dirty="0">
                <a:latin typeface="Verdana" panose="020B0604030504040204" pitchFamily="34" charset="0"/>
              </a:rPr>
              <a:t>Distancia desde el plano del suelo hasta  la zona inmediata posterior de la rodilla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800" b="1" dirty="0">
              <a:latin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 dirty="0">
                <a:solidFill>
                  <a:srgbClr val="00279F"/>
                </a:solidFill>
                <a:latin typeface="Verdana" panose="020B0604030504040204" pitchFamily="34" charset="0"/>
              </a:rPr>
              <a:t>Criterio de uso:</a:t>
            </a:r>
            <a:r>
              <a:rPr lang="es-ES_tradnl" sz="4000" dirty="0"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4000" b="1" dirty="0">
                <a:latin typeface="Verdana" panose="020B0604030504040204" pitchFamily="34" charset="0"/>
              </a:rPr>
              <a:t>Altura del asiento</a:t>
            </a:r>
          </a:p>
        </p:txBody>
      </p:sp>
      <p:pic>
        <p:nvPicPr>
          <p:cNvPr id="32771" name="Picture 3" descr="ANTROP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0925"/>
            <a:ext cx="34512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00113" y="114300"/>
            <a:ext cx="5360987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s-ES_tradnl" sz="4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ALTURA POPLÍTEA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95738" y="1031875"/>
            <a:ext cx="49403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800" b="1">
                <a:latin typeface="Verdana" panose="020B0604030504040204" pitchFamily="34" charset="0"/>
              </a:rPr>
              <a:t>Distancia desde el punto de la depresión poplítea hasta el plano vertical de la espalda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800" b="1">
                <a:solidFill>
                  <a:srgbClr val="00279F"/>
                </a:solidFill>
                <a:latin typeface="Verdana" panose="020B0604030504040204" pitchFamily="34" charset="0"/>
              </a:rPr>
              <a:t>Criterio de uso:</a:t>
            </a:r>
            <a:r>
              <a:rPr lang="es-ES_tradnl" sz="3800"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800" b="1">
                <a:latin typeface="Verdana" panose="020B0604030504040204" pitchFamily="34" charset="0"/>
              </a:rPr>
              <a:t>Profundidad del asiento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5650" y="115888"/>
            <a:ext cx="670242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LONGITUD SACROPOPLÍTEA</a:t>
            </a:r>
            <a:endParaRPr lang="es-ES" sz="40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33796" name="Picture 4" descr="ANTROP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14438"/>
            <a:ext cx="3551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48038" y="1676400"/>
            <a:ext cx="5616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Distancia máxima entre las caderas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4000" b="1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4000" b="1">
                <a:solidFill>
                  <a:srgbClr val="00279F"/>
                </a:solidFill>
                <a:latin typeface="Verdana" panose="020B0604030504040204" pitchFamily="34" charset="0"/>
              </a:rPr>
              <a:t>Criterio de uso:</a:t>
            </a:r>
            <a:r>
              <a:rPr lang="es-ES_tradnl" sz="4000"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Ancho del asiento y separación entre reposabrazos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4000" b="1">
              <a:latin typeface="Verdana" panose="020B060403050404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71550" y="115888"/>
            <a:ext cx="5445125" cy="769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ANCHO DE CADERAS</a:t>
            </a:r>
            <a:endParaRPr lang="es-ES" sz="44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34820" name="Picture 4" descr="ANTROP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98550"/>
            <a:ext cx="25193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533400" y="1346200"/>
            <a:ext cx="8458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étnicas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088" y="-90488"/>
            <a:ext cx="6288087" cy="1143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Aspectos a evaluar al usar la información antropométrica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0488" tIns="44450" rIns="90488" bIns="44450"/>
          <a:lstStyle/>
          <a:p>
            <a:pPr defTabSz="762000" eaLnBrk="1" hangingPunct="1"/>
            <a:r>
              <a:rPr lang="es-ES_tradnl" sz="3600" smtClean="0"/>
              <a:t>DIFERENCIAS ÉTNICAS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>
            <p:ph idx="1"/>
          </p:nvPr>
        </p:nvGraphicFramePr>
        <p:xfrm>
          <a:off x="452438" y="1201738"/>
          <a:ext cx="8329612" cy="3735388"/>
        </p:xfrm>
        <a:graphic>
          <a:graphicData uri="http://schemas.openxmlformats.org/drawingml/2006/table">
            <a:tbl>
              <a:tblPr/>
              <a:tblGrid>
                <a:gridCol w="430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4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Muestra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Fecha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Estatura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Medida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D.E.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República de Vietnam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 (Fuerzas Armadas)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1964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160,5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5,5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Bélgica 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(Personal de vuelo)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1954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179,9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5,8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86355" marR="863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533400" y="1987550"/>
            <a:ext cx="845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Períodos de tiempo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33400" y="1273175"/>
            <a:ext cx="8458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étnicas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-90488"/>
            <a:ext cx="6288087" cy="1143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Aspectos a evaluar al usar la información antropométrica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0488" tIns="44450" rIns="90488" bIns="44450"/>
          <a:lstStyle/>
          <a:p>
            <a:pPr defTabSz="762000" eaLnBrk="1" hangingPunct="1"/>
            <a:r>
              <a:rPr lang="es-ES_tradnl" sz="3600" smtClean="0"/>
              <a:t>PERÍODOS DE TIEMPO</a:t>
            </a:r>
          </a:p>
        </p:txBody>
      </p:sp>
      <p:graphicFrame>
        <p:nvGraphicFramePr>
          <p:cNvPr id="38915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611188" y="1484313"/>
          <a:ext cx="777716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Document" r:id="rId3" imgW="6614136" imgH="3467172" progId="Word.Document.8">
                  <p:embed/>
                </p:oleObj>
              </mc:Choice>
              <mc:Fallback>
                <p:oleObj name="Document" r:id="rId3" imgW="6614136" imgH="3467172" progId="Word.Documen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77162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33400" y="2781300"/>
            <a:ext cx="845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de edad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3400" y="1346200"/>
            <a:ext cx="8458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étnicas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33400" y="2060575"/>
            <a:ext cx="845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Períodos de tiempo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-90488"/>
            <a:ext cx="6288087" cy="1143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Aspectos a evaluar al usar la información antropométrica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982788"/>
            <a:ext cx="8331200" cy="4975225"/>
          </a:xfrm>
        </p:spPr>
        <p:txBody>
          <a:bodyPr lIns="90488" tIns="44450" rIns="90488" bIns="44450"/>
          <a:lstStyle/>
          <a:p>
            <a:pPr marL="0" indent="0" algn="just" defTabSz="762000" eaLnBrk="1" hangingPunct="1">
              <a:buFontTx/>
              <a:buNone/>
            </a:pPr>
            <a:r>
              <a:rPr lang="es-ES_tradnl" sz="4400" b="1" smtClean="0">
                <a:latin typeface="Verdana" panose="020B0604030504040204" pitchFamily="34" charset="0"/>
              </a:rPr>
              <a:t>Es la ciencia que estudia las dimensiones del cuerpo humano, los conocimientos y técnicas para llevar a cabo las mediciones, así como su tratamiento estadístico.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0929" y="1163854"/>
            <a:ext cx="802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ANTROPOMETRÍA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2575" y="115888"/>
            <a:ext cx="802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_tradnl" sz="4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Definición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8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0488" tIns="44450" rIns="90488" bIns="44450"/>
          <a:lstStyle/>
          <a:p>
            <a:pPr defTabSz="762000" eaLnBrk="1" hangingPunct="1"/>
            <a:r>
              <a:rPr lang="es-ES_tradnl" sz="3600" smtClean="0"/>
              <a:t>DIFERENCIAS DE EDAD Disminución de la Estatura</a:t>
            </a:r>
          </a:p>
        </p:txBody>
      </p:sp>
      <p:graphicFrame>
        <p:nvGraphicFramePr>
          <p:cNvPr id="171010" name="Group 2"/>
          <p:cNvGraphicFramePr>
            <a:graphicFrameLocks noGrp="1"/>
          </p:cNvGraphicFramePr>
          <p:nvPr>
            <p:ph idx="1"/>
          </p:nvPr>
        </p:nvGraphicFramePr>
        <p:xfrm>
          <a:off x="452438" y="1201738"/>
          <a:ext cx="8329612" cy="4937340"/>
        </p:xfrm>
        <a:graphic>
          <a:graphicData uri="http://schemas.openxmlformats.org/drawingml/2006/table">
            <a:tbl>
              <a:tblPr/>
              <a:tblGrid>
                <a:gridCol w="254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78"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Edad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Varón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mm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Hembra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mm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20-24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Nula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Nula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25-29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Nula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30-34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2,5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35-39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2,5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40-49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10,0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50-59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12,5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10,0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60-69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70-79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7,5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15,0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39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80-89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7,5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Mincho" pitchFamily="49" charset="-128"/>
                          <a:cs typeface="Times New Roman" pitchFamily="18" charset="0"/>
                        </a:rPr>
                        <a:t>Nula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0589" marR="130589"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defTabSz="762000" eaLnBrk="1" hangingPunct="1"/>
            <a:r>
              <a:rPr lang="es-ES_tradnl" sz="3600" smtClean="0"/>
              <a:t>Disminución de la estatura con la edad</a:t>
            </a:r>
            <a:endParaRPr lang="es-ES" sz="3600" smtClean="0"/>
          </a:p>
        </p:txBody>
      </p:sp>
      <p:graphicFrame>
        <p:nvGraphicFramePr>
          <p:cNvPr id="41987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684213" y="1916113"/>
          <a:ext cx="7488237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Gráfico" r:id="rId3" imgW="4770120" imgH="2529840" progId="Excel.Chart.8">
                  <p:embed followColorScheme="full"/>
                </p:oleObj>
              </mc:Choice>
              <mc:Fallback>
                <p:oleObj name="Gráfico" r:id="rId3" imgW="4770120" imgH="2529840" progId="Excel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239" t="5733" r="12613" b="4283"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488237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algn="just" defTabSz="762000" eaLnBrk="1" hangingPunct="1"/>
            <a:r>
              <a:rPr lang="es-ES_tradnl" sz="3600" smtClean="0"/>
              <a:t>Variaciones del peso con la edad</a:t>
            </a:r>
          </a:p>
        </p:txBody>
      </p:sp>
      <p:graphicFrame>
        <p:nvGraphicFramePr>
          <p:cNvPr id="43011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876300" y="1628775"/>
          <a:ext cx="7583488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Gráfico" r:id="rId3" imgW="3977640" imgH="3200400" progId="Excel.Chart.8">
                  <p:embed followColorScheme="full"/>
                </p:oleObj>
              </mc:Choice>
              <mc:Fallback>
                <p:oleObj name="Gráfico" r:id="rId3" imgW="3977640" imgH="3200400" progId="Excel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859" t="4408" r="8540" b="5899"/>
                      <a:stretch>
                        <a:fillRect/>
                      </a:stretch>
                    </p:blipFill>
                    <p:spPr bwMode="auto">
                      <a:xfrm>
                        <a:off x="876300" y="1628775"/>
                        <a:ext cx="7583488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533400" y="3640138"/>
            <a:ext cx="84582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de sexo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de entrenamiento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533400" y="1412875"/>
            <a:ext cx="8458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étnicas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533400" y="2127250"/>
            <a:ext cx="845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Períodos de tiempo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33400" y="2847975"/>
            <a:ext cx="845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s-ES_tradnl" sz="4000" b="1">
                <a:latin typeface="Tahoma" panose="020B0604030504040204" pitchFamily="34" charset="0"/>
              </a:rPr>
              <a:t>Diferencias de edad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27088" y="-90488"/>
            <a:ext cx="6288087" cy="1143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just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Aspectos a evaluar al usar la información antropométrica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4213" y="1268413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Char char="1"/>
            </a:pPr>
            <a:r>
              <a:rPr lang="es-ES_tradnl" sz="3200" b="1">
                <a:latin typeface="Verdana" panose="020B0604030504040204" pitchFamily="34" charset="0"/>
              </a:rPr>
              <a:t>Definir dimensiones relevantes para el diseño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629400" cy="976313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sz="3600" smtClean="0"/>
              <a:t>Etapas para la realización de un diseño antropométrico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404813" y="2781300"/>
            <a:ext cx="8329612" cy="2963863"/>
          </a:xfrm>
        </p:spPr>
        <p:txBody>
          <a:bodyPr lIns="90488" tIns="44450" rIns="90488" bIns="44450"/>
          <a:lstStyle/>
          <a:p>
            <a:pPr marL="174625" indent="-174625" eaLnBrk="1" hangingPunct="1">
              <a:buFontTx/>
              <a:buNone/>
            </a:pPr>
            <a:r>
              <a:rPr lang="es-ES_tradnl" b="1" smtClean="0">
                <a:latin typeface="Verdana" panose="020B0604030504040204" pitchFamily="34" charset="0"/>
              </a:rPr>
              <a:t>	Factores a analizar:</a:t>
            </a:r>
          </a:p>
          <a:p>
            <a:pPr marL="174625" indent="-174625" eaLnBrk="1" hangingPunct="1"/>
            <a:r>
              <a:rPr lang="es-ES_tradnl" b="1" smtClean="0">
                <a:latin typeface="Verdana" panose="020B0604030504040204" pitchFamily="34" charset="0"/>
              </a:rPr>
              <a:t>los métodos de trabajo</a:t>
            </a:r>
          </a:p>
          <a:p>
            <a:pPr marL="174625" indent="-174625" eaLnBrk="1" hangingPunct="1"/>
            <a:r>
              <a:rPr lang="es-ES_tradnl" b="1" smtClean="0">
                <a:latin typeface="Verdana" panose="020B0604030504040204" pitchFamily="34" charset="0"/>
              </a:rPr>
              <a:t>la frecuencia de movimientos</a:t>
            </a:r>
          </a:p>
          <a:p>
            <a:pPr marL="174625" indent="-174625" eaLnBrk="1" hangingPunct="1"/>
            <a:r>
              <a:rPr lang="es-ES_tradnl" b="1" smtClean="0">
                <a:latin typeface="Verdana" panose="020B0604030504040204" pitchFamily="34" charset="0"/>
              </a:rPr>
              <a:t>las fuerzas a desarrollar</a:t>
            </a:r>
          </a:p>
          <a:p>
            <a:pPr marL="174625" indent="-174625" eaLnBrk="1" hangingPunct="1"/>
            <a:r>
              <a:rPr lang="es-ES_tradnl" b="1" smtClean="0">
                <a:latin typeface="Verdana" panose="020B0604030504040204" pitchFamily="34" charset="0"/>
              </a:rPr>
              <a:t>la atención a display y controles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4301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4213" y="1489075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Char char="1"/>
            </a:pPr>
            <a:r>
              <a:rPr lang="es-ES_tradnl" sz="3200" b="1">
                <a:latin typeface="Verdana" panose="020B0604030504040204" pitchFamily="34" charset="0"/>
              </a:rPr>
              <a:t>Definir dimensiones relevantes para el diseño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3068638"/>
            <a:ext cx="7392987" cy="3457575"/>
            <a:chOff x="113" y="2023"/>
            <a:chExt cx="4657" cy="2178"/>
          </a:xfrm>
        </p:grpSpPr>
        <p:pic>
          <p:nvPicPr>
            <p:cNvPr id="46085" name="Picture 5" descr="silla latera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" t="19185" r="47916" b="19185"/>
            <a:stretch>
              <a:fillRect/>
            </a:stretch>
          </p:blipFill>
          <p:spPr bwMode="auto">
            <a:xfrm>
              <a:off x="113" y="2023"/>
              <a:ext cx="2041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519" y="2976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1792" y="2976"/>
              <a:ext cx="0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791" y="3243"/>
              <a:ext cx="297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2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2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2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2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3000" b="1">
                  <a:latin typeface="Verdana" panose="020B0604030504040204" pitchFamily="34" charset="0"/>
                </a:rPr>
                <a:t>Altura de la silla</a:t>
              </a:r>
            </a:p>
          </p:txBody>
        </p:sp>
      </p:grp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629400" cy="976313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sz="3600" smtClean="0"/>
              <a:t>Etapas para la realización de un diseño antropométrico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0488" tIns="44450" rIns="90488" bIns="44450"/>
          <a:lstStyle/>
          <a:p>
            <a:pPr algn="just" eaLnBrk="1" hangingPunct="1">
              <a:buFontTx/>
              <a:buChar char="2"/>
            </a:pPr>
            <a:r>
              <a:rPr lang="es-ES_tradnl" b="1" smtClean="0">
                <a:latin typeface="Verdana" panose="020B0604030504040204" pitchFamily="34" charset="0"/>
              </a:rPr>
              <a:t>Definir dimensiones humanas que se correspondan con el diseño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3067050"/>
            <a:ext cx="5257800" cy="3457575"/>
            <a:chOff x="113" y="2023"/>
            <a:chExt cx="3312" cy="2178"/>
          </a:xfrm>
        </p:grpSpPr>
        <p:pic>
          <p:nvPicPr>
            <p:cNvPr id="47115" name="Picture 5" descr="silla latera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" t="19185" r="47916" b="19185"/>
            <a:stretch>
              <a:fillRect/>
            </a:stretch>
          </p:blipFill>
          <p:spPr bwMode="auto">
            <a:xfrm>
              <a:off x="113" y="2023"/>
              <a:ext cx="2041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Line 6"/>
            <p:cNvSpPr>
              <a:spLocks noChangeShapeType="1"/>
            </p:cNvSpPr>
            <p:nvPr/>
          </p:nvSpPr>
          <p:spPr bwMode="auto">
            <a:xfrm>
              <a:off x="1519" y="2976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7" name="Line 7"/>
            <p:cNvSpPr>
              <a:spLocks noChangeShapeType="1"/>
            </p:cNvSpPr>
            <p:nvPr/>
          </p:nvSpPr>
          <p:spPr bwMode="auto">
            <a:xfrm>
              <a:off x="1792" y="2976"/>
              <a:ext cx="0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1791" y="3158"/>
              <a:ext cx="163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3000" b="1">
                  <a:latin typeface="Verdana" panose="020B0604030504040204" pitchFamily="34" charset="0"/>
                </a:rPr>
                <a:t>Altura de la silla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83300" y="2636838"/>
            <a:ext cx="2800350" cy="3887787"/>
            <a:chOff x="3832" y="1752"/>
            <a:chExt cx="1764" cy="2449"/>
          </a:xfrm>
        </p:grpSpPr>
        <p:pic>
          <p:nvPicPr>
            <p:cNvPr id="47113" name="Picture 10" descr="ANTROP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1752"/>
              <a:ext cx="1544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Text Box 11"/>
            <p:cNvSpPr txBox="1">
              <a:spLocks noChangeArrowheads="1"/>
            </p:cNvSpPr>
            <p:nvPr/>
          </p:nvSpPr>
          <p:spPr bwMode="auto">
            <a:xfrm>
              <a:off x="3832" y="3377"/>
              <a:ext cx="136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" sz="3000" b="1">
                  <a:latin typeface="Verdana" panose="020B0604030504040204" pitchFamily="34" charset="0"/>
                </a:rPr>
                <a:t>Altura poplítea</a:t>
              </a:r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1692275" y="3355975"/>
            <a:ext cx="4752975" cy="936625"/>
          </a:xfrm>
          <a:prstGeom prst="curvedDownArrow">
            <a:avLst>
              <a:gd name="adj1" fmla="val 101492"/>
              <a:gd name="adj2" fmla="val 202983"/>
              <a:gd name="adj3" fmla="val 33333"/>
            </a:avLst>
          </a:prstGeom>
          <a:solidFill>
            <a:srgbClr val="006600"/>
          </a:solidFill>
          <a:ln>
            <a:solidFill>
              <a:schemeClr val="tx1"/>
            </a:solidFill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112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629400" cy="976313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sz="3600" smtClean="0"/>
              <a:t>Etapas para la realización de un diseño antropométrico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3938588"/>
            <a:ext cx="8329612" cy="4975225"/>
          </a:xfrm>
        </p:spPr>
        <p:txBody>
          <a:bodyPr lIns="90488" tIns="44450" rIns="90488" bIns="44450"/>
          <a:lstStyle/>
          <a:p>
            <a:pPr algn="just" eaLnBrk="1" hangingPunct="1">
              <a:buFontTx/>
              <a:buChar char="3"/>
            </a:pPr>
            <a:r>
              <a:rPr lang="es-ES_tradnl" sz="3200" b="1" smtClean="0">
                <a:latin typeface="Verdana" panose="020B0604030504040204" pitchFamily="34" charset="0"/>
              </a:rPr>
              <a:t>Definir población</a:t>
            </a:r>
          </a:p>
          <a:p>
            <a:pPr algn="just" eaLnBrk="1" hangingPunct="1">
              <a:buFontTx/>
              <a:buChar char="4"/>
            </a:pPr>
            <a:r>
              <a:rPr lang="es-ES_tradnl" sz="3200" b="1" smtClean="0">
                <a:latin typeface="Verdana" panose="020B0604030504040204" pitchFamily="34" charset="0"/>
              </a:rPr>
              <a:t>Definir tamaño de muestra</a:t>
            </a:r>
          </a:p>
          <a:p>
            <a:pPr algn="just" eaLnBrk="1" hangingPunct="1">
              <a:buFontTx/>
              <a:buChar char="5"/>
            </a:pPr>
            <a:r>
              <a:rPr lang="es-ES_tradnl" sz="3200" b="1" smtClean="0">
                <a:latin typeface="Verdana" panose="020B0604030504040204" pitchFamily="34" charset="0"/>
              </a:rPr>
              <a:t>Realizar mediciones</a:t>
            </a:r>
          </a:p>
          <a:p>
            <a:pPr algn="just" eaLnBrk="1" hangingPunct="1">
              <a:buFontTx/>
              <a:buChar char="6"/>
            </a:pPr>
            <a:r>
              <a:rPr lang="es-ES_tradnl" sz="3200" b="1" smtClean="0">
                <a:latin typeface="Verdana" panose="020B0604030504040204" pitchFamily="34" charset="0"/>
              </a:rPr>
              <a:t>Procesamiento estadístico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01663" y="1196975"/>
            <a:ext cx="7772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Char char="1"/>
            </a:pPr>
            <a:r>
              <a:rPr lang="es-ES_tradnl" sz="3200" b="1">
                <a:latin typeface="Verdana" panose="020B0604030504040204" pitchFamily="34" charset="0"/>
              </a:rPr>
              <a:t>Definir dimensiones relevantes para el diseño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Char char="2"/>
            </a:pPr>
            <a:r>
              <a:rPr lang="es-ES_tradnl" sz="3200" b="1">
                <a:latin typeface="Verdana" panose="020B0604030504040204" pitchFamily="34" charset="0"/>
              </a:rPr>
              <a:t>Definir dimensiones humanas que se correspondan con el diseño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Char char="1"/>
            </a:pPr>
            <a:endParaRPr lang="es-ES_tradnl" sz="3200" b="1">
              <a:latin typeface="Verdana" panose="020B0604030504040204" pitchFamily="34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629400" cy="976313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sz="3600" smtClean="0"/>
              <a:t>Etapas para la realización de un diseño antropométrico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76275" y="0"/>
            <a:ext cx="845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Principios para la aplicación de la información antropométrica</a:t>
            </a:r>
          </a:p>
        </p:txBody>
      </p:sp>
      <p:sp>
        <p:nvSpPr>
          <p:cNvPr id="49155" name="Marcador de contenido 2"/>
          <p:cNvSpPr>
            <a:spLocks noGrp="1"/>
          </p:cNvSpPr>
          <p:nvPr>
            <p:ph idx="1"/>
          </p:nvPr>
        </p:nvSpPr>
        <p:spPr>
          <a:xfrm>
            <a:off x="900113" y="2636838"/>
            <a:ext cx="8329612" cy="936625"/>
          </a:xfrm>
        </p:spPr>
        <p:txBody>
          <a:bodyPr/>
          <a:lstStyle/>
          <a:p>
            <a:pPr eaLnBrk="1" hangingPunct="1"/>
            <a:r>
              <a:rPr lang="es-ES_tradnl" sz="3200" b="1" smtClean="0">
                <a:latin typeface="Verdana" panose="020B0604030504040204" pitchFamily="34" charset="0"/>
              </a:rPr>
              <a:t>DISEÑO PARA EL PROMEDIO</a:t>
            </a:r>
          </a:p>
          <a:p>
            <a:pPr eaLnBrk="1" hangingPunct="1"/>
            <a:endParaRPr lang="es-ES_tradnl" sz="32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447800"/>
            <a:ext cx="7669212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27000" y="115888"/>
            <a:ext cx="845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DISEÑO PARA EL PROMEDIO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42938" y="2159000"/>
            <a:ext cx="3190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ESTÁTICA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072063" y="2159000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DINÁMICA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54050" y="3449638"/>
            <a:ext cx="317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000" b="1">
                <a:latin typeface="Verdana" panose="020B0604030504040204" pitchFamily="34" charset="0"/>
              </a:rPr>
              <a:t>Medidas efectuadas en una postura estática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530725" y="3357563"/>
            <a:ext cx="43624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000" b="1">
                <a:latin typeface="Verdana" panose="020B0604030504040204" pitchFamily="34" charset="0"/>
              </a:rPr>
              <a:t>Rangos de  los movimientos de las partes del cuerpo, alcances, medidas de trayectorias, etc.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1472" y="332656"/>
            <a:ext cx="802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ANTROPOMETRÍA</a:t>
            </a:r>
          </a:p>
        </p:txBody>
      </p:sp>
      <p:cxnSp>
        <p:nvCxnSpPr>
          <p:cNvPr id="19" name="18 Conector recto de flecha"/>
          <p:cNvCxnSpPr>
            <a:stCxn id="18434" idx="2"/>
            <a:endCxn id="18436" idx="0"/>
          </p:cNvCxnSpPr>
          <p:nvPr/>
        </p:nvCxnSpPr>
        <p:spPr bwMode="auto">
          <a:xfrm rot="16200000" flipH="1">
            <a:off x="1899444" y="3107531"/>
            <a:ext cx="681038" cy="3175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8435" idx="2"/>
            <a:endCxn id="18437" idx="0"/>
          </p:cNvCxnSpPr>
          <p:nvPr/>
        </p:nvCxnSpPr>
        <p:spPr bwMode="auto">
          <a:xfrm>
            <a:off x="6710363" y="2768600"/>
            <a:ext cx="1587" cy="588963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1" idx="2"/>
            <a:endCxn id="18434" idx="0"/>
          </p:cNvCxnSpPr>
          <p:nvPr/>
        </p:nvCxnSpPr>
        <p:spPr bwMode="auto">
          <a:xfrm rot="5400000">
            <a:off x="2959894" y="534194"/>
            <a:ext cx="903287" cy="2346325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1" idx="2"/>
            <a:endCxn id="18435" idx="0"/>
          </p:cNvCxnSpPr>
          <p:nvPr/>
        </p:nvCxnSpPr>
        <p:spPr bwMode="auto">
          <a:xfrm rot="16200000" flipH="1">
            <a:off x="5195888" y="644525"/>
            <a:ext cx="903287" cy="2125663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52575"/>
            <a:ext cx="707707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27000" y="115888"/>
            <a:ext cx="845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DISEÑO PARA EL PROMEDIO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828800"/>
            <a:ext cx="3551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828800"/>
            <a:ext cx="3633788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27000" y="115888"/>
            <a:ext cx="845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DISEÑO PARA EL PROMEDIO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331200" cy="4975225"/>
          </a:xfrm>
        </p:spPr>
        <p:txBody>
          <a:bodyPr lIns="90488" tIns="44450" rIns="90488" bIns="44450"/>
          <a:lstStyle/>
          <a:p>
            <a:pPr marL="0" indent="0" algn="just" defTabSz="762000" eaLnBrk="1" hangingPunct="1">
              <a:buFontTx/>
              <a:buNone/>
            </a:pPr>
            <a:r>
              <a:rPr lang="es-ES_tradnl" sz="4400" b="1" smtClean="0">
                <a:latin typeface="Verdana" panose="020B0604030504040204" pitchFamily="34" charset="0"/>
              </a:rPr>
              <a:t>El “hombre promedio” no existe.</a:t>
            </a:r>
          </a:p>
          <a:p>
            <a:pPr marL="0" indent="0" algn="just" defTabSz="762000" eaLnBrk="1" hangingPunct="1">
              <a:buFontTx/>
              <a:buNone/>
            </a:pPr>
            <a:r>
              <a:rPr lang="es-ES_tradnl" sz="4400" b="1" smtClean="0">
                <a:latin typeface="Verdana" panose="020B0604030504040204" pitchFamily="34" charset="0"/>
              </a:rPr>
              <a:t>Diseñar para que se ajuste al “hombre promedio” es un serio error.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27000" y="115888"/>
            <a:ext cx="845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DISEÑO PARA EL PROMEDIO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1143000"/>
            <a:ext cx="83312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400" b="1" dirty="0">
                <a:latin typeface="Verdana" panose="020B0604030504040204" pitchFamily="34" charset="0"/>
              </a:rPr>
              <a:t>DISEÑO PARA EL </a:t>
            </a:r>
            <a:r>
              <a:rPr lang="es-ES_tradnl" sz="4400" b="1" dirty="0" smtClean="0">
                <a:latin typeface="Verdana" panose="020B0604030504040204" pitchFamily="34" charset="0"/>
              </a:rPr>
              <a:t>PROMEDIO</a:t>
            </a:r>
          </a:p>
          <a:p>
            <a:pPr marL="0" indent="0" eaLnBrk="1" hangingPunct="1">
              <a:buFontTx/>
              <a:buNone/>
              <a:defRPr/>
            </a:pPr>
            <a:endParaRPr lang="es-ES_tradnl" sz="4400" b="1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_tradnl" sz="4400" b="1" dirty="0">
                <a:latin typeface="Verdana" panose="020B0604030504040204" pitchFamily="34" charset="0"/>
              </a:rPr>
              <a:t>DISEÑO PARA INDIVIDUOS EXTREMOS</a:t>
            </a:r>
          </a:p>
          <a:p>
            <a:pPr marL="0" indent="0" eaLnBrk="1" hangingPunct="1">
              <a:buFontTx/>
              <a:buNone/>
              <a:defRPr/>
            </a:pPr>
            <a:endParaRPr lang="es-ES_tradnl" sz="4400" b="1" dirty="0" smtClean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S_tradnl" sz="4400" dirty="0"/>
          </a:p>
        </p:txBody>
      </p:sp>
      <p:sp>
        <p:nvSpPr>
          <p:cNvPr id="54275" name="Line 5"/>
          <p:cNvSpPr>
            <a:spLocks noChangeShapeType="1"/>
          </p:cNvSpPr>
          <p:nvPr/>
        </p:nvSpPr>
        <p:spPr bwMode="auto">
          <a:xfrm>
            <a:off x="1257300" y="1373188"/>
            <a:ext cx="4608513" cy="982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4276" name="Line 6"/>
          <p:cNvSpPr>
            <a:spLocks noChangeShapeType="1"/>
          </p:cNvSpPr>
          <p:nvPr/>
        </p:nvSpPr>
        <p:spPr bwMode="auto">
          <a:xfrm flipV="1">
            <a:off x="1114425" y="1298575"/>
            <a:ext cx="4751388" cy="982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6275" y="0"/>
            <a:ext cx="845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Principios para la aplicación de la información antropométrica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0488" tIns="44450" rIns="90488" bIns="44450"/>
          <a:lstStyle/>
          <a:p>
            <a:pPr algn="ctr"/>
            <a:r>
              <a:rPr lang="es-ES_tradnl" sz="3600" smtClean="0"/>
              <a:t>DISEÑO PARA</a:t>
            </a:r>
            <a:br>
              <a:rPr lang="es-ES_tradnl" sz="3600" smtClean="0"/>
            </a:br>
            <a:r>
              <a:rPr lang="es-ES_tradnl" sz="3600" smtClean="0"/>
              <a:t>INDIVIDUOS EXTREMOS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0488" tIns="44450" rIns="90488" bIns="44450"/>
          <a:lstStyle/>
          <a:p>
            <a:pPr marL="0" indent="0" algn="just" defTabSz="762000" eaLnBrk="1" hangingPunct="1">
              <a:buFontTx/>
              <a:buNone/>
            </a:pPr>
            <a:r>
              <a:rPr lang="es-ES_tradnl" sz="3600" b="1" smtClean="0">
                <a:latin typeface="Verdana" panose="020B0604030504040204" pitchFamily="34" charset="0"/>
              </a:rPr>
              <a:t>Si la dimensión más relevante del diseño es adecuada para el caso extremo servirá también para el resto de la población</a:t>
            </a:r>
          </a:p>
          <a:p>
            <a:pPr marL="0" indent="0" algn="just" defTabSz="762000" eaLnBrk="1" hangingPunct="1">
              <a:buFontTx/>
              <a:buNone/>
            </a:pPr>
            <a:r>
              <a:rPr lang="es-ES_tradnl" sz="3600" b="1" smtClean="0">
                <a:latin typeface="Verdana" panose="020B0604030504040204" pitchFamily="34" charset="0"/>
              </a:rPr>
              <a:t>Es una solución de compromiso para perjudicar a la menor cantidad de personas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1143000"/>
            <a:ext cx="83312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400" b="1" dirty="0">
                <a:latin typeface="Verdana" panose="020B0604030504040204" pitchFamily="34" charset="0"/>
              </a:rPr>
              <a:t>DISEÑO PARA EL </a:t>
            </a:r>
            <a:r>
              <a:rPr lang="es-ES_tradnl" sz="4400" b="1" dirty="0" smtClean="0">
                <a:latin typeface="Verdana" panose="020B0604030504040204" pitchFamily="34" charset="0"/>
              </a:rPr>
              <a:t>PROMEDIO</a:t>
            </a:r>
          </a:p>
          <a:p>
            <a:pPr marL="0" indent="0" eaLnBrk="1" hangingPunct="1">
              <a:buFontTx/>
              <a:buNone/>
              <a:defRPr/>
            </a:pPr>
            <a:endParaRPr lang="es-ES_tradnl" sz="4400" b="1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_tradnl" sz="4400" b="1" dirty="0">
                <a:latin typeface="Verdana" panose="020B0604030504040204" pitchFamily="34" charset="0"/>
              </a:rPr>
              <a:t>DISEÑO PARA INDIVIDUOS </a:t>
            </a:r>
            <a:r>
              <a:rPr lang="es-ES_tradnl" sz="4400" b="1" dirty="0" smtClean="0">
                <a:latin typeface="Verdana" panose="020B0604030504040204" pitchFamily="34" charset="0"/>
              </a:rPr>
              <a:t>EXTREMOS</a:t>
            </a:r>
          </a:p>
          <a:p>
            <a:pPr marL="0" indent="0" eaLnBrk="1" hangingPunct="1">
              <a:buFontTx/>
              <a:buNone/>
              <a:defRPr/>
            </a:pPr>
            <a:endParaRPr lang="es-ES_tradnl" sz="4400" b="1" dirty="0" smtClean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_tradnl" sz="4400" b="1" dirty="0">
                <a:latin typeface="Verdana" panose="020B0604030504040204" pitchFamily="34" charset="0"/>
              </a:rPr>
              <a:t>DISEÑO PARA RANGO AJUSTABLE</a:t>
            </a:r>
          </a:p>
          <a:p>
            <a:pPr marL="0" indent="0" eaLnBrk="1" hangingPunct="1">
              <a:buFontTx/>
              <a:buNone/>
              <a:defRPr/>
            </a:pPr>
            <a:endParaRPr lang="es-ES_tradnl" sz="4400" b="1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ES_tradnl" sz="4400" dirty="0"/>
          </a:p>
        </p:txBody>
      </p:sp>
      <p:sp>
        <p:nvSpPr>
          <p:cNvPr id="56323" name="Line 5"/>
          <p:cNvSpPr>
            <a:spLocks noChangeShapeType="1"/>
          </p:cNvSpPr>
          <p:nvPr/>
        </p:nvSpPr>
        <p:spPr bwMode="auto">
          <a:xfrm>
            <a:off x="1257300" y="1373188"/>
            <a:ext cx="4608513" cy="982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V="1">
            <a:off x="1114425" y="1298575"/>
            <a:ext cx="4751388" cy="982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6275" y="0"/>
            <a:ext cx="845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defTabSz="762000">
              <a:defRPr/>
            </a:pPr>
            <a:r>
              <a:rPr lang="es-ES_tradnl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Principios para la aplicación de la información antropométrica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9900" y="1906588"/>
            <a:ext cx="8134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Algunas de las dimensiones de un medio de trabajo pueden ser ajustables a los posibles usuarios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>
                <a:latin typeface="Verdana" panose="020B0604030504040204" pitchFamily="34" charset="0"/>
              </a:rPr>
              <a:t>El intervalo de ajuste se basa en los extremos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34925" y="115888"/>
            <a:ext cx="9144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DISEÑO PARA</a:t>
            </a:r>
          </a:p>
          <a:p>
            <a:pPr algn="ctr" defTabSz="762000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INTERVALO AJUSTABLE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sz="3600" smtClean="0"/>
              <a:t>Procesamiento estadístico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 lIns="90488" tIns="44450" rIns="90488" bIns="44450"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s-ES_tradnl" sz="3600" b="1" smtClean="0">
                <a:latin typeface="Verdana" panose="020B0604030504040204" pitchFamily="34" charset="0"/>
              </a:rPr>
              <a:t>Las dimensiones humanas tienen aproximadamente una distribución normal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s-ES_tradnl" sz="3600" b="1" smtClean="0">
                <a:latin typeface="Verdana" panose="020B0604030504040204" pitchFamily="34" charset="0"/>
              </a:rPr>
              <a:t>Percentil: Es la forma de dividir una distribución normal en 100 partes iguales. El percentil 0 y 100 representan las medidas máximas y mínimas de la distribución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790825" y="225425"/>
            <a:ext cx="33337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PERCENTILES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241800" y="53482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457700" y="539115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843213" y="4268788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50%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219700" y="426878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50%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572000" y="2108200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07950" y="2036763"/>
          <a:ext cx="88931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Visio" r:id="rId4" imgW="7283501" imgH="2668829" progId="Visio.Drawing.11">
                  <p:embed/>
                </p:oleObj>
              </mc:Choice>
              <mc:Fallback>
                <p:oleObj name="Visio" r:id="rId4" imgW="7283501" imgH="2668829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036763"/>
                        <a:ext cx="88931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971550" y="5013325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849438" y="52292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X</a:t>
            </a:r>
            <a:r>
              <a:rPr lang="es-ES" sz="2400" b="1" baseline="-25000"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373188" y="4610100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5%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859338" y="4610100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95%</a:t>
            </a: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2195513" y="429418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971550" y="5013325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60423" name="Object 8"/>
          <p:cNvGraphicFramePr>
            <a:graphicFrameLocks noChangeAspect="1"/>
          </p:cNvGraphicFramePr>
          <p:nvPr/>
        </p:nvGraphicFramePr>
        <p:xfrm>
          <a:off x="107950" y="2036763"/>
          <a:ext cx="88931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" name="Visio" r:id="rId4" imgW="7283501" imgH="2668829" progId="Visio.Drawing.11">
                  <p:embed/>
                </p:oleObj>
              </mc:Choice>
              <mc:Fallback>
                <p:oleObj name="Visio" r:id="rId4" imgW="7283501" imgH="2668829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036763"/>
                        <a:ext cx="88931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90825" y="225425"/>
            <a:ext cx="33337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PERCENTILES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3876675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6445250" y="52292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X</a:t>
            </a:r>
            <a:r>
              <a:rPr lang="es-ES" sz="2400" b="1" baseline="-25000">
                <a:latin typeface="Verdana" panose="020B0604030504040204" pitchFamily="34" charset="0"/>
              </a:rPr>
              <a:t>95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 flipH="1">
            <a:off x="6689725" y="462438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5%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 flipH="1">
            <a:off x="3203575" y="462438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latin typeface="Verdana" panose="020B0604030504040204" pitchFamily="34" charset="0"/>
              </a:rPr>
              <a:t>95%</a:t>
            </a:r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 flipH="1">
            <a:off x="6877050" y="429418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 flipH="1">
            <a:off x="971550" y="5013325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61447" name="Object 8"/>
          <p:cNvGraphicFramePr>
            <a:graphicFrameLocks noChangeAspect="1"/>
          </p:cNvGraphicFramePr>
          <p:nvPr/>
        </p:nvGraphicFramePr>
        <p:xfrm>
          <a:off x="107950" y="2036763"/>
          <a:ext cx="88931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Visio" r:id="rId4" imgW="7283501" imgH="2668829" progId="Visio.Drawing.11">
                  <p:embed/>
                </p:oleObj>
              </mc:Choice>
              <mc:Fallback>
                <p:oleObj name="Visio" r:id="rId4" imgW="7283501" imgH="2668829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036763"/>
                        <a:ext cx="88931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90825" y="225425"/>
            <a:ext cx="33337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PERCENTILES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/>
          </p:cNvSpPr>
          <p:nvPr/>
        </p:nvSpPr>
        <p:spPr bwMode="auto">
          <a:xfrm>
            <a:off x="728663" y="1338263"/>
            <a:ext cx="7764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_tradnl" sz="4000" b="1" i="1"/>
              <a:t>X</a:t>
            </a:r>
            <a:r>
              <a:rPr lang="es-ES_tradnl" b="1" i="1"/>
              <a:t>p</a:t>
            </a:r>
            <a:r>
              <a:rPr lang="es-ES_tradnl" b="1"/>
              <a:t>: valor de la dimensión para el percentil P</a:t>
            </a:r>
          </a:p>
          <a:p>
            <a:pPr eaLnBrk="1" hangingPunct="1">
              <a:buFontTx/>
              <a:buNone/>
            </a:pPr>
            <a:endParaRPr lang="es-ES_tradnl"/>
          </a:p>
          <a:p>
            <a:pPr eaLnBrk="1" hangingPunct="1">
              <a:buFontTx/>
              <a:buNone/>
            </a:pPr>
            <a:endParaRPr lang="es-ES_tradnl"/>
          </a:p>
        </p:txBody>
      </p:sp>
      <p:graphicFrame>
        <p:nvGraphicFramePr>
          <p:cNvPr id="624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19388" y="571500"/>
          <a:ext cx="37068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Ecuación" r:id="rId4" imgW="3716338" imgH="1117997" progId="Equation.2">
                  <p:embed/>
                </p:oleObj>
              </mc:Choice>
              <mc:Fallback>
                <p:oleObj name="Ecuación" r:id="rId4" imgW="3716338" imgH="1117997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571500"/>
                        <a:ext cx="37068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0563" y="2184400"/>
          <a:ext cx="3430587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Ecuación" r:id="rId6" imgW="3439017" imgH="1690747" progId="Equation.2">
                  <p:embed/>
                </p:oleObj>
              </mc:Choice>
              <mc:Fallback>
                <p:oleObj name="Ecuación" r:id="rId6" imgW="3439017" imgH="1690747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2184400"/>
                        <a:ext cx="3430587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5650" y="4359275"/>
          <a:ext cx="424815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Ecuación" r:id="rId8" imgW="1180588" imgH="660113" progId="Equation.3">
                  <p:embed/>
                </p:oleObj>
              </mc:Choice>
              <mc:Fallback>
                <p:oleObj name="Ecuación" r:id="rId8" imgW="1180588" imgH="660113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59275"/>
                        <a:ext cx="4248150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85800" y="3584575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4000" b="1" i="1">
                <a:latin typeface="Symbol" panose="05050102010706020507" pitchFamily="18" charset="2"/>
              </a:rPr>
              <a:t></a:t>
            </a:r>
            <a:r>
              <a:rPr lang="es-ES_tradnl" sz="4000" b="1" i="1">
                <a:latin typeface="Times New Roman" panose="02020603050405020304" pitchFamily="18" charset="0"/>
              </a:rPr>
              <a:t> </a:t>
            </a:r>
            <a:r>
              <a:rPr lang="es-ES_tradnl" sz="3200" b="1" i="1">
                <a:latin typeface="Times New Roman" panose="02020603050405020304" pitchFamily="18" charset="0"/>
              </a:rPr>
              <a:t>= </a:t>
            </a:r>
            <a:r>
              <a:rPr lang="es-ES_tradnl" sz="3200" b="1">
                <a:latin typeface="Times New Roman" panose="02020603050405020304" pitchFamily="18" charset="0"/>
              </a:rPr>
              <a:t>constante asociada al valor del percentil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3200">
              <a:latin typeface="Times New Roman" panose="02020603050405020304" pitchFamily="18" charset="0"/>
            </a:endParaRPr>
          </a:p>
          <a:p>
            <a:pPr algn="ctr" latinLnBrk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3200">
              <a:latin typeface="Times New Roman" panose="02020603050405020304" pitchFamily="18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733800" y="2746375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3200">
              <a:latin typeface="Times New Roman" panose="02020603050405020304" pitchFamily="18" charset="0"/>
            </a:endParaRPr>
          </a:p>
          <a:p>
            <a:pPr latinLnBrk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3200">
              <a:latin typeface="Times New Roman" panose="02020603050405020304" pitchFamily="18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86200" y="26701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000" b="1" i="1">
                <a:latin typeface="Times New Roman" panose="02020603050405020304" pitchFamily="18" charset="0"/>
              </a:rPr>
              <a:t>i = 1,2,3......n</a:t>
            </a:r>
            <a:endParaRPr lang="es-ES_tradnl" sz="3000" b="1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3000">
              <a:latin typeface="Times New Roman" panose="02020603050405020304" pitchFamily="18" charset="0"/>
            </a:endParaRPr>
          </a:p>
          <a:p>
            <a:pPr latinLnBrk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_tradnl" sz="3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79388" y="-100013"/>
            <a:ext cx="7864475" cy="1311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Valores de </a:t>
            </a: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  <a:sym typeface="Symbol" pitchFamily="18" charset="2"/>
              </a:rPr>
              <a:t></a:t>
            </a: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 para los percentiles más utilizados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0" y="1989138"/>
          <a:ext cx="9144000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Documento" r:id="rId3" imgW="5720080" imgH="1165860" progId="Word.Document.8">
                  <p:embed/>
                </p:oleObj>
              </mc:Choice>
              <mc:Fallback>
                <p:oleObj name="Documento" r:id="rId3" imgW="5720080" imgH="11658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695" r="24695"/>
                      <a:stretch>
                        <a:fillRect/>
                      </a:stretch>
                    </p:blipFill>
                    <p:spPr bwMode="auto">
                      <a:xfrm>
                        <a:off x="0" y="1989138"/>
                        <a:ext cx="9144000" cy="367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684213" y="2205038"/>
            <a:ext cx="7848600" cy="2736850"/>
          </a:xfrm>
        </p:spPr>
        <p:txBody>
          <a:bodyPr/>
          <a:lstStyle/>
          <a:p>
            <a:pPr algn="ctr" eaLnBrk="1" hangingPunct="1"/>
            <a:r>
              <a:rPr lang="es-ES_tradnl" sz="6000" smtClean="0"/>
              <a:t>Orientaciones para el Laboratorio # 1: Antropometría</a:t>
            </a:r>
            <a:br>
              <a:rPr lang="es-ES_tradnl" sz="6000" smtClean="0"/>
            </a:br>
            <a:endParaRPr lang="es-ES_tradnl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 smtClean="0"/>
              <a:t>Puesto de Trabajo a diseñar</a:t>
            </a:r>
            <a:br>
              <a:rPr lang="it-IT" sz="3600" dirty="0" smtClean="0"/>
            </a:br>
            <a:r>
              <a:rPr lang="it-IT" sz="3600" dirty="0" smtClean="0"/>
              <a:t>(Grupo 31)</a:t>
            </a:r>
            <a:endParaRPr lang="es-ES_tradnl" sz="3600" dirty="0" smtClean="0"/>
          </a:p>
        </p:txBody>
      </p:sp>
      <p:sp>
        <p:nvSpPr>
          <p:cNvPr id="65539" name="1 Título"/>
          <p:cNvSpPr txBox="1">
            <a:spLocks/>
          </p:cNvSpPr>
          <p:nvPr/>
        </p:nvSpPr>
        <p:spPr bwMode="auto">
          <a:xfrm>
            <a:off x="323850" y="5454650"/>
            <a:ext cx="828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b="1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65540" name="Rectángulo 2"/>
          <p:cNvSpPr>
            <a:spLocks noChangeArrowheads="1"/>
          </p:cNvSpPr>
          <p:nvPr/>
        </p:nvSpPr>
        <p:spPr bwMode="auto">
          <a:xfrm>
            <a:off x="755650" y="1125538"/>
            <a:ext cx="2160588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Times New Roman" panose="02020603050405020304" pitchFamily="18" charset="0"/>
            </a:endParaRPr>
          </a:p>
        </p:txBody>
      </p:sp>
      <p:pic>
        <p:nvPicPr>
          <p:cNvPr id="7" name="Imagen 6" descr="G:\Casos Prácticos Terminados\Oficina de 2 trabajador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6" y="1556792"/>
            <a:ext cx="6845002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 smtClean="0"/>
              <a:t>Puesto de Trabajo a diseñar</a:t>
            </a:r>
            <a:br>
              <a:rPr lang="it-IT" sz="3600" dirty="0" smtClean="0"/>
            </a:br>
            <a:r>
              <a:rPr lang="it-IT" sz="3600" dirty="0" smtClean="0"/>
              <a:t>(Grupo 32)</a:t>
            </a:r>
            <a:endParaRPr lang="es-ES_tradnl" sz="3600" dirty="0" smtClean="0"/>
          </a:p>
        </p:txBody>
      </p:sp>
      <p:sp>
        <p:nvSpPr>
          <p:cNvPr id="65539" name="1 Título"/>
          <p:cNvSpPr txBox="1">
            <a:spLocks/>
          </p:cNvSpPr>
          <p:nvPr/>
        </p:nvSpPr>
        <p:spPr bwMode="auto">
          <a:xfrm>
            <a:off x="323850" y="5454650"/>
            <a:ext cx="828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b="1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65540" name="Rectángulo 2"/>
          <p:cNvSpPr>
            <a:spLocks noChangeArrowheads="1"/>
          </p:cNvSpPr>
          <p:nvPr/>
        </p:nvSpPr>
        <p:spPr bwMode="auto">
          <a:xfrm>
            <a:off x="755650" y="1125538"/>
            <a:ext cx="2160588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2400">
              <a:latin typeface="Times New Roman" panose="02020603050405020304" pitchFamily="18" charset="0"/>
            </a:endParaRPr>
          </a:p>
        </p:txBody>
      </p:sp>
      <p:pic>
        <p:nvPicPr>
          <p:cNvPr id="7" name="Imagen 6" descr="G:\Casos Prácticos Terminados\PT en Fábrica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54" b="4755"/>
          <a:stretch/>
        </p:blipFill>
        <p:spPr bwMode="auto">
          <a:xfrm>
            <a:off x="1262286" y="1412776"/>
            <a:ext cx="597401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8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eaLnBrk="1" hangingPunct="1"/>
            <a:r>
              <a:rPr lang="es-ES" sz="3200" smtClean="0"/>
              <a:t>Los estudiantes deben llevar preparado al laboratorio: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s-ES_tradn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Selección </a:t>
            </a:r>
            <a:r>
              <a:rPr lang="es-ES_tradn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puesto de trabajo a </a:t>
            </a:r>
            <a:r>
              <a:rPr lang="es-ES_tradn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diseñar. 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s-ES_tradn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Definir las dimensiones relevantes para el diseño del puesto de trabajo </a:t>
            </a:r>
            <a:r>
              <a:rPr lang="es-ES_tradn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seleccionado. 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s-ES_tradn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las dimensiones humanas que se correspondan con las dimensiones relevantes para el diseño del puesto de trabajo seleccionado.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defRPr/>
            </a:pP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eaLnBrk="1" hangingPunct="1"/>
            <a:r>
              <a:rPr lang="es-ES" sz="3200" smtClean="0"/>
              <a:t>Los estudiantes deben llevar preparado al laboratorio:</a:t>
            </a:r>
          </a:p>
        </p:txBody>
      </p:sp>
      <p:graphicFrame>
        <p:nvGraphicFramePr>
          <p:cNvPr id="6" name="3 Tabla"/>
          <p:cNvGraphicFramePr>
            <a:graphicFrameLocks noGrp="1"/>
          </p:cNvGraphicFramePr>
          <p:nvPr/>
        </p:nvGraphicFramePr>
        <p:xfrm>
          <a:off x="323850" y="1628775"/>
          <a:ext cx="8569325" cy="4565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Dimensiones relevantes  para el diseño del puesto de trabajo</a:t>
                      </a: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Dimensiones humanas que se correspondan con las dimensiones relevantes para el diseño</a:t>
                      </a: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_tradnl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7" marR="425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395288" y="1268413"/>
            <a:ext cx="842486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 typeface="+mj-lt"/>
              <a:buAutoNum type="arabicPeriod" startAt="4"/>
              <a:defRPr/>
            </a:pPr>
            <a:r>
              <a:rPr lang="es-ES_tradnl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Definición de los instrumentos y las técnicas a emplear para la obtención de estas dimensiones relevantes</a:t>
            </a:r>
            <a:r>
              <a:rPr lang="es-ES_tradnl" sz="3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4"/>
              <a:defRPr/>
            </a:pPr>
            <a:r>
              <a:rPr lang="es-ES_tradnl" sz="3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Tabla para plasmar los resultados de las mediciones.</a:t>
            </a:r>
          </a:p>
          <a:p>
            <a:pPr marL="514350" indent="-514350" algn="just">
              <a:buFont typeface="+mj-lt"/>
              <a:buAutoNum type="arabicPeriod" startAt="4"/>
              <a:defRPr/>
            </a:pPr>
            <a:r>
              <a:rPr lang="es-ES_tradnl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Tabla para plasmar los </a:t>
            </a:r>
            <a:r>
              <a:rPr lang="es-ES_tradnl" sz="3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de las </a:t>
            </a:r>
            <a:r>
              <a:rPr lang="es-MX" sz="3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dimensiones </a:t>
            </a:r>
            <a:r>
              <a:rPr lang="es-MX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relevantes del cuerpo humano </a:t>
            </a:r>
            <a:r>
              <a:rPr lang="es-MX" sz="3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seleccionadas. </a:t>
            </a:r>
            <a:endParaRPr lang="es-ES" sz="3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 startAt="4"/>
              <a:defRPr/>
            </a:pPr>
            <a:endParaRPr lang="es-ES" sz="3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s-ES" sz="37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611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eaLnBrk="1" hangingPunct="1"/>
            <a:r>
              <a:rPr lang="es-ES" sz="3200" smtClean="0"/>
              <a:t>Los estudiantes deben llevar preparado al laboratorio: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68313" y="1773238"/>
          <a:ext cx="8151813" cy="38417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86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Dimensiones relevantes del cuerpo humano (cm.)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Dimensiones relevantes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Sujeto </a:t>
                      </a:r>
                      <a:r>
                        <a:rPr lang="es-MX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Sujeto </a:t>
                      </a:r>
                      <a:r>
                        <a:rPr lang="es-MX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Sujeto </a:t>
                      </a:r>
                      <a:r>
                        <a:rPr lang="es-MX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Sujeto </a:t>
                      </a:r>
                      <a:r>
                        <a:rPr lang="es-MX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686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eaLnBrk="1" hangingPunct="1"/>
            <a:r>
              <a:rPr lang="es-ES" sz="3200" smtClean="0"/>
              <a:t>Los estudiantes deben llevar preparado al laboratorio: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58888"/>
            <a:ext cx="73294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8925" y="5508625"/>
            <a:ext cx="4283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Verdana" panose="020B0604030504040204" pitchFamily="34" charset="0"/>
              </a:rPr>
              <a:t>Separación del cuerpo y lo que lo circunda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708525" y="5508625"/>
            <a:ext cx="4283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Verdana" panose="020B0604030504040204" pitchFamily="34" charset="0"/>
              </a:rPr>
              <a:t>Funciones de las operaciones a realizar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3394" y="260648"/>
            <a:ext cx="42672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r>
              <a:rPr lang="es-ES_tradn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Antropometría Estática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05394" y="260648"/>
            <a:ext cx="42672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20000"/>
              </a:spcBef>
              <a:defRPr/>
            </a:pPr>
            <a:r>
              <a:rPr lang="es-ES_tradn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Antropometría Dinámica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39750" y="1557338"/>
          <a:ext cx="8134350" cy="4267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Dimensiones relevantes del cuerpo humano (cm.) seleccionadas  para el diseño </a:t>
                      </a:r>
                      <a:r>
                        <a:rPr lang="es-ES_tradnl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aplicando el diseño para individuos extremos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Dimensiones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seleccionado (cm.)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686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088" cy="976313"/>
          </a:xfrm>
        </p:spPr>
        <p:txBody>
          <a:bodyPr/>
          <a:lstStyle/>
          <a:p>
            <a:pPr eaLnBrk="1" hangingPunct="1"/>
            <a:r>
              <a:rPr lang="es-ES" sz="3200" smtClean="0"/>
              <a:t>Los estudiantes deben llevar preparado al laboratorio: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750" y="1700213"/>
            <a:ext cx="8280400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s-ES_tradnl" sz="8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Estudio Antropométrico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2060575"/>
            <a:ext cx="8280400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s-ES_tradnl" sz="8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POSTURAS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28663" y="260350"/>
            <a:ext cx="6597650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Posición antropométrica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908720"/>
            <a:ext cx="7991475" cy="561975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528" y="4149080"/>
            <a:ext cx="882047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3400" b="1" dirty="0">
                <a:latin typeface="Verdana" panose="020B0604030504040204" pitchFamily="34" charset="0"/>
              </a:rPr>
              <a:t>De pie, relajado, con los brazos junto al tronco, cabeza horizontal en un plano de </a:t>
            </a:r>
            <a:r>
              <a:rPr lang="es-ES" sz="3400" b="1" dirty="0" smtClean="0">
                <a:latin typeface="Verdana" panose="020B0604030504040204" pitchFamily="34" charset="0"/>
              </a:rPr>
              <a:t>Frankfurt</a:t>
            </a:r>
            <a:endParaRPr lang="es-ES" sz="34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 50 aniv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_vicerectores.pot [Modo de compatibilidad]" id="{4B05CBB3-DE09-4A4D-9792-49FE99171ABF}" vid="{864DD94F-27BA-41EA-8274-B6764B7DE37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50 aniv</Template>
  <TotalTime>2822</TotalTime>
  <Words>916</Words>
  <Application>Microsoft Office PowerPoint</Application>
  <PresentationFormat>Presentación en pantalla (4:3)</PresentationFormat>
  <Paragraphs>261</Paragraphs>
  <Slides>60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60</vt:i4>
      </vt:variant>
    </vt:vector>
  </HeadingPairs>
  <TitlesOfParts>
    <vt:vector size="74" baseType="lpstr">
      <vt:lpstr>Arial</vt:lpstr>
      <vt:lpstr>Calibri</vt:lpstr>
      <vt:lpstr>MS Mincho</vt:lpstr>
      <vt:lpstr>Symbol</vt:lpstr>
      <vt:lpstr>Tahoma</vt:lpstr>
      <vt:lpstr>Times New Roman</vt:lpstr>
      <vt:lpstr>Trebuchet MS</vt:lpstr>
      <vt:lpstr>Verdana</vt:lpstr>
      <vt:lpstr>Presentacion 50 aniv</vt:lpstr>
      <vt:lpstr>Document</vt:lpstr>
      <vt:lpstr>Gráfico</vt:lpstr>
      <vt:lpstr>Visio</vt:lpstr>
      <vt:lpstr>Ecuación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DIFERENCIAS ÉTNICAS</vt:lpstr>
      <vt:lpstr>Presentación de PowerPoint</vt:lpstr>
      <vt:lpstr>PERÍODOS DE TIEMPO</vt:lpstr>
      <vt:lpstr>Presentación de PowerPoint</vt:lpstr>
      <vt:lpstr>DIFERENCIAS DE EDAD Disminución de la Estatura</vt:lpstr>
      <vt:lpstr>Disminución de la estatura con la edad</vt:lpstr>
      <vt:lpstr>Variaciones del peso con la edad</vt:lpstr>
      <vt:lpstr>Presentación de PowerPoint</vt:lpstr>
      <vt:lpstr>Etapas para la realización de un diseño antropométrico</vt:lpstr>
      <vt:lpstr>Etapas para la realización de un diseño antropométrico</vt:lpstr>
      <vt:lpstr>Etapas para la realización de un diseño antropométrico</vt:lpstr>
      <vt:lpstr>Etapas para la realización de un diseño antropométrico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PARA INDIVIDUOS EXTREMOS</vt:lpstr>
      <vt:lpstr>Presentación de PowerPoint</vt:lpstr>
      <vt:lpstr>Presentación de PowerPoint</vt:lpstr>
      <vt:lpstr>Procesamiento estadístico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Orientaciones para el Laboratorio # 1: Antropometría </vt:lpstr>
      <vt:lpstr>Puesto de Trabajo a diseñar (Grupo 31)</vt:lpstr>
      <vt:lpstr>Puesto de Trabajo a diseñar (Grupo 32)</vt:lpstr>
      <vt:lpstr>Los estudiantes deben llevar preparado al laboratorio:</vt:lpstr>
      <vt:lpstr>Los estudiantes deben llevar preparado al laboratorio:</vt:lpstr>
      <vt:lpstr>Los estudiantes deben llevar preparado al laboratorio:</vt:lpstr>
      <vt:lpstr>Los estudiantes deben llevar preparado al laboratorio:</vt:lpstr>
      <vt:lpstr>Los estudiantes deben llevar preparado al laboratorio:</vt:lpstr>
    </vt:vector>
  </TitlesOfParts>
  <Company>GIT- ISPJAE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Vicedecanato Ind</dc:creator>
  <cp:lastModifiedBy>PREESCOLAR</cp:lastModifiedBy>
  <cp:revision>205</cp:revision>
  <cp:lastPrinted>2009-01-14T15:48:11Z</cp:lastPrinted>
  <dcterms:created xsi:type="dcterms:W3CDTF">1998-09-30T20:27:48Z</dcterms:created>
  <dcterms:modified xsi:type="dcterms:W3CDTF">2026-03-04T21:57:48Z</dcterms:modified>
</cp:coreProperties>
</file>