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2" r:id="rId1"/>
  </p:sldMasterIdLst>
  <p:notesMasterIdLst>
    <p:notesMasterId r:id="rId47"/>
  </p:notesMasterIdLst>
  <p:handoutMasterIdLst>
    <p:handoutMasterId r:id="rId48"/>
  </p:handoutMasterIdLst>
  <p:sldIdLst>
    <p:sldId id="388" r:id="rId2"/>
    <p:sldId id="389" r:id="rId3"/>
    <p:sldId id="390" r:id="rId4"/>
    <p:sldId id="476" r:id="rId5"/>
    <p:sldId id="391" r:id="rId6"/>
    <p:sldId id="392" r:id="rId7"/>
    <p:sldId id="393" r:id="rId8"/>
    <p:sldId id="477" r:id="rId9"/>
    <p:sldId id="478" r:id="rId10"/>
    <p:sldId id="395" r:id="rId11"/>
    <p:sldId id="394" r:id="rId12"/>
    <p:sldId id="396" r:id="rId13"/>
    <p:sldId id="397" r:id="rId14"/>
    <p:sldId id="398" r:id="rId15"/>
    <p:sldId id="399" r:id="rId16"/>
    <p:sldId id="464" r:id="rId17"/>
    <p:sldId id="465" r:id="rId18"/>
    <p:sldId id="479" r:id="rId19"/>
    <p:sldId id="402" r:id="rId20"/>
    <p:sldId id="466" r:id="rId21"/>
    <p:sldId id="403" r:id="rId22"/>
    <p:sldId id="405" r:id="rId23"/>
    <p:sldId id="406" r:id="rId24"/>
    <p:sldId id="407" r:id="rId25"/>
    <p:sldId id="408" r:id="rId26"/>
    <p:sldId id="411" r:id="rId27"/>
    <p:sldId id="410" r:id="rId28"/>
    <p:sldId id="412" r:id="rId29"/>
    <p:sldId id="413" r:id="rId30"/>
    <p:sldId id="414" r:id="rId31"/>
    <p:sldId id="415" r:id="rId32"/>
    <p:sldId id="417" r:id="rId33"/>
    <p:sldId id="419" r:id="rId34"/>
    <p:sldId id="418" r:id="rId35"/>
    <p:sldId id="420" r:id="rId36"/>
    <p:sldId id="421" r:id="rId37"/>
    <p:sldId id="422" r:id="rId38"/>
    <p:sldId id="423" r:id="rId39"/>
    <p:sldId id="424" r:id="rId40"/>
    <p:sldId id="425" r:id="rId41"/>
    <p:sldId id="462" r:id="rId42"/>
    <p:sldId id="467" r:id="rId43"/>
    <p:sldId id="468" r:id="rId44"/>
    <p:sldId id="469" r:id="rId45"/>
    <p:sldId id="475" r:id="rId46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336600"/>
    <a:srgbClr val="FF3300"/>
    <a:srgbClr val="FFCCCC"/>
    <a:srgbClr val="CCFFFF"/>
    <a:srgbClr val="0000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595" autoAdjust="0"/>
  </p:normalViewPr>
  <p:slideViewPr>
    <p:cSldViewPr showGuides="1">
      <p:cViewPr varScale="1">
        <p:scale>
          <a:sx n="42" d="100"/>
          <a:sy n="42" d="100"/>
        </p:scale>
        <p:origin x="744" y="4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"/>
    </p:cViewPr>
  </p:sorterViewPr>
  <p:notesViewPr>
    <p:cSldViewPr showGuides="1">
      <p:cViewPr varScale="1">
        <p:scale>
          <a:sx n="28" d="100"/>
          <a:sy n="28" d="100"/>
        </p:scale>
        <p:origin x="-1266" y="-7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5BF8A-CBA4-43D6-89CF-B53ECABFE885}" type="doc">
      <dgm:prSet loTypeId="urn:microsoft.com/office/officeart/2005/8/layout/process1" loCatId="process" qsTypeId="urn:microsoft.com/office/officeart/2005/8/quickstyle/3d3" qsCatId="3D" csTypeId="urn:microsoft.com/office/officeart/2005/8/colors/accent6_5" csCatId="accent6" phldr="1"/>
      <dgm:spPr/>
    </dgm:pt>
    <dgm:pt modelId="{23640168-B5E9-40E3-B6D5-5F5234528F7D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tx1"/>
              </a:solidFill>
              <a:latin typeface="Trebuchet MS" panose="020B0603020202020204" pitchFamily="34" charset="0"/>
            </a:rPr>
            <a:t>Movimiento</a:t>
          </a:r>
          <a:endParaRPr lang="es-ES" sz="3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D3EF42B-9475-441F-9B9E-2D606D001780}" type="parTrans" cxnId="{1CDA9453-9898-43D0-9A5E-19249D26CF37}">
      <dgm:prSet/>
      <dgm:spPr/>
      <dgm:t>
        <a:bodyPr/>
        <a:lstStyle/>
        <a:p>
          <a:endParaRPr lang="es-ES" sz="320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975AD3AE-4BDC-4A43-8E94-57CE177AB094}" type="sibTrans" cxnId="{1CDA9453-9898-43D0-9A5E-19249D26CF37}">
      <dgm:prSet/>
      <dgm:spPr/>
      <dgm:t>
        <a:bodyPr/>
        <a:lstStyle/>
        <a:p>
          <a:endParaRPr lang="es-ES" sz="320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5737AA2-B375-4516-9511-05D23D3DD66F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tx1"/>
              </a:solidFill>
              <a:latin typeface="Trebuchet MS" panose="020B0603020202020204" pitchFamily="34" charset="0"/>
            </a:rPr>
            <a:t>Sistema músculo -esquelético</a:t>
          </a:r>
          <a:endParaRPr lang="es-ES" sz="3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3457A1E2-44C8-488F-A588-5BBFF0C72CD7}" type="sibTrans" cxnId="{B2E9E02F-AD93-41AC-BC3B-8F9B93EC4F47}">
      <dgm:prSet custT="1"/>
      <dgm:spPr/>
      <dgm:t>
        <a:bodyPr/>
        <a:lstStyle/>
        <a:p>
          <a:endParaRPr lang="es-ES" sz="320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F509E23-49C2-4938-AD44-9969EBF48547}" type="parTrans" cxnId="{B2E9E02F-AD93-41AC-BC3B-8F9B93EC4F47}">
      <dgm:prSet/>
      <dgm:spPr/>
      <dgm:t>
        <a:bodyPr/>
        <a:lstStyle/>
        <a:p>
          <a:endParaRPr lang="es-ES" sz="320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16C297C6-02FE-4150-B018-261CA457C282}" type="pres">
      <dgm:prSet presAssocID="{EA95BF8A-CBA4-43D6-89CF-B53ECABFE885}" presName="Name0" presStyleCnt="0">
        <dgm:presLayoutVars>
          <dgm:dir/>
          <dgm:resizeHandles val="exact"/>
        </dgm:presLayoutVars>
      </dgm:prSet>
      <dgm:spPr/>
    </dgm:pt>
    <dgm:pt modelId="{8D23A9AA-F95B-4974-BD0F-EFE6870B807B}" type="pres">
      <dgm:prSet presAssocID="{75737AA2-B375-4516-9511-05D23D3DD66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4C84E-7763-4F47-8D45-5B3354645559}" type="pres">
      <dgm:prSet presAssocID="{3457A1E2-44C8-488F-A588-5BBFF0C72C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DB5403F-AD58-4E0E-AAF0-EA88C6CEE776}" type="pres">
      <dgm:prSet presAssocID="{3457A1E2-44C8-488F-A588-5BBFF0C72C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0DE2183B-57E9-4889-A142-0799EF164F64}" type="pres">
      <dgm:prSet presAssocID="{23640168-B5E9-40E3-B6D5-5F5234528F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8BA478-1856-4A95-BD4B-1EFE58BA1A31}" type="presOf" srcId="{23640168-B5E9-40E3-B6D5-5F5234528F7D}" destId="{0DE2183B-57E9-4889-A142-0799EF164F64}" srcOrd="0" destOrd="0" presId="urn:microsoft.com/office/officeart/2005/8/layout/process1"/>
    <dgm:cxn modelId="{4466A194-07B2-430A-8D01-6147CAC12DCE}" type="presOf" srcId="{3457A1E2-44C8-488F-A588-5BBFF0C72CD7}" destId="{49B4C84E-7763-4F47-8D45-5B3354645559}" srcOrd="0" destOrd="0" presId="urn:microsoft.com/office/officeart/2005/8/layout/process1"/>
    <dgm:cxn modelId="{FEAB0A12-545C-4E24-898B-7731CC9C5641}" type="presOf" srcId="{EA95BF8A-CBA4-43D6-89CF-B53ECABFE885}" destId="{16C297C6-02FE-4150-B018-261CA457C282}" srcOrd="0" destOrd="0" presId="urn:microsoft.com/office/officeart/2005/8/layout/process1"/>
    <dgm:cxn modelId="{1CDA9453-9898-43D0-9A5E-19249D26CF37}" srcId="{EA95BF8A-CBA4-43D6-89CF-B53ECABFE885}" destId="{23640168-B5E9-40E3-B6D5-5F5234528F7D}" srcOrd="1" destOrd="0" parTransId="{0D3EF42B-9475-441F-9B9E-2D606D001780}" sibTransId="{975AD3AE-4BDC-4A43-8E94-57CE177AB094}"/>
    <dgm:cxn modelId="{76AF2159-D3BB-4E24-A7BB-B8156493433E}" type="presOf" srcId="{75737AA2-B375-4516-9511-05D23D3DD66F}" destId="{8D23A9AA-F95B-4974-BD0F-EFE6870B807B}" srcOrd="0" destOrd="0" presId="urn:microsoft.com/office/officeart/2005/8/layout/process1"/>
    <dgm:cxn modelId="{B2E9E02F-AD93-41AC-BC3B-8F9B93EC4F47}" srcId="{EA95BF8A-CBA4-43D6-89CF-B53ECABFE885}" destId="{75737AA2-B375-4516-9511-05D23D3DD66F}" srcOrd="0" destOrd="0" parTransId="{8F509E23-49C2-4938-AD44-9969EBF48547}" sibTransId="{3457A1E2-44C8-488F-A588-5BBFF0C72CD7}"/>
    <dgm:cxn modelId="{6F465960-FCC5-439E-BC60-AE0C38B4E098}" type="presOf" srcId="{3457A1E2-44C8-488F-A588-5BBFF0C72CD7}" destId="{9DB5403F-AD58-4E0E-AAF0-EA88C6CEE776}" srcOrd="1" destOrd="0" presId="urn:microsoft.com/office/officeart/2005/8/layout/process1"/>
    <dgm:cxn modelId="{ECCA3237-195D-4F6E-9090-0EC93DC57701}" type="presParOf" srcId="{16C297C6-02FE-4150-B018-261CA457C282}" destId="{8D23A9AA-F95B-4974-BD0F-EFE6870B807B}" srcOrd="0" destOrd="0" presId="urn:microsoft.com/office/officeart/2005/8/layout/process1"/>
    <dgm:cxn modelId="{801BA64F-7511-4479-8A9C-C45092A8E2A1}" type="presParOf" srcId="{16C297C6-02FE-4150-B018-261CA457C282}" destId="{49B4C84E-7763-4F47-8D45-5B3354645559}" srcOrd="1" destOrd="0" presId="urn:microsoft.com/office/officeart/2005/8/layout/process1"/>
    <dgm:cxn modelId="{6DC4F050-666E-4B92-9DD3-CB2AAE29F060}" type="presParOf" srcId="{49B4C84E-7763-4F47-8D45-5B3354645559}" destId="{9DB5403F-AD58-4E0E-AAF0-EA88C6CEE776}" srcOrd="0" destOrd="0" presId="urn:microsoft.com/office/officeart/2005/8/layout/process1"/>
    <dgm:cxn modelId="{E4EFB7C4-B952-4D6D-85CA-B7B2F5BF52E1}" type="presParOf" srcId="{16C297C6-02FE-4150-B018-261CA457C282}" destId="{0DE2183B-57E9-4889-A142-0799EF164F6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450DD-6B6A-4182-87E9-3412F01A2838}" type="doc">
      <dgm:prSet loTypeId="urn:microsoft.com/office/officeart/2005/8/layout/process1" loCatId="process" qsTypeId="urn:microsoft.com/office/officeart/2005/8/quickstyle/3d3" qsCatId="3D" csTypeId="urn:microsoft.com/office/officeart/2005/8/colors/accent6_5" csCatId="accent6" phldr="1"/>
      <dgm:spPr/>
    </dgm:pt>
    <dgm:pt modelId="{69C64194-E956-445F-83EF-7FD74DAB0D6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3000" b="1" dirty="0" smtClean="0">
              <a:solidFill>
                <a:schemeClr val="tx1"/>
              </a:solidFill>
              <a:latin typeface="Trebuchet MS" panose="020B0603020202020204" pitchFamily="34" charset="0"/>
            </a:rPr>
            <a:t>Sistemas de palancas complejo</a:t>
          </a:r>
          <a:endParaRPr lang="es-ES" sz="30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37812DB-97E9-46E5-AB64-65C60499764C}" type="parTrans" cxnId="{8087F616-A8D8-4825-A7AE-85C009C068B2}">
      <dgm:prSet/>
      <dgm:spPr/>
      <dgm:t>
        <a:bodyPr/>
        <a:lstStyle/>
        <a:p>
          <a:endParaRPr lang="es-ES" sz="320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505B2E51-97ED-4870-AB34-913323DD87F0}" type="sibTrans" cxnId="{8087F616-A8D8-4825-A7AE-85C009C068B2}">
      <dgm:prSet/>
      <dgm:spPr/>
      <dgm:t>
        <a:bodyPr/>
        <a:lstStyle/>
        <a:p>
          <a:endParaRPr lang="es-ES" sz="320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CF46525-DA6E-4406-8BEE-D3560CA3F6FC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3000" b="1" dirty="0" smtClean="0">
              <a:solidFill>
                <a:schemeClr val="tx1"/>
              </a:solidFill>
              <a:latin typeface="Trebuchet MS" panose="020B0603020202020204" pitchFamily="34" charset="0"/>
            </a:rPr>
            <a:t>Acción de los </a:t>
          </a:r>
          <a:r>
            <a:rPr lang="es-ES_tradnl" sz="3000" b="1" smtClean="0">
              <a:solidFill>
                <a:schemeClr val="tx1"/>
              </a:solidFill>
              <a:latin typeface="Trebuchet MS" panose="020B0603020202020204" pitchFamily="34" charset="0"/>
            </a:rPr>
            <a:t>huesos y articulaciones</a:t>
          </a:r>
          <a:endParaRPr lang="es-ES" sz="30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A04B61BC-0A83-4A2C-B25B-07B5134BC691}" type="sibTrans" cxnId="{B0F1C187-A163-4757-B6FB-28F426F39A20}">
      <dgm:prSet custT="1"/>
      <dgm:spPr/>
      <dgm:t>
        <a:bodyPr/>
        <a:lstStyle/>
        <a:p>
          <a:endParaRPr lang="es-ES" sz="320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AA40A6FE-8B1D-4AD2-9EE2-99E0699A4C82}" type="parTrans" cxnId="{B0F1C187-A163-4757-B6FB-28F426F39A20}">
      <dgm:prSet/>
      <dgm:spPr/>
      <dgm:t>
        <a:bodyPr/>
        <a:lstStyle/>
        <a:p>
          <a:endParaRPr lang="es-ES" sz="320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DAD61E5-98CB-415C-ADFB-198223B61CAC}" type="pres">
      <dgm:prSet presAssocID="{0E9450DD-6B6A-4182-87E9-3412F01A2838}" presName="Name0" presStyleCnt="0">
        <dgm:presLayoutVars>
          <dgm:dir/>
          <dgm:resizeHandles val="exact"/>
        </dgm:presLayoutVars>
      </dgm:prSet>
      <dgm:spPr/>
    </dgm:pt>
    <dgm:pt modelId="{0B7B2165-4A76-4CF3-81EA-C8CE02BC2B83}" type="pres">
      <dgm:prSet presAssocID="{FCF46525-DA6E-4406-8BEE-D3560CA3F6FC}" presName="node" presStyleLbl="node1" presStyleIdx="0" presStyleCnt="2" custScaleX="257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F19FB-6CD5-462D-A8FE-985278F89C6E}" type="pres">
      <dgm:prSet presAssocID="{A04B61BC-0A83-4A2C-B25B-07B5134BC691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AB528EA-FF42-40FF-8FDB-0A4037CACB94}" type="pres">
      <dgm:prSet presAssocID="{A04B61BC-0A83-4A2C-B25B-07B5134BC691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09A06603-BC74-4574-89EE-629BB8F4A2CD}" type="pres">
      <dgm:prSet presAssocID="{69C64194-E956-445F-83EF-7FD74DAB0D65}" presName="node" presStyleLbl="node1" presStyleIdx="1" presStyleCnt="2" custScaleX="257364" custLinFactNeighborY="-35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1C8730-6683-42C3-8BDA-57148C977C61}" type="presOf" srcId="{A04B61BC-0A83-4A2C-B25B-07B5134BC691}" destId="{249F19FB-6CD5-462D-A8FE-985278F89C6E}" srcOrd="0" destOrd="0" presId="urn:microsoft.com/office/officeart/2005/8/layout/process1"/>
    <dgm:cxn modelId="{22098876-6490-40E3-8EB0-E5540C4C6DE3}" type="presOf" srcId="{A04B61BC-0A83-4A2C-B25B-07B5134BC691}" destId="{9AB528EA-FF42-40FF-8FDB-0A4037CACB94}" srcOrd="1" destOrd="0" presId="urn:microsoft.com/office/officeart/2005/8/layout/process1"/>
    <dgm:cxn modelId="{88994F00-113C-4FCE-8DA0-B0F9EFC088E9}" type="presOf" srcId="{0E9450DD-6B6A-4182-87E9-3412F01A2838}" destId="{4DAD61E5-98CB-415C-ADFB-198223B61CAC}" srcOrd="0" destOrd="0" presId="urn:microsoft.com/office/officeart/2005/8/layout/process1"/>
    <dgm:cxn modelId="{B0F1C187-A163-4757-B6FB-28F426F39A20}" srcId="{0E9450DD-6B6A-4182-87E9-3412F01A2838}" destId="{FCF46525-DA6E-4406-8BEE-D3560CA3F6FC}" srcOrd="0" destOrd="0" parTransId="{AA40A6FE-8B1D-4AD2-9EE2-99E0699A4C82}" sibTransId="{A04B61BC-0A83-4A2C-B25B-07B5134BC691}"/>
    <dgm:cxn modelId="{8087F616-A8D8-4825-A7AE-85C009C068B2}" srcId="{0E9450DD-6B6A-4182-87E9-3412F01A2838}" destId="{69C64194-E956-445F-83EF-7FD74DAB0D65}" srcOrd="1" destOrd="0" parTransId="{037812DB-97E9-46E5-AB64-65C60499764C}" sibTransId="{505B2E51-97ED-4870-AB34-913323DD87F0}"/>
    <dgm:cxn modelId="{26A9AFCB-939E-4258-A702-3B02DD5EFB9D}" type="presOf" srcId="{FCF46525-DA6E-4406-8BEE-D3560CA3F6FC}" destId="{0B7B2165-4A76-4CF3-81EA-C8CE02BC2B83}" srcOrd="0" destOrd="0" presId="urn:microsoft.com/office/officeart/2005/8/layout/process1"/>
    <dgm:cxn modelId="{9F5C53E3-9E41-4F45-AEB4-06C63EB10888}" type="presOf" srcId="{69C64194-E956-445F-83EF-7FD74DAB0D65}" destId="{09A06603-BC74-4574-89EE-629BB8F4A2CD}" srcOrd="0" destOrd="0" presId="urn:microsoft.com/office/officeart/2005/8/layout/process1"/>
    <dgm:cxn modelId="{549C9678-2881-47DE-9ED9-F417B1D119C9}" type="presParOf" srcId="{4DAD61E5-98CB-415C-ADFB-198223B61CAC}" destId="{0B7B2165-4A76-4CF3-81EA-C8CE02BC2B83}" srcOrd="0" destOrd="0" presId="urn:microsoft.com/office/officeart/2005/8/layout/process1"/>
    <dgm:cxn modelId="{D7A4DE6C-2312-4D9F-9AFF-88D2B3F11A7A}" type="presParOf" srcId="{4DAD61E5-98CB-415C-ADFB-198223B61CAC}" destId="{249F19FB-6CD5-462D-A8FE-985278F89C6E}" srcOrd="1" destOrd="0" presId="urn:microsoft.com/office/officeart/2005/8/layout/process1"/>
    <dgm:cxn modelId="{80CFD533-CEA0-4656-A68C-B47A2099D23E}" type="presParOf" srcId="{249F19FB-6CD5-462D-A8FE-985278F89C6E}" destId="{9AB528EA-FF42-40FF-8FDB-0A4037CACB94}" srcOrd="0" destOrd="0" presId="urn:microsoft.com/office/officeart/2005/8/layout/process1"/>
    <dgm:cxn modelId="{D7FD361D-879F-4301-ACC7-4C4D6174FDFF}" type="presParOf" srcId="{4DAD61E5-98CB-415C-ADFB-198223B61CAC}" destId="{09A06603-BC74-4574-89EE-629BB8F4A2C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3A9AA-F95B-4974-BD0F-EFE6870B807B}">
      <dsp:nvSpPr>
        <dsp:cNvPr id="0" name=""/>
        <dsp:cNvSpPr/>
      </dsp:nvSpPr>
      <dsp:spPr>
        <a:xfrm>
          <a:off x="5868" y="0"/>
          <a:ext cx="3573308" cy="93610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Sistema músculo -esquelético</a:t>
          </a:r>
          <a:endParaRPr lang="es-ES" sz="3200" b="1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33286" y="27418"/>
        <a:ext cx="3518472" cy="881268"/>
      </dsp:txXfrm>
    </dsp:sp>
    <dsp:sp modelId="{49B4C84E-7763-4F47-8D45-5B3354645559}">
      <dsp:nvSpPr>
        <dsp:cNvPr id="0" name=""/>
        <dsp:cNvSpPr/>
      </dsp:nvSpPr>
      <dsp:spPr>
        <a:xfrm>
          <a:off x="3936508" y="24961"/>
          <a:ext cx="757541" cy="88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kern="120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3936508" y="202197"/>
        <a:ext cx="530279" cy="531708"/>
      </dsp:txXfrm>
    </dsp:sp>
    <dsp:sp modelId="{0DE2183B-57E9-4889-A142-0799EF164F64}">
      <dsp:nvSpPr>
        <dsp:cNvPr id="0" name=""/>
        <dsp:cNvSpPr/>
      </dsp:nvSpPr>
      <dsp:spPr>
        <a:xfrm>
          <a:off x="5008501" y="0"/>
          <a:ext cx="3573308" cy="93610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Movimiento</a:t>
          </a:r>
          <a:endParaRPr lang="es-ES" sz="3200" b="1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5035919" y="27418"/>
        <a:ext cx="3518472" cy="881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B2165-4A76-4CF3-81EA-C8CE02BC2B83}">
      <dsp:nvSpPr>
        <dsp:cNvPr id="0" name=""/>
        <dsp:cNvSpPr/>
      </dsp:nvSpPr>
      <dsp:spPr>
        <a:xfrm>
          <a:off x="6587" y="0"/>
          <a:ext cx="4094801" cy="9906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Acción de los </a:t>
          </a:r>
          <a:r>
            <a:rPr lang="es-ES_tradnl" sz="3000" b="1" kern="1200" smtClean="0">
              <a:solidFill>
                <a:schemeClr val="tx1"/>
              </a:solidFill>
              <a:latin typeface="Trebuchet MS" panose="020B0603020202020204" pitchFamily="34" charset="0"/>
            </a:rPr>
            <a:t>huesos y articulaciones</a:t>
          </a:r>
          <a:endParaRPr lang="es-ES" sz="30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35601" y="29014"/>
        <a:ext cx="4036773" cy="932572"/>
      </dsp:txXfrm>
    </dsp:sp>
    <dsp:sp modelId="{249F19FB-6CD5-462D-A8FE-985278F89C6E}">
      <dsp:nvSpPr>
        <dsp:cNvPr id="0" name=""/>
        <dsp:cNvSpPr/>
      </dsp:nvSpPr>
      <dsp:spPr>
        <a:xfrm>
          <a:off x="4260494" y="298009"/>
          <a:ext cx="337303" cy="394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4260494" y="376925"/>
        <a:ext cx="236112" cy="236749"/>
      </dsp:txXfrm>
    </dsp:sp>
    <dsp:sp modelId="{09A06603-BC74-4574-89EE-629BB8F4A2CD}">
      <dsp:nvSpPr>
        <dsp:cNvPr id="0" name=""/>
        <dsp:cNvSpPr/>
      </dsp:nvSpPr>
      <dsp:spPr>
        <a:xfrm>
          <a:off x="4737810" y="0"/>
          <a:ext cx="4094801" cy="9906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Sistemas de palancas complejo</a:t>
          </a:r>
          <a:endParaRPr lang="es-ES" sz="30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4766824" y="29014"/>
        <a:ext cx="4036773" cy="932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defTabSz="95423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r" defTabSz="95423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5313"/>
            <a:ext cx="2971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defTabSz="95423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85313"/>
            <a:ext cx="2971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r" defTabSz="954230">
              <a:defRPr sz="1300"/>
            </a:lvl1pPr>
          </a:lstStyle>
          <a:p>
            <a:pPr>
              <a:defRPr/>
            </a:pPr>
            <a:fld id="{81C8A1A6-3483-4860-A7FD-9F25F33CCC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621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defTabSz="95423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r" defTabSz="95423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4538"/>
            <a:ext cx="4975225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5988"/>
            <a:ext cx="5029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1975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defTabSz="95423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51975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r" defTabSz="954230">
              <a:defRPr sz="1300"/>
            </a:lvl1pPr>
          </a:lstStyle>
          <a:p>
            <a:pPr>
              <a:defRPr/>
            </a:pPr>
            <a:fld id="{CF057FA0-E4D6-455E-97EE-B3C4597A72E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0860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F0A9F9-EC05-4109-ABF5-42EBFEF84199}" type="slidenum">
              <a:rPr lang="es-ES" sz="1300" smtClean="0"/>
              <a:pPr/>
              <a:t>2</a:t>
            </a:fld>
            <a:endParaRPr lang="es-ES" sz="13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68363"/>
            <a:ext cx="4637088" cy="3478212"/>
          </a:xfrm>
          <a:ln w="12700" cap="flat">
            <a:solidFill>
              <a:schemeClr val="tx1"/>
            </a:solidFill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6167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EB8941-3B37-4D6D-929F-CCC3D66CCEF6}" type="slidenum">
              <a:rPr lang="es-ES" sz="1300" smtClean="0"/>
              <a:pPr/>
              <a:t>12</a:t>
            </a:fld>
            <a:endParaRPr lang="es-ES" sz="13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9864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6EF023-0C65-489E-B883-E0A46EAA67E9}" type="slidenum">
              <a:rPr lang="es-ES" sz="1300" smtClean="0"/>
              <a:pPr/>
              <a:t>13</a:t>
            </a:fld>
            <a:endParaRPr lang="es-ES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68363"/>
            <a:ext cx="4637088" cy="3478212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01015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5680A1-FAF1-4932-BC1B-F65F4CE5E7A4}" type="slidenum">
              <a:rPr lang="es-ES" sz="1300" smtClean="0"/>
              <a:pPr/>
              <a:t>14</a:t>
            </a:fld>
            <a:endParaRPr lang="es-E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68363"/>
            <a:ext cx="4637088" cy="3478212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9642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90C8A4-FE63-4DCA-8156-FAB4B448B0B3}" type="slidenum">
              <a:rPr lang="es-ES" sz="1300" smtClean="0"/>
              <a:pPr/>
              <a:t>15</a:t>
            </a:fld>
            <a:endParaRPr lang="es-E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68363"/>
            <a:ext cx="4637088" cy="3478212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34820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868363"/>
            <a:ext cx="4635500" cy="3478212"/>
          </a:xfrm>
          <a:ln w="12700" cap="flat">
            <a:solidFill>
              <a:schemeClr val="tx1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40697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868363"/>
            <a:ext cx="4635500" cy="3478212"/>
          </a:xfrm>
          <a:ln w="12700" cap="flat">
            <a:solidFill>
              <a:schemeClr val="tx1"/>
            </a:solidFill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1091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868363"/>
            <a:ext cx="4635500" cy="3478212"/>
          </a:xfrm>
          <a:ln w="12700" cap="flat">
            <a:solidFill>
              <a:schemeClr val="tx1"/>
            </a:solidFill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50650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907DFD-7F2E-416B-828B-E65D9AC07B1E}" type="slidenum">
              <a:rPr lang="es-ES" sz="1300" smtClean="0"/>
              <a:pPr/>
              <a:t>19</a:t>
            </a:fld>
            <a:endParaRPr lang="es-ES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68363"/>
            <a:ext cx="4637088" cy="3478212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10497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5205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3D73D7-7197-4EBA-9A25-DC8F24A72D4A}" type="slidenum">
              <a:rPr lang="es-ES" sz="1300" smtClean="0"/>
              <a:pPr/>
              <a:t>21</a:t>
            </a:fld>
            <a:endParaRPr lang="es-ES" sz="13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1761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18585C-CCCD-4CC0-9F35-2B59CF3F252C}" type="slidenum">
              <a:rPr lang="es-ES" sz="1300" smtClean="0"/>
              <a:pPr/>
              <a:t>3</a:t>
            </a:fld>
            <a:endParaRPr lang="es-ES" sz="13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20400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CB0F89-6E5F-47A4-AC75-0AD875132677}" type="slidenum">
              <a:rPr lang="es-ES" sz="1300" smtClean="0"/>
              <a:pPr/>
              <a:t>22</a:t>
            </a:fld>
            <a:endParaRPr lang="es-ES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05568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0B3BAD-9369-4816-B1B8-A9342002600C}" type="slidenum">
              <a:rPr lang="es-ES" sz="1300" smtClean="0"/>
              <a:pPr/>
              <a:t>23</a:t>
            </a:fld>
            <a:endParaRPr lang="es-ES" sz="13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045886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6EFDE2-1C07-41FC-8321-72715D6E7B8D}" type="slidenum">
              <a:rPr lang="es-ES" sz="1300" smtClean="0"/>
              <a:pPr/>
              <a:t>24</a:t>
            </a:fld>
            <a:endParaRPr lang="es-ES" sz="13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0079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E3C0B5-BBC0-42CE-9D98-C6E83FA0698E}" type="slidenum">
              <a:rPr lang="es-ES" sz="1300" smtClean="0"/>
              <a:pPr/>
              <a:t>25</a:t>
            </a:fld>
            <a:endParaRPr lang="es-ES" sz="13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92609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FFFE19-0C14-41EB-BC59-1C78030D6B8D}" type="slidenum">
              <a:rPr lang="es-ES" sz="1300" smtClean="0"/>
              <a:pPr/>
              <a:t>26</a:t>
            </a:fld>
            <a:endParaRPr lang="es-ES" sz="13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3563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3FDC6F-AD83-4CF5-A781-05B2A47B857A}" type="slidenum">
              <a:rPr lang="es-ES" sz="1300" smtClean="0"/>
              <a:pPr/>
              <a:t>28</a:t>
            </a:fld>
            <a:endParaRPr lang="es-ES" sz="13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58104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E41253-12E9-4D68-B51D-D32AD3E35752}" type="slidenum">
              <a:rPr lang="es-ES" sz="1300" smtClean="0"/>
              <a:pPr/>
              <a:t>29</a:t>
            </a:fld>
            <a:endParaRPr lang="es-ES" sz="13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49229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4835CA-FF4A-4107-90A4-BA3976B883F2}" type="slidenum">
              <a:rPr lang="es-ES" sz="1300" smtClean="0"/>
              <a:pPr/>
              <a:t>30</a:t>
            </a:fld>
            <a:endParaRPr lang="es-ES" sz="13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88515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FAC306-B2AC-4893-820B-AB3135613A44}" type="slidenum">
              <a:rPr lang="es-ES" sz="1300" smtClean="0"/>
              <a:pPr/>
              <a:t>31</a:t>
            </a:fld>
            <a:endParaRPr lang="es-ES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69226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13809C-A18F-41ED-9B85-474C346FD74B}" type="slidenum">
              <a:rPr lang="es-ES" sz="1300" smtClean="0"/>
              <a:pPr/>
              <a:t>32</a:t>
            </a:fld>
            <a:endParaRPr lang="es-ES" sz="13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2945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18585C-CCCD-4CC0-9F35-2B59CF3F252C}" type="slidenum">
              <a:rPr lang="es-ES" sz="1300" smtClean="0"/>
              <a:pPr/>
              <a:t>4</a:t>
            </a:fld>
            <a:endParaRPr lang="es-ES" sz="13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29776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512342-393F-43B3-BB89-9468CC308481}" type="slidenum">
              <a:rPr lang="es-ES" sz="1300" smtClean="0"/>
              <a:pPr/>
              <a:t>33</a:t>
            </a:fld>
            <a:endParaRPr lang="es-ES" sz="13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66923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E4FB89-BD4B-409F-BA30-3F8AD8FAD2E6}" type="slidenum">
              <a:rPr lang="es-ES" sz="1300" smtClean="0"/>
              <a:pPr/>
              <a:t>34</a:t>
            </a:fld>
            <a:endParaRPr lang="es-ES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0629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E35474-6D26-418D-9796-EFD2FC00CC25}" type="slidenum">
              <a:rPr lang="es-ES" sz="1300" smtClean="0"/>
              <a:pPr/>
              <a:t>35</a:t>
            </a:fld>
            <a:endParaRPr lang="es-E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59507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319C57-67EB-475E-90C1-D74047843ECD}" type="slidenum">
              <a:rPr lang="es-ES" sz="1300" smtClean="0"/>
              <a:pPr/>
              <a:t>36</a:t>
            </a:fld>
            <a:endParaRPr lang="es-ES" sz="13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44894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6F1F40-8633-463F-B2B6-2995134AA632}" type="slidenum">
              <a:rPr lang="es-ES" sz="1300" smtClean="0"/>
              <a:pPr/>
              <a:t>37</a:t>
            </a:fld>
            <a:endParaRPr lang="es-ES" sz="13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7748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DEA415-0480-4D7D-ABFE-1E9EE36A9021}" type="slidenum">
              <a:rPr lang="es-ES" sz="1300" smtClean="0"/>
              <a:pPr/>
              <a:t>38</a:t>
            </a:fld>
            <a:endParaRPr lang="es-ES" sz="13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44053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05E852-D331-4AC7-836B-02EFAD90C268}" type="slidenum">
              <a:rPr lang="es-ES" sz="1300" smtClean="0"/>
              <a:pPr/>
              <a:t>39</a:t>
            </a:fld>
            <a:endParaRPr lang="es-ES" sz="13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337318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D94B03-287C-4140-ADA2-273267714412}" type="slidenum">
              <a:rPr lang="es-ES" sz="1300" smtClean="0"/>
              <a:pPr/>
              <a:t>40</a:t>
            </a:fld>
            <a:endParaRPr lang="es-ES" sz="13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59197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62371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5620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62F878-580F-4681-9A38-FD90E131106E}" type="slidenum">
              <a:rPr lang="es-ES" sz="1300" smtClean="0"/>
              <a:pPr/>
              <a:t>5</a:t>
            </a:fld>
            <a:endParaRPr lang="es-ES" sz="13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4423571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349780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502920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0562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4BE74D-54C2-4341-9BC3-2182A82DA95D}" type="slidenum">
              <a:rPr lang="es-ES" sz="1300" smtClean="0"/>
              <a:pPr/>
              <a:t>6</a:t>
            </a:fld>
            <a:endParaRPr lang="es-ES" sz="13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6952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2B00DC-FFA4-4718-B406-9743FC586440}" type="slidenum">
              <a:rPr lang="es-ES" sz="1300" smtClean="0"/>
              <a:pPr/>
              <a:t>7</a:t>
            </a:fld>
            <a:endParaRPr lang="es-ES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7165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2B00DC-FFA4-4718-B406-9743FC586440}" type="slidenum">
              <a:rPr lang="es-ES" sz="1300" smtClean="0"/>
              <a:pPr/>
              <a:t>8</a:t>
            </a:fld>
            <a:endParaRPr lang="es-ES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6294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2B00DC-FFA4-4718-B406-9743FC586440}" type="slidenum">
              <a:rPr lang="es-ES" sz="1300" smtClean="0"/>
              <a:pPr/>
              <a:t>9</a:t>
            </a:fld>
            <a:endParaRPr lang="es-ES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79818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2762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988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900" indent="-22066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1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83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55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2700" indent="-22066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720C06-40F4-45D0-8C1D-4A237398267A}" type="slidenum">
              <a:rPr lang="es-ES" sz="1300" smtClean="0"/>
              <a:pPr/>
              <a:t>11</a:t>
            </a:fld>
            <a:endParaRPr lang="es-ES" sz="13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68363"/>
            <a:ext cx="4637087" cy="3478212"/>
          </a:xfrm>
          <a:ln w="12700" cap="flat">
            <a:solidFill>
              <a:schemeClr val="tx1"/>
            </a:solidFill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345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0" tIns="48071" rIns="96140" bIns="48071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0621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ulo presentacion o inicio de 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80275"/>
            <a:ext cx="788670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757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C9E"/>
                </a:solidFill>
              </a:defRPr>
            </a:lvl1pPr>
          </a:lstStyle>
          <a:p>
            <a:pPr>
              <a:defRPr/>
            </a:pPr>
            <a:fld id="{D9C98C2C-C5E4-4CD9-AFC1-D3F26BC9AB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3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2380-1866-48CB-B227-7C2547C3F6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0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3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o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28738"/>
            <a:ext cx="7897812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69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B3DC-C2EE-4413-ADCE-4740E56CC7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EB59-A525-4F1E-88AD-C3C89B3799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8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D2E2-B640-407E-8746-B81CB774D3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38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0E0A-F193-4B2D-9049-0936549B46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2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AB98-00E7-44C9-8BB0-598A71EB0A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47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tipo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8100"/>
            <a:ext cx="19478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0"/>
            <a:ext cx="6161666" cy="9763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2063" y="1202076"/>
            <a:ext cx="8330411" cy="4974887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EF91-3D56-4C09-B864-96CAF142BD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6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tipo si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17142" y="256854"/>
            <a:ext cx="7765332" cy="5920109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01BA-0795-4F93-89B6-D2463134C0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7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gina tipo para 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6BC1-BE37-4234-9ED6-78E26AF074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icio y final de toda presentacion si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8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966" y="1212351"/>
            <a:ext cx="4103884" cy="496461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2351"/>
            <a:ext cx="4153324" cy="496461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BBF8-55B7-4A4D-B0EF-3AC7A4ECF2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8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95737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95737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2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3200"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347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604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95350" y="0"/>
            <a:ext cx="7886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2438" y="1201738"/>
            <a:ext cx="832961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200" y="6604000"/>
            <a:ext cx="1006475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99C9E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3913" y="6604000"/>
            <a:ext cx="3552825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A9B9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76963"/>
            <a:ext cx="20574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B9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8E2C31E8-3DA4-4653-AC4F-47332C1C88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42" r:id="rId4"/>
    <p:sldLayoutId id="2147483851" r:id="rId5"/>
    <p:sldLayoutId id="2147483843" r:id="rId6"/>
    <p:sldLayoutId id="2147483852" r:id="rId7"/>
    <p:sldLayoutId id="2147483853" r:id="rId8"/>
    <p:sldLayoutId id="2147483854" r:id="rId9"/>
    <p:sldLayoutId id="2147483844" r:id="rId10"/>
    <p:sldLayoutId id="2147483855" r:id="rId11"/>
    <p:sldLayoutId id="2147483856" r:id="rId12"/>
    <p:sldLayoutId id="2147483845" r:id="rId13"/>
    <p:sldLayoutId id="2147483846" r:id="rId14"/>
    <p:sldLayoutId id="2147483857" r:id="rId15"/>
    <p:sldLayoutId id="2147483847" r:id="rId16"/>
    <p:sldLayoutId id="2147483858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56D54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9"/>
        </a:buBlip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9"/>
        </a:buBlip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9"/>
        </a:buBlip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76375" y="115888"/>
            <a:ext cx="601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BIOMECÁNICA</a:t>
            </a:r>
          </a:p>
        </p:txBody>
      </p:sp>
      <p:sp>
        <p:nvSpPr>
          <p:cNvPr id="3" name="AutoShape 2" descr="http://www.meds.cl/img/tiny/eva_biomecanica/ev_biomecanicas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5" y="1275904"/>
            <a:ext cx="7577919" cy="481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VERTEBRAL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115616" y="966326"/>
            <a:ext cx="6984776" cy="5587821"/>
            <a:chOff x="1115616" y="966326"/>
            <a:chExt cx="6984776" cy="558782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966326"/>
              <a:ext cx="6984776" cy="5587821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6588224" y="6093296"/>
              <a:ext cx="1512168" cy="4376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VERTEBRAL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0" y="1659740"/>
            <a:ext cx="5436096" cy="2212261"/>
          </a:xfrm>
          <a:ln>
            <a:miter lim="800000"/>
            <a:headEnd/>
            <a:tailEnd/>
          </a:ln>
          <a:extLst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  <a:defRPr/>
            </a:pPr>
            <a:r>
              <a:rPr lang="es-ES_tradn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Región cervical y lumbar  </a:t>
            </a:r>
          </a:p>
          <a:p>
            <a:pPr marL="0" indent="0" eaLnBrk="1" hangingPunct="1">
              <a:buFontTx/>
              <a:buNone/>
              <a:defRPr/>
            </a:pPr>
            <a:r>
              <a:rPr lang="es-ES_tradnl" sz="4400" b="1" dirty="0" smtClean="0">
                <a:latin typeface="Verdana" pitchFamily="34" charset="0"/>
              </a:rPr>
              <a:t>Lordosis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0351" y="3992214"/>
            <a:ext cx="5472112" cy="19205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Región torácica y sacro coccígea </a:t>
            </a:r>
            <a:r>
              <a:rPr lang="es-ES_tradnl" sz="4400" b="1" dirty="0">
                <a:latin typeface="Verdana" pitchFamily="34" charset="0"/>
              </a:rPr>
              <a:t>Cifosis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3276600" y="2214563"/>
            <a:ext cx="4581525" cy="1214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276600" y="3441700"/>
            <a:ext cx="4367213" cy="170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628900" y="3429000"/>
            <a:ext cx="4729163" cy="216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628900" y="5602288"/>
            <a:ext cx="4800600" cy="255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971550"/>
            <a:ext cx="16002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FIG35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4963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VERTEBRAL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4400" smtClean="0"/>
              <a:t>Posturas Corporales: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 lIns="92075" tIns="46038" rIns="92075" bIns="46038"/>
          <a:lstStyle/>
          <a:p>
            <a:pPr marL="374650" indent="-374650" algn="just" defTabSz="7620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3800" smtClean="0">
                <a:latin typeface="Tahoma" panose="020B0604030504040204" pitchFamily="34" charset="0"/>
              </a:rPr>
              <a:t>Postura yacente, tumbada o acostada.</a:t>
            </a:r>
          </a:p>
          <a:p>
            <a:pPr marL="374650" indent="-374650" algn="just" defTabSz="7620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3800" smtClean="0">
                <a:latin typeface="Tahoma" panose="020B0604030504040204" pitchFamily="34" charset="0"/>
              </a:rPr>
              <a:t>Postura erguida o de pie.</a:t>
            </a:r>
          </a:p>
          <a:p>
            <a:pPr marL="374650" indent="-374650" algn="just" defTabSz="7620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3800" smtClean="0">
                <a:latin typeface="Tahoma" panose="020B0604030504040204" pitchFamily="34" charset="0"/>
              </a:rPr>
              <a:t>Postura sedente o sentada.</a:t>
            </a:r>
          </a:p>
          <a:p>
            <a:pPr marL="374650" indent="-374650" algn="just" defTabSz="7620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_tradnl" sz="3800" smtClean="0">
                <a:latin typeface="Tahoma" panose="020B0604030504040204" pitchFamily="34" charset="0"/>
              </a:rPr>
              <a:t>  La estabilidad de la postura viene dada por la superficie de sustentación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33675"/>
            <a:ext cx="85820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4400" smtClean="0"/>
              <a:t>Postura yacente, tumbada o acostada.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84213" y="425450"/>
            <a:ext cx="568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Postura erguida o de pie</a:t>
            </a:r>
          </a:p>
        </p:txBody>
      </p:sp>
      <p:pic>
        <p:nvPicPr>
          <p:cNvPr id="9523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87450"/>
            <a:ext cx="1208088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203575" y="1023938"/>
            <a:ext cx="59356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Postura sedente o sentada</a:t>
            </a:r>
          </a:p>
        </p:txBody>
      </p:sp>
      <p:pic>
        <p:nvPicPr>
          <p:cNvPr id="952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85938"/>
            <a:ext cx="20669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85800" y="990600"/>
            <a:ext cx="5038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3200" b="1">
                <a:latin typeface="Verdana" panose="020B0604030504040204" pitchFamily="34" charset="0"/>
              </a:rPr>
              <a:t>Sentado normal.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388" y="0"/>
            <a:ext cx="7826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Posiciones de trabajo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27332" r="56023" b="2986"/>
          <a:stretch/>
        </p:blipFill>
        <p:spPr>
          <a:xfrm>
            <a:off x="2267744" y="1916831"/>
            <a:ext cx="4536504" cy="4482499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11560" y="1124744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3200" b="1" dirty="0">
                <a:latin typeface="Verdana" panose="020B0604030504040204" pitchFamily="34" charset="0"/>
              </a:rPr>
              <a:t>De pie.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79512" y="109537"/>
            <a:ext cx="7826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Posiciones de trabajo</a:t>
            </a:r>
            <a:endParaRPr lang="es-ES_tradn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222068" y="1214063"/>
            <a:ext cx="3830742" cy="5327159"/>
            <a:chOff x="3222068" y="1214063"/>
            <a:chExt cx="3830742" cy="532715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28"/>
            <a:stretch/>
          </p:blipFill>
          <p:spPr>
            <a:xfrm>
              <a:off x="3347864" y="1214063"/>
              <a:ext cx="3704946" cy="5327159"/>
            </a:xfrm>
            <a:prstGeom prst="rect">
              <a:avLst/>
            </a:prstGeom>
          </p:spPr>
        </p:pic>
        <p:sp>
          <p:nvSpPr>
            <p:cNvPr id="3" name="Elipse 2"/>
            <p:cNvSpPr/>
            <p:nvPr/>
          </p:nvSpPr>
          <p:spPr>
            <a:xfrm>
              <a:off x="3275856" y="4653136"/>
              <a:ext cx="288032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/>
            <p:cNvSpPr/>
            <p:nvPr/>
          </p:nvSpPr>
          <p:spPr>
            <a:xfrm>
              <a:off x="3222068" y="5373216"/>
              <a:ext cx="288032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990600"/>
            <a:ext cx="4102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3200" b="1">
                <a:latin typeface="Verdana" panose="020B0604030504040204" pitchFamily="34" charset="0"/>
              </a:rPr>
              <a:t>Sentado de pie.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79512" y="109537"/>
            <a:ext cx="7826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Posiciones de trabajo</a:t>
            </a:r>
            <a:endParaRPr lang="es-ES_tradn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38278"/>
            <a:ext cx="4296478" cy="46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2204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90500" y="1311275"/>
            <a:ext cx="335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Tahoma" panose="020B0604030504040204" pitchFamily="34" charset="0"/>
                <a:cs typeface="Tahoma" panose="020B0604030504040204" pitchFamily="34" charset="0"/>
              </a:rPr>
              <a:t>Posición sentada</a:t>
            </a:r>
          </a:p>
        </p:txBody>
      </p:sp>
      <p:sp>
        <p:nvSpPr>
          <p:cNvPr id="97283" name="AutoShape 3"/>
          <p:cNvSpPr>
            <a:spLocks noChangeArrowheads="1"/>
          </p:cNvSpPr>
          <p:nvPr/>
        </p:nvSpPr>
        <p:spPr bwMode="auto">
          <a:xfrm>
            <a:off x="3258544" y="980728"/>
            <a:ext cx="2588823" cy="1652018"/>
          </a:xfrm>
          <a:prstGeom prst="rightArrow">
            <a:avLst>
              <a:gd name="adj1" fmla="val 50000"/>
              <a:gd name="adj2" fmla="val 7543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20000"/>
              </a:spcBef>
              <a:defRPr/>
            </a:pPr>
            <a:r>
              <a:rPr lang="es-ES_tradn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es-ES_tradn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Verdana" pitchFamily="34" charset="0"/>
              </a:rPr>
              <a:t>MEJOR QUE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5770563" y="1311275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 dirty="0">
                <a:latin typeface="Tahoma" panose="020B0604030504040204" pitchFamily="34" charset="0"/>
                <a:cs typeface="Tahoma" panose="020B0604030504040204" pitchFamily="34" charset="0"/>
              </a:rPr>
              <a:t>Posición de pie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82445" y="2260241"/>
            <a:ext cx="2417919" cy="1203254"/>
          </a:xfrm>
          <a:prstGeom prst="downArrow">
            <a:avLst>
              <a:gd name="adj1" fmla="val 50000"/>
              <a:gd name="adj2" fmla="val 500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20000"/>
              </a:spcBef>
              <a:defRPr/>
            </a:pPr>
            <a:endParaRPr lang="es-ES_tradn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latin typeface="Verdana" pitchFamily="34" charset="0"/>
            </a:endParaRPr>
          </a:p>
          <a:p>
            <a:pPr algn="ctr" defTabSz="762000">
              <a:spcBef>
                <a:spcPct val="20000"/>
              </a:spcBef>
              <a:defRPr/>
            </a:pPr>
            <a:r>
              <a:rPr lang="es-ES_tradn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Verdana" pitchFamily="34" charset="0"/>
              </a:rPr>
              <a:t>PERO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52400" y="3749675"/>
            <a:ext cx="3352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Tahoma" panose="020B0604030504040204" pitchFamily="34" charset="0"/>
                <a:cs typeface="Tahoma" panose="020B0604030504040204" pitchFamily="34" charset="0"/>
              </a:rPr>
              <a:t>es penosa al cabo del tiempo</a:t>
            </a:r>
          </a:p>
        </p:txBody>
      </p:sp>
      <p:sp>
        <p:nvSpPr>
          <p:cNvPr id="62474" name="AutoShape 9"/>
          <p:cNvSpPr>
            <a:spLocks noChangeArrowheads="1"/>
          </p:cNvSpPr>
          <p:nvPr/>
        </p:nvSpPr>
        <p:spPr bwMode="auto">
          <a:xfrm>
            <a:off x="714375" y="5114251"/>
            <a:ext cx="4683125" cy="895999"/>
          </a:xfrm>
          <a:prstGeom prst="rightArrow">
            <a:avLst>
              <a:gd name="adj1" fmla="val 51300"/>
              <a:gd name="adj2" fmla="val 11339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20000"/>
              </a:spcBef>
              <a:defRPr/>
            </a:pPr>
            <a:r>
              <a:rPr lang="es-ES_tradn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Verdana" pitchFamily="34" charset="0"/>
              </a:rPr>
              <a:t>     </a:t>
            </a:r>
            <a:r>
              <a:rPr lang="es-ES_tradn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Verdana" pitchFamily="34" charset="0"/>
              </a:rPr>
              <a:t>SENTADO-DE PIE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3" y="2562658"/>
            <a:ext cx="3500448" cy="38186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4" grpId="0" autoUpdateAnimBg="0"/>
      <p:bldP spid="972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94242597"/>
              </p:ext>
            </p:extLst>
          </p:nvPr>
        </p:nvGraphicFramePr>
        <p:xfrm>
          <a:off x="395536" y="980728"/>
          <a:ext cx="8587679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movimient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b="11938"/>
          <a:stretch/>
        </p:blipFill>
        <p:spPr>
          <a:xfrm>
            <a:off x="1043608" y="2000828"/>
            <a:ext cx="6969968" cy="460341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736280" y="317500"/>
            <a:ext cx="3022600" cy="4318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2000" b="1" dirty="0">
                <a:latin typeface="Tahoma" pitchFamily="34" charset="0"/>
                <a:cs typeface="Tahoma" pitchFamily="34" charset="0"/>
              </a:rPr>
              <a:t>PUESTO DE TRABAJO</a:t>
            </a: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5337175" y="762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2974975" y="914400"/>
            <a:ext cx="495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2974975" y="914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7927975" y="914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1928118" y="1384300"/>
            <a:ext cx="1858962" cy="4318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2000" b="1">
                <a:latin typeface="Tahoma" pitchFamily="34" charset="0"/>
                <a:cs typeface="Tahoma" pitchFamily="34" charset="0"/>
              </a:rPr>
              <a:t>PUESTO FIJO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6708080" y="1384300"/>
            <a:ext cx="2184400" cy="4318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2000" b="1">
                <a:latin typeface="Tahoma" pitchFamily="34" charset="0"/>
                <a:cs typeface="Tahoma" pitchFamily="34" charset="0"/>
              </a:rPr>
              <a:t>PUESTO NO FIJO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 flipH="1">
            <a:off x="7904163" y="1828800"/>
            <a:ext cx="23812" cy="4048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7139880" y="5953125"/>
            <a:ext cx="1574800" cy="5080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800" b="1">
                <a:latin typeface="Tahoma" pitchFamily="34" charset="0"/>
                <a:cs typeface="Tahoma" pitchFamily="34" charset="0"/>
              </a:rPr>
              <a:t>DE PIE</a:t>
            </a:r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2974975" y="1828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>
            <a:off x="1603375" y="1981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1603375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4575175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59" name="Rectangle 15"/>
          <p:cNvSpPr>
            <a:spLocks noChangeArrowheads="1"/>
          </p:cNvSpPr>
          <p:nvPr/>
        </p:nvSpPr>
        <p:spPr bwMode="auto">
          <a:xfrm>
            <a:off x="497780" y="2451100"/>
            <a:ext cx="2032000" cy="5080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600" b="1" dirty="0">
                <a:latin typeface="Tahoma" pitchFamily="34" charset="0"/>
                <a:cs typeface="Tahoma" pitchFamily="34" charset="0"/>
              </a:rPr>
              <a:t>CARGAS LIGERAS</a:t>
            </a:r>
            <a:r>
              <a:rPr lang="es-ES_tradnl" sz="1800" b="1" dirty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159760" name="Rectangle 16"/>
          <p:cNvSpPr>
            <a:spLocks noChangeArrowheads="1"/>
          </p:cNvSpPr>
          <p:nvPr/>
        </p:nvSpPr>
        <p:spPr bwMode="auto">
          <a:xfrm>
            <a:off x="3469580" y="2451100"/>
            <a:ext cx="2032000" cy="5080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CARGAS PESADAS</a:t>
            </a:r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5535613" y="2667000"/>
            <a:ext cx="2376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1603375" y="2971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1603375" y="3048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4346575" y="3048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65" name="Rectangle 21"/>
          <p:cNvSpPr>
            <a:spLocks noChangeArrowheads="1"/>
          </p:cNvSpPr>
          <p:nvPr/>
        </p:nvSpPr>
        <p:spPr bwMode="auto">
          <a:xfrm>
            <a:off x="307280" y="3441700"/>
            <a:ext cx="2554274" cy="6604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600" b="1" dirty="0">
                <a:latin typeface="Tahoma" pitchFamily="34" charset="0"/>
                <a:cs typeface="Tahoma" pitchFamily="34" charset="0"/>
              </a:rPr>
              <a:t>SITIO PARA LOS</a:t>
            </a:r>
          </a:p>
          <a:p>
            <a:pPr algn="ctr" defTabSz="762000">
              <a:defRPr/>
            </a:pPr>
            <a:r>
              <a:rPr lang="es-ES_tradnl" sz="1600" b="1" dirty="0">
                <a:latin typeface="Tahoma" pitchFamily="34" charset="0"/>
                <a:cs typeface="Tahoma" pitchFamily="34" charset="0"/>
              </a:rPr>
              <a:t>MIEMBROS INFERIORES</a:t>
            </a:r>
          </a:p>
        </p:txBody>
      </p:sp>
      <p:sp>
        <p:nvSpPr>
          <p:cNvPr id="159766" name="Rectangle 22"/>
          <p:cNvSpPr>
            <a:spLocks noChangeArrowheads="1"/>
          </p:cNvSpPr>
          <p:nvPr/>
        </p:nvSpPr>
        <p:spPr bwMode="auto">
          <a:xfrm>
            <a:off x="3004430" y="3441700"/>
            <a:ext cx="2643206" cy="6604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600" b="1" dirty="0">
                <a:latin typeface="Tahoma" pitchFamily="34" charset="0"/>
                <a:cs typeface="Tahoma" pitchFamily="34" charset="0"/>
              </a:rPr>
              <a:t>SIN SITIO PARA LOS</a:t>
            </a:r>
          </a:p>
          <a:p>
            <a:pPr algn="ctr" defTabSz="762000">
              <a:defRPr/>
            </a:pPr>
            <a:r>
              <a:rPr lang="es-ES_tradnl" sz="1600" b="1" dirty="0">
                <a:latin typeface="Tahoma" pitchFamily="34" charset="0"/>
                <a:cs typeface="Tahoma" pitchFamily="34" charset="0"/>
              </a:rPr>
              <a:t>MIEMBROS INFERIORES</a:t>
            </a:r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>
            <a:off x="5678488" y="3733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68" name="Rectangle 24"/>
          <p:cNvSpPr>
            <a:spLocks noChangeArrowheads="1"/>
          </p:cNvSpPr>
          <p:nvPr/>
        </p:nvSpPr>
        <p:spPr bwMode="auto">
          <a:xfrm>
            <a:off x="6193736" y="3403600"/>
            <a:ext cx="1346200" cy="6604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DE PIE</a:t>
            </a:r>
          </a:p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CON APOYO </a:t>
            </a:r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>
            <a:off x="1603375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>
            <a:off x="1603375" y="4191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>
            <a:off x="4346575" y="4191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72" name="Rectangle 28"/>
          <p:cNvSpPr>
            <a:spLocks noChangeArrowheads="1"/>
          </p:cNvSpPr>
          <p:nvPr/>
        </p:nvSpPr>
        <p:spPr bwMode="auto">
          <a:xfrm>
            <a:off x="307280" y="4584700"/>
            <a:ext cx="2413000" cy="8890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EL OPERARIO SE </a:t>
            </a:r>
          </a:p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LEVANTA MENOS DE</a:t>
            </a:r>
          </a:p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10 VECES POR HORA</a:t>
            </a:r>
          </a:p>
        </p:txBody>
      </p:sp>
      <p:sp>
        <p:nvSpPr>
          <p:cNvPr id="159773" name="Rectangle 29"/>
          <p:cNvSpPr>
            <a:spLocks noChangeArrowheads="1"/>
          </p:cNvSpPr>
          <p:nvPr/>
        </p:nvSpPr>
        <p:spPr bwMode="auto">
          <a:xfrm>
            <a:off x="3050480" y="4584700"/>
            <a:ext cx="2413000" cy="8890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EL OPERARIO SE </a:t>
            </a:r>
          </a:p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LEVANTA MAS DE</a:t>
            </a:r>
          </a:p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10 VECES POR HORA</a:t>
            </a:r>
          </a:p>
        </p:txBody>
      </p:sp>
      <p:sp>
        <p:nvSpPr>
          <p:cNvPr id="159774" name="Line 30"/>
          <p:cNvSpPr>
            <a:spLocks noChangeShapeType="1"/>
          </p:cNvSpPr>
          <p:nvPr/>
        </p:nvSpPr>
        <p:spPr bwMode="auto">
          <a:xfrm>
            <a:off x="5483225" y="50292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75" name="Rectangle 31"/>
          <p:cNvSpPr>
            <a:spLocks noChangeArrowheads="1"/>
          </p:cNvSpPr>
          <p:nvPr/>
        </p:nvSpPr>
        <p:spPr bwMode="auto">
          <a:xfrm>
            <a:off x="6111180" y="4718050"/>
            <a:ext cx="1346200" cy="6223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SENTADO</a:t>
            </a:r>
          </a:p>
          <a:p>
            <a:pPr algn="ctr" defTabSz="762000">
              <a:defRPr/>
            </a:pPr>
            <a:r>
              <a:rPr lang="es-ES_tradnl" sz="1600" b="1">
                <a:latin typeface="Tahoma" pitchFamily="34" charset="0"/>
                <a:cs typeface="Tahoma" pitchFamily="34" charset="0"/>
              </a:rPr>
              <a:t>DE PIE</a:t>
            </a:r>
          </a:p>
        </p:txBody>
      </p:sp>
      <p:sp>
        <p:nvSpPr>
          <p:cNvPr id="159776" name="Line 32"/>
          <p:cNvSpPr>
            <a:spLocks noChangeShapeType="1"/>
          </p:cNvSpPr>
          <p:nvPr/>
        </p:nvSpPr>
        <p:spPr bwMode="auto">
          <a:xfrm>
            <a:off x="1566863" y="5497513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9777" name="Rectangle 33"/>
          <p:cNvSpPr>
            <a:spLocks noChangeArrowheads="1"/>
          </p:cNvSpPr>
          <p:nvPr/>
        </p:nvSpPr>
        <p:spPr bwMode="auto">
          <a:xfrm>
            <a:off x="472380" y="5876925"/>
            <a:ext cx="2260600" cy="5080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es-ES_tradnl" sz="1800" b="1">
                <a:latin typeface="Tahoma" pitchFamily="34" charset="0"/>
                <a:cs typeface="Tahoma" pitchFamily="34" charset="0"/>
              </a:rPr>
              <a:t>SENTADO  NORMAL</a:t>
            </a:r>
          </a:p>
        </p:txBody>
      </p:sp>
      <p:sp>
        <p:nvSpPr>
          <p:cNvPr id="159778" name="Line 34"/>
          <p:cNvSpPr>
            <a:spLocks noChangeShapeType="1"/>
          </p:cNvSpPr>
          <p:nvPr/>
        </p:nvSpPr>
        <p:spPr bwMode="auto">
          <a:xfrm>
            <a:off x="4194175" y="4343400"/>
            <a:ext cx="0" cy="76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5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5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5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5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5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8" grpId="0" animBg="1"/>
      <p:bldP spid="159749" grpId="0" animBg="1"/>
      <p:bldP spid="159750" grpId="0" animBg="1"/>
      <p:bldP spid="159753" grpId="0" animBg="1"/>
      <p:bldP spid="159755" grpId="0" animBg="1"/>
      <p:bldP spid="159756" grpId="0" animBg="1"/>
      <p:bldP spid="159757" grpId="0" animBg="1"/>
      <p:bldP spid="159758" grpId="0" animBg="1"/>
      <p:bldP spid="159761" grpId="0" animBg="1"/>
      <p:bldP spid="159762" grpId="0" animBg="1"/>
      <p:bldP spid="159763" grpId="0" animBg="1"/>
      <p:bldP spid="159764" grpId="0" animBg="1"/>
      <p:bldP spid="159767" grpId="0" animBg="1"/>
      <p:bldP spid="159769" grpId="0" animBg="1"/>
      <p:bldP spid="159770" grpId="0" animBg="1"/>
      <p:bldP spid="159771" grpId="0" animBg="1"/>
      <p:bldP spid="159774" grpId="0" animBg="1"/>
      <p:bldP spid="159776" grpId="0" animBg="1"/>
      <p:bldP spid="1597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1557338"/>
            <a:ext cx="8186737" cy="976312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3200" b="0" smtClean="0">
                <a:solidFill>
                  <a:schemeClr val="tx1"/>
                </a:solidFill>
                <a:latin typeface="Verdana" panose="020B0604030504040204" pitchFamily="34" charset="0"/>
              </a:rPr>
              <a:t>En el diseño de un puesto de trabajo en posición sentado se debe lograr mantener dentro de márgenes adecuados: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68638"/>
            <a:ext cx="8331200" cy="4975225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3600" b="1" smtClean="0">
                <a:latin typeface="Verdana" panose="020B0604030504040204" pitchFamily="34" charset="0"/>
              </a:rPr>
              <a:t>La forma de la columna vertebral.</a:t>
            </a:r>
          </a:p>
          <a:p>
            <a:pPr eaLnBrk="1" hangingPunct="1"/>
            <a:r>
              <a:rPr lang="es-ES_tradnl" sz="3600" b="1" smtClean="0">
                <a:latin typeface="Verdana" panose="020B0604030504040204" pitchFamily="34" charset="0"/>
              </a:rPr>
              <a:t>La posición de las extremidades superiores.</a:t>
            </a:r>
          </a:p>
          <a:p>
            <a:pPr eaLnBrk="1" hangingPunct="1"/>
            <a:r>
              <a:rPr lang="es-ES_tradnl" sz="3600" b="1" smtClean="0">
                <a:latin typeface="Verdana" panose="020B0604030504040204" pitchFamily="34" charset="0"/>
              </a:rPr>
              <a:t>La posición de las extremidades inferiores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341438"/>
            <a:ext cx="8353425" cy="976312"/>
          </a:xfrm>
        </p:spPr>
        <p:txBody>
          <a:bodyPr lIns="92075" tIns="46038" rIns="92075" bIns="46038"/>
          <a:lstStyle/>
          <a:p>
            <a:pPr algn="just" eaLnBrk="1" hangingPunct="1"/>
            <a:r>
              <a:rPr lang="es-ES_tradnl" sz="3600" smtClean="0">
                <a:solidFill>
                  <a:schemeClr val="tx1"/>
                </a:solidFill>
                <a:latin typeface="Verdana" panose="020B0604030504040204" pitchFamily="34" charset="0"/>
              </a:rPr>
              <a:t>En la posición de sentado las curvas normales o fisiológicas tienden a modificarse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4724400"/>
            <a:ext cx="5797550" cy="1414463"/>
          </a:xfrm>
        </p:spPr>
        <p:txBody>
          <a:bodyPr lIns="92075" tIns="46038" rIns="92075" bIns="46038"/>
          <a:lstStyle/>
          <a:p>
            <a:pPr marL="0" indent="0" algn="ctr" eaLnBrk="1" hangingPunct="1">
              <a:buFontTx/>
              <a:buNone/>
            </a:pPr>
            <a:r>
              <a:rPr lang="es-ES_tradnl" sz="4000" b="1" smtClean="0">
                <a:latin typeface="Verdana" panose="020B0604030504040204" pitchFamily="34" charset="0"/>
              </a:rPr>
              <a:t>Sobrecargas en las estructuras del cuerpo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3359150" y="3068638"/>
            <a:ext cx="2425700" cy="12827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LUMBAR</a:t>
            </a:r>
          </a:p>
        </p:txBody>
      </p:sp>
      <p:pic>
        <p:nvPicPr>
          <p:cNvPr id="5120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500188"/>
            <a:ext cx="2822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9750" y="5916613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4000" b="1">
                <a:latin typeface="Verdana" panose="020B0604030504040204" pitchFamily="34" charset="0"/>
              </a:rPr>
              <a:t>Sedente flexionada o cifótica</a:t>
            </a:r>
          </a:p>
        </p:txBody>
      </p:sp>
      <p:pic>
        <p:nvPicPr>
          <p:cNvPr id="51205" name="Picture 5" descr="FIG35B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17650"/>
            <a:ext cx="39608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LUMBAR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4479925" cy="4975225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3200" b="1" smtClean="0">
                <a:latin typeface="Verdana" panose="020B0604030504040204" pitchFamily="34" charset="0"/>
              </a:rPr>
              <a:t>Sobrecarga de los ligamentos posteriores de la espalda.</a:t>
            </a:r>
          </a:p>
          <a:p>
            <a:pPr eaLnBrk="1" hangingPunct="1"/>
            <a:r>
              <a:rPr lang="es-ES_tradnl" sz="3200" b="1" smtClean="0">
                <a:latin typeface="Verdana" panose="020B0604030504040204" pitchFamily="34" charset="0"/>
              </a:rPr>
              <a:t>Aumenta la presión intradiscal.</a:t>
            </a:r>
          </a:p>
          <a:p>
            <a:pPr eaLnBrk="1" hangingPunct="1"/>
            <a:r>
              <a:rPr lang="es-ES_tradnl" sz="3200" b="1" smtClean="0">
                <a:latin typeface="Verdana" panose="020B0604030504040204" pitchFamily="34" charset="0"/>
              </a:rPr>
              <a:t>Dificulta la función respiratoria y digestiva</a:t>
            </a:r>
          </a:p>
        </p:txBody>
      </p:sp>
      <p:pic>
        <p:nvPicPr>
          <p:cNvPr id="53252" name="Picture 4" descr="FIG35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93863"/>
            <a:ext cx="39608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LUMBAR</a:t>
            </a:r>
          </a:p>
        </p:txBody>
      </p:sp>
      <p:pic>
        <p:nvPicPr>
          <p:cNvPr id="55299" name="Picture 2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9988" y="1743075"/>
            <a:ext cx="1714500" cy="3724275"/>
          </a:xfrm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2915816" y="3047243"/>
            <a:ext cx="3511563" cy="734939"/>
          </a:xfrm>
          <a:prstGeom prst="rightArrow">
            <a:avLst>
              <a:gd name="adj1" fmla="val 50000"/>
              <a:gd name="adj2" fmla="val 144813"/>
            </a:avLst>
          </a:prstGeom>
          <a:solidFill>
            <a:srgbClr val="92D05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20000"/>
              </a:spcBef>
              <a:defRPr/>
            </a:pPr>
            <a:r>
              <a:rPr lang="es-ES_tradnl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contraer músculos</a:t>
            </a:r>
          </a:p>
        </p:txBody>
      </p:sp>
      <p:pic>
        <p:nvPicPr>
          <p:cNvPr id="5530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357313"/>
            <a:ext cx="2822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040313" y="5516563"/>
            <a:ext cx="40687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>
                <a:latin typeface="Verdana" panose="020B0604030504040204" pitchFamily="34" charset="0"/>
              </a:rPr>
              <a:t>Sedente erguida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>
                <a:latin typeface="Verdana" panose="020B0604030504040204" pitchFamily="34" charset="0"/>
              </a:rPr>
              <a:t>o lordótica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71475" y="5516563"/>
            <a:ext cx="448786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>
                <a:latin typeface="Verdana" panose="020B0604030504040204" pitchFamily="34" charset="0"/>
              </a:rPr>
              <a:t>Sedente flexionada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>
                <a:latin typeface="Verdana" panose="020B0604030504040204" pitchFamily="34" charset="0"/>
              </a:rPr>
              <a:t>o cifótica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LUMBAR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0475"/>
            <a:ext cx="4683125" cy="4975225"/>
          </a:xfrm>
        </p:spPr>
        <p:txBody>
          <a:bodyPr lIns="92075" tIns="46038" rIns="92075" bIns="46038"/>
          <a:lstStyle/>
          <a:p>
            <a:pPr marL="0" indent="0" algn="ctr" eaLnBrk="1" hangingPunct="1">
              <a:buFontTx/>
              <a:buNone/>
            </a:pPr>
            <a:r>
              <a:rPr lang="es-ES_tradnl" sz="4000" b="1" smtClean="0">
                <a:latin typeface="Verdana" panose="020B0604030504040204" pitchFamily="34" charset="0"/>
              </a:rPr>
              <a:t>DISEÑO ERGONÓMICO</a:t>
            </a:r>
            <a:endParaRPr lang="es-ES_tradnl" sz="3200" b="1" smtClean="0">
              <a:latin typeface="Verdana" panose="020B060403050404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s-ES_tradnl" sz="7200" b="1" smtClean="0">
                <a:latin typeface="Wingdings" panose="05000000000000000000" pitchFamily="2" charset="2"/>
              </a:rPr>
              <a:t>H</a:t>
            </a:r>
            <a:endParaRPr lang="es-ES_tradnl" sz="3200" b="1" smtClean="0">
              <a:latin typeface="Wingdings" panose="05000000000000000000" pitchFamily="2" charset="2"/>
            </a:endParaRPr>
          </a:p>
          <a:p>
            <a:pPr marL="0" indent="0" algn="ctr" eaLnBrk="1" hangingPunct="1">
              <a:buFontTx/>
              <a:buNone/>
            </a:pPr>
            <a:r>
              <a:rPr lang="es-ES_tradnl" b="1" smtClean="0">
                <a:latin typeface="Verdana" panose="020B0604030504040204" pitchFamily="34" charset="0"/>
              </a:rPr>
              <a:t>Favorecer la lordosis lumbar sin necesidad de esfuerzo muscular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5004378" y="1260788"/>
            <a:ext cx="4105275" cy="5335436"/>
          </a:xfr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defTabSz="762000" eaLnBrk="1" hangingPunct="1">
              <a:defRPr/>
            </a:pP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Apoyo lumbar adecuado.</a:t>
            </a:r>
          </a:p>
          <a:p>
            <a:pPr defTabSz="762000" eaLnBrk="1" hangingPunct="1">
              <a:defRPr/>
            </a:pP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Asiento ni muy bajo ni muy profundo.</a:t>
            </a:r>
          </a:p>
          <a:p>
            <a:pPr defTabSz="762000" eaLnBrk="1" hangingPunct="1">
              <a:defRPr/>
            </a:pP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Ángulo obtuso entre el asiento y el respaldo.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/>
          <a:lstStyle/>
          <a:p>
            <a:pPr defTabSz="762000" eaLnBrk="1" hangingPunct="1"/>
            <a:r>
              <a:rPr lang="es-ES" sz="3600" smtClean="0"/>
              <a:t>Postura correcta de la espalda en silla de trabajo</a:t>
            </a:r>
          </a:p>
        </p:txBody>
      </p:sp>
      <p:pic>
        <p:nvPicPr>
          <p:cNvPr id="59395" name="Picture 2" descr="postura correcta de la espalda en silla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071688"/>
            <a:ext cx="357187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CERVICAL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s-ES_tradnl" sz="3600" b="1" smtClean="0">
                <a:latin typeface="Tahoma" panose="020B0604030504040204" pitchFamily="34" charset="0"/>
              </a:rPr>
              <a:t>Su forma  </a:t>
            </a:r>
            <a:r>
              <a:rPr lang="es-ES_tradnl" sz="5400" b="1" smtClean="0">
                <a:latin typeface="Wingdings" panose="05000000000000000000" pitchFamily="2" charset="2"/>
              </a:rPr>
              <a:t>F</a:t>
            </a:r>
            <a:r>
              <a:rPr lang="es-ES_tradnl" sz="3600" b="1" smtClean="0">
                <a:latin typeface="Wingdings" panose="05000000000000000000" pitchFamily="2" charset="2"/>
              </a:rPr>
              <a:t> </a:t>
            </a:r>
            <a:r>
              <a:rPr lang="es-ES_tradnl" sz="3600" b="1" smtClean="0">
                <a:latin typeface="Tahoma" panose="020B0604030504040204" pitchFamily="34" charset="0"/>
              </a:rPr>
              <a:t>Posición de la cabeza</a:t>
            </a:r>
          </a:p>
          <a:p>
            <a:pPr marL="0" indent="0" algn="r" eaLnBrk="1" hangingPunct="1">
              <a:buFontTx/>
              <a:buNone/>
            </a:pPr>
            <a:endParaRPr lang="es-ES_tradnl" sz="3600" b="1" smtClean="0">
              <a:latin typeface="Tahoma" panose="020B0604030504040204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038600" y="2425700"/>
            <a:ext cx="3263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600" b="1">
                <a:latin typeface="Tahoma" panose="020B0604030504040204" pitchFamily="34" charset="0"/>
              </a:rPr>
              <a:t>Ángulo visual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457825" y="1816100"/>
            <a:ext cx="561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5400" b="1">
                <a:latin typeface="Wingdings" panose="05000000000000000000" pitchFamily="2" charset="2"/>
              </a:rPr>
              <a:t>H      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28600" y="5529263"/>
            <a:ext cx="86868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2200" b="1">
                <a:latin typeface="Tahoma" panose="020B0604030504040204" pitchFamily="34" charset="0"/>
              </a:rPr>
              <a:t>15 grados: rotación normal, para largos períodos de tiempo.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2200" b="1">
                <a:latin typeface="Tahoma" panose="020B0604030504040204" pitchFamily="34" charset="0"/>
              </a:rPr>
              <a:t>45 grados: fatiga muscular, para cortos períodos de tiempo</a:t>
            </a:r>
          </a:p>
        </p:txBody>
      </p:sp>
      <p:pic>
        <p:nvPicPr>
          <p:cNvPr id="47111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562225"/>
            <a:ext cx="69500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  <p:bldP spid="47108" grpId="0"/>
      <p:bldP spid="47109" grpId="0"/>
      <p:bldP spid="471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7338"/>
            <a:ext cx="8186737" cy="976312"/>
          </a:xfrm>
        </p:spPr>
        <p:txBody>
          <a:bodyPr lIns="92075" tIns="46038" rIns="92075" bIns="46038"/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3600" b="0" smtClean="0">
                <a:solidFill>
                  <a:schemeClr val="tx1"/>
                </a:solidFill>
                <a:latin typeface="Verdana" panose="020B0604030504040204" pitchFamily="34" charset="0"/>
              </a:rPr>
              <a:t>Para establecer las dimensiones del puesto de trabajo hay que considerar: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429000"/>
            <a:ext cx="8329612" cy="2803525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4000" b="1" smtClean="0">
                <a:latin typeface="Verdana" panose="020B0604030504040204" pitchFamily="34" charset="0"/>
              </a:rPr>
              <a:t>Altura del plano de trabajo</a:t>
            </a:r>
          </a:p>
          <a:p>
            <a:pPr eaLnBrk="1" hangingPunct="1"/>
            <a:r>
              <a:rPr lang="es-ES_tradnl" sz="4000" b="1" smtClean="0">
                <a:latin typeface="Verdana" panose="020B0604030504040204" pitchFamily="34" charset="0"/>
              </a:rPr>
              <a:t>Áreas y volúmenes de trabajo</a:t>
            </a:r>
          </a:p>
          <a:p>
            <a:pPr eaLnBrk="1" hangingPunct="1"/>
            <a:r>
              <a:rPr lang="es-ES_tradnl" sz="4000" b="1" smtClean="0">
                <a:latin typeface="Verdana" panose="020B0604030504040204" pitchFamily="34" charset="0"/>
              </a:rPr>
              <a:t>Visibilidad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44323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2400">
              <a:latin typeface="Verdana" panose="020B0604030504040204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62600" y="3822700"/>
            <a:ext cx="327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2400">
              <a:latin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88" t="17870" r="18697" b="16926"/>
          <a:stretch/>
        </p:blipFill>
        <p:spPr>
          <a:xfrm>
            <a:off x="1331640" y="2055705"/>
            <a:ext cx="7020780" cy="4613655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138539505"/>
              </p:ext>
            </p:extLst>
          </p:nvPr>
        </p:nvGraphicFramePr>
        <p:xfrm>
          <a:off x="197296" y="980728"/>
          <a:ext cx="88392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39763" y="120650"/>
            <a:ext cx="6340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Altura del plano de trabajo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19100" y="1143000"/>
            <a:ext cx="2171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b="1">
                <a:latin typeface="Tahoma" panose="020B0604030504040204" pitchFamily="34" charset="0"/>
                <a:cs typeface="Tahoma" panose="020B0604030504040204" pitchFamily="34" charset="0"/>
              </a:rPr>
              <a:t>Posición</a:t>
            </a:r>
          </a:p>
          <a:p>
            <a:pPr>
              <a:lnSpc>
                <a:spcPct val="50000"/>
              </a:lnSpc>
              <a:spcBef>
                <a:spcPct val="20000"/>
              </a:spcBef>
              <a:buFontTx/>
              <a:buNone/>
            </a:pPr>
            <a:r>
              <a:rPr lang="es-ES_tradnl" b="1">
                <a:latin typeface="Tahoma" panose="020B0604030504040204" pitchFamily="34" charset="0"/>
                <a:cs typeface="Tahoma" panose="020B0604030504040204" pitchFamily="34" charset="0"/>
              </a:rPr>
              <a:t>de pie</a:t>
            </a: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2357422" y="1214422"/>
            <a:ext cx="1141428" cy="734939"/>
          </a:xfrm>
          <a:prstGeom prst="rightArrow">
            <a:avLst>
              <a:gd name="adj1" fmla="val 50000"/>
              <a:gd name="adj2" fmla="val 71958"/>
            </a:avLst>
          </a:prstGeom>
          <a:solidFill>
            <a:srgbClr val="92D05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20000"/>
              </a:spcBef>
              <a:defRPr/>
            </a:pPr>
            <a:endParaRPr lang="es-E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0" y="1181100"/>
            <a:ext cx="4991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b="1">
                <a:latin typeface="Tahoma" panose="020B0604030504040204" pitchFamily="34" charset="0"/>
                <a:cs typeface="Tahoma" panose="020B0604030504040204" pitchFamily="34" charset="0"/>
              </a:rPr>
              <a:t>Ligeramente por debajo de la altura de los codos</a:t>
            </a:r>
          </a:p>
        </p:txBody>
      </p:sp>
      <p:pic>
        <p:nvPicPr>
          <p:cNvPr id="5120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157413"/>
            <a:ext cx="74326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s-ES_tradnl" b="1" smtClean="0">
                <a:latin typeface="Verdana" panose="020B0604030504040204" pitchFamily="34" charset="0"/>
              </a:rPr>
              <a:t>  En posición sentado depende de:</a:t>
            </a:r>
          </a:p>
          <a:p>
            <a:pPr eaLnBrk="1" hangingPunct="1">
              <a:buFontTx/>
              <a:buNone/>
            </a:pPr>
            <a:endParaRPr lang="es-ES_tradnl" b="1" smtClean="0">
              <a:latin typeface="Verdana" panose="020B0604030504040204" pitchFamily="34" charset="0"/>
            </a:endParaRPr>
          </a:p>
          <a:p>
            <a:pPr eaLnBrk="1" hangingPunct="1"/>
            <a:r>
              <a:rPr lang="es-ES_tradnl" smtClean="0">
                <a:latin typeface="Verdana" panose="020B0604030504040204" pitchFamily="34" charset="0"/>
              </a:rPr>
              <a:t>Naturaleza de la tarea.</a:t>
            </a:r>
          </a:p>
          <a:p>
            <a:pPr eaLnBrk="1" hangingPunct="1"/>
            <a:r>
              <a:rPr lang="es-ES_tradnl" smtClean="0">
                <a:latin typeface="Verdana" panose="020B0604030504040204" pitchFamily="34" charset="0"/>
              </a:rPr>
              <a:t>Altura del asiento.</a:t>
            </a:r>
          </a:p>
          <a:p>
            <a:pPr eaLnBrk="1" hangingPunct="1"/>
            <a:r>
              <a:rPr lang="es-ES_tradnl" smtClean="0">
                <a:latin typeface="Verdana" panose="020B0604030504040204" pitchFamily="34" charset="0"/>
              </a:rPr>
              <a:t>Espesor de la superficie</a:t>
            </a:r>
            <a:r>
              <a:rPr lang="es-ES_tradnl" b="1" smtClean="0">
                <a:latin typeface="Verdana" panose="020B0604030504040204" pitchFamily="34" charset="0"/>
              </a:rPr>
              <a:t> </a:t>
            </a:r>
            <a:r>
              <a:rPr lang="es-ES_tradnl" smtClean="0">
                <a:latin typeface="Verdana" panose="020B0604030504040204" pitchFamily="34" charset="0"/>
              </a:rPr>
              <a:t>de trabajo</a:t>
            </a:r>
            <a:endParaRPr lang="es-ES_tradnl" b="1" smtClean="0">
              <a:latin typeface="Verdana" panose="020B0604030504040204" pitchFamily="34" charset="0"/>
            </a:endParaRPr>
          </a:p>
          <a:p>
            <a:pPr eaLnBrk="1" hangingPunct="1"/>
            <a:r>
              <a:rPr lang="es-ES_tradnl" smtClean="0">
                <a:latin typeface="Verdana" panose="020B0604030504040204" pitchFamily="34" charset="0"/>
              </a:rPr>
              <a:t>Altura del muslo.</a:t>
            </a:r>
          </a:p>
          <a:p>
            <a:pPr eaLnBrk="1" hangingPunct="1"/>
            <a:endParaRPr lang="es-ES_tradnl" sz="1000" b="1" smtClean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b="1" smtClean="0">
                <a:latin typeface="Verdana" panose="020B0604030504040204" pitchFamily="34" charset="0"/>
              </a:rPr>
              <a:t>  Combinar antropometricamente todo esto es complicado.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23850" y="188913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Altura del plano de trabajo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"/>
          <a:stretch>
            <a:fillRect/>
          </a:stretch>
        </p:blipFill>
        <p:spPr bwMode="auto">
          <a:xfrm>
            <a:off x="952500" y="1857375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213" y="0"/>
            <a:ext cx="6691312" cy="1262063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algn="ctr" defTabSz="762000">
              <a:defRPr/>
            </a:pPr>
            <a:r>
              <a:rPr lang="es-ES_tradnl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AREA DE TRABAJO PLANO HORIZONTAL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000250"/>
            <a:ext cx="6184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3138" y="11113"/>
            <a:ext cx="6691312" cy="1262062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algn="ctr" defTabSz="762000">
              <a:defRPr/>
            </a:pPr>
            <a:r>
              <a:rPr lang="es-ES_tradnl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AREA DE TRABAJO PLANO VERTICAL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0011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just" defTabSz="762000"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VOLÚMENES DE TRABAJO</a:t>
            </a:r>
          </a:p>
        </p:txBody>
      </p:sp>
      <p:pic>
        <p:nvPicPr>
          <p:cNvPr id="7270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/>
          <a:stretch>
            <a:fillRect/>
          </a:stretch>
        </p:blipFill>
        <p:spPr bwMode="auto">
          <a:xfrm>
            <a:off x="533400" y="1266825"/>
            <a:ext cx="2170113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30325"/>
            <a:ext cx="4271963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23975"/>
            <a:ext cx="255905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 lIns="92075" tIns="46038" rIns="92075" bIns="46038"/>
          <a:lstStyle/>
          <a:p>
            <a:pPr marL="374650" indent="-374650" algn="just" defTabSz="762000" eaLnBrk="1" hangingPunct="1">
              <a:buFontTx/>
              <a:buNone/>
            </a:pPr>
            <a:r>
              <a:rPr lang="es-ES_tradnl" sz="3600" smtClean="0">
                <a:latin typeface="Verdana" panose="020B0604030504040204" pitchFamily="34" charset="0"/>
              </a:rPr>
              <a:t> 	El conjunto de objetos que debe observar un trabajador se deben disponer de forma tal que sean visibles sin que la cabeza adopte una postura nociva, acorde a:</a:t>
            </a:r>
          </a:p>
          <a:p>
            <a:pPr marL="374650" indent="-374650" algn="just" defTabSz="762000" eaLnBrk="1" hangingPunct="1">
              <a:spcBef>
                <a:spcPct val="50000"/>
              </a:spcBef>
            </a:pPr>
            <a:r>
              <a:rPr lang="es-ES_tradnl" sz="3600" b="1" smtClean="0">
                <a:latin typeface="Verdana" panose="020B0604030504040204" pitchFamily="34" charset="0"/>
              </a:rPr>
              <a:t>LA DISTANCIA DE ENFOQUE Y DE VISIÓN.</a:t>
            </a:r>
          </a:p>
          <a:p>
            <a:pPr marL="374650" indent="-374650" algn="just" defTabSz="762000" eaLnBrk="1" hangingPunct="1">
              <a:spcBef>
                <a:spcPct val="0"/>
              </a:spcBef>
            </a:pPr>
            <a:r>
              <a:rPr lang="es-ES_tradnl" sz="3600" b="1" smtClean="0">
                <a:latin typeface="Verdana" panose="020B0604030504040204" pitchFamily="34" charset="0"/>
              </a:rPr>
              <a:t>EL CAMPO VISUAL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VISIBILIDAD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74821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0"/>
              </a:lnSpc>
              <a:buFontTx/>
              <a:buNone/>
            </a:pPr>
            <a:r>
              <a:rPr lang="es-ES_tradnl" sz="4400" b="1" smtClean="0">
                <a:solidFill>
                  <a:srgbClr val="00279F"/>
                </a:solidFill>
                <a:latin typeface="Verdana" panose="020B0604030504040204" pitchFamily="34" charset="0"/>
              </a:rPr>
              <a:t>	</a:t>
            </a:r>
            <a:endParaRPr lang="es-ES_tradnl" sz="1600" b="1" smtClean="0">
              <a:solidFill>
                <a:srgbClr val="00279F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ES_tradnl" sz="3200" b="1" smtClean="0">
                <a:latin typeface="Verdana" panose="020B0604030504040204" pitchFamily="34" charset="0"/>
              </a:rPr>
              <a:t>Campo estacionario: </a:t>
            </a:r>
            <a:r>
              <a:rPr lang="es-ES_tradnl" sz="3200" smtClean="0">
                <a:latin typeface="Verdana" panose="020B0604030504040204" pitchFamily="34" charset="0"/>
              </a:rPr>
              <a:t>la actividad solo requiere visión directa.</a:t>
            </a:r>
          </a:p>
          <a:p>
            <a:pPr algn="just" eaLnBrk="1" hangingPunct="1"/>
            <a:r>
              <a:rPr lang="es-ES_tradnl" sz="3200" b="1" smtClean="0">
                <a:latin typeface="Verdana" panose="020B0604030504040204" pitchFamily="34" charset="0"/>
              </a:rPr>
              <a:t>Campo ocular: </a:t>
            </a:r>
            <a:r>
              <a:rPr lang="es-ES_tradnl" sz="3200" smtClean="0">
                <a:latin typeface="Verdana" panose="020B0604030504040204" pitchFamily="34" charset="0"/>
              </a:rPr>
              <a:t>región donde los movimientos del ojo son necesarios para que la tarea puede llevarse a cabo.</a:t>
            </a:r>
          </a:p>
          <a:p>
            <a:pPr algn="just" eaLnBrk="1" hangingPunct="1"/>
            <a:r>
              <a:rPr lang="es-ES_tradnl" sz="3200" b="1" smtClean="0">
                <a:latin typeface="Verdana" panose="020B0604030504040204" pitchFamily="34" charset="0"/>
              </a:rPr>
              <a:t>Campo de la cabeza: </a:t>
            </a:r>
            <a:r>
              <a:rPr lang="es-ES_tradnl" sz="3200" smtClean="0">
                <a:latin typeface="Verdana" panose="020B0604030504040204" pitchFamily="34" charset="0"/>
              </a:rPr>
              <a:t>región donde además se necesitan movimientos de la cabeza.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827088" y="188913"/>
            <a:ext cx="64770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ZONAS DEL CAMPO VISUAL</a:t>
            </a:r>
            <a:endParaRPr lang="es-ES" sz="40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42988" y="188913"/>
            <a:ext cx="6143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DISTANCIA DE ENFOQUE Y DE VISIÓN</a:t>
            </a:r>
          </a:p>
        </p:txBody>
      </p:sp>
      <p:pic>
        <p:nvPicPr>
          <p:cNvPr id="788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323975"/>
            <a:ext cx="79581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1341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-684213" y="161925"/>
            <a:ext cx="88201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CAMPO VISUAL HORIZONTAL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-541338" y="188913"/>
            <a:ext cx="87630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CAMPO VISUAL VERTICAL DE PIE</a:t>
            </a: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2948" name="Object 5"/>
          <p:cNvGraphicFramePr>
            <a:graphicFrameLocks noChangeAspect="1"/>
          </p:cNvGraphicFramePr>
          <p:nvPr/>
        </p:nvGraphicFramePr>
        <p:xfrm>
          <a:off x="179388" y="1557338"/>
          <a:ext cx="88201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0" name="Visio" r:id="rId5" imgW="8509102" imgH="4397959" progId="Visio.Drawing.11">
                  <p:embed/>
                </p:oleObj>
              </mc:Choice>
              <mc:Fallback>
                <p:oleObj name="Visio" r:id="rId5" imgW="8509102" imgH="439795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57338"/>
                        <a:ext cx="8820150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44323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2400">
              <a:latin typeface="Verdana" panose="020B0604030504040204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62600" y="3822700"/>
            <a:ext cx="327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2400">
              <a:latin typeface="Times New Roman" panose="02020603050405020304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48979" y="1556792"/>
            <a:ext cx="892971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just" defTabSz="762000">
              <a:defRPr/>
            </a:pPr>
            <a:r>
              <a:rPr lang="es-ES_tradn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BIOMECÁNICA</a:t>
            </a:r>
            <a:r>
              <a:rPr lang="es-ES_tradnl" sz="48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</a:p>
          <a:p>
            <a:pPr algn="just" defTabSz="762000">
              <a:defRPr/>
            </a:pPr>
            <a:r>
              <a:rPr lang="es-ES_tradnl" sz="4800" b="1" dirty="0">
                <a:latin typeface="Verdana" pitchFamily="34" charset="0"/>
              </a:rPr>
              <a:t>ESTUDIA LA MECÁNICA</a:t>
            </a:r>
          </a:p>
          <a:p>
            <a:pPr algn="just" defTabSz="762000">
              <a:defRPr/>
            </a:pPr>
            <a:r>
              <a:rPr lang="es-ES_tradnl" sz="4800" b="1" dirty="0">
                <a:latin typeface="Verdana" pitchFamily="34" charset="0"/>
              </a:rPr>
              <a:t>Y LOS ALCANCES DEL</a:t>
            </a:r>
          </a:p>
          <a:p>
            <a:pPr algn="just" defTabSz="762000">
              <a:defRPr/>
            </a:pPr>
            <a:r>
              <a:rPr lang="es-ES_tradn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MOVIMIENTO HUMANO</a:t>
            </a:r>
          </a:p>
        </p:txBody>
      </p:sp>
    </p:spTree>
    <p:extLst>
      <p:ext uri="{BB962C8B-B14F-4D97-AF65-F5344CB8AC3E}">
        <p14:creationId xmlns:p14="http://schemas.microsoft.com/office/powerpoint/2010/main" val="16704129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80975" y="188913"/>
            <a:ext cx="85010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28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CAMPO VISUAL VERTICAL SENTADO</a:t>
            </a:r>
          </a:p>
        </p:txBody>
      </p:sp>
      <p:sp>
        <p:nvSpPr>
          <p:cNvPr id="84995" name="Rectangle 8"/>
          <p:cNvSpPr>
            <a:spLocks noChangeArrowheads="1"/>
          </p:cNvSpPr>
          <p:nvPr/>
        </p:nvSpPr>
        <p:spPr bwMode="auto">
          <a:xfrm>
            <a:off x="0" y="2005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4996" name="Object 7"/>
          <p:cNvGraphicFramePr>
            <a:graphicFrameLocks noChangeAspect="1"/>
          </p:cNvGraphicFramePr>
          <p:nvPr/>
        </p:nvGraphicFramePr>
        <p:xfrm>
          <a:off x="144463" y="1341438"/>
          <a:ext cx="882015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8" name="Visio" r:id="rId5" imgW="8509102" imgH="4325722" progId="Visio.Drawing.11">
                  <p:embed/>
                </p:oleObj>
              </mc:Choice>
              <mc:Fallback>
                <p:oleObj name="Visio" r:id="rId5" imgW="8509102" imgH="4325722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341438"/>
                        <a:ext cx="882015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52413" y="-44450"/>
            <a:ext cx="85010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s-ES_tradnl" sz="28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ÁNGULO VISUAL PARA TRABAJAR CON COMPUTADORAS</a:t>
            </a:r>
          </a:p>
        </p:txBody>
      </p:sp>
      <p:grpSp>
        <p:nvGrpSpPr>
          <p:cNvPr id="87043" name="4 Grupo"/>
          <p:cNvGrpSpPr>
            <a:grpSpLocks/>
          </p:cNvGrpSpPr>
          <p:nvPr/>
        </p:nvGrpSpPr>
        <p:grpSpPr bwMode="auto">
          <a:xfrm>
            <a:off x="1947863" y="1928813"/>
            <a:ext cx="5195887" cy="3357562"/>
            <a:chOff x="2500313" y="1928813"/>
            <a:chExt cx="4124324" cy="2286005"/>
          </a:xfrm>
        </p:grpSpPr>
        <p:pic>
          <p:nvPicPr>
            <p:cNvPr id="870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15" b="47749"/>
            <a:stretch>
              <a:fillRect/>
            </a:stretch>
          </p:blipFill>
          <p:spPr bwMode="auto">
            <a:xfrm>
              <a:off x="2500313" y="1928813"/>
              <a:ext cx="2286001" cy="228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4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7" t="6531" b="47749"/>
            <a:stretch>
              <a:fillRect/>
            </a:stretch>
          </p:blipFill>
          <p:spPr bwMode="auto">
            <a:xfrm>
              <a:off x="4786314" y="2071678"/>
              <a:ext cx="1838323" cy="200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3600" smtClean="0"/>
              <a:t>Dimensiones de puestos de trabajo sentados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lIns="92075" tIns="46038" rIns="92075" bIns="46038"/>
          <a:lstStyle/>
          <a:p>
            <a:pPr marL="292100" indent="-2921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b="1" dirty="0" smtClean="0">
                <a:latin typeface="Tahoma" pitchFamily="34" charset="0"/>
              </a:rPr>
              <a:t>   </a:t>
            </a:r>
            <a:r>
              <a:rPr lang="es-ES_tradn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Para tareas de montaje, escritura o pulsación:</a:t>
            </a:r>
          </a:p>
          <a:p>
            <a:pPr marL="292100" indent="-2921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b="1" dirty="0" smtClean="0">
                <a:latin typeface="Tahoma" pitchFamily="34" charset="0"/>
              </a:rPr>
              <a:t>ángulo brazo-antebrazo: 85-90 grados</a:t>
            </a:r>
          </a:p>
          <a:p>
            <a:pPr marL="292100" indent="-29210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b="1" dirty="0" smtClean="0">
                <a:latin typeface="Tahoma" pitchFamily="34" charset="0"/>
              </a:rPr>
              <a:t>abducci</a:t>
            </a:r>
            <a:r>
              <a:rPr lang="es-ES_tradnl" b="1" dirty="0" smtClean="0"/>
              <a:t>ó</a:t>
            </a:r>
            <a:r>
              <a:rPr lang="es-ES_tradnl" b="1" dirty="0" smtClean="0">
                <a:latin typeface="Tahoma" pitchFamily="34" charset="0"/>
              </a:rPr>
              <a:t>n de los brazos: 15-20 grados</a:t>
            </a:r>
          </a:p>
          <a:p>
            <a:pPr marL="292100" indent="-2921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b="1" dirty="0" smtClean="0">
                <a:latin typeface="Tahoma" pitchFamily="34" charset="0"/>
              </a:rPr>
              <a:t>flexi</a:t>
            </a:r>
            <a:r>
              <a:rPr lang="es-ES_tradnl" b="1" dirty="0" smtClean="0"/>
              <a:t>ó</a:t>
            </a:r>
            <a:r>
              <a:rPr lang="es-ES_tradnl" b="1" dirty="0" smtClean="0">
                <a:latin typeface="Tahoma" pitchFamily="34" charset="0"/>
              </a:rPr>
              <a:t>n anterior de los brazos: &lt; 25</a:t>
            </a:r>
            <a:r>
              <a:rPr lang="es-ES_tradnl" b="1" baseline="30000" dirty="0" smtClean="0">
                <a:latin typeface="Tahoma" pitchFamily="34" charset="0"/>
              </a:rPr>
              <a:t>o</a:t>
            </a:r>
            <a:endParaRPr lang="es-ES_tradnl" b="1" dirty="0" smtClean="0">
              <a:latin typeface="Tahoma" pitchFamily="34" charset="0"/>
            </a:endParaRPr>
          </a:p>
          <a:p>
            <a:pPr marL="292100" indent="-2921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b="1" dirty="0" smtClean="0">
                <a:latin typeface="Tahoma" pitchFamily="34" charset="0"/>
              </a:rPr>
              <a:t>muslos en posici</a:t>
            </a:r>
            <a:r>
              <a:rPr lang="es-ES_tradnl" b="1" dirty="0" smtClean="0"/>
              <a:t>ó</a:t>
            </a:r>
            <a:r>
              <a:rPr lang="es-ES_tradnl" b="1" dirty="0" smtClean="0">
                <a:latin typeface="Tahoma" pitchFamily="34" charset="0"/>
              </a:rPr>
              <a:t>n horizontal siguiendo el contorno de la silla</a:t>
            </a:r>
          </a:p>
          <a:p>
            <a:pPr marL="292100" indent="-2921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b="1" dirty="0" smtClean="0">
                <a:latin typeface="Tahoma" pitchFamily="34" charset="0"/>
              </a:rPr>
              <a:t>ángulo muslo-pierna: ligeramente superior a 90</a:t>
            </a:r>
            <a:r>
              <a:rPr lang="es-ES_tradnl" b="1" baseline="30000" dirty="0" smtClean="0">
                <a:latin typeface="Tahoma" pitchFamily="34" charset="0"/>
              </a:rPr>
              <a:t>o</a:t>
            </a:r>
            <a:endParaRPr lang="es-ES_tradnl" b="1" dirty="0" smtClean="0"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3600" smtClean="0"/>
              <a:t>Dimensiones de puestos de trabajo sentados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s-ES_tradn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ASIENTO: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_tradnl" b="1" dirty="0" smtClean="0">
                <a:latin typeface="Tahoma" pitchFamily="34" charset="0"/>
              </a:rPr>
              <a:t>Altura = Altura popl</a:t>
            </a:r>
            <a:r>
              <a:rPr lang="es-ES_tradnl" b="1" dirty="0" smtClean="0"/>
              <a:t>í</a:t>
            </a:r>
            <a:r>
              <a:rPr lang="es-ES_tradnl" b="1" dirty="0" smtClean="0">
                <a:latin typeface="Tahoma" pitchFamily="34" charset="0"/>
              </a:rPr>
              <a:t>tea (P5) + holgura calzado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_tradnl" b="1" dirty="0" smtClean="0">
                <a:latin typeface="Tahoma" pitchFamily="34" charset="0"/>
              </a:rPr>
              <a:t>Ancho m</a:t>
            </a:r>
            <a:r>
              <a:rPr lang="es-ES_tradnl" b="1" dirty="0" smtClean="0"/>
              <a:t>í</a:t>
            </a:r>
            <a:r>
              <a:rPr lang="es-ES_tradnl" b="1" dirty="0" smtClean="0">
                <a:latin typeface="Tahoma" pitchFamily="34" charset="0"/>
              </a:rPr>
              <a:t>nimo = Ancho de caderas (P95)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_tradnl" b="1" dirty="0" smtClean="0">
                <a:latin typeface="Tahoma" pitchFamily="34" charset="0"/>
              </a:rPr>
              <a:t>Profundidad = Longitud </a:t>
            </a:r>
            <a:r>
              <a:rPr lang="es-ES_tradnl" b="1" dirty="0" err="1" smtClean="0">
                <a:latin typeface="Tahoma" pitchFamily="34" charset="0"/>
              </a:rPr>
              <a:t>sacropopl</a:t>
            </a:r>
            <a:r>
              <a:rPr lang="es-ES_tradnl" b="1" dirty="0" err="1" smtClean="0"/>
              <a:t>í</a:t>
            </a:r>
            <a:r>
              <a:rPr lang="es-ES_tradnl" b="1" dirty="0" err="1" smtClean="0">
                <a:latin typeface="Tahoma" pitchFamily="34" charset="0"/>
              </a:rPr>
              <a:t>tea</a:t>
            </a:r>
            <a:r>
              <a:rPr lang="es-ES_tradnl" b="1" dirty="0" smtClean="0">
                <a:latin typeface="Tahoma" pitchFamily="34" charset="0"/>
              </a:rPr>
              <a:t> (P5)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s-ES_tradn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RESPALDO: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_tradnl" b="1" dirty="0" smtClean="0">
                <a:latin typeface="Tahoma" pitchFamily="34" charset="0"/>
              </a:rPr>
              <a:t>Altura inferior = Altura </a:t>
            </a:r>
            <a:r>
              <a:rPr lang="es-ES_tradnl" b="1" dirty="0" err="1" smtClean="0">
                <a:latin typeface="Tahoma" pitchFamily="34" charset="0"/>
              </a:rPr>
              <a:t>iliocrestal</a:t>
            </a:r>
            <a:r>
              <a:rPr lang="es-ES_tradnl" b="1" dirty="0" smtClean="0">
                <a:latin typeface="Tahoma" pitchFamily="34" charset="0"/>
              </a:rPr>
              <a:t> (P95)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_tradnl" b="1" dirty="0" smtClean="0">
                <a:latin typeface="Tahoma" pitchFamily="34" charset="0"/>
              </a:rPr>
              <a:t>Altura superior = Altura </a:t>
            </a:r>
            <a:r>
              <a:rPr lang="es-ES_tradnl" b="1" dirty="0" err="1" smtClean="0">
                <a:latin typeface="Tahoma" pitchFamily="34" charset="0"/>
              </a:rPr>
              <a:t>subescapular</a:t>
            </a:r>
            <a:r>
              <a:rPr lang="es-ES_tradnl" b="1" dirty="0" smtClean="0">
                <a:latin typeface="Tahoma" pitchFamily="34" charset="0"/>
              </a:rPr>
              <a:t> (P5)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_tradnl" b="1" dirty="0" smtClean="0">
                <a:latin typeface="Tahoma" pitchFamily="34" charset="0"/>
              </a:rPr>
              <a:t>Ancho = </a:t>
            </a:r>
            <a:r>
              <a:rPr lang="es-ES_tradnl" b="1" dirty="0" err="1" smtClean="0">
                <a:latin typeface="Tahoma" pitchFamily="34" charset="0"/>
              </a:rPr>
              <a:t>Diam</a:t>
            </a:r>
            <a:r>
              <a:rPr lang="es-ES_tradnl" b="1" dirty="0" err="1" smtClean="0"/>
              <a:t>é</a:t>
            </a:r>
            <a:r>
              <a:rPr lang="es-ES_tradnl" b="1" dirty="0" err="1" smtClean="0">
                <a:latin typeface="Tahoma" pitchFamily="34" charset="0"/>
              </a:rPr>
              <a:t>tro</a:t>
            </a:r>
            <a:r>
              <a:rPr lang="es-ES_tradnl" b="1" dirty="0" smtClean="0">
                <a:latin typeface="Tahoma" pitchFamily="34" charset="0"/>
              </a:rPr>
              <a:t> </a:t>
            </a:r>
            <a:r>
              <a:rPr lang="es-ES_tradnl" b="1" dirty="0" err="1" smtClean="0">
                <a:latin typeface="Tahoma" pitchFamily="34" charset="0"/>
              </a:rPr>
              <a:t>biacromial</a:t>
            </a:r>
            <a:r>
              <a:rPr lang="es-ES_tradnl" b="1" dirty="0" smtClean="0">
                <a:latin typeface="Tahoma" pitchFamily="34" charset="0"/>
              </a:rPr>
              <a:t> (P95)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_tradnl" b="1" dirty="0" smtClean="0">
                <a:latin typeface="Tahoma" pitchFamily="34" charset="0"/>
              </a:rPr>
              <a:t>            = Ancho de codo a codo (P5)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_tradnl" b="1" dirty="0" smtClean="0">
                <a:latin typeface="Tahoma" pitchFamily="34" charset="0"/>
              </a:rPr>
              <a:t>Inclinaci</a:t>
            </a:r>
            <a:r>
              <a:rPr lang="es-ES_tradnl" b="1" dirty="0" smtClean="0"/>
              <a:t>ó</a:t>
            </a:r>
            <a:r>
              <a:rPr lang="es-ES_tradnl" b="1" dirty="0" smtClean="0">
                <a:latin typeface="Tahoma" pitchFamily="34" charset="0"/>
              </a:rPr>
              <a:t>n con relaci</a:t>
            </a:r>
            <a:r>
              <a:rPr lang="es-ES_tradnl" b="1" dirty="0" smtClean="0"/>
              <a:t>ó</a:t>
            </a:r>
            <a:r>
              <a:rPr lang="es-ES_tradnl" b="1" dirty="0" smtClean="0">
                <a:latin typeface="Tahoma" pitchFamily="34" charset="0"/>
              </a:rPr>
              <a:t>n al asiento = 100</a:t>
            </a:r>
            <a:r>
              <a:rPr lang="es-ES_tradnl" b="1" baseline="30000" dirty="0" smtClean="0">
                <a:latin typeface="Tahoma" pitchFamily="34" charset="0"/>
              </a:rPr>
              <a:t>0</a:t>
            </a:r>
            <a:endParaRPr lang="es-ES_tradnl" b="1" dirty="0" smtClean="0"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5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5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5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3600" smtClean="0"/>
              <a:t>Dimensiones de puestos de trabajo sentados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976313"/>
            <a:ext cx="8856984" cy="4974887"/>
          </a:xfrm>
          <a:ln>
            <a:miter lim="800000"/>
            <a:headEnd/>
            <a:tailEnd/>
          </a:ln>
          <a:extLst/>
        </p:spPr>
        <p:txBody>
          <a:bodyPr lIns="92075" tIns="46038" rIns="92075" bIns="46038"/>
          <a:lstStyle/>
          <a:p>
            <a:pPr marL="4300538" indent="-4300538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REPOSABRAZOS:</a:t>
            </a:r>
          </a:p>
          <a:p>
            <a:pPr marL="4300538" indent="-4300538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sz="2600" b="1" dirty="0" smtClean="0">
                <a:latin typeface="Tahoma" pitchFamily="34" charset="0"/>
              </a:rPr>
              <a:t>Altura = Altura del codo sentado (P95)</a:t>
            </a:r>
          </a:p>
          <a:p>
            <a:pPr marL="4300538" indent="-4300538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sz="2600" b="1" dirty="0" smtClean="0">
                <a:latin typeface="Tahoma" pitchFamily="34" charset="0"/>
              </a:rPr>
              <a:t>Separaci</a:t>
            </a:r>
            <a:r>
              <a:rPr lang="es-ES_tradnl" sz="2600" b="1" dirty="0" smtClean="0"/>
              <a:t>ó</a:t>
            </a:r>
            <a:r>
              <a:rPr lang="es-ES_tradnl" sz="2600" b="1" dirty="0" smtClean="0">
                <a:latin typeface="Tahoma" pitchFamily="34" charset="0"/>
              </a:rPr>
              <a:t>n = Ancho de codo a codo (P95)</a:t>
            </a:r>
          </a:p>
          <a:p>
            <a:pPr marL="4300538" indent="-4300538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sz="2600" b="1" dirty="0" smtClean="0">
                <a:latin typeface="Tahoma" pitchFamily="34" charset="0"/>
              </a:rPr>
              <a:t>                    = Ancho de caderas (P95)</a:t>
            </a:r>
          </a:p>
          <a:p>
            <a:pPr marL="4300538" indent="-4300538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BANCO DE TRABAJO:</a:t>
            </a:r>
          </a:p>
          <a:p>
            <a:pPr marL="4300538" indent="-4300538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sz="2600" b="1" dirty="0" smtClean="0">
                <a:latin typeface="Tahoma" pitchFamily="34" charset="0"/>
              </a:rPr>
              <a:t>Altura inferior = Altura silla + Altura muslo(P95)</a:t>
            </a:r>
          </a:p>
          <a:p>
            <a:pPr marL="4300538" indent="-4300538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sz="2600" b="1" dirty="0" smtClean="0">
                <a:latin typeface="Tahoma" pitchFamily="34" charset="0"/>
              </a:rPr>
              <a:t>                         = Altura de la rodilla modificada (P95)</a:t>
            </a:r>
          </a:p>
          <a:p>
            <a:pPr marL="4300538" indent="-4300538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sz="2600" b="1" dirty="0" smtClean="0">
                <a:latin typeface="Tahoma" pitchFamily="34" charset="0"/>
              </a:rPr>
              <a:t>Altura superior = Altura silla +Altura codo (P5)</a:t>
            </a:r>
          </a:p>
          <a:p>
            <a:pPr marL="4300538" indent="-4300538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_tradnl" sz="2600" b="1" dirty="0" smtClean="0">
                <a:latin typeface="Tahoma" pitchFamily="34" charset="0"/>
              </a:rPr>
              <a:t>Espacio bajo el banco = Longitud del muslo + espacio para piernas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3600" dirty="0" smtClean="0"/>
              <a:t>Orientación para la CP No.3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1985327" y="976313"/>
            <a:ext cx="5071111" cy="55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78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536" y="1268760"/>
            <a:ext cx="8330411" cy="4974887"/>
          </a:xfrm>
          <a:extLst/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s-ES_tradnl" sz="4400" b="1" dirty="0"/>
              <a:t>La </a:t>
            </a:r>
            <a:r>
              <a:rPr lang="es-ES_tradnl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BIOMECÁNICA</a:t>
            </a:r>
            <a:r>
              <a:rPr lang="es-ES_tradnl" sz="4400" b="1" dirty="0"/>
              <a:t> es la disciplina dedicada al </a:t>
            </a:r>
            <a:r>
              <a:rPr lang="es-ES_tradnl" sz="4400" b="1" dirty="0">
                <a:solidFill>
                  <a:srgbClr val="006600"/>
                </a:solidFill>
              </a:rPr>
              <a:t>estudio del cuerpo humano</a:t>
            </a:r>
            <a:r>
              <a:rPr lang="es-ES_tradnl" sz="4400" b="1" dirty="0"/>
              <a:t>, considerando este como una estructura que funcionan según las </a:t>
            </a:r>
            <a:r>
              <a:rPr lang="es-ES_tradnl" sz="4400" b="1" dirty="0">
                <a:solidFill>
                  <a:srgbClr val="006600"/>
                </a:solidFill>
              </a:rPr>
              <a:t>leyes mecánicas </a:t>
            </a:r>
            <a:r>
              <a:rPr lang="es-ES_tradnl" sz="4400" b="1" dirty="0"/>
              <a:t>de Newton y las </a:t>
            </a:r>
            <a:r>
              <a:rPr lang="es-ES_tradnl" sz="4400" b="1" dirty="0">
                <a:solidFill>
                  <a:srgbClr val="006600"/>
                </a:solidFill>
              </a:rPr>
              <a:t>leyes de la Biología.</a:t>
            </a:r>
            <a:endParaRPr lang="es-ES_tradnl" sz="4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eaLnBrk="1" hangingPunct="1"/>
            <a:r>
              <a:rPr lang="es-ES_tradnl" sz="4000" smtClean="0"/>
              <a:t>POSTURAS CORPORALES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330411" cy="3739092"/>
          </a:xfrm>
          <a:ln>
            <a:miter lim="800000"/>
            <a:headEnd/>
            <a:tailEnd/>
          </a:ln>
          <a:extLst/>
        </p:spPr>
        <p:txBody>
          <a:bodyPr lIns="92075" tIns="46038" rIns="92075" bIns="46038"/>
          <a:lstStyle/>
          <a:p>
            <a:pPr marL="0" indent="0" algn="ctr" defTabSz="762000" eaLnBrk="1" hangingPunct="1">
              <a:buFontTx/>
              <a:buNone/>
              <a:defRPr/>
            </a:pPr>
            <a:r>
              <a:rPr lang="es-ES_tradnl" sz="4800" dirty="0" smtClean="0">
                <a:latin typeface="Verdana" pitchFamily="34" charset="0"/>
              </a:rPr>
              <a:t>La postura repercute sobre el sistema </a:t>
            </a:r>
          </a:p>
          <a:p>
            <a:pPr marL="0" indent="0" algn="ctr" defTabSz="762000" eaLnBrk="1" hangingPunct="1">
              <a:buFontTx/>
              <a:buNone/>
              <a:defRPr/>
            </a:pPr>
            <a:r>
              <a:rPr lang="es-ES_tradnl" sz="4800" dirty="0" smtClean="0">
                <a:latin typeface="Verdana" pitchFamily="34" charset="0"/>
              </a:rPr>
              <a:t>músculo-esquelético y especialmente en la</a:t>
            </a:r>
            <a:r>
              <a:rPr lang="es-ES_tradnl" sz="4800" b="1" dirty="0" smtClean="0">
                <a:latin typeface="Verdana" pitchFamily="34" charset="0"/>
              </a:rPr>
              <a:t> </a:t>
            </a:r>
          </a:p>
          <a:p>
            <a:pPr marL="0" indent="0" algn="ctr" defTabSz="762000" eaLnBrk="1" hangingPunct="1">
              <a:spcBef>
                <a:spcPct val="0"/>
              </a:spcBef>
              <a:buFontTx/>
              <a:buNone/>
              <a:defRPr/>
            </a:pPr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COLUMNA VERTEBRAL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VERTEBRAL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771800" y="1522133"/>
            <a:ext cx="6984776" cy="4974887"/>
          </a:xfrm>
          <a:ln>
            <a:miter lim="800000"/>
            <a:headEnd/>
            <a:tailEnd/>
          </a:ln>
          <a:extLst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  <a:defRPr/>
            </a:pPr>
            <a:r>
              <a:rPr lang="es-ES_tradn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Vista lateral: </a:t>
            </a:r>
            <a:r>
              <a:rPr lang="es-ES_tradnl" sz="6000" dirty="0" smtClean="0">
                <a:latin typeface="Verdana" pitchFamily="34" charset="0"/>
              </a:rPr>
              <a:t>Curvatura compuesta</a:t>
            </a:r>
          </a:p>
          <a:p>
            <a:pPr marL="0" indent="0" eaLnBrk="1" hangingPunct="1">
              <a:buFontTx/>
              <a:buNone/>
              <a:defRPr/>
            </a:pPr>
            <a:r>
              <a:rPr lang="es-ES_tradn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Vista frontal:</a:t>
            </a:r>
            <a:r>
              <a:rPr lang="es-ES_tradnl" sz="6000" b="1" dirty="0" smtClean="0">
                <a:solidFill>
                  <a:srgbClr val="006600"/>
                </a:solidFill>
                <a:latin typeface="Verdana" pitchFamily="34" charset="0"/>
              </a:rPr>
              <a:t>  </a:t>
            </a:r>
            <a:r>
              <a:rPr lang="es-ES_tradnl" sz="6000" dirty="0" smtClean="0">
                <a:latin typeface="Verdana" pitchFamily="34" charset="0"/>
              </a:rPr>
              <a:t>Columna recta</a:t>
            </a:r>
          </a:p>
        </p:txBody>
      </p:sp>
      <p:pic>
        <p:nvPicPr>
          <p:cNvPr id="25604" name="Picture 4" descr="img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3F0"/>
              </a:clrFrom>
              <a:clrTo>
                <a:srgbClr val="F4F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29464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VERTEBRAL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1"/>
          <a:stretch/>
        </p:blipFill>
        <p:spPr>
          <a:xfrm>
            <a:off x="1011087" y="908720"/>
            <a:ext cx="708930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36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s-ES_tradnl" sz="4400" smtClean="0"/>
              <a:t>COLUMNA VERTEBRAL</a:t>
            </a:r>
          </a:p>
        </p:txBody>
      </p:sp>
      <p:pic>
        <p:nvPicPr>
          <p:cNvPr id="2" name="columna vertebr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829" y="12687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88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cion 50 aniv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_vicerectores.pot [Modo de compatibilidad]" id="{4B05CBB3-DE09-4A4D-9792-49FE99171ABF}" vid="{864DD94F-27BA-41EA-8274-B6764B7DE377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50 aniv</Template>
  <TotalTime>2964</TotalTime>
  <Words>795</Words>
  <Application>Microsoft Office PowerPoint</Application>
  <PresentationFormat>Presentación en pantalla (4:3)</PresentationFormat>
  <Paragraphs>195</Paragraphs>
  <Slides>45</Slides>
  <Notes>41</Notes>
  <HiddenSlides>0</HiddenSlides>
  <MMClips>2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Trebuchet MS</vt:lpstr>
      <vt:lpstr>Verdana</vt:lpstr>
      <vt:lpstr>Wingdings</vt:lpstr>
      <vt:lpstr>Presentacion 50 aniv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POSTURAS CORPORALES</vt:lpstr>
      <vt:lpstr>COLUMNA VERTEBRAL</vt:lpstr>
      <vt:lpstr>COLUMNA VERTEBRAL</vt:lpstr>
      <vt:lpstr>COLUMNA VERTEBRAL</vt:lpstr>
      <vt:lpstr>COLUMNA VERTEBRAL</vt:lpstr>
      <vt:lpstr>COLUMNA VERTEBRAL</vt:lpstr>
      <vt:lpstr>COLUMNA VERTEBRAL</vt:lpstr>
      <vt:lpstr>Posturas Corporales:</vt:lpstr>
      <vt:lpstr>Postura yacente, tumbada o acostada.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el diseño de un puesto de trabajo en posición sentado se debe lograr mantener dentro de márgenes adecuados:</vt:lpstr>
      <vt:lpstr>En la posición de sentado las curvas normales o fisiológicas tienden a modificarse</vt:lpstr>
      <vt:lpstr>COLUMNA LUMBAR</vt:lpstr>
      <vt:lpstr>COLUMNA LUMBAR</vt:lpstr>
      <vt:lpstr>COLUMNA LUMBAR</vt:lpstr>
      <vt:lpstr>COLUMNA LUMBAR</vt:lpstr>
      <vt:lpstr>Postura correcta de la espalda en silla de trabajo</vt:lpstr>
      <vt:lpstr>COLUMNA CERVICAL</vt:lpstr>
      <vt:lpstr>Para establecer las dimensiones del puesto de trabajo hay que considerar: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Dimensiones de puestos de trabajo sentados</vt:lpstr>
      <vt:lpstr>Dimensiones de puestos de trabajo sentados</vt:lpstr>
      <vt:lpstr>Dimensiones de puestos de trabajo sentados</vt:lpstr>
      <vt:lpstr>Orientación para la CP No.3</vt:lpstr>
    </vt:vector>
  </TitlesOfParts>
  <Company>GIT- ISPJAE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Vicedecanato Ind</dc:creator>
  <cp:lastModifiedBy>PREESCOLAR</cp:lastModifiedBy>
  <cp:revision>194</cp:revision>
  <cp:lastPrinted>2012-10-08T18:22:14Z</cp:lastPrinted>
  <dcterms:created xsi:type="dcterms:W3CDTF">1998-09-30T20:27:48Z</dcterms:created>
  <dcterms:modified xsi:type="dcterms:W3CDTF">2026-03-04T22:01:01Z</dcterms:modified>
</cp:coreProperties>
</file>